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13" r:id="rId2"/>
    <p:sldMasterId id="2147483873" r:id="rId3"/>
    <p:sldMasterId id="2147483921" r:id="rId4"/>
    <p:sldMasterId id="2147483933" r:id="rId5"/>
    <p:sldMasterId id="2147483945" r:id="rId6"/>
  </p:sldMasterIdLst>
  <p:notesMasterIdLst>
    <p:notesMasterId r:id="rId22"/>
  </p:notesMasterIdLst>
  <p:sldIdLst>
    <p:sldId id="346" r:id="rId7"/>
    <p:sldId id="389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394" r:id="rId20"/>
    <p:sldId id="3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8" autoAdjust="0"/>
  </p:normalViewPr>
  <p:slideViewPr>
    <p:cSldViewPr>
      <p:cViewPr>
        <p:scale>
          <a:sx n="114" d="100"/>
          <a:sy n="114" d="100"/>
        </p:scale>
        <p:origin x="-91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43-6114-42B2-9CCE-4A1EE29D55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780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B508-D8ED-4773-9F65-D44BE8208B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008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BD6A-3AD2-42ED-B304-3C8D2EE51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8718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FF9C-9CE6-44F1-89A7-B9B6B6E2E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207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90C3-85B3-46C5-912D-106AFDC08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708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B7C6-0196-4C56-8E54-5D175F30DE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753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9FC1-BE59-43DF-856D-9F429D2D9E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479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1EA9-9D20-4153-A856-0530D99E81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43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D041-7FF4-46D6-A596-E931E1C0FA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2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FEE3-4E8F-487B-A2D3-A99F1669AD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76CC-8A7C-4ED2-B8E5-36CE6969FD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7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9E2F-B4B5-4ED9-84E5-E9B0607187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60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7768-AF11-4222-BC72-B5002CF639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6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3EED-B099-4542-B177-06C931E35D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8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0C0-8BF1-4C01-ACB4-08E08D6581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9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1C47-68C1-4311-9D67-53F07D3C38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36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9C3F-0446-4EF6-8C1D-34914A5C81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5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5EA7-46F1-4509-87D3-2265468CFC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7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2BD-7DC9-4426-8B82-16C63167B3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3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DEBA-0EB0-4C6E-B3DF-B8AA95B04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8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F232E-4B57-4949-A4EB-B377A58078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146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B0A6-5DFB-4A12-ABCF-C66C797CA6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50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5E6B-B689-4C3B-B810-0ECBB2B204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6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DE52-BB7D-4B68-A0C1-C9AC151914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54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378E-894A-4568-99F3-456B21D862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53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0202-594A-4A37-96B2-D1A35F8E1D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71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507E-0565-43EF-A2DA-32F765F0FA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377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DBF96-8003-4223-9840-85215EE4B7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50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30BC-B76E-4D70-9DC4-54F7F6A120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3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898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9489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981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68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2240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2283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6014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0961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82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7791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753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00BA-23F7-4E6C-86FC-80371A3EF6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549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0AB62-10E3-4A11-8C4C-0228002EA9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4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8618F-1942-4CB2-8C3A-2B0B6B3883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36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A196-4354-4C3E-97C4-3C5417CE4E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918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1EBBF-2ACB-4BBB-93F1-D42BDC1BCB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290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FBBA-9248-408D-9879-C1F7F217E2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812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BE0CC-0889-457F-8492-F148EF4A588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5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9E436-6DD6-424F-AC52-97EB6D03DC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513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4868-AE78-4BA8-977D-7D2BBEE280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18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CE612-D686-4FEA-847C-298289CDDF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3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3ABF-0685-4617-940C-C203C12A32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417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CF3CC-49E5-4366-98D1-8B7CED2AB2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2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8A0C-A8C0-4606-B707-E5218AC774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374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0FE38-438A-4774-8DC3-A7DC55D97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860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20D8-A9C7-49DE-AC91-49EAB3D5D5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461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level36</a:t>
            </a:r>
          </a:p>
          <a:p>
            <a:pPr lvl="4"/>
            <a:endParaRPr lang="en-US" altLang="en-US" smtClean="0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8AC5C-6AE4-4897-AE5A-B82D052060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0BAE5-8582-435F-B1E9-6A08854C6822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7DF05-65B3-4892-BC30-A8A57A5EA6F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2A871-6717-4CA0-9BAD-3E3022CE4CB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55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 dirty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23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sz="4000" b="1" dirty="0" smtClean="0">
                <a:solidFill>
                  <a:srgbClr val="0000FF"/>
                </a:solidFill>
              </a:rPr>
              <a:t>Divide  </a:t>
            </a:r>
            <a:r>
              <a:rPr lang="en-US" sz="4000" b="1" dirty="0" smtClean="0">
                <a:solidFill>
                  <a:srgbClr val="FF0000"/>
                </a:solidFill>
              </a:rPr>
              <a:t>6x</a:t>
            </a:r>
            <a:r>
              <a:rPr lang="en-US" sz="40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4000" b="1" dirty="0" smtClean="0">
                <a:solidFill>
                  <a:srgbClr val="FF0000"/>
                </a:solidFill>
              </a:rPr>
              <a:t> – x – 2  </a:t>
            </a:r>
            <a:r>
              <a:rPr lang="en-US" sz="4000" b="1" dirty="0" smtClean="0">
                <a:solidFill>
                  <a:srgbClr val="0000FF"/>
                </a:solidFill>
              </a:rPr>
              <a:t>by  </a:t>
            </a:r>
            <a:r>
              <a:rPr lang="en-US" sz="4000" b="1" dirty="0" smtClean="0">
                <a:solidFill>
                  <a:srgbClr val="FF0000"/>
                </a:solidFill>
              </a:rPr>
              <a:t>3x – 2             </a:t>
            </a:r>
            <a:r>
              <a:rPr lang="en-US" sz="4000" b="1" dirty="0" smtClean="0">
                <a:solidFill>
                  <a:srgbClr val="0000FF"/>
                </a:solidFill>
              </a:rPr>
              <a:t>using long division</a:t>
            </a:r>
            <a:r>
              <a:rPr lang="en-US" sz="4000" dirty="0" smtClean="0"/>
              <a:t>.</a:t>
            </a:r>
          </a:p>
          <a:p>
            <a:pPr>
              <a:buFont typeface="Arial" pitchFamily="34" charset="0"/>
              <a:buNone/>
            </a:pPr>
            <a:r>
              <a:rPr lang="en-US" sz="4000" b="1" u="sng" dirty="0" smtClean="0">
                <a:solidFill>
                  <a:srgbClr val="009900"/>
                </a:solidFill>
              </a:rPr>
              <a:t>Then check your answer</a:t>
            </a:r>
            <a:r>
              <a:rPr lang="en-US" sz="4000" b="1" dirty="0" smtClean="0">
                <a:solidFill>
                  <a:srgbClr val="009900"/>
                </a:solidFill>
              </a:rPr>
              <a:t>.</a:t>
            </a:r>
          </a:p>
          <a:p>
            <a:pPr>
              <a:buFont typeface="Arial" pitchFamily="34" charset="0"/>
              <a:buNone/>
            </a:pPr>
            <a:endParaRPr lang="en-US" sz="2000" dirty="0" smtClean="0"/>
          </a:p>
          <a:p>
            <a:pPr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Do this in your notebook now.</a:t>
            </a:r>
          </a:p>
          <a:p>
            <a:pPr>
              <a:buFont typeface="Arial" pitchFamily="34" charset="0"/>
              <a:buNone/>
            </a:pPr>
            <a:r>
              <a:rPr lang="en-US" b="1" dirty="0" smtClean="0"/>
              <a:t>ANSWER:  2x + 1  </a:t>
            </a:r>
          </a:p>
          <a:p>
            <a:pPr>
              <a:buFont typeface="Arial" pitchFamily="34" charset="0"/>
              <a:buNone/>
            </a:pPr>
            <a:r>
              <a:rPr lang="en-US" sz="2400" b="1" u="sng" dirty="0" smtClean="0"/>
              <a:t>Check:</a:t>
            </a:r>
            <a:r>
              <a:rPr lang="en-US" sz="2400" b="1" dirty="0" smtClean="0"/>
              <a:t>   Multiply (2x + 1)(3x – 2). What do you get?</a:t>
            </a:r>
          </a:p>
          <a:p>
            <a:pPr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rgbClr val="FF0000"/>
                </a:solidFill>
              </a:rPr>
              <a:t>Now you try it 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(And don’t forget to check your answer!)</a:t>
            </a:r>
          </a:p>
        </p:txBody>
      </p:sp>
    </p:spTree>
    <p:extLst>
      <p:ext uri="{BB962C8B-B14F-4D97-AF65-F5344CB8AC3E}">
        <p14:creationId xmlns:p14="http://schemas.microsoft.com/office/powerpoint/2010/main" val="19897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371475" y="2244725"/>
            <a:ext cx="3275013" cy="723900"/>
            <a:chOff x="186" y="886"/>
            <a:chExt cx="2063" cy="456"/>
          </a:xfrm>
        </p:grpSpPr>
        <p:sp>
          <p:nvSpPr>
            <p:cNvPr id="17479" name="Arc 3"/>
            <p:cNvSpPr>
              <a:spLocks/>
            </p:cNvSpPr>
            <p:nvPr/>
          </p:nvSpPr>
          <p:spPr bwMode="auto">
            <a:xfrm>
              <a:off x="498" y="887"/>
              <a:ext cx="434" cy="455"/>
            </a:xfrm>
            <a:custGeom>
              <a:avLst/>
              <a:gdLst>
                <a:gd name="T0" fmla="*/ 0 w 21600"/>
                <a:gd name="T1" fmla="*/ 0 h 22640"/>
                <a:gd name="T2" fmla="*/ 0 w 21600"/>
                <a:gd name="T3" fmla="*/ 0 h 22640"/>
                <a:gd name="T4" fmla="*/ 0 w 21600"/>
                <a:gd name="T5" fmla="*/ 0 h 226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40"/>
                <a:gd name="T11" fmla="*/ 21600 w 21600"/>
                <a:gd name="T12" fmla="*/ 22640 h 22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40" fill="none" extrusionOk="0">
                  <a:moveTo>
                    <a:pt x="18378" y="-1"/>
                  </a:moveTo>
                  <a:cubicBezTo>
                    <a:pt x="20484" y="3410"/>
                    <a:pt x="21600" y="7340"/>
                    <a:pt x="21600" y="11349"/>
                  </a:cubicBezTo>
                  <a:cubicBezTo>
                    <a:pt x="21600" y="15334"/>
                    <a:pt x="20497" y="19242"/>
                    <a:pt x="18413" y="22639"/>
                  </a:cubicBezTo>
                </a:path>
                <a:path w="21600" h="22640" stroke="0" extrusionOk="0">
                  <a:moveTo>
                    <a:pt x="18378" y="-1"/>
                  </a:moveTo>
                  <a:cubicBezTo>
                    <a:pt x="20484" y="3410"/>
                    <a:pt x="21600" y="7340"/>
                    <a:pt x="21600" y="11349"/>
                  </a:cubicBezTo>
                  <a:cubicBezTo>
                    <a:pt x="21600" y="15334"/>
                    <a:pt x="20497" y="19242"/>
                    <a:pt x="18413" y="22639"/>
                  </a:cubicBezTo>
                  <a:lnTo>
                    <a:pt x="0" y="11349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80" name="Line 4"/>
            <p:cNvSpPr>
              <a:spLocks noChangeShapeType="1"/>
            </p:cNvSpPr>
            <p:nvPr/>
          </p:nvSpPr>
          <p:spPr bwMode="auto">
            <a:xfrm>
              <a:off x="862" y="886"/>
              <a:ext cx="138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81" name="Rectangle 5"/>
            <p:cNvSpPr>
              <a:spLocks noChangeArrowheads="1"/>
            </p:cNvSpPr>
            <p:nvPr/>
          </p:nvSpPr>
          <p:spPr bwMode="auto">
            <a:xfrm>
              <a:off x="2106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2" name="Rectangle 6"/>
            <p:cNvSpPr>
              <a:spLocks noChangeArrowheads="1"/>
            </p:cNvSpPr>
            <p:nvPr/>
          </p:nvSpPr>
          <p:spPr bwMode="auto">
            <a:xfrm>
              <a:off x="1593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3" name="Rectangle 7"/>
            <p:cNvSpPr>
              <a:spLocks noChangeArrowheads="1"/>
            </p:cNvSpPr>
            <p:nvPr/>
          </p:nvSpPr>
          <p:spPr bwMode="auto">
            <a:xfrm>
              <a:off x="963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4" name="Rectangle 8"/>
            <p:cNvSpPr>
              <a:spLocks noChangeArrowheads="1"/>
            </p:cNvSpPr>
            <p:nvPr/>
          </p:nvSpPr>
          <p:spPr bwMode="auto">
            <a:xfrm>
              <a:off x="711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5" name="Rectangle 9"/>
            <p:cNvSpPr>
              <a:spLocks noChangeArrowheads="1"/>
            </p:cNvSpPr>
            <p:nvPr/>
          </p:nvSpPr>
          <p:spPr bwMode="auto">
            <a:xfrm>
              <a:off x="186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6" name="Rectangle 10"/>
            <p:cNvSpPr>
              <a:spLocks noChangeArrowheads="1"/>
            </p:cNvSpPr>
            <p:nvPr/>
          </p:nvSpPr>
          <p:spPr bwMode="auto">
            <a:xfrm>
              <a:off x="1249" y="91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7" name="Rectangle 11"/>
            <p:cNvSpPr>
              <a:spLocks noChangeArrowheads="1"/>
            </p:cNvSpPr>
            <p:nvPr/>
          </p:nvSpPr>
          <p:spPr bwMode="auto">
            <a:xfrm>
              <a:off x="1916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8" name="Rectangle 12"/>
            <p:cNvSpPr>
              <a:spLocks noChangeArrowheads="1"/>
            </p:cNvSpPr>
            <p:nvPr/>
          </p:nvSpPr>
          <p:spPr bwMode="auto">
            <a:xfrm>
              <a:off x="1404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9" name="Rectangle 13"/>
            <p:cNvSpPr>
              <a:spLocks noChangeArrowheads="1"/>
            </p:cNvSpPr>
            <p:nvPr/>
          </p:nvSpPr>
          <p:spPr bwMode="auto">
            <a:xfrm>
              <a:off x="513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90" name="Rectangle 14"/>
            <p:cNvSpPr>
              <a:spLocks noChangeArrowheads="1"/>
            </p:cNvSpPr>
            <p:nvPr/>
          </p:nvSpPr>
          <p:spPr bwMode="auto">
            <a:xfrm>
              <a:off x="1744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91" name="Rectangle 15"/>
            <p:cNvSpPr>
              <a:spLocks noChangeArrowheads="1"/>
            </p:cNvSpPr>
            <p:nvPr/>
          </p:nvSpPr>
          <p:spPr bwMode="auto">
            <a:xfrm>
              <a:off x="1109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92" name="Rectangle 16"/>
            <p:cNvSpPr>
              <a:spLocks noChangeArrowheads="1"/>
            </p:cNvSpPr>
            <p:nvPr/>
          </p:nvSpPr>
          <p:spPr bwMode="auto">
            <a:xfrm>
              <a:off x="341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590800" y="1676400"/>
            <a:ext cx="420688" cy="517525"/>
            <a:chOff x="1488" y="528"/>
            <a:chExt cx="265" cy="326"/>
          </a:xfrm>
        </p:grpSpPr>
        <p:sp>
          <p:nvSpPr>
            <p:cNvPr id="17477" name="Rectangle 18"/>
            <p:cNvSpPr>
              <a:spLocks noChangeArrowheads="1"/>
            </p:cNvSpPr>
            <p:nvPr/>
          </p:nvSpPr>
          <p:spPr bwMode="auto">
            <a:xfrm>
              <a:off x="1632" y="528"/>
              <a:ext cx="12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78" name="Rectangle 19"/>
            <p:cNvSpPr>
              <a:spLocks noChangeArrowheads="1"/>
            </p:cNvSpPr>
            <p:nvPr/>
          </p:nvSpPr>
          <p:spPr bwMode="auto">
            <a:xfrm>
              <a:off x="1488" y="528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600200" y="2786063"/>
            <a:ext cx="1517650" cy="566737"/>
            <a:chOff x="240" y="2208"/>
            <a:chExt cx="956" cy="357"/>
          </a:xfrm>
        </p:grpSpPr>
        <p:sp>
          <p:nvSpPr>
            <p:cNvPr id="17471" name="Rectangle 21"/>
            <p:cNvSpPr>
              <a:spLocks noChangeArrowheads="1"/>
            </p:cNvSpPr>
            <p:nvPr/>
          </p:nvSpPr>
          <p:spPr bwMode="auto">
            <a:xfrm>
              <a:off x="1072" y="2212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7472" name="Rectangle 22"/>
            <p:cNvSpPr>
              <a:spLocks noChangeArrowheads="1"/>
            </p:cNvSpPr>
            <p:nvPr/>
          </p:nvSpPr>
          <p:spPr bwMode="auto">
            <a:xfrm>
              <a:off x="419" y="2229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7473" name="Rectangle 23"/>
            <p:cNvSpPr>
              <a:spLocks noChangeArrowheads="1"/>
            </p:cNvSpPr>
            <p:nvPr/>
          </p:nvSpPr>
          <p:spPr bwMode="auto">
            <a:xfrm>
              <a:off x="781" y="2208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7474" name="Rectangle 24"/>
            <p:cNvSpPr>
              <a:spLocks noChangeArrowheads="1"/>
            </p:cNvSpPr>
            <p:nvPr/>
          </p:nvSpPr>
          <p:spPr bwMode="auto">
            <a:xfrm>
              <a:off x="240" y="2229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475" name="Rectangle 25"/>
            <p:cNvSpPr>
              <a:spLocks noChangeArrowheads="1"/>
            </p:cNvSpPr>
            <p:nvPr/>
          </p:nvSpPr>
          <p:spPr bwMode="auto">
            <a:xfrm>
              <a:off x="548" y="220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76" name="Rectangle 26"/>
            <p:cNvSpPr>
              <a:spLocks noChangeArrowheads="1"/>
            </p:cNvSpPr>
            <p:nvPr/>
          </p:nvSpPr>
          <p:spPr bwMode="auto">
            <a:xfrm>
              <a:off x="610" y="2208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371600" y="3048000"/>
            <a:ext cx="1905000" cy="228600"/>
            <a:chOff x="768" y="1440"/>
            <a:chExt cx="1200" cy="144"/>
          </a:xfrm>
        </p:grpSpPr>
        <p:sp>
          <p:nvSpPr>
            <p:cNvPr id="17468" name="Line 28"/>
            <p:cNvSpPr>
              <a:spLocks noChangeShapeType="1"/>
            </p:cNvSpPr>
            <p:nvPr/>
          </p:nvSpPr>
          <p:spPr bwMode="auto">
            <a:xfrm flipH="1">
              <a:off x="768" y="1440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69" name="Line 29"/>
            <p:cNvSpPr>
              <a:spLocks noChangeShapeType="1"/>
            </p:cNvSpPr>
            <p:nvPr/>
          </p:nvSpPr>
          <p:spPr bwMode="auto">
            <a:xfrm flipH="1">
              <a:off x="1344" y="1440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70" name="Line 30"/>
            <p:cNvSpPr>
              <a:spLocks noChangeShapeType="1"/>
            </p:cNvSpPr>
            <p:nvPr/>
          </p:nvSpPr>
          <p:spPr bwMode="auto">
            <a:xfrm>
              <a:off x="864" y="1584"/>
              <a:ext cx="11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209800" y="3352800"/>
            <a:ext cx="900113" cy="534988"/>
            <a:chOff x="1477" y="1728"/>
            <a:chExt cx="567" cy="337"/>
          </a:xfrm>
        </p:grpSpPr>
        <p:sp>
          <p:nvSpPr>
            <p:cNvPr id="17465" name="Rectangle 32"/>
            <p:cNvSpPr>
              <a:spLocks noChangeArrowheads="1"/>
            </p:cNvSpPr>
            <p:nvPr/>
          </p:nvSpPr>
          <p:spPr bwMode="auto">
            <a:xfrm>
              <a:off x="1632" y="1729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6" name="Rectangle 33"/>
            <p:cNvSpPr>
              <a:spLocks noChangeArrowheads="1"/>
            </p:cNvSpPr>
            <p:nvPr/>
          </p:nvSpPr>
          <p:spPr bwMode="auto">
            <a:xfrm>
              <a:off x="1477" y="1728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7" name="Rectangle 34"/>
            <p:cNvSpPr>
              <a:spLocks noChangeArrowheads="1"/>
            </p:cNvSpPr>
            <p:nvPr/>
          </p:nvSpPr>
          <p:spPr bwMode="auto">
            <a:xfrm>
              <a:off x="1920" y="1729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036888" y="1620838"/>
            <a:ext cx="760412" cy="588962"/>
            <a:chOff x="1865" y="301"/>
            <a:chExt cx="479" cy="371"/>
          </a:xfrm>
        </p:grpSpPr>
        <p:sp>
          <p:nvSpPr>
            <p:cNvPr id="17463" name="Rectangle 36"/>
            <p:cNvSpPr>
              <a:spLocks noChangeArrowheads="1"/>
            </p:cNvSpPr>
            <p:nvPr/>
          </p:nvSpPr>
          <p:spPr bwMode="auto">
            <a:xfrm>
              <a:off x="2064" y="336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4" name="Rectangle 37"/>
            <p:cNvSpPr>
              <a:spLocks noChangeArrowheads="1"/>
            </p:cNvSpPr>
            <p:nvPr/>
          </p:nvSpPr>
          <p:spPr bwMode="auto">
            <a:xfrm>
              <a:off x="1865" y="301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133600" y="3810000"/>
            <a:ext cx="1757363" cy="534988"/>
            <a:chOff x="1296" y="1872"/>
            <a:chExt cx="1107" cy="337"/>
          </a:xfrm>
        </p:grpSpPr>
        <p:sp>
          <p:nvSpPr>
            <p:cNvPr id="17458" name="Rectangle 39"/>
            <p:cNvSpPr>
              <a:spLocks noChangeArrowheads="1"/>
            </p:cNvSpPr>
            <p:nvPr/>
          </p:nvSpPr>
          <p:spPr bwMode="auto">
            <a:xfrm>
              <a:off x="2123" y="1873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70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59" name="Rectangle 40"/>
            <p:cNvSpPr>
              <a:spLocks noChangeArrowheads="1"/>
            </p:cNvSpPr>
            <p:nvPr/>
          </p:nvSpPr>
          <p:spPr bwMode="auto">
            <a:xfrm>
              <a:off x="1451" y="1873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0" name="Rectangle 41"/>
            <p:cNvSpPr>
              <a:spLocks noChangeArrowheads="1"/>
            </p:cNvSpPr>
            <p:nvPr/>
          </p:nvSpPr>
          <p:spPr bwMode="auto">
            <a:xfrm>
              <a:off x="1931" y="1872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1" name="Rectangle 42"/>
            <p:cNvSpPr>
              <a:spLocks noChangeArrowheads="1"/>
            </p:cNvSpPr>
            <p:nvPr/>
          </p:nvSpPr>
          <p:spPr bwMode="auto">
            <a:xfrm>
              <a:off x="1296" y="1872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2" name="Rectangle 43"/>
            <p:cNvSpPr>
              <a:spLocks noChangeArrowheads="1"/>
            </p:cNvSpPr>
            <p:nvPr/>
          </p:nvSpPr>
          <p:spPr bwMode="auto">
            <a:xfrm>
              <a:off x="1739" y="1873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981200" y="3962400"/>
            <a:ext cx="2133600" cy="381000"/>
            <a:chOff x="1200" y="1968"/>
            <a:chExt cx="1344" cy="240"/>
          </a:xfrm>
        </p:grpSpPr>
        <p:sp>
          <p:nvSpPr>
            <p:cNvPr id="17455" name="Line 45"/>
            <p:cNvSpPr>
              <a:spLocks noChangeShapeType="1"/>
            </p:cNvSpPr>
            <p:nvPr/>
          </p:nvSpPr>
          <p:spPr bwMode="auto">
            <a:xfrm>
              <a:off x="1392" y="196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56" name="Line 46"/>
            <p:cNvSpPr>
              <a:spLocks noChangeShapeType="1"/>
            </p:cNvSpPr>
            <p:nvPr/>
          </p:nvSpPr>
          <p:spPr bwMode="auto">
            <a:xfrm>
              <a:off x="2016" y="196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57" name="Line 47"/>
            <p:cNvSpPr>
              <a:spLocks noChangeShapeType="1"/>
            </p:cNvSpPr>
            <p:nvPr/>
          </p:nvSpPr>
          <p:spPr bwMode="auto">
            <a:xfrm>
              <a:off x="1200" y="2208"/>
              <a:ext cx="13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13322" name="Rectangle 48"/>
          <p:cNvSpPr>
            <a:spLocks noChangeArrowheads="1"/>
          </p:cNvSpPr>
          <p:nvPr/>
        </p:nvSpPr>
        <p:spPr bwMode="auto">
          <a:xfrm>
            <a:off x="3429000" y="4419600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>
                <a:solidFill>
                  <a:srgbClr val="000000"/>
                </a:solidFill>
                <a:latin typeface="Times New Roman" pitchFamily="18" charset="0"/>
              </a:rPr>
              <a:t>78</a:t>
            </a:r>
            <a:endParaRPr lang="en-US" sz="35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323" name="Text Box 49"/>
          <p:cNvSpPr txBox="1">
            <a:spLocks noChangeArrowheads="1"/>
          </p:cNvSpPr>
          <p:nvPr/>
        </p:nvSpPr>
        <p:spPr bwMode="auto">
          <a:xfrm>
            <a:off x="4572000" y="1828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</a:t>
            </a:r>
            <a:r>
              <a:rPr lang="en-US" sz="2000" b="0">
                <a:solidFill>
                  <a:prstClr val="black"/>
                </a:solidFill>
              </a:rPr>
              <a:t>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into 4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13324" name="Text Box 50"/>
          <p:cNvSpPr txBox="1">
            <a:spLocks noChangeArrowheads="1"/>
          </p:cNvSpPr>
          <p:nvPr/>
        </p:nvSpPr>
        <p:spPr bwMode="auto">
          <a:xfrm>
            <a:off x="4572000" y="22098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</a:t>
            </a:r>
            <a:r>
              <a:rPr lang="en-US" sz="2000" b="0">
                <a:solidFill>
                  <a:prstClr val="black"/>
                </a:solidFill>
              </a:rPr>
              <a:t>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times 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+7.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13325" name="Text Box 51"/>
          <p:cNvSpPr txBox="1">
            <a:spLocks noChangeArrowheads="1"/>
          </p:cNvSpPr>
          <p:nvPr/>
        </p:nvSpPr>
        <p:spPr bwMode="auto">
          <a:xfrm>
            <a:off x="4572000" y="25908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</a:t>
            </a:r>
            <a:r>
              <a:rPr lang="en-US" sz="2000" b="0">
                <a:solidFill>
                  <a:prstClr val="black"/>
                </a:solidFill>
              </a:rPr>
              <a:t>4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 + 14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from 4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 – 6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13326" name="Text Box 52"/>
          <p:cNvSpPr txBox="1">
            <a:spLocks noChangeArrowheads="1"/>
          </p:cNvSpPr>
          <p:nvPr/>
        </p:nvSpPr>
        <p:spPr bwMode="auto">
          <a:xfrm>
            <a:off x="4572000" y="29718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Bring down </a:t>
            </a:r>
            <a:r>
              <a:rPr lang="en-US" sz="2000" b="0">
                <a:solidFill>
                  <a:prstClr val="black"/>
                </a:solidFill>
              </a:rPr>
              <a:t>8.</a:t>
            </a:r>
            <a:endParaRPr lang="en-US" sz="2000">
              <a:solidFill>
                <a:srgbClr val="C0504D"/>
              </a:solidFill>
            </a:endParaRPr>
          </a:p>
        </p:txBody>
      </p:sp>
      <p:sp>
        <p:nvSpPr>
          <p:cNvPr id="13327" name="Text Box 53"/>
          <p:cNvSpPr txBox="1">
            <a:spLocks noChangeArrowheads="1"/>
          </p:cNvSpPr>
          <p:nvPr/>
        </p:nvSpPr>
        <p:spPr bwMode="auto">
          <a:xfrm>
            <a:off x="4572000" y="3429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</a:t>
            </a:r>
            <a:r>
              <a:rPr lang="en-US" sz="2000" b="0">
                <a:solidFill>
                  <a:prstClr val="black"/>
                </a:solidFill>
              </a:rPr>
              <a:t>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into –20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3328" name="Text Box 54"/>
          <p:cNvSpPr txBox="1">
            <a:spLocks noChangeArrowheads="1"/>
          </p:cNvSpPr>
          <p:nvPr/>
        </p:nvSpPr>
        <p:spPr bwMode="auto">
          <a:xfrm>
            <a:off x="4572000" y="38100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</a:t>
            </a:r>
            <a:r>
              <a:rPr lang="en-US" sz="2000" b="0">
                <a:solidFill>
                  <a:prstClr val="black"/>
                </a:solidFill>
              </a:rPr>
              <a:t>-10 times 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+7.</a:t>
            </a:r>
          </a:p>
        </p:txBody>
      </p:sp>
      <p:sp>
        <p:nvSpPr>
          <p:cNvPr id="13329" name="Text Box 55"/>
          <p:cNvSpPr txBox="1">
            <a:spLocks noChangeArrowheads="1"/>
          </p:cNvSpPr>
          <p:nvPr/>
        </p:nvSpPr>
        <p:spPr bwMode="auto">
          <a:xfrm>
            <a:off x="4572000" y="4191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</a:t>
            </a:r>
            <a:r>
              <a:rPr lang="en-US" sz="2000" b="0">
                <a:solidFill>
                  <a:prstClr val="black"/>
                </a:solidFill>
              </a:rPr>
              <a:t>–20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–70 from –20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+8.</a:t>
            </a:r>
          </a:p>
        </p:txBody>
      </p:sp>
      <p:sp>
        <p:nvSpPr>
          <p:cNvPr id="13330" name="Text Box 56"/>
          <p:cNvSpPr txBox="1">
            <a:spLocks noChangeArrowheads="1"/>
          </p:cNvSpPr>
          <p:nvPr/>
        </p:nvSpPr>
        <p:spPr bwMode="auto">
          <a:xfrm>
            <a:off x="4572000" y="46482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0">
                <a:solidFill>
                  <a:prstClr val="black"/>
                </a:solidFill>
              </a:rPr>
              <a:t>Nothing to</a:t>
            </a:r>
            <a:r>
              <a:rPr lang="en-US" sz="2000">
                <a:solidFill>
                  <a:srgbClr val="C0504D"/>
                </a:solidFill>
              </a:rPr>
              <a:t> bring down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000">
              <a:solidFill>
                <a:srgbClr val="C0504D"/>
              </a:solidFill>
            </a:endParaRP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3200400" y="2819400"/>
            <a:ext cx="527050" cy="1066800"/>
            <a:chOff x="1968" y="1248"/>
            <a:chExt cx="332" cy="672"/>
          </a:xfrm>
        </p:grpSpPr>
        <p:grpSp>
          <p:nvGrpSpPr>
            <p:cNvPr id="17451" name="Group 58"/>
            <p:cNvGrpSpPr>
              <a:grpSpLocks/>
            </p:cNvGrpSpPr>
            <p:nvPr/>
          </p:nvGrpSpPr>
          <p:grpSpPr bwMode="auto">
            <a:xfrm>
              <a:off x="1968" y="1584"/>
              <a:ext cx="332" cy="336"/>
              <a:chOff x="672" y="2160"/>
              <a:chExt cx="332" cy="336"/>
            </a:xfrm>
          </p:grpSpPr>
          <p:sp>
            <p:nvSpPr>
              <p:cNvPr id="17453" name="Rectangle 59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1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endParaRPr lang="en-US" sz="35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454" name="Rectangle 60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5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35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7452" name="Line 61"/>
            <p:cNvSpPr>
              <a:spLocks noChangeShapeType="1"/>
            </p:cNvSpPr>
            <p:nvPr/>
          </p:nvSpPr>
          <p:spPr bwMode="auto">
            <a:xfrm>
              <a:off x="2160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914400" y="5410200"/>
            <a:ext cx="7167563" cy="898525"/>
            <a:chOff x="240" y="3408"/>
            <a:chExt cx="4515" cy="566"/>
          </a:xfrm>
        </p:grpSpPr>
        <p:grpSp>
          <p:nvGrpSpPr>
            <p:cNvPr id="17432" name="Group 63"/>
            <p:cNvGrpSpPr>
              <a:grpSpLocks/>
            </p:cNvGrpSpPr>
            <p:nvPr/>
          </p:nvGrpSpPr>
          <p:grpSpPr bwMode="auto">
            <a:xfrm>
              <a:off x="2928" y="3408"/>
              <a:ext cx="1827" cy="566"/>
              <a:chOff x="3456" y="3360"/>
              <a:chExt cx="1827" cy="566"/>
            </a:xfrm>
          </p:grpSpPr>
          <p:sp>
            <p:nvSpPr>
              <p:cNvPr id="17434" name="Rectangle 64"/>
              <p:cNvSpPr>
                <a:spLocks noChangeArrowheads="1"/>
              </p:cNvSpPr>
              <p:nvPr/>
            </p:nvSpPr>
            <p:spPr bwMode="auto">
              <a:xfrm>
                <a:off x="4272" y="3456"/>
                <a:ext cx="136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7435" name="Group 65"/>
              <p:cNvGrpSpPr>
                <a:grpSpLocks/>
              </p:cNvGrpSpPr>
              <p:nvPr/>
            </p:nvGrpSpPr>
            <p:grpSpPr bwMode="auto">
              <a:xfrm>
                <a:off x="4512" y="3360"/>
                <a:ext cx="771" cy="566"/>
                <a:chOff x="4512" y="3360"/>
                <a:chExt cx="771" cy="566"/>
              </a:xfrm>
            </p:grpSpPr>
            <p:sp>
              <p:nvSpPr>
                <p:cNvPr id="17443" name="Line 66"/>
                <p:cNvSpPr>
                  <a:spLocks noChangeShapeType="1"/>
                </p:cNvSpPr>
                <p:nvPr/>
              </p:nvSpPr>
              <p:spPr bwMode="auto">
                <a:xfrm>
                  <a:off x="4512" y="3648"/>
                  <a:ext cx="768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200" b="1">
                    <a:solidFill>
                      <a:srgbClr val="C0504D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4" name="Rectangle 67"/>
                <p:cNvSpPr>
                  <a:spLocks noChangeArrowheads="1"/>
                </p:cNvSpPr>
                <p:nvPr/>
              </p:nvSpPr>
              <p:spPr bwMode="auto">
                <a:xfrm>
                  <a:off x="5200" y="3628"/>
                  <a:ext cx="83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Times New Roman" pitchFamily="18" charset="0"/>
                    </a:rPr>
                    <a:t>)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5" name="Rectangle 68"/>
                <p:cNvSpPr>
                  <a:spLocks noChangeArrowheads="1"/>
                </p:cNvSpPr>
                <p:nvPr/>
              </p:nvSpPr>
              <p:spPr bwMode="auto">
                <a:xfrm>
                  <a:off x="5073" y="3628"/>
                  <a:ext cx="124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Times New Roman" pitchFamily="18" charset="0"/>
                    </a:rPr>
                    <a:t>7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6" name="Rectangle 69"/>
                <p:cNvSpPr>
                  <a:spLocks noChangeArrowheads="1"/>
                </p:cNvSpPr>
                <p:nvPr/>
              </p:nvSpPr>
              <p:spPr bwMode="auto">
                <a:xfrm>
                  <a:off x="4602" y="3628"/>
                  <a:ext cx="124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7" name="Rectangle 70"/>
                <p:cNvSpPr>
                  <a:spLocks noChangeArrowheads="1"/>
                </p:cNvSpPr>
                <p:nvPr/>
              </p:nvSpPr>
              <p:spPr bwMode="auto">
                <a:xfrm>
                  <a:off x="4513" y="3628"/>
                  <a:ext cx="83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Times New Roman" pitchFamily="18" charset="0"/>
                    </a:rPr>
                    <a:t>(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8" name="Rectangle 71"/>
                <p:cNvSpPr>
                  <a:spLocks noChangeArrowheads="1"/>
                </p:cNvSpPr>
                <p:nvPr/>
              </p:nvSpPr>
              <p:spPr bwMode="auto">
                <a:xfrm>
                  <a:off x="4752" y="3360"/>
                  <a:ext cx="248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Times New Roman" pitchFamily="18" charset="0"/>
                    </a:rPr>
                    <a:t>78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9" name="Rectangle 72"/>
                <p:cNvSpPr>
                  <a:spLocks noChangeArrowheads="1"/>
                </p:cNvSpPr>
                <p:nvPr/>
              </p:nvSpPr>
              <p:spPr bwMode="auto">
                <a:xfrm>
                  <a:off x="4895" y="3600"/>
                  <a:ext cx="136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Symbol" pitchFamily="18" charset="2"/>
                    </a:rPr>
                    <a:t>+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50" name="Rectangle 73"/>
                <p:cNvSpPr>
                  <a:spLocks noChangeArrowheads="1"/>
                </p:cNvSpPr>
                <p:nvPr/>
              </p:nvSpPr>
              <p:spPr bwMode="auto">
                <a:xfrm>
                  <a:off x="4741" y="3628"/>
                  <a:ext cx="110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 i="1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7436" name="Group 74"/>
              <p:cNvGrpSpPr>
                <a:grpSpLocks/>
              </p:cNvGrpSpPr>
              <p:nvPr/>
            </p:nvGrpSpPr>
            <p:grpSpPr bwMode="auto">
              <a:xfrm>
                <a:off x="3456" y="3421"/>
                <a:ext cx="760" cy="371"/>
                <a:chOff x="391" y="3408"/>
                <a:chExt cx="760" cy="371"/>
              </a:xfrm>
            </p:grpSpPr>
            <p:grpSp>
              <p:nvGrpSpPr>
                <p:cNvPr id="17437" name="Group 75"/>
                <p:cNvGrpSpPr>
                  <a:grpSpLocks/>
                </p:cNvGrpSpPr>
                <p:nvPr/>
              </p:nvGrpSpPr>
              <p:grpSpPr bwMode="auto">
                <a:xfrm>
                  <a:off x="391" y="3443"/>
                  <a:ext cx="265" cy="326"/>
                  <a:chOff x="1488" y="528"/>
                  <a:chExt cx="265" cy="326"/>
                </a:xfrm>
              </p:grpSpPr>
              <p:sp>
                <p:nvSpPr>
                  <p:cNvPr id="17441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528"/>
                    <a:ext cx="121" cy="3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3400" i="1" dirty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x</a:t>
                    </a:r>
                    <a:endParaRPr lang="en-US" sz="2400" dirty="0">
                      <a:solidFill>
                        <a:prstClr val="blac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42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528"/>
                    <a:ext cx="136" cy="3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340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2</a:t>
                    </a:r>
                    <a:endParaRPr lang="en-US" sz="2400">
                      <a:solidFill>
                        <a:prstClr val="blac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7438" name="Group 78"/>
                <p:cNvGrpSpPr>
                  <a:grpSpLocks/>
                </p:cNvGrpSpPr>
                <p:nvPr/>
              </p:nvGrpSpPr>
              <p:grpSpPr bwMode="auto">
                <a:xfrm>
                  <a:off x="717" y="3408"/>
                  <a:ext cx="434" cy="371"/>
                  <a:chOff x="1910" y="301"/>
                  <a:chExt cx="434" cy="371"/>
                </a:xfrm>
              </p:grpSpPr>
              <p:sp>
                <p:nvSpPr>
                  <p:cNvPr id="1743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36"/>
                    <a:ext cx="280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3500" dirty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10</a:t>
                    </a:r>
                    <a:endParaRPr lang="en-US" sz="3500" dirty="0">
                      <a:solidFill>
                        <a:prstClr val="blac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4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910" y="301"/>
                    <a:ext cx="154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3500" dirty="0">
                        <a:solidFill>
                          <a:srgbClr val="000000"/>
                        </a:solidFill>
                        <a:latin typeface="Symbol" pitchFamily="18" charset="2"/>
                      </a:rPr>
                      <a:t>-</a:t>
                    </a:r>
                    <a:endParaRPr lang="en-US" sz="3500" dirty="0">
                      <a:solidFill>
                        <a:prstClr val="blac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17433" name="Text Box 81"/>
            <p:cNvSpPr txBox="1">
              <a:spLocks noChangeArrowheads="1"/>
            </p:cNvSpPr>
            <p:nvPr/>
          </p:nvSpPr>
          <p:spPr bwMode="auto">
            <a:xfrm>
              <a:off x="240" y="3504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0">
                  <a:solidFill>
                    <a:prstClr val="black"/>
                  </a:solidFill>
                </a:rPr>
                <a:t>We write our final answer as</a:t>
              </a:r>
            </a:p>
          </p:txBody>
        </p:sp>
      </p:grpSp>
      <p:grpSp>
        <p:nvGrpSpPr>
          <p:cNvPr id="17429" name="Group 84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17430" name="Rectangle 8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31" name="Text Box 8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372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3323" grpId="0"/>
      <p:bldP spid="13324" grpId="0"/>
      <p:bldP spid="13325" grpId="0"/>
      <p:bldP spid="13326" grpId="0"/>
      <p:bldP spid="13327" grpId="0"/>
      <p:bldP spid="13328" grpId="0"/>
      <p:bldP spid="13329" grpId="0"/>
      <p:bldP spid="133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371475" y="2244725"/>
            <a:ext cx="3275013" cy="723900"/>
            <a:chOff x="186" y="886"/>
            <a:chExt cx="2063" cy="456"/>
          </a:xfrm>
        </p:grpSpPr>
        <p:sp>
          <p:nvSpPr>
            <p:cNvPr id="18475" name="Arc 3"/>
            <p:cNvSpPr>
              <a:spLocks/>
            </p:cNvSpPr>
            <p:nvPr/>
          </p:nvSpPr>
          <p:spPr bwMode="auto">
            <a:xfrm>
              <a:off x="498" y="887"/>
              <a:ext cx="434" cy="455"/>
            </a:xfrm>
            <a:custGeom>
              <a:avLst/>
              <a:gdLst>
                <a:gd name="T0" fmla="*/ 0 w 21600"/>
                <a:gd name="T1" fmla="*/ 0 h 22640"/>
                <a:gd name="T2" fmla="*/ 0 w 21600"/>
                <a:gd name="T3" fmla="*/ 0 h 22640"/>
                <a:gd name="T4" fmla="*/ 0 w 21600"/>
                <a:gd name="T5" fmla="*/ 0 h 226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40"/>
                <a:gd name="T11" fmla="*/ 21600 w 21600"/>
                <a:gd name="T12" fmla="*/ 22640 h 22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40" fill="none" extrusionOk="0">
                  <a:moveTo>
                    <a:pt x="18378" y="-1"/>
                  </a:moveTo>
                  <a:cubicBezTo>
                    <a:pt x="20484" y="3410"/>
                    <a:pt x="21600" y="7340"/>
                    <a:pt x="21600" y="11349"/>
                  </a:cubicBezTo>
                  <a:cubicBezTo>
                    <a:pt x="21600" y="15334"/>
                    <a:pt x="20497" y="19242"/>
                    <a:pt x="18413" y="22639"/>
                  </a:cubicBezTo>
                </a:path>
                <a:path w="21600" h="22640" stroke="0" extrusionOk="0">
                  <a:moveTo>
                    <a:pt x="18378" y="-1"/>
                  </a:moveTo>
                  <a:cubicBezTo>
                    <a:pt x="20484" y="3410"/>
                    <a:pt x="21600" y="7340"/>
                    <a:pt x="21600" y="11349"/>
                  </a:cubicBezTo>
                  <a:cubicBezTo>
                    <a:pt x="21600" y="15334"/>
                    <a:pt x="20497" y="19242"/>
                    <a:pt x="18413" y="22639"/>
                  </a:cubicBezTo>
                  <a:lnTo>
                    <a:pt x="0" y="11349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76" name="Line 4"/>
            <p:cNvSpPr>
              <a:spLocks noChangeShapeType="1"/>
            </p:cNvSpPr>
            <p:nvPr/>
          </p:nvSpPr>
          <p:spPr bwMode="auto">
            <a:xfrm>
              <a:off x="862" y="886"/>
              <a:ext cx="138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77" name="Rectangle 5"/>
            <p:cNvSpPr>
              <a:spLocks noChangeArrowheads="1"/>
            </p:cNvSpPr>
            <p:nvPr/>
          </p:nvSpPr>
          <p:spPr bwMode="auto">
            <a:xfrm>
              <a:off x="2106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78" name="Rectangle 6"/>
            <p:cNvSpPr>
              <a:spLocks noChangeArrowheads="1"/>
            </p:cNvSpPr>
            <p:nvPr/>
          </p:nvSpPr>
          <p:spPr bwMode="auto">
            <a:xfrm>
              <a:off x="1593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79" name="Rectangle 7"/>
            <p:cNvSpPr>
              <a:spLocks noChangeArrowheads="1"/>
            </p:cNvSpPr>
            <p:nvPr/>
          </p:nvSpPr>
          <p:spPr bwMode="auto">
            <a:xfrm>
              <a:off x="963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0" name="Rectangle 8"/>
            <p:cNvSpPr>
              <a:spLocks noChangeArrowheads="1"/>
            </p:cNvSpPr>
            <p:nvPr/>
          </p:nvSpPr>
          <p:spPr bwMode="auto">
            <a:xfrm>
              <a:off x="711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1" name="Rectangle 9"/>
            <p:cNvSpPr>
              <a:spLocks noChangeArrowheads="1"/>
            </p:cNvSpPr>
            <p:nvPr/>
          </p:nvSpPr>
          <p:spPr bwMode="auto">
            <a:xfrm>
              <a:off x="186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2" name="Rectangle 10"/>
            <p:cNvSpPr>
              <a:spLocks noChangeArrowheads="1"/>
            </p:cNvSpPr>
            <p:nvPr/>
          </p:nvSpPr>
          <p:spPr bwMode="auto">
            <a:xfrm>
              <a:off x="1249" y="91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3" name="Rectangle 11"/>
            <p:cNvSpPr>
              <a:spLocks noChangeArrowheads="1"/>
            </p:cNvSpPr>
            <p:nvPr/>
          </p:nvSpPr>
          <p:spPr bwMode="auto">
            <a:xfrm>
              <a:off x="1916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4" name="Rectangle 12"/>
            <p:cNvSpPr>
              <a:spLocks noChangeArrowheads="1"/>
            </p:cNvSpPr>
            <p:nvPr/>
          </p:nvSpPr>
          <p:spPr bwMode="auto">
            <a:xfrm>
              <a:off x="1404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5" name="Rectangle 13"/>
            <p:cNvSpPr>
              <a:spLocks noChangeArrowheads="1"/>
            </p:cNvSpPr>
            <p:nvPr/>
          </p:nvSpPr>
          <p:spPr bwMode="auto">
            <a:xfrm>
              <a:off x="513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6" name="Rectangle 14"/>
            <p:cNvSpPr>
              <a:spLocks noChangeArrowheads="1"/>
            </p:cNvSpPr>
            <p:nvPr/>
          </p:nvSpPr>
          <p:spPr bwMode="auto">
            <a:xfrm>
              <a:off x="1744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7" name="Rectangle 15"/>
            <p:cNvSpPr>
              <a:spLocks noChangeArrowheads="1"/>
            </p:cNvSpPr>
            <p:nvPr/>
          </p:nvSpPr>
          <p:spPr bwMode="auto">
            <a:xfrm>
              <a:off x="1109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8" name="Rectangle 16"/>
            <p:cNvSpPr>
              <a:spLocks noChangeArrowheads="1"/>
            </p:cNvSpPr>
            <p:nvPr/>
          </p:nvSpPr>
          <p:spPr bwMode="auto">
            <a:xfrm>
              <a:off x="341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35" name="Group 17"/>
          <p:cNvGrpSpPr>
            <a:grpSpLocks/>
          </p:cNvGrpSpPr>
          <p:nvPr/>
        </p:nvGrpSpPr>
        <p:grpSpPr bwMode="auto">
          <a:xfrm>
            <a:off x="2590800" y="1676400"/>
            <a:ext cx="420688" cy="517525"/>
            <a:chOff x="1488" y="528"/>
            <a:chExt cx="265" cy="326"/>
          </a:xfrm>
        </p:grpSpPr>
        <p:sp>
          <p:nvSpPr>
            <p:cNvPr id="18473" name="Rectangle 18"/>
            <p:cNvSpPr>
              <a:spLocks noChangeArrowheads="1"/>
            </p:cNvSpPr>
            <p:nvPr/>
          </p:nvSpPr>
          <p:spPr bwMode="auto">
            <a:xfrm>
              <a:off x="1632" y="528"/>
              <a:ext cx="12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74" name="Rectangle 19"/>
            <p:cNvSpPr>
              <a:spLocks noChangeArrowheads="1"/>
            </p:cNvSpPr>
            <p:nvPr/>
          </p:nvSpPr>
          <p:spPr bwMode="auto">
            <a:xfrm>
              <a:off x="1488" y="528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36" name="Group 20"/>
          <p:cNvGrpSpPr>
            <a:grpSpLocks/>
          </p:cNvGrpSpPr>
          <p:nvPr/>
        </p:nvGrpSpPr>
        <p:grpSpPr bwMode="auto">
          <a:xfrm>
            <a:off x="1600200" y="2786063"/>
            <a:ext cx="1517650" cy="566737"/>
            <a:chOff x="240" y="2208"/>
            <a:chExt cx="956" cy="357"/>
          </a:xfrm>
        </p:grpSpPr>
        <p:sp>
          <p:nvSpPr>
            <p:cNvPr id="18467" name="Rectangle 21"/>
            <p:cNvSpPr>
              <a:spLocks noChangeArrowheads="1"/>
            </p:cNvSpPr>
            <p:nvPr/>
          </p:nvSpPr>
          <p:spPr bwMode="auto">
            <a:xfrm>
              <a:off x="1072" y="2212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8468" name="Rectangle 22"/>
            <p:cNvSpPr>
              <a:spLocks noChangeArrowheads="1"/>
            </p:cNvSpPr>
            <p:nvPr/>
          </p:nvSpPr>
          <p:spPr bwMode="auto">
            <a:xfrm>
              <a:off x="419" y="2229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8469" name="Rectangle 23"/>
            <p:cNvSpPr>
              <a:spLocks noChangeArrowheads="1"/>
            </p:cNvSpPr>
            <p:nvPr/>
          </p:nvSpPr>
          <p:spPr bwMode="auto">
            <a:xfrm>
              <a:off x="781" y="2208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8470" name="Rectangle 24"/>
            <p:cNvSpPr>
              <a:spLocks noChangeArrowheads="1"/>
            </p:cNvSpPr>
            <p:nvPr/>
          </p:nvSpPr>
          <p:spPr bwMode="auto">
            <a:xfrm>
              <a:off x="240" y="2229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471" name="Rectangle 25"/>
            <p:cNvSpPr>
              <a:spLocks noChangeArrowheads="1"/>
            </p:cNvSpPr>
            <p:nvPr/>
          </p:nvSpPr>
          <p:spPr bwMode="auto">
            <a:xfrm>
              <a:off x="548" y="220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72" name="Rectangle 26"/>
            <p:cNvSpPr>
              <a:spLocks noChangeArrowheads="1"/>
            </p:cNvSpPr>
            <p:nvPr/>
          </p:nvSpPr>
          <p:spPr bwMode="auto">
            <a:xfrm>
              <a:off x="610" y="2208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</a:p>
          </p:txBody>
        </p:sp>
      </p:grpSp>
      <p:grpSp>
        <p:nvGrpSpPr>
          <p:cNvPr id="18437" name="Group 27"/>
          <p:cNvGrpSpPr>
            <a:grpSpLocks/>
          </p:cNvGrpSpPr>
          <p:nvPr/>
        </p:nvGrpSpPr>
        <p:grpSpPr bwMode="auto">
          <a:xfrm>
            <a:off x="1371600" y="3048000"/>
            <a:ext cx="1905000" cy="228600"/>
            <a:chOff x="768" y="1440"/>
            <a:chExt cx="1200" cy="144"/>
          </a:xfrm>
        </p:grpSpPr>
        <p:sp>
          <p:nvSpPr>
            <p:cNvPr id="18464" name="Line 28"/>
            <p:cNvSpPr>
              <a:spLocks noChangeShapeType="1"/>
            </p:cNvSpPr>
            <p:nvPr/>
          </p:nvSpPr>
          <p:spPr bwMode="auto">
            <a:xfrm flipH="1">
              <a:off x="768" y="1440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65" name="Line 29"/>
            <p:cNvSpPr>
              <a:spLocks noChangeShapeType="1"/>
            </p:cNvSpPr>
            <p:nvPr/>
          </p:nvSpPr>
          <p:spPr bwMode="auto">
            <a:xfrm flipH="1">
              <a:off x="1344" y="1440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66" name="Line 30"/>
            <p:cNvSpPr>
              <a:spLocks noChangeShapeType="1"/>
            </p:cNvSpPr>
            <p:nvPr/>
          </p:nvSpPr>
          <p:spPr bwMode="auto">
            <a:xfrm>
              <a:off x="864" y="1584"/>
              <a:ext cx="11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38" name="Group 31"/>
          <p:cNvGrpSpPr>
            <a:grpSpLocks/>
          </p:cNvGrpSpPr>
          <p:nvPr/>
        </p:nvGrpSpPr>
        <p:grpSpPr bwMode="auto">
          <a:xfrm>
            <a:off x="2209800" y="3352800"/>
            <a:ext cx="900113" cy="534988"/>
            <a:chOff x="1477" y="1728"/>
            <a:chExt cx="567" cy="337"/>
          </a:xfrm>
        </p:grpSpPr>
        <p:sp>
          <p:nvSpPr>
            <p:cNvPr id="18461" name="Rectangle 32"/>
            <p:cNvSpPr>
              <a:spLocks noChangeArrowheads="1"/>
            </p:cNvSpPr>
            <p:nvPr/>
          </p:nvSpPr>
          <p:spPr bwMode="auto">
            <a:xfrm>
              <a:off x="1632" y="1729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62" name="Rectangle 33"/>
            <p:cNvSpPr>
              <a:spLocks noChangeArrowheads="1"/>
            </p:cNvSpPr>
            <p:nvPr/>
          </p:nvSpPr>
          <p:spPr bwMode="auto">
            <a:xfrm>
              <a:off x="1477" y="1728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63" name="Rectangle 34"/>
            <p:cNvSpPr>
              <a:spLocks noChangeArrowheads="1"/>
            </p:cNvSpPr>
            <p:nvPr/>
          </p:nvSpPr>
          <p:spPr bwMode="auto">
            <a:xfrm>
              <a:off x="1920" y="1729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39" name="Group 35"/>
          <p:cNvGrpSpPr>
            <a:grpSpLocks/>
          </p:cNvGrpSpPr>
          <p:nvPr/>
        </p:nvGrpSpPr>
        <p:grpSpPr bwMode="auto">
          <a:xfrm>
            <a:off x="3036888" y="1620838"/>
            <a:ext cx="760412" cy="588962"/>
            <a:chOff x="1865" y="301"/>
            <a:chExt cx="479" cy="371"/>
          </a:xfrm>
        </p:grpSpPr>
        <p:sp>
          <p:nvSpPr>
            <p:cNvPr id="18459" name="Rectangle 36"/>
            <p:cNvSpPr>
              <a:spLocks noChangeArrowheads="1"/>
            </p:cNvSpPr>
            <p:nvPr/>
          </p:nvSpPr>
          <p:spPr bwMode="auto">
            <a:xfrm>
              <a:off x="2064" y="336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60" name="Rectangle 37"/>
            <p:cNvSpPr>
              <a:spLocks noChangeArrowheads="1"/>
            </p:cNvSpPr>
            <p:nvPr/>
          </p:nvSpPr>
          <p:spPr bwMode="auto">
            <a:xfrm>
              <a:off x="1865" y="301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40" name="Group 38"/>
          <p:cNvGrpSpPr>
            <a:grpSpLocks/>
          </p:cNvGrpSpPr>
          <p:nvPr/>
        </p:nvGrpSpPr>
        <p:grpSpPr bwMode="auto">
          <a:xfrm>
            <a:off x="2133600" y="3810000"/>
            <a:ext cx="1757363" cy="534988"/>
            <a:chOff x="1296" y="1872"/>
            <a:chExt cx="1107" cy="337"/>
          </a:xfrm>
        </p:grpSpPr>
        <p:sp>
          <p:nvSpPr>
            <p:cNvPr id="18454" name="Rectangle 39"/>
            <p:cNvSpPr>
              <a:spLocks noChangeArrowheads="1"/>
            </p:cNvSpPr>
            <p:nvPr/>
          </p:nvSpPr>
          <p:spPr bwMode="auto">
            <a:xfrm>
              <a:off x="2123" y="1873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70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55" name="Rectangle 40"/>
            <p:cNvSpPr>
              <a:spLocks noChangeArrowheads="1"/>
            </p:cNvSpPr>
            <p:nvPr/>
          </p:nvSpPr>
          <p:spPr bwMode="auto">
            <a:xfrm>
              <a:off x="1451" y="1873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56" name="Rectangle 41"/>
            <p:cNvSpPr>
              <a:spLocks noChangeArrowheads="1"/>
            </p:cNvSpPr>
            <p:nvPr/>
          </p:nvSpPr>
          <p:spPr bwMode="auto">
            <a:xfrm>
              <a:off x="1931" y="1872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57" name="Rectangle 42"/>
            <p:cNvSpPr>
              <a:spLocks noChangeArrowheads="1"/>
            </p:cNvSpPr>
            <p:nvPr/>
          </p:nvSpPr>
          <p:spPr bwMode="auto">
            <a:xfrm>
              <a:off x="1296" y="1872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58" name="Rectangle 43"/>
            <p:cNvSpPr>
              <a:spLocks noChangeArrowheads="1"/>
            </p:cNvSpPr>
            <p:nvPr/>
          </p:nvSpPr>
          <p:spPr bwMode="auto">
            <a:xfrm>
              <a:off x="1739" y="1873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41" name="Group 44"/>
          <p:cNvGrpSpPr>
            <a:grpSpLocks/>
          </p:cNvGrpSpPr>
          <p:nvPr/>
        </p:nvGrpSpPr>
        <p:grpSpPr bwMode="auto">
          <a:xfrm>
            <a:off x="1981200" y="3962400"/>
            <a:ext cx="2133600" cy="381000"/>
            <a:chOff x="1200" y="1968"/>
            <a:chExt cx="1344" cy="240"/>
          </a:xfrm>
        </p:grpSpPr>
        <p:sp>
          <p:nvSpPr>
            <p:cNvPr id="18451" name="Line 45"/>
            <p:cNvSpPr>
              <a:spLocks noChangeShapeType="1"/>
            </p:cNvSpPr>
            <p:nvPr/>
          </p:nvSpPr>
          <p:spPr bwMode="auto">
            <a:xfrm>
              <a:off x="1392" y="196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52" name="Line 46"/>
            <p:cNvSpPr>
              <a:spLocks noChangeShapeType="1"/>
            </p:cNvSpPr>
            <p:nvPr/>
          </p:nvSpPr>
          <p:spPr bwMode="auto">
            <a:xfrm>
              <a:off x="2016" y="196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53" name="Line 47"/>
            <p:cNvSpPr>
              <a:spLocks noChangeShapeType="1"/>
            </p:cNvSpPr>
            <p:nvPr/>
          </p:nvSpPr>
          <p:spPr bwMode="auto">
            <a:xfrm>
              <a:off x="1200" y="2208"/>
              <a:ext cx="13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18442" name="Rectangle 48"/>
          <p:cNvSpPr>
            <a:spLocks noChangeArrowheads="1"/>
          </p:cNvSpPr>
          <p:nvPr/>
        </p:nvSpPr>
        <p:spPr bwMode="auto">
          <a:xfrm>
            <a:off x="3429000" y="4419600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>
                <a:solidFill>
                  <a:srgbClr val="000000"/>
                </a:solidFill>
                <a:latin typeface="Times New Roman" pitchFamily="18" charset="0"/>
              </a:rPr>
              <a:t>78</a:t>
            </a:r>
            <a:endParaRPr lang="en-US" sz="350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18443" name="Group 57"/>
          <p:cNvGrpSpPr>
            <a:grpSpLocks/>
          </p:cNvGrpSpPr>
          <p:nvPr/>
        </p:nvGrpSpPr>
        <p:grpSpPr bwMode="auto">
          <a:xfrm>
            <a:off x="3200400" y="2819400"/>
            <a:ext cx="527050" cy="1066800"/>
            <a:chOff x="1968" y="1248"/>
            <a:chExt cx="332" cy="672"/>
          </a:xfrm>
        </p:grpSpPr>
        <p:grpSp>
          <p:nvGrpSpPr>
            <p:cNvPr id="18447" name="Group 58"/>
            <p:cNvGrpSpPr>
              <a:grpSpLocks/>
            </p:cNvGrpSpPr>
            <p:nvPr/>
          </p:nvGrpSpPr>
          <p:grpSpPr bwMode="auto">
            <a:xfrm>
              <a:off x="1968" y="1584"/>
              <a:ext cx="332" cy="336"/>
              <a:chOff x="672" y="2160"/>
              <a:chExt cx="332" cy="336"/>
            </a:xfrm>
          </p:grpSpPr>
          <p:sp>
            <p:nvSpPr>
              <p:cNvPr id="18449" name="Rectangle 59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1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endParaRPr lang="en-US" sz="35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50" name="Rectangle 60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5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 dirty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35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8448" name="Line 61"/>
            <p:cNvSpPr>
              <a:spLocks noChangeShapeType="1"/>
            </p:cNvSpPr>
            <p:nvPr/>
          </p:nvSpPr>
          <p:spPr bwMode="auto">
            <a:xfrm>
              <a:off x="2160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8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prstClr val="black"/>
                </a:solidFill>
                <a:ea typeface="+mj-ea"/>
                <a:cs typeface="+mj-cs"/>
              </a:rPr>
              <a:t>How do we check this answer?</a:t>
            </a:r>
          </a:p>
        </p:txBody>
      </p:sp>
      <p:sp>
        <p:nvSpPr>
          <p:cNvPr id="18445" name="TextBox 85"/>
          <p:cNvSpPr txBox="1">
            <a:spLocks noChangeArrowheads="1"/>
          </p:cNvSpPr>
          <p:nvPr/>
        </p:nvSpPr>
        <p:spPr bwMode="auto">
          <a:xfrm>
            <a:off x="5105400" y="2286000"/>
            <a:ext cx="31892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504D"/>
                </a:solidFill>
              </a:rPr>
              <a:t>Final answer: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504D"/>
                </a:solidFill>
              </a:rPr>
              <a:t>2x – 10 + </a:t>
            </a:r>
            <a:r>
              <a:rPr lang="en-US" u="sng" dirty="0">
                <a:solidFill>
                  <a:srgbClr val="C0504D"/>
                </a:solidFill>
              </a:rPr>
              <a:t>   78   </a:t>
            </a:r>
            <a:r>
              <a:rPr lang="en-US" dirty="0">
                <a:solidFill>
                  <a:srgbClr val="C0504D"/>
                </a:solidFill>
              </a:rPr>
              <a:t>  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504D"/>
                </a:solidFill>
              </a:rPr>
              <a:t>                </a:t>
            </a:r>
            <a:r>
              <a:rPr lang="en-US">
                <a:solidFill>
                  <a:srgbClr val="C0504D"/>
                </a:solidFill>
              </a:rPr>
              <a:t>2x </a:t>
            </a:r>
            <a:r>
              <a:rPr lang="en-US" smtClean="0">
                <a:solidFill>
                  <a:srgbClr val="C0504D"/>
                </a:solidFill>
              </a:rPr>
              <a:t>+ </a:t>
            </a:r>
            <a:r>
              <a:rPr lang="en-US" dirty="0">
                <a:solidFill>
                  <a:srgbClr val="C0504D"/>
                </a:solidFill>
              </a:rPr>
              <a:t>7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7200" y="5181600"/>
            <a:ext cx="88455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C0504D"/>
                </a:solidFill>
              </a:rPr>
              <a:t>How to check</a:t>
            </a:r>
            <a:r>
              <a:rPr lang="en-US">
                <a:solidFill>
                  <a:srgbClr val="C0504D"/>
                </a:solidFill>
              </a:rPr>
              <a:t>:  Calculate  (2x + 7)(2x – 10) + 78.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       If it comes out to 4x</a:t>
            </a:r>
            <a:r>
              <a:rPr lang="en-US" baseline="30000">
                <a:solidFill>
                  <a:srgbClr val="C0504D"/>
                </a:solidFill>
              </a:rPr>
              <a:t>2</a:t>
            </a:r>
            <a:r>
              <a:rPr lang="en-US">
                <a:solidFill>
                  <a:srgbClr val="C0504D"/>
                </a:solidFill>
              </a:rPr>
              <a:t> – 6x + 8,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                   then the answer is correct.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92322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rgbClr val="FF0000"/>
                </a:solidFill>
              </a:rPr>
              <a:t>Now you try it 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(And don’t forget to check your answer!)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sz="4000" b="1" dirty="0" smtClean="0">
                <a:solidFill>
                  <a:srgbClr val="0000FF"/>
                </a:solidFill>
              </a:rPr>
              <a:t>Divide  </a:t>
            </a:r>
            <a:r>
              <a:rPr lang="en-US" sz="4000" b="1" dirty="0" smtClean="0">
                <a:solidFill>
                  <a:srgbClr val="FF0000"/>
                </a:solidFill>
              </a:rPr>
              <a:t>15x</a:t>
            </a:r>
            <a:r>
              <a:rPr lang="en-US" sz="40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4000" b="1" dirty="0" smtClean="0">
                <a:solidFill>
                  <a:srgbClr val="FF0000"/>
                </a:solidFill>
              </a:rPr>
              <a:t> + 19x – 2  </a:t>
            </a:r>
            <a:r>
              <a:rPr lang="en-US" sz="4000" b="1" dirty="0" smtClean="0">
                <a:solidFill>
                  <a:srgbClr val="0000FF"/>
                </a:solidFill>
              </a:rPr>
              <a:t>by  </a:t>
            </a:r>
            <a:r>
              <a:rPr lang="en-US" sz="4000" b="1" dirty="0" smtClean="0">
                <a:solidFill>
                  <a:srgbClr val="FF0000"/>
                </a:solidFill>
              </a:rPr>
              <a:t>3x + 5             </a:t>
            </a:r>
            <a:r>
              <a:rPr lang="en-US" sz="4000" b="1" dirty="0" smtClean="0">
                <a:solidFill>
                  <a:srgbClr val="0000FF"/>
                </a:solidFill>
              </a:rPr>
              <a:t>using long division</a:t>
            </a:r>
            <a:r>
              <a:rPr lang="en-US" sz="4000" dirty="0" smtClean="0"/>
              <a:t>.</a:t>
            </a:r>
          </a:p>
          <a:p>
            <a:pPr>
              <a:buFont typeface="Arial" pitchFamily="34" charset="0"/>
              <a:buNone/>
            </a:pPr>
            <a:r>
              <a:rPr lang="en-US" sz="4000" b="1" dirty="0" smtClean="0">
                <a:solidFill>
                  <a:srgbClr val="009900"/>
                </a:solidFill>
              </a:rPr>
              <a:t>Then check your answer.</a:t>
            </a:r>
          </a:p>
          <a:p>
            <a:pPr>
              <a:buFont typeface="Arial" pitchFamily="34" charset="0"/>
              <a:buNone/>
            </a:pPr>
            <a:endParaRPr lang="en-US" sz="1000" dirty="0" smtClean="0"/>
          </a:p>
          <a:p>
            <a:pPr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Do this in your notebook now. </a:t>
            </a:r>
          </a:p>
          <a:p>
            <a:pPr>
              <a:buFont typeface="Arial" pitchFamily="34" charset="0"/>
              <a:buNone/>
            </a:pPr>
            <a:endParaRPr lang="en-US" sz="1000" b="1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b="1" dirty="0" smtClean="0"/>
              <a:t>Answer:  5x – 2 + </a:t>
            </a:r>
            <a:r>
              <a:rPr lang="en-US" b="1" u="sng" dirty="0" smtClean="0"/>
              <a:t>    8   </a:t>
            </a:r>
            <a:r>
              <a:rPr lang="en-US" b="1" dirty="0" smtClean="0"/>
              <a:t>           </a:t>
            </a:r>
            <a:r>
              <a:rPr lang="en-US" sz="800" dirty="0" smtClean="0"/>
              <a:t>.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b="1" dirty="0" smtClean="0"/>
              <a:t>                               3x + 5</a:t>
            </a:r>
          </a:p>
        </p:txBody>
      </p:sp>
    </p:spTree>
    <p:extLst>
      <p:ext uri="{BB962C8B-B14F-4D97-AF65-F5344CB8AC3E}">
        <p14:creationId xmlns:p14="http://schemas.microsoft.com/office/powerpoint/2010/main" val="15869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220200" cy="2352742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buNone/>
            </a:pPr>
            <a:r>
              <a:rPr lang="en-US" sz="3600" b="1" u="sng" dirty="0" smtClean="0">
                <a:solidFill>
                  <a:srgbClr val="FF0000"/>
                </a:solidFill>
              </a:rPr>
              <a:t>REMINDERS:</a:t>
            </a:r>
          </a:p>
          <a:p>
            <a:pPr algn="ctr" eaLnBrk="1" hangingPunct="1">
              <a:buNone/>
            </a:pPr>
            <a:r>
              <a:rPr lang="en-US" dirty="0" smtClean="0">
                <a:solidFill>
                  <a:srgbClr val="6600CC"/>
                </a:solidFill>
              </a:rPr>
              <a:t>The assignment on </a:t>
            </a:r>
            <a:r>
              <a:rPr lang="en-US" dirty="0">
                <a:solidFill>
                  <a:srgbClr val="6600CC"/>
                </a:solidFill>
              </a:rPr>
              <a:t>t</a:t>
            </a:r>
            <a:r>
              <a:rPr lang="en-US" dirty="0" smtClean="0">
                <a:solidFill>
                  <a:srgbClr val="6600CC"/>
                </a:solidFill>
              </a:rPr>
              <a:t>oday’s material (</a:t>
            </a:r>
            <a:r>
              <a:rPr lang="en-US" b="1" dirty="0" smtClean="0">
                <a:solidFill>
                  <a:schemeClr val="accent4"/>
                </a:solidFill>
              </a:rPr>
              <a:t>HW 5.6A</a:t>
            </a:r>
            <a:r>
              <a:rPr lang="en-US" dirty="0" smtClean="0">
                <a:solidFill>
                  <a:srgbClr val="6600CC"/>
                </a:solidFill>
              </a:rPr>
              <a:t>)   is due at the start of the next class session. </a:t>
            </a:r>
          </a:p>
          <a:p>
            <a:pPr algn="ctr" eaLnBrk="1" hangingPunct="1">
              <a:buFontTx/>
              <a:buNone/>
            </a:pPr>
            <a:endParaRPr lang="en-US" sz="800" b="1" u="sng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200" b="1" u="sng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27432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08342"/>
            <a:ext cx="9144000" cy="471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endParaRPr lang="en-US" b="1" u="sng" kern="0" dirty="0" smtClean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90" y="2223302"/>
            <a:ext cx="9296400" cy="4648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600" b="1" u="sng" dirty="0">
                <a:solidFill>
                  <a:srgbClr val="0000FF"/>
                </a:solidFill>
              </a:rPr>
              <a:t>Homework Questions?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solidFill>
                  <a:srgbClr val="0000FF"/>
                </a:solidFill>
              </a:rPr>
              <a:t>Use the Open Lab!</a:t>
            </a:r>
            <a:endParaRPr lang="en-US" sz="3600" b="1" dirty="0"/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5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98945" y="16158"/>
            <a:ext cx="8077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</a:t>
            </a:r>
            <a:r>
              <a:rPr lang="en-US" sz="5400" dirty="0" smtClean="0">
                <a:solidFill>
                  <a:prstClr val="black"/>
                </a:solidFill>
                <a:cs typeface="Arial" charset="0"/>
              </a:rPr>
              <a:t>now </a:t>
            </a:r>
            <a:r>
              <a:rPr lang="en-US" sz="54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5400" dirty="0">
              <a:solidFill>
                <a:srgbClr val="FF0000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assignment.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201" y="3521837"/>
            <a:ext cx="8478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We expect all students to stay in the classroom to work on your homework till the end of the 55-minute class period.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If you have already finished the homework assignment for today’s section, you should work ahead on the next one or work on the next practice quiz/test. </a:t>
            </a:r>
            <a:endParaRPr lang="en-US" sz="3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7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Section 5.6A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Dividing Polynomials, Part 1</a:t>
            </a:r>
          </a:p>
        </p:txBody>
      </p:sp>
    </p:spTree>
    <p:extLst>
      <p:ext uri="{BB962C8B-B14F-4D97-AF65-F5344CB8AC3E}">
        <p14:creationId xmlns:p14="http://schemas.microsoft.com/office/powerpoint/2010/main" val="3358105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Section 5.6  Part 1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Dividing a polynomial by a </a:t>
            </a:r>
            <a:r>
              <a:rPr lang="en-US" sz="4800" b="1" i="1" dirty="0" smtClean="0">
                <a:solidFill>
                  <a:srgbClr val="00B050"/>
                </a:solidFill>
                <a:latin typeface="Times New Roman" pitchFamily="18" charset="0"/>
              </a:rPr>
              <a:t>monomial: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Divide each term of the polynomial separately by the monomial.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00200" y="4648200"/>
          <a:ext cx="251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3" imgW="1091880" imgH="419040" progId="Equation.3">
                  <p:embed/>
                </p:oleObj>
              </mc:Choice>
              <mc:Fallback>
                <p:oleObj name="Equation" r:id="rId3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2514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267200" y="4648200"/>
          <a:ext cx="2971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5" imgW="1282680" imgH="419040" progId="Equation.3">
                  <p:embed/>
                </p:oleObj>
              </mc:Choice>
              <mc:Fallback>
                <p:oleObj name="Equation" r:id="rId5" imgW="1282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29718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267200" y="5715000"/>
          <a:ext cx="2286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7" imgW="990360" imgH="393480" progId="Equation.3">
                  <p:embed/>
                </p:oleObj>
              </mc:Choice>
              <mc:Fallback>
                <p:oleObj name="Equation" r:id="rId7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15000"/>
                        <a:ext cx="2286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533400" y="3657600"/>
            <a:ext cx="1905000" cy="762000"/>
            <a:chOff x="192" y="240"/>
            <a:chExt cx="1200" cy="48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612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from today’s homework: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4200" y="4572000"/>
                <a:ext cx="2971800" cy="790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" b="1" u="sng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.</a:t>
                </a:r>
              </a:p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𝒚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572000"/>
                <a:ext cx="2971800" cy="79040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1447800"/>
                <a:ext cx="6432851" cy="1892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Divide. Simplify your answer. Do not factor.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+4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−16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47800"/>
                <a:ext cx="6432851" cy="1892313"/>
              </a:xfrm>
              <a:prstGeom prst="rect">
                <a:avLst/>
              </a:prstGeom>
              <a:blipFill rotWithShape="1">
                <a:blip r:embed="rId3"/>
                <a:stretch>
                  <a:fillRect l="-1896" t="-2903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6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0" y="152400"/>
            <a:ext cx="8839200" cy="31242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</a:rPr>
              <a:t>Dividing a polynomial by a polynomial other than a monomial uses a “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long division</a:t>
            </a:r>
            <a:r>
              <a:rPr lang="en-US" dirty="0" smtClean="0">
                <a:latin typeface="Times New Roman" pitchFamily="18" charset="0"/>
              </a:rPr>
              <a:t>” technique that is similar to the process known as long division in dividing two numbers.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</a:rPr>
              <a:t>This process is reviewed in detail on the next slide, but first, try these two simpler examples in your notebook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</a:rPr>
              <a:t>(use long division, not your calculator):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		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1).  225 ÷ 9   (Answer: 25)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		</a:t>
            </a:r>
            <a:r>
              <a:rPr lang="en-US" b="1" dirty="0" smtClean="0">
                <a:solidFill>
                  <a:srgbClr val="009900"/>
                </a:solidFill>
                <a:latin typeface="Times New Roman" pitchFamily="18" charset="0"/>
              </a:rPr>
              <a:t>2).  232 ÷ 9   (Answer: 25 with a</a:t>
            </a:r>
          </a:p>
          <a:p>
            <a:pPr eaLnBrk="1" hangingPunct="1">
              <a:buFontTx/>
              <a:buNone/>
            </a:pPr>
            <a:r>
              <a:rPr lang="en-US" sz="800" b="1" dirty="0" smtClean="0">
                <a:solidFill>
                  <a:srgbClr val="009900"/>
                </a:solidFill>
                <a:latin typeface="Times New Roman" pitchFamily="18" charset="0"/>
              </a:rPr>
              <a:t>..</a:t>
            </a:r>
            <a:r>
              <a:rPr lang="en-US" b="1" dirty="0" smtClean="0">
                <a:solidFill>
                  <a:srgbClr val="009900"/>
                </a:solidFill>
                <a:latin typeface="Times New Roman" pitchFamily="18" charset="0"/>
              </a:rPr>
              <a:t>                               remainder of 7, or 25 + 7/9)</a:t>
            </a:r>
          </a:p>
          <a:p>
            <a:pPr eaLnBrk="1" hangingPunct="1">
              <a:buFontTx/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Question: How can you check your answers on long division problems?  (A: Multiply answer times divisor, e.g. 25 * 9 = 225)</a:t>
            </a:r>
          </a:p>
        </p:txBody>
      </p:sp>
    </p:spTree>
    <p:extLst>
      <p:ext uri="{BB962C8B-B14F-4D97-AF65-F5344CB8AC3E}">
        <p14:creationId xmlns:p14="http://schemas.microsoft.com/office/powerpoint/2010/main" val="131753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17500" y="1793875"/>
          <a:ext cx="20542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" name="Microsoft Drawing 1.01" r:id="rId4" imgW="2054160" imgH="652320" progId="MSDraw.1.01">
                  <p:embed/>
                </p:oleObj>
              </mc:Choice>
              <mc:Fallback>
                <p:oleObj name="Microsoft Drawing 1.01" r:id="rId4" imgW="2054160" imgH="65232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793875"/>
                        <a:ext cx="20542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3" name="Object 3"/>
          <p:cNvGraphicFramePr>
            <a:graphicFrameLocks noChangeAspect="1"/>
          </p:cNvGraphicFramePr>
          <p:nvPr/>
        </p:nvGraphicFramePr>
        <p:xfrm>
          <a:off x="1155700" y="1336675"/>
          <a:ext cx="787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" name="Microsoft Drawing 1.01" r:id="rId6" imgW="787320" imgH="504720" progId="MSDraw.1.01">
                  <p:embed/>
                </p:oleObj>
              </mc:Choice>
              <mc:Fallback>
                <p:oleObj name="Microsoft Drawing 1.01" r:id="rId6" imgW="787320" imgH="50472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336675"/>
                        <a:ext cx="787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4" name="Object 4"/>
          <p:cNvGraphicFramePr>
            <a:graphicFrameLocks noChangeAspect="1"/>
          </p:cNvGraphicFramePr>
          <p:nvPr/>
        </p:nvGraphicFramePr>
        <p:xfrm>
          <a:off x="927100" y="2327275"/>
          <a:ext cx="1006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" name="Microsoft Drawing 1.01" r:id="rId8" imgW="1006560" imgH="504720" progId="MSDraw.1.01">
                  <p:embed/>
                </p:oleObj>
              </mc:Choice>
              <mc:Fallback>
                <p:oleObj name="Microsoft Drawing 1.01" r:id="rId8" imgW="1006560" imgH="50472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327275"/>
                        <a:ext cx="10064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5" name="Object 5"/>
          <p:cNvGraphicFramePr>
            <a:graphicFrameLocks noChangeAspect="1"/>
          </p:cNvGraphicFramePr>
          <p:nvPr/>
        </p:nvGraphicFramePr>
        <p:xfrm>
          <a:off x="850900" y="2805113"/>
          <a:ext cx="10858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5" name="Microsoft Drawing 1.01" r:id="rId10" imgW="1085760" imgH="512640" progId="MSDraw.1.01">
                  <p:embed/>
                </p:oleObj>
              </mc:Choice>
              <mc:Fallback>
                <p:oleObj name="Microsoft Drawing 1.01" r:id="rId10" imgW="1085760" imgH="51264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805113"/>
                        <a:ext cx="10858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6" name="Object 6"/>
          <p:cNvGraphicFramePr>
            <a:graphicFrameLocks noChangeAspect="1"/>
          </p:cNvGraphicFramePr>
          <p:nvPr/>
        </p:nvGraphicFramePr>
        <p:xfrm>
          <a:off x="1384300" y="1336675"/>
          <a:ext cx="787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6" name="Microsoft Drawing 1.01" r:id="rId12" imgW="787320" imgH="504720" progId="MSDraw.1.01">
                  <p:embed/>
                </p:oleObj>
              </mc:Choice>
              <mc:Fallback>
                <p:oleObj name="Microsoft Drawing 1.01" r:id="rId12" imgW="787320" imgH="50472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336675"/>
                        <a:ext cx="787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7" name="Object 7"/>
          <p:cNvGraphicFramePr>
            <a:graphicFrameLocks noChangeAspect="1"/>
          </p:cNvGraphicFramePr>
          <p:nvPr/>
        </p:nvGraphicFramePr>
        <p:xfrm>
          <a:off x="927100" y="3317875"/>
          <a:ext cx="1225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" name="Microsoft Drawing 1.01" r:id="rId14" imgW="1225440" imgH="504720" progId="MSDraw.1.01">
                  <p:embed/>
                </p:oleObj>
              </mc:Choice>
              <mc:Fallback>
                <p:oleObj name="Microsoft Drawing 1.01" r:id="rId14" imgW="1225440" imgH="50472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317875"/>
                        <a:ext cx="1225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84300" y="2311400"/>
            <a:ext cx="787400" cy="1008063"/>
            <a:chOff x="1008" y="864"/>
            <a:chExt cx="496" cy="635"/>
          </a:xfrm>
        </p:grpSpPr>
        <p:graphicFrame>
          <p:nvGraphicFramePr>
            <p:cNvPr id="2062" name="Object 14"/>
            <p:cNvGraphicFramePr>
              <a:graphicFrameLocks noChangeAspect="1"/>
            </p:cNvGraphicFramePr>
            <p:nvPr/>
          </p:nvGraphicFramePr>
          <p:xfrm>
            <a:off x="1008" y="1181"/>
            <a:ext cx="49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" name="Microsoft Drawing 1.01" r:id="rId16" imgW="787320" imgH="504720" progId="MSDraw.1.01">
                    <p:embed/>
                  </p:oleObj>
                </mc:Choice>
                <mc:Fallback>
                  <p:oleObj name="Microsoft Drawing 1.01" r:id="rId16" imgW="787320" imgH="504720" progId="MSDraw.1.0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181"/>
                          <a:ext cx="49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1" name="Line 10"/>
            <p:cNvSpPr>
              <a:spLocks noChangeShapeType="1"/>
            </p:cNvSpPr>
            <p:nvPr/>
          </p:nvSpPr>
          <p:spPr bwMode="auto">
            <a:xfrm>
              <a:off x="105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382411" name="Object 8"/>
          <p:cNvGraphicFramePr>
            <a:graphicFrameLocks noChangeAspect="1"/>
          </p:cNvGraphicFramePr>
          <p:nvPr/>
        </p:nvGraphicFramePr>
        <p:xfrm>
          <a:off x="850900" y="3779838"/>
          <a:ext cx="13398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" name="Microsoft Drawing 1.01" r:id="rId18" imgW="1339920" imgH="557280" progId="MSDraw.1.01">
                  <p:embed/>
                </p:oleObj>
              </mc:Choice>
              <mc:Fallback>
                <p:oleObj name="Microsoft Drawing 1.01" r:id="rId18" imgW="1339920" imgH="55728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779838"/>
                        <a:ext cx="13398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12" name="Object 9"/>
          <p:cNvGraphicFramePr>
            <a:graphicFrameLocks noChangeAspect="1"/>
          </p:cNvGraphicFramePr>
          <p:nvPr/>
        </p:nvGraphicFramePr>
        <p:xfrm>
          <a:off x="1612900" y="1336675"/>
          <a:ext cx="809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" name="Microsoft Drawing 1.01" r:id="rId20" imgW="809640" imgH="504720" progId="MSDraw.1.01">
                  <p:embed/>
                </p:oleObj>
              </mc:Choice>
              <mc:Fallback>
                <p:oleObj name="Microsoft Drawing 1.01" r:id="rId20" imgW="809640" imgH="50472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1336675"/>
                        <a:ext cx="809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12900" y="2311400"/>
            <a:ext cx="809625" cy="2028825"/>
            <a:chOff x="1152" y="864"/>
            <a:chExt cx="510" cy="1278"/>
          </a:xfrm>
        </p:grpSpPr>
        <p:graphicFrame>
          <p:nvGraphicFramePr>
            <p:cNvPr id="2061" name="Object 13"/>
            <p:cNvGraphicFramePr>
              <a:graphicFrameLocks noChangeAspect="1"/>
            </p:cNvGraphicFramePr>
            <p:nvPr/>
          </p:nvGraphicFramePr>
          <p:xfrm>
            <a:off x="1152" y="1824"/>
            <a:ext cx="51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" name="Microsoft Drawing 1.01" r:id="rId22" imgW="809640" imgH="504720" progId="MSDraw.1.01">
                    <p:embed/>
                  </p:oleObj>
                </mc:Choice>
                <mc:Fallback>
                  <p:oleObj name="Microsoft Drawing 1.01" r:id="rId22" imgW="809640" imgH="504720" progId="MSDraw.1.0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824"/>
                          <a:ext cx="51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0" name="Line 15"/>
            <p:cNvSpPr>
              <a:spLocks noChangeShapeType="1"/>
            </p:cNvSpPr>
            <p:nvPr/>
          </p:nvSpPr>
          <p:spPr bwMode="auto">
            <a:xfrm>
              <a:off x="1248" y="86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382416" name="Object 10"/>
          <p:cNvGraphicFramePr>
            <a:graphicFrameLocks noChangeAspect="1"/>
          </p:cNvGraphicFramePr>
          <p:nvPr/>
        </p:nvGraphicFramePr>
        <p:xfrm>
          <a:off x="1155700" y="4308475"/>
          <a:ext cx="1266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" name="Microsoft Drawing 1.01" r:id="rId24" imgW="1266840" imgH="504720" progId="MSDraw.1.01">
                  <p:embed/>
                </p:oleObj>
              </mc:Choice>
              <mc:Fallback>
                <p:oleObj name="Microsoft Drawing 1.01" r:id="rId24" imgW="1266840" imgH="50472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308475"/>
                        <a:ext cx="1266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17" name="Object 11"/>
          <p:cNvGraphicFramePr>
            <a:graphicFrameLocks noChangeAspect="1"/>
          </p:cNvGraphicFramePr>
          <p:nvPr/>
        </p:nvGraphicFramePr>
        <p:xfrm>
          <a:off x="1155700" y="4765675"/>
          <a:ext cx="12604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" name="Microsoft Drawing 1.01" r:id="rId26" imgW="1260360" imgH="522360" progId="MSDraw.1.01">
                  <p:embed/>
                </p:oleObj>
              </mc:Choice>
              <mc:Fallback>
                <p:oleObj name="Microsoft Drawing 1.01" r:id="rId26" imgW="1260360" imgH="52236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765675"/>
                        <a:ext cx="12604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18" name="Text Box 18"/>
          <p:cNvSpPr txBox="1">
            <a:spLocks noChangeArrowheads="1"/>
          </p:cNvSpPr>
          <p:nvPr/>
        </p:nvSpPr>
        <p:spPr bwMode="auto">
          <a:xfrm>
            <a:off x="2298700" y="133667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43 into 72.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19" name="Text Box 19"/>
          <p:cNvSpPr txBox="1">
            <a:spLocks noChangeArrowheads="1"/>
          </p:cNvSpPr>
          <p:nvPr/>
        </p:nvSpPr>
        <p:spPr bwMode="auto">
          <a:xfrm>
            <a:off x="2298700" y="1717675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1 times 43.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0" name="Text Box 20"/>
          <p:cNvSpPr txBox="1">
            <a:spLocks noChangeArrowheads="1"/>
          </p:cNvSpPr>
          <p:nvPr/>
        </p:nvSpPr>
        <p:spPr bwMode="auto">
          <a:xfrm>
            <a:off x="2298700" y="209867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43 from 72.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1" name="Text Box 21"/>
          <p:cNvSpPr txBox="1">
            <a:spLocks noChangeArrowheads="1"/>
          </p:cNvSpPr>
          <p:nvPr/>
        </p:nvSpPr>
        <p:spPr bwMode="auto">
          <a:xfrm>
            <a:off x="2298700" y="247967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504D"/>
                </a:solidFill>
              </a:rPr>
              <a:t>Bring down 5.</a:t>
            </a:r>
          </a:p>
        </p:txBody>
      </p:sp>
      <p:sp>
        <p:nvSpPr>
          <p:cNvPr id="1382422" name="Text Box 22"/>
          <p:cNvSpPr txBox="1">
            <a:spLocks noChangeArrowheads="1"/>
          </p:cNvSpPr>
          <p:nvPr/>
        </p:nvSpPr>
        <p:spPr bwMode="auto">
          <a:xfrm>
            <a:off x="2298700" y="293687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43 into 295.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3" name="Text Box 23"/>
          <p:cNvSpPr txBox="1">
            <a:spLocks noChangeArrowheads="1"/>
          </p:cNvSpPr>
          <p:nvPr/>
        </p:nvSpPr>
        <p:spPr bwMode="auto">
          <a:xfrm>
            <a:off x="2298700" y="3317875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6 times 43.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4" name="Text Box 24"/>
          <p:cNvSpPr txBox="1">
            <a:spLocks noChangeArrowheads="1"/>
          </p:cNvSpPr>
          <p:nvPr/>
        </p:nvSpPr>
        <p:spPr bwMode="auto">
          <a:xfrm>
            <a:off x="2298700" y="3698875"/>
            <a:ext cx="37211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258 from 295.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5" name="Text Box 25"/>
          <p:cNvSpPr txBox="1">
            <a:spLocks noChangeArrowheads="1"/>
          </p:cNvSpPr>
          <p:nvPr/>
        </p:nvSpPr>
        <p:spPr bwMode="auto">
          <a:xfrm>
            <a:off x="2362200" y="40386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Bring down 6.</a:t>
            </a:r>
          </a:p>
        </p:txBody>
      </p:sp>
      <p:sp>
        <p:nvSpPr>
          <p:cNvPr id="1382426" name="Text Box 26"/>
          <p:cNvSpPr txBox="1">
            <a:spLocks noChangeArrowheads="1"/>
          </p:cNvSpPr>
          <p:nvPr/>
        </p:nvSpPr>
        <p:spPr bwMode="auto">
          <a:xfrm>
            <a:off x="2362200" y="4419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43 into 376.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7" name="Text Box 27"/>
          <p:cNvSpPr txBox="1">
            <a:spLocks noChangeArrowheads="1"/>
          </p:cNvSpPr>
          <p:nvPr/>
        </p:nvSpPr>
        <p:spPr bwMode="auto">
          <a:xfrm>
            <a:off x="2286000" y="48006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8 times 43.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8" name="Text Box 28"/>
          <p:cNvSpPr txBox="1">
            <a:spLocks noChangeArrowheads="1"/>
          </p:cNvSpPr>
          <p:nvPr/>
        </p:nvSpPr>
        <p:spPr bwMode="auto">
          <a:xfrm>
            <a:off x="2286000" y="5181600"/>
            <a:ext cx="29591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344 from 376.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9" name="Text Box 29"/>
          <p:cNvSpPr txBox="1">
            <a:spLocks noChangeArrowheads="1"/>
          </p:cNvSpPr>
          <p:nvPr/>
        </p:nvSpPr>
        <p:spPr bwMode="auto">
          <a:xfrm>
            <a:off x="2286000" y="5597525"/>
            <a:ext cx="495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504D"/>
                </a:solidFill>
              </a:rPr>
              <a:t>Nothing to bring down</a:t>
            </a:r>
            <a:r>
              <a:rPr lang="en-US" sz="2000" dirty="0" smtClean="0">
                <a:solidFill>
                  <a:srgbClr val="C0504D"/>
                </a:solidFill>
              </a:rPr>
              <a:t>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32</a:t>
            </a:r>
            <a:r>
              <a:rPr lang="en-US" sz="2000" dirty="0" smtClean="0">
                <a:solidFill>
                  <a:srgbClr val="00CC00"/>
                </a:solidFill>
              </a:rPr>
              <a:t> is smaller than </a:t>
            </a:r>
            <a:r>
              <a:rPr lang="en-US" sz="2000" dirty="0" smtClean="0">
                <a:solidFill>
                  <a:schemeClr val="tx1"/>
                </a:solidFill>
              </a:rPr>
              <a:t>43</a:t>
            </a:r>
            <a:r>
              <a:rPr lang="en-US" sz="2000" dirty="0" smtClean="0">
                <a:solidFill>
                  <a:srgbClr val="00CC00"/>
                </a:solidFill>
              </a:rPr>
              <a:t>, so we are done.</a:t>
            </a:r>
            <a:endParaRPr lang="en-US" sz="2000" dirty="0">
              <a:solidFill>
                <a:srgbClr val="00CC00"/>
              </a:solidFill>
            </a:endParaRPr>
          </a:p>
        </p:txBody>
      </p:sp>
      <p:sp>
        <p:nvSpPr>
          <p:cNvPr id="2079" name="Text Box 32"/>
          <p:cNvSpPr txBox="1">
            <a:spLocks noChangeArrowheads="1"/>
          </p:cNvSpPr>
          <p:nvPr/>
        </p:nvSpPr>
        <p:spPr bwMode="auto">
          <a:xfrm>
            <a:off x="1600200" y="6136059"/>
            <a:ext cx="6934200" cy="5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</a:rPr>
              <a:t>We then write our result </a:t>
            </a:r>
            <a:r>
              <a:rPr lang="en-US" dirty="0" smtClean="0">
                <a:solidFill>
                  <a:srgbClr val="0000FF"/>
                </a:solidFill>
              </a:rPr>
              <a:t>as </a:t>
            </a:r>
            <a:r>
              <a:rPr lang="en-US" dirty="0" smtClean="0">
                <a:solidFill>
                  <a:prstClr val="black"/>
                </a:solidFill>
              </a:rPr>
              <a:t>168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78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686800" cy="700087"/>
          </a:xfrm>
          <a:noFill/>
        </p:spPr>
        <p:txBody>
          <a:bodyPr/>
          <a:lstStyle/>
          <a:p>
            <a:r>
              <a:rPr lang="en-US" u="sng" smtClean="0">
                <a:solidFill>
                  <a:srgbClr val="FF0000"/>
                </a:solidFill>
              </a:rPr>
              <a:t>Example</a:t>
            </a:r>
            <a:r>
              <a:rPr lang="en-US" smtClean="0">
                <a:solidFill>
                  <a:srgbClr val="FF0000"/>
                </a:solidFill>
              </a:rPr>
              <a:t>:</a:t>
            </a:r>
            <a:r>
              <a:rPr lang="en-US" smtClean="0"/>
              <a:t> Long Division with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588991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 smtClean="0">
                <a:solidFill>
                  <a:prstClr val="black"/>
                </a:solidFill>
                <a:latin typeface="Times New Roman" pitchFamily="18" charset="0"/>
              </a:rPr>
              <a:t>32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788286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8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8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8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8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8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8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8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8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8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8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8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82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18" grpId="0" build="p" autoUpdateAnimBg="0"/>
      <p:bldP spid="1382419" grpId="0" build="p" autoUpdateAnimBg="0"/>
      <p:bldP spid="1382420" grpId="0" build="p" autoUpdateAnimBg="0"/>
      <p:bldP spid="1382421" grpId="0" build="p" autoUpdateAnimBg="0"/>
      <p:bldP spid="1382422" grpId="0" build="p" autoUpdateAnimBg="0"/>
      <p:bldP spid="1382423" grpId="0" build="p" autoUpdateAnimBg="0"/>
      <p:bldP spid="1382424" grpId="0" build="p" autoUpdateAnimBg="0"/>
      <p:bldP spid="1382425" grpId="0" build="p" autoUpdateAnimBg="0"/>
      <p:bldP spid="1382426" grpId="0" build="p" autoUpdateAnimBg="0"/>
      <p:bldP spid="1382427" grpId="0" build="p" autoUpdateAnimBg="0"/>
      <p:bldP spid="1382428" grpId="0" build="p" autoUpdateAnimBg="0"/>
      <p:bldP spid="1382429" grpId="0" build="p" autoUpdateAnimBg="0"/>
      <p:bldP spid="207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7620000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indent="-4572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As you can see from the previous example, there is a pattern in the long division technique.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>
                <a:solidFill>
                  <a:srgbClr val="000000"/>
                </a:solidFill>
              </a:rPr>
              <a:t>Divide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>
                <a:solidFill>
                  <a:srgbClr val="000000"/>
                </a:solidFill>
              </a:rPr>
              <a:t>Multiply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>
                <a:solidFill>
                  <a:srgbClr val="000000"/>
                </a:solidFill>
              </a:rPr>
              <a:t>Subtract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>
                <a:solidFill>
                  <a:srgbClr val="000000"/>
                </a:solidFill>
              </a:rPr>
              <a:t>Bring down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>
                <a:solidFill>
                  <a:srgbClr val="000000"/>
                </a:solidFill>
              </a:rPr>
              <a:t>Then repeat these steps until you can’t bring down or divide any longer.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b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We will incorporate this same repeated technique with dividing polynomials.</a:t>
            </a:r>
          </a:p>
        </p:txBody>
      </p:sp>
    </p:spTree>
    <p:extLst>
      <p:ext uri="{BB962C8B-B14F-4D97-AF65-F5344CB8AC3E}">
        <p14:creationId xmlns:p14="http://schemas.microsoft.com/office/powerpoint/2010/main" val="1393531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rgbClr val="FF0000"/>
                </a:solidFill>
              </a:rPr>
              <a:t>Now you try it 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(And don’t forget to check your answer!)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14655" y="168472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sz="4000" b="1" dirty="0" smtClean="0">
                <a:solidFill>
                  <a:srgbClr val="0000FF"/>
                </a:solidFill>
              </a:rPr>
              <a:t>Divide 3473 by 6 using long division</a:t>
            </a:r>
            <a:r>
              <a:rPr lang="en-US" sz="4000" dirty="0" smtClean="0"/>
              <a:t>.</a:t>
            </a:r>
          </a:p>
          <a:p>
            <a:pPr>
              <a:buFont typeface="Arial" pitchFamily="34" charset="0"/>
              <a:buNone/>
            </a:pPr>
            <a:r>
              <a:rPr lang="en-US" sz="4000" b="1" dirty="0" smtClean="0">
                <a:solidFill>
                  <a:srgbClr val="009900"/>
                </a:solidFill>
              </a:rPr>
              <a:t>Then check your answer.</a:t>
            </a:r>
          </a:p>
          <a:p>
            <a:pPr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Do this in your notebook now, and make sure you ask if you have questions about any step. This will be crucial to your understanding of long division of polynomials.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0938" y="5715000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Answer: 578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923" y="5745337"/>
            <a:ext cx="169277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5766375"/>
            <a:ext cx="5150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</a:rPr>
              <a:t>Can also be written as 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</a:rPr>
              <a:t>578 +     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8200" y="5791200"/>
            <a:ext cx="338554" cy="96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2400" y="2209800"/>
          <a:ext cx="47244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3" imgW="1409400" imgH="330120" progId="Equation.3">
                  <p:embed/>
                </p:oleObj>
              </mc:Choice>
              <mc:Fallback>
                <p:oleObj name="Equation" r:id="rId3" imgW="1409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09800"/>
                        <a:ext cx="47244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200400" y="1676400"/>
          <a:ext cx="71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5" imgW="203040" imgH="177480" progId="Equation.3">
                  <p:embed/>
                </p:oleObj>
              </mc:Choice>
              <mc:Fallback>
                <p:oleObj name="Equation" r:id="rId5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76400"/>
                        <a:ext cx="71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600200" y="2971800"/>
          <a:ext cx="2362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7" imgW="698400" imgH="203040" progId="Equation.3">
                  <p:embed/>
                </p:oleObj>
              </mc:Choice>
              <mc:Fallback>
                <p:oleObj name="Equation" r:id="rId7" imgW="69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23622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3200400"/>
            <a:ext cx="2590800" cy="457200"/>
            <a:chOff x="720" y="2976"/>
            <a:chExt cx="1632" cy="288"/>
          </a:xfrm>
        </p:grpSpPr>
        <p:sp>
          <p:nvSpPr>
            <p:cNvPr id="3106" name="Line 6"/>
            <p:cNvSpPr>
              <a:spLocks noChangeShapeType="1"/>
            </p:cNvSpPr>
            <p:nvPr/>
          </p:nvSpPr>
          <p:spPr bwMode="auto">
            <a:xfrm>
              <a:off x="720" y="297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107" name="Line 7"/>
            <p:cNvSpPr>
              <a:spLocks noChangeShapeType="1"/>
            </p:cNvSpPr>
            <p:nvPr/>
          </p:nvSpPr>
          <p:spPr bwMode="auto">
            <a:xfrm>
              <a:off x="1632" y="297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108" name="Line 8"/>
            <p:cNvSpPr>
              <a:spLocks noChangeShapeType="1"/>
            </p:cNvSpPr>
            <p:nvPr/>
          </p:nvSpPr>
          <p:spPr bwMode="auto">
            <a:xfrm>
              <a:off x="91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19400" y="3733800"/>
            <a:ext cx="1063625" cy="609600"/>
            <a:chOff x="480" y="3072"/>
            <a:chExt cx="670" cy="384"/>
          </a:xfrm>
        </p:grpSpPr>
        <p:sp>
          <p:nvSpPr>
            <p:cNvPr id="3103" name="Rectangle 10"/>
            <p:cNvSpPr>
              <a:spLocks noChangeArrowheads="1"/>
            </p:cNvSpPr>
            <p:nvPr/>
          </p:nvSpPr>
          <p:spPr bwMode="auto">
            <a:xfrm>
              <a:off x="672" y="3072"/>
              <a:ext cx="32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>
                  <a:solidFill>
                    <a:srgbClr val="000000"/>
                  </a:solidFill>
                  <a:latin typeface="Times New Roman" pitchFamily="18" charset="0"/>
                </a:rPr>
                <a:t>35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04" name="Rectangle 11"/>
            <p:cNvSpPr>
              <a:spLocks noChangeArrowheads="1"/>
            </p:cNvSpPr>
            <p:nvPr/>
          </p:nvSpPr>
          <p:spPr bwMode="auto">
            <a:xfrm>
              <a:off x="480" y="3072"/>
              <a:ext cx="1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05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14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3077" name="Object 13"/>
          <p:cNvGraphicFramePr>
            <a:graphicFrameLocks noChangeAspect="1"/>
          </p:cNvGraphicFramePr>
          <p:nvPr/>
        </p:nvGraphicFramePr>
        <p:xfrm>
          <a:off x="3886200" y="1676400"/>
          <a:ext cx="762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9" imgW="228600" imgH="177480" progId="Equation.3">
                  <p:embed/>
                </p:oleObj>
              </mc:Choice>
              <mc:Fallback>
                <p:oleObj name="Equation" r:id="rId9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762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4"/>
          <p:cNvGraphicFramePr>
            <a:graphicFrameLocks noChangeAspect="1"/>
          </p:cNvGraphicFramePr>
          <p:nvPr/>
        </p:nvGraphicFramePr>
        <p:xfrm>
          <a:off x="2667000" y="4343400"/>
          <a:ext cx="21669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Equation" r:id="rId11" imgW="647640" imgH="177480" progId="Equation.3">
                  <p:embed/>
                </p:oleObj>
              </mc:Choice>
              <mc:Fallback>
                <p:oleObj name="Equation" r:id="rId11" imgW="647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3400"/>
                        <a:ext cx="21669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667000" y="4495800"/>
            <a:ext cx="2133600" cy="457200"/>
            <a:chOff x="1680" y="2832"/>
            <a:chExt cx="1344" cy="288"/>
          </a:xfrm>
        </p:grpSpPr>
        <p:sp>
          <p:nvSpPr>
            <p:cNvPr id="3100" name="Line 16"/>
            <p:cNvSpPr>
              <a:spLocks noChangeShapeType="1"/>
            </p:cNvSpPr>
            <p:nvPr/>
          </p:nvSpPr>
          <p:spPr bwMode="auto">
            <a:xfrm>
              <a:off x="1824" y="283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101" name="Line 17"/>
            <p:cNvSpPr>
              <a:spLocks noChangeShapeType="1"/>
            </p:cNvSpPr>
            <p:nvPr/>
          </p:nvSpPr>
          <p:spPr bwMode="auto">
            <a:xfrm>
              <a:off x="2592" y="283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102" name="Line 18"/>
            <p:cNvSpPr>
              <a:spLocks noChangeShapeType="1"/>
            </p:cNvSpPr>
            <p:nvPr/>
          </p:nvSpPr>
          <p:spPr bwMode="auto">
            <a:xfrm>
              <a:off x="1680" y="3120"/>
              <a:ext cx="13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3082" name="Text Box 19"/>
          <p:cNvSpPr txBox="1">
            <a:spLocks noChangeArrowheads="1"/>
          </p:cNvSpPr>
          <p:nvPr/>
        </p:nvSpPr>
        <p:spPr bwMode="auto">
          <a:xfrm>
            <a:off x="4953000" y="1752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</a:t>
            </a:r>
            <a:r>
              <a:rPr lang="en-US" sz="2000" b="0">
                <a:solidFill>
                  <a:prstClr val="black"/>
                </a:solidFill>
              </a:rPr>
              <a:t>7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into 28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3083" name="Text Box 20"/>
          <p:cNvSpPr txBox="1">
            <a:spLocks noChangeArrowheads="1"/>
          </p:cNvSpPr>
          <p:nvPr/>
        </p:nvSpPr>
        <p:spPr bwMode="auto">
          <a:xfrm>
            <a:off x="4953000" y="21336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</a:t>
            </a:r>
            <a:r>
              <a:rPr lang="en-US" sz="2000" b="0">
                <a:solidFill>
                  <a:prstClr val="black"/>
                </a:solidFill>
              </a:rPr>
              <a:t>4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times 7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+3.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3084" name="Text Box 21"/>
          <p:cNvSpPr txBox="1">
            <a:spLocks noChangeArrowheads="1"/>
          </p:cNvSpPr>
          <p:nvPr/>
        </p:nvSpPr>
        <p:spPr bwMode="auto">
          <a:xfrm>
            <a:off x="4953000" y="25146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</a:t>
            </a:r>
            <a:r>
              <a:rPr lang="en-US" sz="2000" b="0">
                <a:solidFill>
                  <a:prstClr val="black"/>
                </a:solidFill>
              </a:rPr>
              <a:t>28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 + 12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from 28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 – 23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3085" name="Text Box 22"/>
          <p:cNvSpPr txBox="1">
            <a:spLocks noChangeArrowheads="1"/>
          </p:cNvSpPr>
          <p:nvPr/>
        </p:nvSpPr>
        <p:spPr bwMode="auto">
          <a:xfrm>
            <a:off x="4953000" y="28956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Bring down </a:t>
            </a:r>
            <a:r>
              <a:rPr lang="en-US" sz="2000" b="0">
                <a:solidFill>
                  <a:prstClr val="black"/>
                </a:solidFill>
              </a:rPr>
              <a:t>-15.</a:t>
            </a:r>
            <a:endParaRPr lang="en-US" sz="2000">
              <a:solidFill>
                <a:srgbClr val="C0504D"/>
              </a:solidFill>
            </a:endParaRPr>
          </a:p>
        </p:txBody>
      </p:sp>
      <p:sp>
        <p:nvSpPr>
          <p:cNvPr id="3086" name="Text Box 23"/>
          <p:cNvSpPr txBox="1">
            <a:spLocks noChangeArrowheads="1"/>
          </p:cNvSpPr>
          <p:nvPr/>
        </p:nvSpPr>
        <p:spPr bwMode="auto">
          <a:xfrm>
            <a:off x="4953000" y="3352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</a:t>
            </a:r>
            <a:r>
              <a:rPr lang="en-US" sz="2000" b="0">
                <a:solidFill>
                  <a:prstClr val="black"/>
                </a:solidFill>
              </a:rPr>
              <a:t>7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into –35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3087" name="Text Box 24"/>
          <p:cNvSpPr txBox="1">
            <a:spLocks noChangeArrowheads="1"/>
          </p:cNvSpPr>
          <p:nvPr/>
        </p:nvSpPr>
        <p:spPr bwMode="auto">
          <a:xfrm>
            <a:off x="4953000" y="37338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</a:t>
            </a:r>
            <a:r>
              <a:rPr lang="en-US" sz="2000" b="0">
                <a:solidFill>
                  <a:prstClr val="black"/>
                </a:solidFill>
              </a:rPr>
              <a:t>-5 times 7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+3.</a:t>
            </a:r>
          </a:p>
        </p:txBody>
      </p:sp>
      <p:sp>
        <p:nvSpPr>
          <p:cNvPr id="3088" name="Text Box 25"/>
          <p:cNvSpPr txBox="1">
            <a:spLocks noChangeArrowheads="1"/>
          </p:cNvSpPr>
          <p:nvPr/>
        </p:nvSpPr>
        <p:spPr bwMode="auto">
          <a:xfrm>
            <a:off x="4953000" y="41148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</a:t>
            </a:r>
            <a:r>
              <a:rPr lang="en-US" sz="2000" b="0">
                <a:solidFill>
                  <a:prstClr val="black"/>
                </a:solidFill>
              </a:rPr>
              <a:t>–35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–15 from –35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–15.</a:t>
            </a: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>
            <a:off x="4953000" y="45720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0">
                <a:solidFill>
                  <a:prstClr val="black"/>
                </a:solidFill>
              </a:rPr>
              <a:t>Nothing to</a:t>
            </a:r>
            <a:r>
              <a:rPr lang="en-US" sz="2000">
                <a:solidFill>
                  <a:srgbClr val="C0504D"/>
                </a:solidFill>
              </a:rPr>
              <a:t> bring down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000">
              <a:solidFill>
                <a:srgbClr val="C0504D"/>
              </a:solidFill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962400" y="2971800"/>
            <a:ext cx="819150" cy="1371600"/>
            <a:chOff x="2496" y="1344"/>
            <a:chExt cx="516" cy="864"/>
          </a:xfrm>
        </p:grpSpPr>
        <p:grpSp>
          <p:nvGrpSpPr>
            <p:cNvPr id="3096" name="Group 28"/>
            <p:cNvGrpSpPr>
              <a:grpSpLocks/>
            </p:cNvGrpSpPr>
            <p:nvPr/>
          </p:nvGrpSpPr>
          <p:grpSpPr bwMode="auto">
            <a:xfrm>
              <a:off x="2496" y="1787"/>
              <a:ext cx="516" cy="421"/>
              <a:chOff x="3350" y="3092"/>
              <a:chExt cx="516" cy="421"/>
            </a:xfrm>
          </p:grpSpPr>
          <p:sp>
            <p:nvSpPr>
              <p:cNvPr id="3098" name="Rectangle 29"/>
              <p:cNvSpPr>
                <a:spLocks noChangeArrowheads="1"/>
              </p:cNvSpPr>
              <p:nvPr/>
            </p:nvSpPr>
            <p:spPr bwMode="auto">
              <a:xfrm>
                <a:off x="3546" y="3129"/>
                <a:ext cx="32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000">
                    <a:solidFill>
                      <a:srgbClr val="000000"/>
                    </a:solidFill>
                    <a:latin typeface="Times New Roman" pitchFamily="18" charset="0"/>
                  </a:rPr>
                  <a:t>15</a:t>
                </a: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9" name="Rectangle 30"/>
              <p:cNvSpPr>
                <a:spLocks noChangeArrowheads="1"/>
              </p:cNvSpPr>
              <p:nvPr/>
            </p:nvSpPr>
            <p:spPr bwMode="auto">
              <a:xfrm>
                <a:off x="3350" y="3092"/>
                <a:ext cx="1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0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97" name="Line 31"/>
            <p:cNvSpPr>
              <a:spLocks noChangeShapeType="1"/>
            </p:cNvSpPr>
            <p:nvPr/>
          </p:nvSpPr>
          <p:spPr bwMode="auto">
            <a:xfrm>
              <a:off x="2832" y="13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3091" name="Text Box 32"/>
          <p:cNvSpPr txBox="1">
            <a:spLocks noChangeArrowheads="1"/>
          </p:cNvSpPr>
          <p:nvPr/>
        </p:nvSpPr>
        <p:spPr bwMode="auto">
          <a:xfrm>
            <a:off x="228600" y="51054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So our answer is 4</a:t>
            </a:r>
            <a:r>
              <a:rPr lang="en-US" i="1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 – 5.</a:t>
            </a:r>
          </a:p>
        </p:txBody>
      </p:sp>
      <p:grpSp>
        <p:nvGrpSpPr>
          <p:cNvPr id="3092" name="Group 33"/>
          <p:cNvGrpSpPr>
            <a:grpSpLocks/>
          </p:cNvGrpSpPr>
          <p:nvPr/>
        </p:nvGrpSpPr>
        <p:grpSpPr bwMode="auto">
          <a:xfrm>
            <a:off x="304800" y="304800"/>
            <a:ext cx="5943600" cy="762000"/>
            <a:chOff x="192" y="240"/>
            <a:chExt cx="1215" cy="1036"/>
          </a:xfrm>
        </p:grpSpPr>
        <p:sp>
          <p:nvSpPr>
            <p:cNvPr id="3094" name="Rectangle 34"/>
            <p:cNvSpPr>
              <a:spLocks noChangeArrowheads="1"/>
            </p:cNvSpPr>
            <p:nvPr/>
          </p:nvSpPr>
          <p:spPr bwMode="auto">
            <a:xfrm>
              <a:off x="192" y="240"/>
              <a:ext cx="1215" cy="10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095" name="Text Box 3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 with polynomials:</a:t>
              </a: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04800" y="5791200"/>
            <a:ext cx="8534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C0504D"/>
                </a:solidFill>
              </a:rPr>
              <a:t>Check</a:t>
            </a:r>
            <a:r>
              <a:rPr lang="en-US">
                <a:solidFill>
                  <a:srgbClr val="C0504D"/>
                </a:solidFill>
              </a:rPr>
              <a:t>:  Multiply (7x + 3)(4x – 5)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              and see if you get 28x</a:t>
            </a:r>
            <a:r>
              <a:rPr lang="en-US" baseline="30000">
                <a:solidFill>
                  <a:srgbClr val="C0504D"/>
                </a:solidFill>
              </a:rPr>
              <a:t>2</a:t>
            </a:r>
            <a:r>
              <a:rPr lang="en-US">
                <a:solidFill>
                  <a:srgbClr val="C0504D"/>
                </a:solidFill>
              </a:rPr>
              <a:t> – 23x  - 15. </a:t>
            </a:r>
          </a:p>
        </p:txBody>
      </p:sp>
    </p:spTree>
    <p:extLst>
      <p:ext uri="{BB962C8B-B14F-4D97-AF65-F5344CB8AC3E}">
        <p14:creationId xmlns:p14="http://schemas.microsoft.com/office/powerpoint/2010/main" val="4224701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1" grpId="0"/>
      <p:bldP spid="36" grpId="0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846</Words>
  <Application>Microsoft Office PowerPoint</Application>
  <PresentationFormat>On-screen Show (4:3)</PresentationFormat>
  <Paragraphs>216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Martin Gay</vt:lpstr>
      <vt:lpstr>3_Network Blitz</vt:lpstr>
      <vt:lpstr>2_Office Theme</vt:lpstr>
      <vt:lpstr>4_Office Theme</vt:lpstr>
      <vt:lpstr>Network Blitz</vt:lpstr>
      <vt:lpstr>Office Theme</vt:lpstr>
      <vt:lpstr>Equation</vt:lpstr>
      <vt:lpstr>Microsoft Drawing 1.01</vt:lpstr>
      <vt:lpstr>PowerPoint Presentation</vt:lpstr>
      <vt:lpstr>Section 5.6A</vt:lpstr>
      <vt:lpstr>Section 5.6  Part 1</vt:lpstr>
      <vt:lpstr>Problem from today’s homework:</vt:lpstr>
      <vt:lpstr>PowerPoint Presentation</vt:lpstr>
      <vt:lpstr>Example: Long Division with integers</vt:lpstr>
      <vt:lpstr>PowerPoint Presentation</vt:lpstr>
      <vt:lpstr>Now you try it  (And don’t forget to check your answer!)</vt:lpstr>
      <vt:lpstr>PowerPoint Presentation</vt:lpstr>
      <vt:lpstr>Now you try it  (And don’t forget to check your answer!)</vt:lpstr>
      <vt:lpstr>PowerPoint Presentation</vt:lpstr>
      <vt:lpstr>PowerPoint Presentation</vt:lpstr>
      <vt:lpstr>Now you try it  (And don’t forget to check your answer!)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Schmidt, Laura</cp:lastModifiedBy>
  <cp:revision>169</cp:revision>
  <dcterms:created xsi:type="dcterms:W3CDTF">2013-08-26T02:26:37Z</dcterms:created>
  <dcterms:modified xsi:type="dcterms:W3CDTF">2017-10-26T15:55:58Z</dcterms:modified>
</cp:coreProperties>
</file>