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813" r:id="rId2"/>
    <p:sldMasterId id="2147483873" r:id="rId3"/>
    <p:sldMasterId id="2147483897" r:id="rId4"/>
    <p:sldMasterId id="2147483945" r:id="rId5"/>
    <p:sldMasterId id="2147483981" r:id="rId6"/>
  </p:sldMasterIdLst>
  <p:notesMasterIdLst>
    <p:notesMasterId r:id="rId17"/>
  </p:notesMasterIdLst>
  <p:sldIdLst>
    <p:sldId id="346" r:id="rId7"/>
    <p:sldId id="389" r:id="rId8"/>
    <p:sldId id="400" r:id="rId9"/>
    <p:sldId id="414" r:id="rId10"/>
    <p:sldId id="415" r:id="rId11"/>
    <p:sldId id="395" r:id="rId12"/>
    <p:sldId id="416" r:id="rId13"/>
    <p:sldId id="407" r:id="rId14"/>
    <p:sldId id="408" r:id="rId15"/>
    <p:sldId id="41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>
        <p:scale>
          <a:sx n="76" d="100"/>
          <a:sy n="76" d="100"/>
        </p:scale>
        <p:origin x="-1914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43-6114-42B2-9CCE-4A1EE29D55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780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CB508-D8ED-4773-9F65-D44BE8208B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0083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0BD6A-3AD2-42ED-B304-3C8D2EE51B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08718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FF9C-9CE6-44F1-89A7-B9B6B6E2EE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2070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090C3-85B3-46C5-912D-106AFDC08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708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5B7C6-0196-4C56-8E54-5D175F30DE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7531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9FC1-BE59-43DF-856D-9F429D2D9E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8479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51EA9-9D20-4153-A856-0530D99E81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43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D041-7FF4-46D6-A596-E931E1C0FA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52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AFEE3-4E8F-487B-A2D3-A99F1669AD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6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3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A76CC-8A7C-4ED2-B8E5-36CE6969FD6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47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59E2F-B4B5-4ED9-84E5-E9B0607187B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60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B7768-AF11-4222-BC72-B5002CF6391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06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13EED-B099-4542-B177-06C931E35D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87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60C0-8BF1-4C01-ACB4-08E08D6581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79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1C47-68C1-4311-9D67-53F07D3C38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36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C9C3F-0446-4EF6-8C1D-34914A5C819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75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45EA7-46F1-4509-87D3-2265468CFC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87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102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2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6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145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46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287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52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006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448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906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065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131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700BA-23F7-4E6C-86FC-80371A3EF6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5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23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0AB62-10E3-4A11-8C4C-0228002EA96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442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8618F-1942-4CB2-8C3A-2B0B6B3883E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367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A196-4354-4C3E-97C4-3C5417CE4E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918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1EBBF-2ACB-4BBB-93F1-D42BDC1BCBE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290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9FBBA-9248-408D-9879-C1F7F217E2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8125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BE0CC-0889-457F-8492-F148EF4A588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577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9E436-6DD6-424F-AC52-97EB6D03DC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513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64868-AE78-4BA8-977D-7D2BBEE280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184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CE612-D686-4FEA-847C-298289CDDF9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377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CF3CC-49E5-4366-98D1-8B7CED2AB2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72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7831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5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BCE3-4D89-4EB1-A79C-38AD971F2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41780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3B18-7710-4086-AFBC-005920539D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00217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FC741-95B5-461A-AE89-36DD8E69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644925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A533-EC94-47BB-B0E3-083341A9B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372638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18A2-3FBF-47C1-B78E-A9703BEAF6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53494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E9BF-7CED-42CD-8DBB-646E799A6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20804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4EAF-80F7-4344-A421-28D3002E3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44521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CE20-C545-4923-8EE3-F98DF1DC27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67597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915F-3DED-4B64-96E4-3B09075E8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31604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9B9-FF3F-4C37-B5B7-6E0249017C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58899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67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67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3ABF-0685-4617-940C-C203C12A32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4178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36D-3CF9-4BFD-8AAA-B70703E1F4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11431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8A0C-A8C0-4606-B707-E5218AC774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374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0FE38-438A-4774-8DC3-A7DC55D976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860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20D8-A9C7-49DE-AC91-49EAB3D5D5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9461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level36</a:t>
            </a:r>
          </a:p>
          <a:p>
            <a:pPr lvl="4"/>
            <a:endParaRPr lang="en-US" altLang="en-US" smtClean="0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032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3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4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5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6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7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8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9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6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7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8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9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0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1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2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3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4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5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3964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4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5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28AC5C-6AE4-4897-AE5A-B82D052060F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50BAE5-8582-435F-B1E9-6A08854C6822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9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32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92A871-6717-4CA0-9BAD-3E3022CE4CB7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0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73EA2-A4A4-4E8A-A07A-B9EB62945D2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86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19113" y="55563"/>
            <a:ext cx="8077200" cy="711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rgbClr val="000000"/>
                </a:solidFill>
                <a:latin typeface="Arial" charset="0"/>
              </a:rPr>
              <a:t>Please</a:t>
            </a:r>
            <a:endParaRPr lang="en-US" sz="6000" b="1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600" b="1" u="sng" dirty="0">
                <a:solidFill>
                  <a:srgbClr val="FF0000"/>
                </a:solidFill>
                <a:latin typeface="Arial" charset="0"/>
              </a:rPr>
              <a:t>CLOSE</a:t>
            </a:r>
            <a:r>
              <a:rPr lang="en-US" sz="6000" b="1" dirty="0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Arial" charset="0"/>
              </a:rPr>
              <a:t>YOUR LAPTOPS,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Arial" charset="0"/>
              </a:rPr>
              <a:t>and turn off and put away your cell phones,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0000FF"/>
                </a:solidFill>
                <a:latin typeface="Arial" charset="0"/>
              </a:rPr>
              <a:t>and get out your note-taking materials.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23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304800"/>
            <a:ext cx="7162800" cy="1447800"/>
          </a:xfrm>
        </p:spPr>
        <p:txBody>
          <a:bodyPr/>
          <a:lstStyle/>
          <a:p>
            <a:pPr eaLnBrk="1" hangingPunct="1">
              <a:buNone/>
            </a:pPr>
            <a:r>
              <a:rPr lang="en-US" sz="3600" dirty="0" smtClean="0">
                <a:solidFill>
                  <a:srgbClr val="6600CC"/>
                </a:solidFill>
              </a:rPr>
              <a:t>The assignment on this material</a:t>
            </a:r>
          </a:p>
          <a:p>
            <a:pPr eaLnBrk="1" hangingPunct="1">
              <a:buNone/>
            </a:pPr>
            <a:r>
              <a:rPr lang="en-US" sz="3600" b="1" dirty="0" smtClean="0">
                <a:solidFill>
                  <a:srgbClr val="008B5D"/>
                </a:solidFill>
              </a:rPr>
              <a:t>(HW 5.6B) </a:t>
            </a:r>
            <a:r>
              <a:rPr lang="en-US" sz="3600" dirty="0" smtClean="0">
                <a:solidFill>
                  <a:srgbClr val="6600CC"/>
                </a:solidFill>
              </a:rPr>
              <a:t>is due at the start of the next class session</a:t>
            </a:r>
            <a:r>
              <a:rPr lang="en-US" sz="3600" b="1" dirty="0" smtClean="0"/>
              <a:t>.</a:t>
            </a:r>
          </a:p>
          <a:p>
            <a:pPr eaLnBrk="1" hangingPunct="1">
              <a:buNone/>
            </a:pPr>
            <a:endParaRPr lang="en-US" sz="3600" b="1" dirty="0"/>
          </a:p>
          <a:p>
            <a:pPr eaLnBrk="1" hangingPunct="1">
              <a:buNone/>
            </a:pPr>
            <a:r>
              <a:rPr lang="en-US" sz="3600" b="1" dirty="0" smtClean="0"/>
              <a:t>You can now open your laptops and work on this assignment.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eaLnBrk="1" hangingPunct="1">
              <a:buNone/>
            </a:pPr>
            <a:endParaRPr lang="en-US" sz="2400" dirty="0" smtClean="0"/>
          </a:p>
          <a:p>
            <a:pPr algn="ctr" eaLnBrk="1" hangingPunct="1">
              <a:buFontTx/>
              <a:buNone/>
            </a:pPr>
            <a:endParaRPr lang="en-US" sz="800" b="1" u="sng" dirty="0" smtClean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dirty="0" smtClean="0"/>
          </a:p>
          <a:p>
            <a:pPr algn="ctr" eaLnBrk="1" hangingPunct="1">
              <a:buFontTx/>
              <a:buNone/>
            </a:pPr>
            <a:endParaRPr lang="en-US" sz="1400" b="1" dirty="0"/>
          </a:p>
          <a:p>
            <a:pPr eaLnBrk="1" hangingPunct="1">
              <a:buFontTx/>
              <a:buNone/>
            </a:pPr>
            <a:endParaRPr lang="en-US" b="1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  <a:p>
            <a:pPr eaLnBrk="1" hangingPunct="1">
              <a:buFontTx/>
              <a:buNone/>
            </a:pP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31600748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 smtClean="0"/>
              <a:t>Section 5.6B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Dividing Polynomials, Part 2</a:t>
            </a:r>
          </a:p>
        </p:txBody>
      </p:sp>
    </p:spTree>
    <p:extLst>
      <p:ext uri="{BB962C8B-B14F-4D97-AF65-F5344CB8AC3E}">
        <p14:creationId xmlns:p14="http://schemas.microsoft.com/office/powerpoint/2010/main" val="33581056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6200" y="1676400"/>
            <a:ext cx="92964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914400" indent="-4572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indent="-4572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dirty="0" smtClean="0">
                <a:solidFill>
                  <a:srgbClr val="9900FF"/>
                </a:solidFill>
              </a:rPr>
              <a:t>Review of the steps in long division: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400" dirty="0">
              <a:solidFill>
                <a:srgbClr val="9900FF"/>
              </a:solidFill>
            </a:endParaRPr>
          </a:p>
          <a:p>
            <a:pPr marL="971550" lvl="1" indent="-514350" eaLnBrk="1" fontAlgn="base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Divide</a:t>
            </a:r>
          </a:p>
          <a:p>
            <a:pPr marL="971550" lvl="1" indent="-514350" eaLnBrk="1" fontAlgn="base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Multiply</a:t>
            </a:r>
          </a:p>
          <a:p>
            <a:pPr marL="971550" lvl="1" indent="-514350" eaLnBrk="1" fontAlgn="base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Subtract</a:t>
            </a:r>
          </a:p>
          <a:p>
            <a:pPr marL="971550" lvl="1" indent="-514350" eaLnBrk="1" fontAlgn="base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Bring </a:t>
            </a:r>
            <a:r>
              <a:rPr lang="en-US" dirty="0" smtClean="0">
                <a:solidFill>
                  <a:srgbClr val="000000"/>
                </a:solidFill>
              </a:rPr>
              <a:t>down</a:t>
            </a:r>
          </a:p>
          <a:p>
            <a:pPr marL="457200" lvl="1" indent="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b="0" dirty="0">
              <a:solidFill>
                <a:srgbClr val="000000"/>
              </a:solidFill>
            </a:endParaRPr>
          </a:p>
          <a:p>
            <a:pPr lvl="2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</a:rPr>
              <a:t>Then repeat these steps until you can’t bring down or divide any longer.</a:t>
            </a:r>
          </a:p>
          <a:p>
            <a:pPr lvl="2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b="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762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smtClean="0">
                <a:latin typeface="Times New Roman" pitchFamily="18" charset="0"/>
              </a:rPr>
              <a:t>Section 5.6  Part 2</a:t>
            </a:r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31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1" y="228600"/>
            <a:ext cx="9296400" cy="1143000"/>
          </a:xfrm>
        </p:spPr>
        <p:txBody>
          <a:bodyPr/>
          <a:lstStyle/>
          <a:p>
            <a:r>
              <a:rPr lang="en-US" sz="6000" b="1" u="sng" dirty="0" smtClean="0">
                <a:solidFill>
                  <a:srgbClr val="FF0000"/>
                </a:solidFill>
              </a:rPr>
              <a:t>Important: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Remember that you </a:t>
            </a:r>
            <a:r>
              <a:rPr lang="en-US" sz="3200" b="1" i="1" dirty="0" smtClean="0">
                <a:solidFill>
                  <a:srgbClr val="0000FF"/>
                </a:solidFill>
              </a:rPr>
              <a:t>DO NOT </a:t>
            </a:r>
            <a:r>
              <a:rPr lang="en-US" sz="3200" dirty="0" smtClean="0"/>
              <a:t>need to use long  </a:t>
            </a:r>
            <a:br>
              <a:rPr lang="en-US" sz="3200" dirty="0" smtClean="0"/>
            </a:br>
            <a:r>
              <a:rPr lang="en-US" sz="3200" dirty="0" smtClean="0"/>
              <a:t>division when dividing a polynomial by a </a:t>
            </a:r>
            <a:r>
              <a:rPr lang="en-US" sz="3200" b="1" dirty="0" smtClean="0">
                <a:solidFill>
                  <a:srgbClr val="0000FF"/>
                </a:solidFill>
              </a:rPr>
              <a:t>monomial</a:t>
            </a:r>
            <a:r>
              <a:rPr lang="en-US" sz="3200" dirty="0" smtClean="0"/>
              <a:t>!</a:t>
            </a:r>
            <a:endParaRPr 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83" y="2944586"/>
            <a:ext cx="2286000" cy="15512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449" y="2117796"/>
            <a:ext cx="834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9900FF"/>
                </a:solidFill>
              </a:rPr>
              <a:t>Which of the following problems require long division?</a:t>
            </a:r>
            <a:endParaRPr lang="en-US" sz="2800" b="1" dirty="0">
              <a:solidFill>
                <a:srgbClr val="9900FF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2743200" cy="1591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199" y="4724400"/>
            <a:ext cx="3693762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3629891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3691129"/>
            <a:ext cx="9906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Yes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42598" y="5715000"/>
            <a:ext cx="9906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Yes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95800" y="3691128"/>
            <a:ext cx="9906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No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5961" y="5375535"/>
            <a:ext cx="9906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No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34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1189038"/>
          </a:xfrm>
        </p:spPr>
        <p:txBody>
          <a:bodyPr/>
          <a:lstStyle/>
          <a:p>
            <a:r>
              <a:rPr lang="en-US" sz="4000" dirty="0" smtClean="0"/>
              <a:t>Make sure you know how to </a:t>
            </a:r>
            <a:r>
              <a:rPr lang="en-US" sz="4000" b="1" u="sng" dirty="0" smtClean="0">
                <a:solidFill>
                  <a:srgbClr val="FF0000"/>
                </a:solidFill>
              </a:rPr>
              <a:t>CHECK</a:t>
            </a:r>
            <a:r>
              <a:rPr lang="en-US" sz="4000" dirty="0" smtClean="0"/>
              <a:t> your answer from a long division 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a). </a:t>
            </a:r>
            <a:r>
              <a:rPr lang="en-US" b="1" u="sng" dirty="0" smtClean="0">
                <a:solidFill>
                  <a:srgbClr val="0000FF"/>
                </a:solidFill>
              </a:rPr>
              <a:t>Without</a:t>
            </a:r>
            <a:r>
              <a:rPr lang="en-US" b="1" dirty="0" smtClean="0">
                <a:solidFill>
                  <a:srgbClr val="0000FF"/>
                </a:solidFill>
              </a:rPr>
              <a:t> a remainder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CC00"/>
                </a:solidFill>
              </a:rPr>
              <a:t>b). </a:t>
            </a:r>
            <a:r>
              <a:rPr lang="en-US" b="1" u="sng" dirty="0" smtClean="0">
                <a:solidFill>
                  <a:srgbClr val="00CC00"/>
                </a:solidFill>
              </a:rPr>
              <a:t>With</a:t>
            </a:r>
            <a:r>
              <a:rPr lang="en-US" b="1" dirty="0" smtClean="0">
                <a:solidFill>
                  <a:srgbClr val="00CC00"/>
                </a:solidFill>
              </a:rPr>
              <a:t> a remainder</a:t>
            </a:r>
            <a:endParaRPr lang="en-US" b="1" dirty="0">
              <a:solidFill>
                <a:srgbClr val="00CC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0"/>
            <a:ext cx="45053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28956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Check this problem to see if the answer is correct:</a:t>
            </a:r>
            <a:endParaRPr lang="en-US" sz="32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095999" y="3906261"/>
            <a:ext cx="62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845" y="4302917"/>
            <a:ext cx="92491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14845" y="3718143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5   </a:t>
            </a:r>
            <a:r>
              <a:rPr lang="en-US" sz="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3631" y="5715000"/>
            <a:ext cx="782220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Answer is:   ____CORRECT     ___INCORRECT</a:t>
            </a:r>
            <a:endParaRPr lang="en-US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762625" y="5653444"/>
            <a:ext cx="4953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X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28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Two tricky things to watch out for: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4572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85000"/>
              </a:lnSpc>
              <a:buAutoNum type="arabicPeriod"/>
            </a:pPr>
            <a:r>
              <a:rPr lang="en-US" sz="3000" dirty="0" smtClean="0"/>
              <a:t>When the terms of either the polynomial in a long division problem are not written in order of degree from highest to lowest.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3000" b="1" i="1" dirty="0" smtClean="0">
                <a:solidFill>
                  <a:srgbClr val="0000FF"/>
                </a:solidFill>
              </a:rPr>
              <a:t>First step in this case: </a:t>
            </a:r>
            <a:r>
              <a:rPr lang="en-US" sz="3000" dirty="0" smtClean="0"/>
              <a:t>Write the polynomial terms in the proper order BEFORE you start dividing.</a:t>
            </a:r>
          </a:p>
          <a:p>
            <a:pPr marL="0" indent="0">
              <a:lnSpc>
                <a:spcPct val="85000"/>
              </a:lnSpc>
              <a:buNone/>
            </a:pPr>
            <a:endParaRPr lang="en-US" sz="1200" dirty="0" smtClean="0"/>
          </a:p>
          <a:p>
            <a:pPr marL="0" indent="0">
              <a:lnSpc>
                <a:spcPct val="85000"/>
              </a:lnSpc>
              <a:buNone/>
            </a:pPr>
            <a:r>
              <a:rPr lang="en-US" dirty="0" smtClean="0"/>
              <a:t>2. </a:t>
            </a:r>
            <a:r>
              <a:rPr lang="en-US" sz="3000" dirty="0" smtClean="0"/>
              <a:t>When the polynomial is missing one or more terms in the degree order.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3000" b="1" i="1" dirty="0">
                <a:solidFill>
                  <a:srgbClr val="0000FF"/>
                </a:solidFill>
              </a:rPr>
              <a:t>First step in this case: </a:t>
            </a:r>
            <a:r>
              <a:rPr lang="en-US" sz="3000" dirty="0" smtClean="0"/>
              <a:t>Insert a “</a:t>
            </a:r>
            <a:r>
              <a:rPr lang="en-US" sz="3000" b="1" dirty="0" smtClean="0">
                <a:solidFill>
                  <a:srgbClr val="FF0000"/>
                </a:solidFill>
              </a:rPr>
              <a:t>0x</a:t>
            </a:r>
            <a:r>
              <a:rPr lang="en-US" sz="3000" b="1" baseline="30000" dirty="0" smtClean="0">
                <a:solidFill>
                  <a:srgbClr val="FF0000"/>
                </a:solidFill>
              </a:rPr>
              <a:t>n</a:t>
            </a:r>
            <a:r>
              <a:rPr lang="en-US" sz="3000" dirty="0" smtClean="0"/>
              <a:t>” term in place of the missing nth degree term BEFORE  you start dividing.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074509"/>
            <a:ext cx="8229600" cy="14478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400" b="1" i="1" dirty="0" smtClean="0">
                <a:solidFill>
                  <a:srgbClr val="FF0000"/>
                </a:solidFill>
              </a:rPr>
              <a:t>Why is this important?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Because you have to make sure you are always subtracting </a:t>
            </a:r>
            <a:r>
              <a:rPr lang="en-US" b="1" dirty="0" smtClean="0">
                <a:solidFill>
                  <a:srgbClr val="FF0000"/>
                </a:solidFill>
              </a:rPr>
              <a:t>LIKE TERMS.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3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457200" y="-18535"/>
            <a:ext cx="8229600" cy="1143000"/>
          </a:xfrm>
        </p:spPr>
        <p:txBody>
          <a:bodyPr/>
          <a:lstStyle/>
          <a:p>
            <a:r>
              <a:rPr lang="en-US" dirty="0" smtClean="0"/>
              <a:t>Example: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4205" y="2743200"/>
            <a:ext cx="8534400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HINT: Start by rewriting the inside polynomial as   16b</a:t>
            </a:r>
            <a:r>
              <a:rPr lang="en-US" sz="32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– 8b – 5.  This helps you make sure you are always subtracting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like terms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7135" y="4648200"/>
            <a:ext cx="8534400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Answer: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sz="32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Make sure you always practice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</a:rPr>
              <a:t>CHECKING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your answers on homework problems so you know how to do it on the test!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30" y="990600"/>
            <a:ext cx="3441939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703420"/>
            <a:ext cx="2077141" cy="85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0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457200" y="-18535"/>
            <a:ext cx="8229600" cy="1143000"/>
          </a:xfrm>
        </p:spPr>
        <p:txBody>
          <a:bodyPr/>
          <a:lstStyle/>
          <a:p>
            <a:r>
              <a:rPr lang="en-US" dirty="0" smtClean="0"/>
              <a:t>Example: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2" t="26983" r="28947" b="49258"/>
          <a:stretch/>
        </p:blipFill>
        <p:spPr bwMode="auto">
          <a:xfrm>
            <a:off x="1905000" y="995292"/>
            <a:ext cx="4909247" cy="170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3007291"/>
            <a:ext cx="8534400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HINT: Start by rewriting the inside polynomial as  2x</a:t>
            </a:r>
            <a:r>
              <a:rPr lang="en-US" sz="32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– 4x</a:t>
            </a:r>
            <a:r>
              <a:rPr lang="en-US" sz="32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0x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– 6.  This helps you make sure you are always subtracting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</a:rPr>
              <a:t>like terms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4795897"/>
            <a:ext cx="8534400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Answer: 2x</a:t>
            </a:r>
            <a:r>
              <a:rPr lang="en-US" sz="32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+ 2x + 6 + </a:t>
            </a:r>
            <a:r>
              <a:rPr lang="en-US" sz="3200" b="1" u="sng" dirty="0" smtClean="0">
                <a:solidFill>
                  <a:srgbClr val="000000"/>
                </a:solidFill>
                <a:latin typeface="Times New Roman" pitchFamily="18" charset="0"/>
              </a:rPr>
              <a:t> 12  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                                       x –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Make sure you always practice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</a:rPr>
              <a:t>CHECKING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your answers on homework problems so you know how to do it on the test!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0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4" t="26824" r="46701" b="41040"/>
          <a:stretch/>
        </p:blipFill>
        <p:spPr bwMode="auto">
          <a:xfrm>
            <a:off x="2743200" y="1447800"/>
            <a:ext cx="3274542" cy="23638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5029200"/>
            <a:ext cx="8534400" cy="13234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Answer: x</a:t>
            </a:r>
            <a:r>
              <a:rPr lang="en-US" sz="32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+ 12x + 144.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Make sure you always practice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</a:rPr>
              <a:t>CHECKING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</a:rPr>
              <a:t> your answers on homework problems so you know how to do it on the test!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2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4568</TotalTime>
  <Words>417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Martin Gay</vt:lpstr>
      <vt:lpstr>3_Network Blitz</vt:lpstr>
      <vt:lpstr>2_Office Theme</vt:lpstr>
      <vt:lpstr>3_Office Theme</vt:lpstr>
      <vt:lpstr>Office Theme</vt:lpstr>
      <vt:lpstr>Network Blitz</vt:lpstr>
      <vt:lpstr>PowerPoint Presentation</vt:lpstr>
      <vt:lpstr>Section 5.6B</vt:lpstr>
      <vt:lpstr>PowerPoint Presentation</vt:lpstr>
      <vt:lpstr>Important: Remember that you DO NOT need to use long   division when dividing a polynomial by a monomial!</vt:lpstr>
      <vt:lpstr>Make sure you know how to CHECK your answer from a long division problem</vt:lpstr>
      <vt:lpstr>Two tricky things to watch out for:</vt:lpstr>
      <vt:lpstr>Example:</vt:lpstr>
      <vt:lpstr>Example:</vt:lpstr>
      <vt:lpstr>Example: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Schmidt, Laura</cp:lastModifiedBy>
  <cp:revision>173</cp:revision>
  <dcterms:created xsi:type="dcterms:W3CDTF">2013-08-26T02:26:37Z</dcterms:created>
  <dcterms:modified xsi:type="dcterms:W3CDTF">2017-11-03T19:51:41Z</dcterms:modified>
</cp:coreProperties>
</file>