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  <p:sldMasterId id="2147483873" r:id="rId3"/>
    <p:sldMasterId id="2147483921" r:id="rId4"/>
    <p:sldMasterId id="2147483933" r:id="rId5"/>
    <p:sldMasterId id="2147483945" r:id="rId6"/>
  </p:sldMasterIdLst>
  <p:notesMasterIdLst>
    <p:notesMasterId r:id="rId21"/>
  </p:notesMasterIdLst>
  <p:sldIdLst>
    <p:sldId id="346" r:id="rId7"/>
    <p:sldId id="389" r:id="rId8"/>
    <p:sldId id="395" r:id="rId9"/>
    <p:sldId id="406" r:id="rId10"/>
    <p:sldId id="397" r:id="rId11"/>
    <p:sldId id="398" r:id="rId12"/>
    <p:sldId id="399" r:id="rId13"/>
    <p:sldId id="400" r:id="rId14"/>
    <p:sldId id="404" r:id="rId15"/>
    <p:sldId id="401" r:id="rId16"/>
    <p:sldId id="402" r:id="rId17"/>
    <p:sldId id="403" r:id="rId18"/>
    <p:sldId id="394" r:id="rId19"/>
    <p:sldId id="3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>
        <p:scale>
          <a:sx n="114" d="100"/>
          <a:sy n="114" d="100"/>
        </p:scale>
        <p:origin x="-918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35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8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4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0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65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54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53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711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77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50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08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5898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94895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79818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56822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72240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2283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96014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80961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82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7791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753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30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9709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534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62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423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075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045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251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057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9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001000" cy="58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 the polynomial 21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41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+ 10.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1. Multiply 21*10 = 210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2. Find 2 factors of 210 that add up to -41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[Note:  210 = 2*3*5*7]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-10*-21? What do these factors add up to?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-2*-105?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-5*-42?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-15*-14?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-3*-70?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-6*-35? BINGO!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factor by grouping: </a:t>
            </a:r>
            <a:r>
              <a:rPr lang="en-US" dirty="0">
                <a:solidFill>
                  <a:srgbClr val="3013DD"/>
                </a:solidFill>
                <a:cs typeface="Arial" charset="0"/>
              </a:rPr>
              <a:t>21x</a:t>
            </a:r>
            <a:r>
              <a:rPr lang="en-US" baseline="30000" dirty="0">
                <a:solidFill>
                  <a:srgbClr val="3013DD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3013DD"/>
                </a:solidFill>
                <a:cs typeface="Arial" charset="0"/>
              </a:rPr>
              <a:t> - 6x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– 35x+10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3013DD"/>
                </a:solidFill>
                <a:cs typeface="Arial" charset="0"/>
              </a:rPr>
              <a:t>3x(7x – 2)</a:t>
            </a:r>
            <a:r>
              <a:rPr lang="en-US" dirty="0">
                <a:solidFill>
                  <a:srgbClr val="C0504D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-5(7x – 2)  = </a:t>
            </a:r>
            <a:r>
              <a:rPr lang="en-US">
                <a:solidFill>
                  <a:prstClr val="black"/>
                </a:solidFill>
                <a:cs typeface="Arial" charset="0"/>
              </a:rPr>
              <a:t>(7x – 2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)(3x – 5) 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NOW CHECK IT!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5161" y="136415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3142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42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8001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4.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Step 1:  3*-4 = -12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Step 2: possible factors of -12: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3*-4  	sum = -1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-3*4		sum = 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-1*12	sum = 11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1*-12	sum = -11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-2*6		sum = 4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2* -6		sum = -4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There are no other possible ways to factor -12, and none of the combinations add up to 20, so this is a PRIME polynomial (it can’t be factored).</a:t>
            </a:r>
          </a:p>
        </p:txBody>
      </p:sp>
    </p:spTree>
    <p:extLst>
      <p:ext uri="{BB962C8B-B14F-4D97-AF65-F5344CB8AC3E}">
        <p14:creationId xmlns:p14="http://schemas.microsoft.com/office/powerpoint/2010/main" val="401996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4371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71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Factor the polynomial 6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10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4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Remember to ALWAYS check for a GCF first. The GCF of the three terms of this polynomial is 2y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, so we factor that out first: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219200" y="40386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10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4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(3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 – 5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 – 2)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609600" y="4648200"/>
            <a:ext cx="8077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Now factor (3x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-5x -2) by the “factoring by grouping” method shown in the previous examples.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u="sng">
                <a:solidFill>
                  <a:prstClr val="black"/>
                </a:solidFill>
                <a:cs typeface="Arial" charset="0"/>
              </a:rPr>
              <a:t>Final answer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:  2y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(3x + 1)(x - 2) 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(remember to check!)</a:t>
            </a:r>
          </a:p>
        </p:txBody>
      </p:sp>
    </p:spTree>
    <p:extLst>
      <p:ext uri="{BB962C8B-B14F-4D97-AF65-F5344CB8AC3E}">
        <p14:creationId xmlns:p14="http://schemas.microsoft.com/office/powerpoint/2010/main" val="114595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8991600" cy="1828800"/>
          </a:xfrm>
          <a:noFill/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REMINDERS:</a:t>
            </a:r>
          </a:p>
          <a:p>
            <a:pPr algn="ctr" eaLnBrk="1" hangingPunct="1">
              <a:buNone/>
            </a:pPr>
            <a:r>
              <a:rPr lang="en-US" dirty="0">
                <a:solidFill>
                  <a:srgbClr val="6600CC"/>
                </a:solidFill>
              </a:rPr>
              <a:t>The assignment on today’s material (</a:t>
            </a:r>
            <a:r>
              <a:rPr lang="en-US" b="1" dirty="0">
                <a:solidFill>
                  <a:schemeClr val="accent4"/>
                </a:solidFill>
              </a:rPr>
              <a:t>HW 6.3/4</a:t>
            </a:r>
            <a:r>
              <a:rPr lang="en-US" dirty="0">
                <a:solidFill>
                  <a:srgbClr val="6600CC"/>
                </a:solidFill>
              </a:rPr>
              <a:t>) is due at the start of the next class session.</a:t>
            </a:r>
          </a:p>
          <a:p>
            <a:pPr algn="ctr" eaLnBrk="1" hangingPunct="1">
              <a:buFontTx/>
              <a:buNone/>
            </a:pPr>
            <a:endParaRPr lang="en-US" sz="800" b="1" u="sng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0" y="27432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708342"/>
            <a:ext cx="9144000" cy="471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3778885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b="1" u="sng" dirty="0">
                <a:solidFill>
                  <a:srgbClr val="0000FF"/>
                </a:solidFill>
              </a:rPr>
              <a:t>Homework Questions?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solidFill>
                  <a:srgbClr val="0000FF"/>
                </a:solidFill>
              </a:rPr>
              <a:t>Use the Open Lab!</a:t>
            </a:r>
            <a:endParaRPr lang="en-US" b="1" dirty="0"/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" y="1905000"/>
            <a:ext cx="8915400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Test 3 </a:t>
            </a:r>
            <a:r>
              <a:rPr lang="en-US" sz="2400" dirty="0"/>
              <a:t>on the Chapter 6 material is </a:t>
            </a:r>
            <a:r>
              <a:rPr lang="en-US" sz="2400" b="1" i="1" dirty="0">
                <a:solidFill>
                  <a:srgbClr val="FF0000"/>
                </a:solidFill>
              </a:rPr>
              <a:t>soon</a:t>
            </a:r>
            <a:r>
              <a:rPr lang="en-US" sz="2400" dirty="0"/>
              <a:t>, so if you start to get behind on the homework, try to find time to come into the open lab for help NOW instead of waiting </a:t>
            </a:r>
            <a:r>
              <a:rPr lang="en-US" sz="2400" dirty="0" smtClean="0"/>
              <a:t>until </a:t>
            </a:r>
            <a:r>
              <a:rPr lang="en-US" sz="2400" dirty="0"/>
              <a:t>a day or two before the test.</a:t>
            </a:r>
          </a:p>
        </p:txBody>
      </p:sp>
    </p:spTree>
    <p:extLst>
      <p:ext uri="{BB962C8B-B14F-4D97-AF65-F5344CB8AC3E}">
        <p14:creationId xmlns:p14="http://schemas.microsoft.com/office/powerpoint/2010/main" val="155925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5400" u="sng" dirty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748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6.3&amp;4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Factoring Trinomials, Part 2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6201"/>
            <a:ext cx="8001000" cy="585418"/>
            <a:chOff x="192" y="240"/>
            <a:chExt cx="4560" cy="449"/>
          </a:xfrm>
          <a:solidFill>
            <a:srgbClr val="FFFF00"/>
          </a:solidFill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4560" cy="4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192" y="240"/>
              <a:ext cx="4512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Review from last homework assignment:</a:t>
              </a:r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1024082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608282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First we factor out the GCF</a:t>
            </a:r>
            <a:r>
              <a:rPr lang="en-US" sz="2400" dirty="0">
                <a:latin typeface="Times New Roman" pitchFamily="18" charset="0"/>
              </a:rPr>
              <a:t>. (</a:t>
            </a:r>
            <a:r>
              <a:rPr lang="en-US" sz="2400" i="1" dirty="0">
                <a:solidFill>
                  <a:srgbClr val="D02800"/>
                </a:solidFill>
                <a:latin typeface="Times New Roman" pitchFamily="18" charset="0"/>
              </a:rPr>
              <a:t>Always</a:t>
            </a:r>
            <a:r>
              <a:rPr lang="en-US" sz="2400" dirty="0">
                <a:latin typeface="Times New Roman" pitchFamily="18" charset="0"/>
              </a:rPr>
              <a:t> check for this first!)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3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+ 30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</a:rPr>
              <a:t> + 72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4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solidFill>
                  <a:srgbClr val="D02800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+ 10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+ 24)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Then we factor the trinomial.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   </a:t>
            </a:r>
            <a:r>
              <a:rPr lang="en-US" sz="2800" b="1" u="sng" dirty="0">
                <a:latin typeface="Times New Roman" pitchFamily="18" charset="0"/>
              </a:rPr>
              <a:t>Positive factors of 24 </a:t>
            </a: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24				25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12				14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3, 8				11</a:t>
            </a:r>
            <a:endParaRPr lang="en-US" i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1038" y="5105400"/>
            <a:ext cx="7924800" cy="476250"/>
            <a:chOff x="429" y="3264"/>
            <a:chExt cx="4992" cy="300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3840" y="3264"/>
              <a:ext cx="336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1584" y="3276"/>
              <a:ext cx="480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29" y="3264"/>
              <a:ext cx="49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dirty="0">
                  <a:solidFill>
                    <a:prstClr val="black"/>
                  </a:solidFill>
                  <a:cs typeface="Arial" charset="0"/>
                </a:rPr>
                <a:t>		4, 6		         	         10</a:t>
              </a:r>
              <a:endParaRPr lang="en-US" sz="28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57200" y="56388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+ 10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+ 24) 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	  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+ 4)(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+ 6).</a:t>
            </a:r>
          </a:p>
        </p:txBody>
      </p:sp>
    </p:spTree>
    <p:extLst>
      <p:ext uri="{BB962C8B-B14F-4D97-AF65-F5344CB8AC3E}">
        <p14:creationId xmlns:p14="http://schemas.microsoft.com/office/powerpoint/2010/main" val="391455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But what about a problem like #32 from the 6.2 HW that was due today?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" y="1229728"/>
            <a:ext cx="4572000" cy="3935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41278" y="1219200"/>
            <a:ext cx="4122738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For this problem, there is no common factor that we can pull out of all three terms of the trinomial.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262" y="3181575"/>
            <a:ext cx="4122738" cy="230832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Question</a:t>
            </a:r>
            <a:r>
              <a:rPr lang="en-US" sz="2400" dirty="0"/>
              <a:t>: Does this automatically mean that this polynomial is </a:t>
            </a:r>
            <a:r>
              <a:rPr lang="en-US" sz="2400" b="1" u="sng" dirty="0">
                <a:solidFill>
                  <a:srgbClr val="FF0000"/>
                </a:solidFill>
              </a:rPr>
              <a:t>prime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(can’t be factored)  just because we can’t take out the 2 in front of the x</a:t>
            </a:r>
            <a:r>
              <a:rPr lang="en-US" sz="2400" baseline="30000" dirty="0"/>
              <a:t>2</a:t>
            </a:r>
            <a:r>
              <a:rPr lang="en-US" sz="2400" dirty="0"/>
              <a:t> term??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5522754"/>
            <a:ext cx="9144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Answer</a:t>
            </a:r>
            <a:r>
              <a:rPr lang="en-US" sz="2800" dirty="0"/>
              <a:t>: Not necessarily. In fact, this polynomial DOES factor. The factoring is </a:t>
            </a:r>
            <a:r>
              <a:rPr lang="en-US" sz="2800" b="1" dirty="0"/>
              <a:t>(2x + 1)(x – 13).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277" y="5999807"/>
            <a:ext cx="4202723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would you check to see if this factoring is correct?</a:t>
            </a:r>
          </a:p>
        </p:txBody>
      </p:sp>
    </p:spTree>
    <p:extLst>
      <p:ext uri="{BB962C8B-B14F-4D97-AF65-F5344CB8AC3E}">
        <p14:creationId xmlns:p14="http://schemas.microsoft.com/office/powerpoint/2010/main" val="11891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0" y="10236"/>
            <a:ext cx="9144000" cy="73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charset="0"/>
              </a:rPr>
              <a:t>In all of yesterday’s homework problems except #32, the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leading coefficient</a:t>
            </a:r>
            <a:r>
              <a:rPr lang="en-US" dirty="0">
                <a:cs typeface="Arial" charset="0"/>
              </a:rPr>
              <a:t> of the trinomial was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, or became 1 after the GCF was factored out, as in the review problem we just did. </a:t>
            </a:r>
          </a:p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But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what if the leading coefficient is </a:t>
            </a:r>
            <a:r>
              <a:rPr lang="en-US" b="1" u="sng" dirty="0">
                <a:solidFill>
                  <a:srgbClr val="0000FF"/>
                </a:solidFill>
                <a:cs typeface="Arial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 1</a:t>
            </a:r>
            <a:r>
              <a:rPr lang="en-US">
                <a:solidFill>
                  <a:prstClr val="black"/>
                </a:solidFill>
                <a:cs typeface="Arial" charset="0"/>
              </a:rPr>
              <a:t>, or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is still larger than 1 after any GCF is factored out, like in problem #32?  </a:t>
            </a:r>
          </a:p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In some cases, the resulting trinomial is prime, but in many other cases, it can be factored into two binomials.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endParaRPr lang="en-US" sz="800" b="1" u="sng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b="1" u="sng" dirty="0">
                <a:solidFill>
                  <a:prstClr val="black"/>
                </a:solidFill>
                <a:cs typeface="Arial" charset="0"/>
              </a:rPr>
              <a:t>Example: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Factor  </a:t>
            </a:r>
            <a:r>
              <a:rPr lang="en-US" sz="32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32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srgbClr val="D02800"/>
                </a:solidFill>
                <a:cs typeface="Arial" charset="0"/>
              </a:rPr>
              <a:t> + 14x + 8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.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There is no GCF that can be factored out.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However, this polynomial 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prime.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The factors of this trinomial are (3x + 2)(x+4).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(check)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But how do we figure this out to start with?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05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52400" y="0"/>
            <a:ext cx="899160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Back to the problem: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Factor 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 + 14x + 8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cs typeface="Arial" charset="0"/>
              </a:rPr>
              <a:t>We’re going to show you a method for these kinds of problems that may be easier for you than the “guess and check” method shown in some of the textbook/online examples.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cs typeface="Arial" charset="0"/>
              </a:rPr>
              <a:t>This method is sometimes called the “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British Method</a:t>
            </a:r>
            <a:r>
              <a:rPr lang="en-US" sz="1800" dirty="0">
                <a:solidFill>
                  <a:prstClr val="black"/>
                </a:solidFill>
                <a:cs typeface="Arial" charset="0"/>
              </a:rPr>
              <a:t>”, and it starts with splitting the middle term of the trinomial into two parts, so that we can use 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factoring by grouping </a:t>
            </a:r>
            <a:r>
              <a:rPr lang="en-US" sz="1800" dirty="0">
                <a:solidFill>
                  <a:prstClr val="black"/>
                </a:solidFill>
                <a:cs typeface="Arial" charset="0"/>
              </a:rPr>
              <a:t>on the resulting four-term polynomial. </a:t>
            </a:r>
            <a:endParaRPr lang="en-US" sz="2000" i="1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First: multiply the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first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last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coefficients of the trinomial together: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                         3*8 = </a:t>
            </a:r>
            <a:r>
              <a:rPr lang="en-US" sz="3200" dirty="0">
                <a:solidFill>
                  <a:srgbClr val="D02800"/>
                </a:solidFill>
                <a:cs typeface="Arial" charset="0"/>
              </a:rPr>
              <a:t>24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look for two factors of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24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that add up to 14 (the middle number):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3*8, but 3 + 8 = 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6*4, but 6 + 4 = 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2*12, and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2 + 12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14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, which is what we’re looking for.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split the middle term, 14x, into two pieces,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2x + 12x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FF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This now gives  3x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+ 2x + 12x + 8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we have a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FOUR-TERM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polynomial. What does this suggest??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9047" y="31242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54935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5334000"/>
            <a:ext cx="13716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800600"/>
            <a:ext cx="533400" cy="3810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32768" y="54936"/>
            <a:ext cx="315432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76200"/>
            <a:ext cx="315432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3047999" y="2514600"/>
            <a:ext cx="685800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You got it: Factoring by grouping!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 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+ 2x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+ 12x + 8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             Factoring the first pair gives: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2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+ 2x = x(3x + 2)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02800"/>
                </a:solidFill>
                <a:cs typeface="Arial" charset="0"/>
              </a:rPr>
              <a:t>             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Factoring the 2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nd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pair gives: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12x + 8 = 4(3x + 2)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C0504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7030A0"/>
                </a:solidFill>
                <a:cs typeface="Arial" charset="0"/>
              </a:rPr>
              <a:t>Putting it all back together now gives: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C0504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02800"/>
                </a:solidFill>
                <a:cs typeface="Arial" charset="0"/>
              </a:rPr>
              <a:t>   x(3x+2) +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4(3x + 2)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=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(3x + 2)(x+4)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  Done!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D02800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3013DD"/>
                </a:solidFill>
                <a:cs typeface="Arial" charset="0"/>
              </a:rPr>
              <a:t>Don’t forget to </a:t>
            </a:r>
            <a:r>
              <a:rPr lang="en-US" sz="2800" b="1" i="1" u="sng" dirty="0">
                <a:solidFill>
                  <a:srgbClr val="3013DD"/>
                </a:solidFill>
                <a:cs typeface="Arial" charset="0"/>
              </a:rPr>
              <a:t>always check your answer</a:t>
            </a:r>
            <a:r>
              <a:rPr lang="en-US" sz="2800" b="1" dirty="0">
                <a:solidFill>
                  <a:srgbClr val="3013DD"/>
                </a:solidFill>
                <a:cs typeface="Arial" charset="0"/>
              </a:rPr>
              <a:t> by multiplying it back out. </a:t>
            </a: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(You should get in the habit of doing this on your homework so you don’t forget to do it on quizzes.)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013D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013D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028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50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7310" y="762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425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26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305800" cy="72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First, </a:t>
            </a:r>
            <a:r>
              <a:rPr lang="en-US" sz="2800" b="1" u="sng" dirty="0">
                <a:solidFill>
                  <a:srgbClr val="0000FF"/>
                </a:solidFill>
                <a:cs typeface="Arial" charset="0"/>
              </a:rPr>
              <a:t>always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srgbClr val="9900FF"/>
                </a:solidFill>
                <a:cs typeface="Arial" charset="0"/>
              </a:rPr>
              <a:t>check for a GCF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There isn’t one, so now we will multiply the first and last coefficients together: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25*4 = 100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find two factors of 100 that add up to 20: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2* 50?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(2 + 50 = 52)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5*20? 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 (5 + 20 = 25)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4*25? 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 (4 + 25 = 29)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10*10?   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Bingo!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(10 + 10 = 20)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Use this to split the middle term (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20x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) into two pieces: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25x</a:t>
            </a:r>
            <a:r>
              <a:rPr lang="en-US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10x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10x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+ 4.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factor by grouping. Answer: (5x + 2)(5x + 2)   </a:t>
            </a:r>
            <a:r>
              <a:rPr lang="en-US" b="1" i="1" dirty="0">
                <a:solidFill>
                  <a:srgbClr val="D02800"/>
                </a:solidFill>
                <a:cs typeface="Arial" charset="0"/>
              </a:rPr>
              <a:t>(check it!)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What’s a better way to write this?   </a:t>
            </a:r>
            <a:r>
              <a:rPr lang="en-US" b="1" dirty="0">
                <a:solidFill>
                  <a:prstClr val="black"/>
                </a:solidFill>
                <a:cs typeface="Arial" charset="0"/>
              </a:rPr>
              <a:t>(5x + 2)</a:t>
            </a:r>
            <a:r>
              <a:rPr lang="en-US" b="1" baseline="30000" dirty="0">
                <a:solidFill>
                  <a:prstClr val="black"/>
                </a:solidFill>
                <a:cs typeface="Arial" charset="0"/>
              </a:rPr>
              <a:t>2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b="1" u="sng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28826"/>
            <a:ext cx="6413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the polynomial 25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+ 20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6172200"/>
            <a:ext cx="14097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8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In the examples we’ve done so far, it looks like the “factoring by grouping” method </a:t>
            </a:r>
            <a:r>
              <a:rPr lang="en-US" sz="2400" b="1" dirty="0">
                <a:solidFill>
                  <a:srgbClr val="0000FF"/>
                </a:solidFill>
              </a:rPr>
              <a:t>always</a:t>
            </a:r>
            <a:r>
              <a:rPr lang="en-US" sz="2400" dirty="0"/>
              <a:t> works for a trinomial with a leading coefficient other than one that can’t be factored away.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9493" y="1524000"/>
            <a:ext cx="8991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But consider this example:  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Factor 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 + 15x + 8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First: multiply the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first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last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coefficients of the trinomial together: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                         3*8 = </a:t>
            </a:r>
            <a:r>
              <a:rPr lang="en-US" sz="3200" dirty="0">
                <a:solidFill>
                  <a:srgbClr val="D02800"/>
                </a:solidFill>
                <a:cs typeface="Arial" charset="0"/>
              </a:rPr>
              <a:t>24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look for two factors of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24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that add up to 15.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	  </a:t>
            </a:r>
            <a:r>
              <a:rPr lang="en-US" b="1" u="sng" dirty="0">
                <a:solidFill>
                  <a:prstClr val="black"/>
                </a:solidFill>
                <a:cs typeface="Arial" charset="0"/>
              </a:rPr>
              <a:t>product</a:t>
            </a:r>
            <a:r>
              <a:rPr lang="en-US" b="1" dirty="0">
                <a:solidFill>
                  <a:prstClr val="black"/>
                </a:solidFill>
                <a:cs typeface="Arial" charset="0"/>
              </a:rPr>
              <a:t>:  	   </a:t>
            </a:r>
            <a:r>
              <a:rPr lang="en-US" b="1" u="sng" dirty="0">
                <a:solidFill>
                  <a:prstClr val="black"/>
                </a:solidFill>
                <a:cs typeface="Arial" charset="0"/>
              </a:rPr>
              <a:t>sum: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1*24	</a:t>
            </a:r>
            <a:r>
              <a:rPr lang="en-US" dirty="0">
                <a:cs typeface="Arial" charset="0"/>
              </a:rPr>
              <a:t>1+ 24 = 25</a:t>
            </a:r>
            <a:endParaRPr lang="en-US" sz="2800" dirty="0"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2*12	</a:t>
            </a:r>
            <a:r>
              <a:rPr lang="en-US" dirty="0">
                <a:cs typeface="Arial" charset="0"/>
              </a:rPr>
              <a:t>2 + 12 = 14</a:t>
            </a:r>
            <a:endParaRPr lang="en-US" sz="2000" dirty="0"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3*8	3 + 8 = 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	24 = 6*4	6 + 4 = 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There are no other ways to factor 24, and none of our factor pairs add up to 15, so this polynomial is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prime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.   	</a:t>
            </a:r>
            <a:endParaRPr lang="en-US" sz="1000" b="1" dirty="0">
              <a:solidFill>
                <a:srgbClr val="0000FF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1238</Words>
  <Application>Microsoft Office PowerPoint</Application>
  <PresentationFormat>On-screen Show (4:3)</PresentationFormat>
  <Paragraphs>149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Martin Gay</vt:lpstr>
      <vt:lpstr>3_Network Blitz</vt:lpstr>
      <vt:lpstr>2_Office Theme</vt:lpstr>
      <vt:lpstr>4_Office Theme</vt:lpstr>
      <vt:lpstr>Network Blitz</vt:lpstr>
      <vt:lpstr>Office Theme</vt:lpstr>
      <vt:lpstr>PowerPoint Presentation</vt:lpstr>
      <vt:lpstr>Section 6.3&amp;4</vt:lpstr>
      <vt:lpstr>PowerPoint Presentation</vt:lpstr>
      <vt:lpstr>But what about a problem like #32 from the 6.2 HW that was due today?</vt:lpstr>
      <vt:lpstr>PowerPoint Presentation</vt:lpstr>
      <vt:lpstr>PowerPoint Presentation</vt:lpstr>
      <vt:lpstr>PowerPoint Presentation</vt:lpstr>
      <vt:lpstr>PowerPoint Presentation</vt:lpstr>
      <vt:lpstr>In the examples we’ve done so far, it looks like the “factoring by grouping” method always works for a trinomial with a leading coefficient other than one that can’t be factored away.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194</cp:revision>
  <dcterms:created xsi:type="dcterms:W3CDTF">2013-08-26T02:26:37Z</dcterms:created>
  <dcterms:modified xsi:type="dcterms:W3CDTF">2017-11-03T19:56:24Z</dcterms:modified>
</cp:coreProperties>
</file>