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44" r:id="rId3"/>
    <p:sldMasterId id="2147483768" r:id="rId4"/>
  </p:sldMasterIdLst>
  <p:notesMasterIdLst>
    <p:notesMasterId r:id="rId27"/>
  </p:notesMasterIdLst>
  <p:sldIdLst>
    <p:sldId id="305" r:id="rId5"/>
    <p:sldId id="274" r:id="rId6"/>
    <p:sldId id="278" r:id="rId7"/>
    <p:sldId id="279" r:id="rId8"/>
    <p:sldId id="280" r:id="rId9"/>
    <p:sldId id="281" r:id="rId10"/>
    <p:sldId id="284" r:id="rId11"/>
    <p:sldId id="287" r:id="rId12"/>
    <p:sldId id="285" r:id="rId13"/>
    <p:sldId id="288" r:id="rId14"/>
    <p:sldId id="289" r:id="rId15"/>
    <p:sldId id="291" r:id="rId16"/>
    <p:sldId id="290" r:id="rId17"/>
    <p:sldId id="292" r:id="rId18"/>
    <p:sldId id="295" r:id="rId19"/>
    <p:sldId id="296" r:id="rId20"/>
    <p:sldId id="303" r:id="rId21"/>
    <p:sldId id="298" r:id="rId22"/>
    <p:sldId id="301" r:id="rId23"/>
    <p:sldId id="300" r:id="rId24"/>
    <p:sldId id="302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842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71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772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2107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8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2336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925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844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680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676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2004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EEAB2-43AB-423C-AAC3-D80DC2EBD8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97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0896-1486-4E0F-B66D-79EB92B944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04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33E6C-2759-4715-864E-5C788D67E5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19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3F2A4-ACD9-48E7-AD7A-FD91B484A0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70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F74A6-ED82-4219-BB7D-1E5B58BD6B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47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D1CF-C468-4679-B38F-73AAC52EAAF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31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4A18-053D-4DED-9924-5A4196A5B01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D0E93-9FE5-471B-BFEA-9387AC47C5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94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95180-7C83-410D-9C41-A6387C043E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38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D43D-D73D-4082-B182-DCDD4A1855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0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71F74-5677-4C48-914F-AA925E699DB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968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134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2353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4516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8060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713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960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5052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064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6170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7850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276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13B27A-18B9-4CD4-93BD-5E26B8356934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9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8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82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idx="1"/>
          </p:nvPr>
        </p:nvSpPr>
        <p:spPr>
          <a:xfrm>
            <a:off x="1524000" y="2209800"/>
            <a:ext cx="6934200" cy="44196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Tx/>
              <a:buAutoNum type="arabicParenR"/>
            </a:pPr>
            <a:r>
              <a:rPr lang="en-US" sz="2800" dirty="0" smtClean="0">
                <a:latin typeface="Times New Roman" pitchFamily="18" charset="0"/>
              </a:rPr>
              <a:t> 30</a:t>
            </a:r>
            <a:r>
              <a:rPr lang="en-US" sz="2800" i="1" dirty="0" smtClean="0">
                <a:latin typeface="Times New Roman" pitchFamily="18" charset="0"/>
              </a:rPr>
              <a:t>x</a:t>
            </a:r>
            <a:r>
              <a:rPr lang="en-US" sz="2800" baseline="30000" dirty="0" smtClean="0">
                <a:latin typeface="Times New Roman" pitchFamily="18" charset="0"/>
              </a:rPr>
              <a:t>3</a:t>
            </a:r>
            <a:r>
              <a:rPr lang="en-US" sz="2800" dirty="0" smtClean="0">
                <a:latin typeface="Times New Roman" pitchFamily="18" charset="0"/>
              </a:rPr>
              <a:t>y</a:t>
            </a:r>
            <a:r>
              <a:rPr lang="en-US" sz="2800" baseline="30000" dirty="0" smtClean="0">
                <a:latin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</a:rPr>
              <a:t> and 45</a:t>
            </a:r>
            <a:r>
              <a:rPr lang="en-US" sz="2800" i="1" dirty="0" smtClean="0">
                <a:latin typeface="Times New Roman" pitchFamily="18" charset="0"/>
              </a:rPr>
              <a:t>x</a:t>
            </a:r>
            <a:r>
              <a:rPr lang="en-US" sz="2800" baseline="30000" dirty="0" smtClean="0">
                <a:latin typeface="Times New Roman" pitchFamily="18" charset="0"/>
              </a:rPr>
              <a:t>7</a:t>
            </a:r>
            <a:r>
              <a:rPr lang="en-US" sz="2800" dirty="0" smtClean="0">
                <a:latin typeface="Times New Roman" pitchFamily="18" charset="0"/>
              </a:rPr>
              <a:t>y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30x</a:t>
            </a:r>
            <a:r>
              <a:rPr lang="en-US" baseline="30000" dirty="0" smtClean="0">
                <a:latin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</a:rPr>
              <a:t>y</a:t>
            </a:r>
            <a:r>
              <a:rPr lang="en-US" baseline="30000" dirty="0" smtClean="0">
                <a:latin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</a:rPr>
              <a:t>= 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y • y</a:t>
            </a:r>
            <a:endParaRPr lang="en-US" b="1" i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45x</a:t>
            </a:r>
            <a:r>
              <a:rPr lang="en-US" baseline="30000" dirty="0" smtClean="0">
                <a:latin typeface="Times New Roman" pitchFamily="18" charset="0"/>
              </a:rPr>
              <a:t>7</a:t>
            </a:r>
            <a:r>
              <a:rPr lang="en-US" dirty="0" smtClean="0">
                <a:latin typeface="Times New Roman" pitchFamily="18" charset="0"/>
              </a:rPr>
              <a:t>y= 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</a:rPr>
              <a:t> 5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i="1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the GCF is 3 • 5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•y = 15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</a:rPr>
              <a:t>y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arenR"/>
            </a:pPr>
            <a:r>
              <a:rPr lang="en-US" sz="2800" dirty="0" smtClean="0">
                <a:latin typeface="Times New Roman" pitchFamily="18" charset="0"/>
              </a:rPr>
              <a:t> 6</a:t>
            </a:r>
            <a:r>
              <a:rPr lang="en-US" sz="2800" i="1" dirty="0" smtClean="0">
                <a:latin typeface="Times New Roman" pitchFamily="18" charset="0"/>
              </a:rPr>
              <a:t>x</a:t>
            </a:r>
            <a:r>
              <a:rPr lang="en-US" sz="2800" baseline="30000" dirty="0" smtClean="0">
                <a:latin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</a:rPr>
              <a:t> and 4</a:t>
            </a:r>
            <a:r>
              <a:rPr lang="en-US" sz="2800" i="1" dirty="0" smtClean="0">
                <a:latin typeface="Times New Roman" pitchFamily="18" charset="0"/>
              </a:rPr>
              <a:t>x</a:t>
            </a:r>
            <a:r>
              <a:rPr lang="en-US" sz="2800" baseline="30000" dirty="0" smtClean="0">
                <a:latin typeface="Times New Roman" pitchFamily="18" charset="0"/>
              </a:rPr>
              <a:t>3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6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3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 smtClean="0">
              <a:latin typeface="Times New Roman" pitchFamily="18" charset="0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4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2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So the GCF is 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= 2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</a:rPr>
              <a:t>3</a:t>
            </a:r>
          </a:p>
          <a:p>
            <a:pPr marL="609600" indent="-609600" eaLnBrk="1" hangingPunct="1">
              <a:buFontTx/>
              <a:buNone/>
            </a:pPr>
            <a:endParaRPr lang="en-US" baseline="30000" dirty="0" smtClean="0">
              <a:latin typeface="Times New Roman" pitchFamily="18" charset="0"/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838200" y="15240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Find the GCF of each list of terms.</a:t>
            </a:r>
          </a:p>
        </p:txBody>
      </p:sp>
    </p:spTree>
    <p:extLst>
      <p:ext uri="{BB962C8B-B14F-4D97-AF65-F5344CB8AC3E}">
        <p14:creationId xmlns:p14="http://schemas.microsoft.com/office/powerpoint/2010/main" val="3236418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8486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The </a:t>
            </a:r>
            <a:r>
              <a:rPr lang="en-US" sz="3200" b="1" i="1" dirty="0">
                <a:solidFill>
                  <a:srgbClr val="FF0000"/>
                </a:solidFill>
              </a:rPr>
              <a:t>first step </a:t>
            </a:r>
            <a:r>
              <a:rPr lang="en-US" sz="3200" dirty="0">
                <a:solidFill>
                  <a:prstClr val="black"/>
                </a:solidFill>
              </a:rPr>
              <a:t>in factoring </a:t>
            </a:r>
            <a:r>
              <a:rPr lang="en-US" sz="3200" dirty="0" smtClean="0">
                <a:solidFill>
                  <a:prstClr val="black"/>
                </a:solidFill>
              </a:rPr>
              <a:t>any kind of  </a:t>
            </a:r>
            <a:r>
              <a:rPr lang="en-US" sz="3200" dirty="0">
                <a:solidFill>
                  <a:prstClr val="black"/>
                </a:solidFill>
              </a:rPr>
              <a:t>polynomial </a:t>
            </a:r>
            <a:r>
              <a:rPr lang="en-US" sz="3200" b="1" dirty="0" smtClean="0">
                <a:solidFill>
                  <a:srgbClr val="0000FF"/>
                </a:solidFill>
              </a:rPr>
              <a:t>ALWAYS</a:t>
            </a:r>
            <a:r>
              <a:rPr lang="en-US" sz="3200" dirty="0" smtClean="0">
                <a:solidFill>
                  <a:prstClr val="black"/>
                </a:solidFill>
              </a:rPr>
              <a:t> is </a:t>
            </a:r>
            <a:r>
              <a:rPr lang="en-US" sz="3200" dirty="0">
                <a:solidFill>
                  <a:prstClr val="black"/>
                </a:solidFill>
              </a:rPr>
              <a:t>to </a:t>
            </a:r>
            <a:r>
              <a:rPr lang="en-US" sz="3200" dirty="0" smtClean="0">
                <a:solidFill>
                  <a:prstClr val="black"/>
                </a:solidFill>
              </a:rPr>
              <a:t>see if you can find a GCF (other than 1) </a:t>
            </a:r>
            <a:r>
              <a:rPr lang="en-US" sz="3200" dirty="0">
                <a:solidFill>
                  <a:prstClr val="black"/>
                </a:solidFill>
              </a:rPr>
              <a:t>of all its terms.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</a:rPr>
              <a:t>If we can find such a GCF, then </a:t>
            </a:r>
            <a:r>
              <a:rPr lang="en-US" sz="3200" dirty="0">
                <a:solidFill>
                  <a:prstClr val="black"/>
                </a:solidFill>
              </a:rPr>
              <a:t>we write the polynomial as a product by </a:t>
            </a:r>
            <a:r>
              <a:rPr lang="en-US" sz="3200" b="1" i="1" dirty="0">
                <a:solidFill>
                  <a:srgbClr val="C0504D"/>
                </a:solidFill>
              </a:rPr>
              <a:t>factoring out</a:t>
            </a:r>
            <a:r>
              <a:rPr lang="en-US" sz="3200" dirty="0">
                <a:solidFill>
                  <a:prstClr val="black"/>
                </a:solidFill>
              </a:rPr>
              <a:t> the GCF from all the terms.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The remaining factors in each term will form a </a:t>
            </a:r>
            <a:r>
              <a:rPr lang="en-US" sz="3200" dirty="0" smtClean="0">
                <a:solidFill>
                  <a:prstClr val="black"/>
                </a:solidFill>
              </a:rPr>
              <a:t>polynomial this is written in parentheses after the GCF.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5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28600" y="228600"/>
            <a:ext cx="2057400" cy="711200"/>
            <a:chOff x="192" y="240"/>
            <a:chExt cx="1200" cy="480"/>
          </a:xfrm>
        </p:grpSpPr>
        <p:sp>
          <p:nvSpPr>
            <p:cNvPr id="2355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55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Example:</a:t>
              </a:r>
            </a:p>
          </p:txBody>
        </p:sp>
      </p:grp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362200" y="3810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</a:rPr>
              <a:t>Factor out the GCF in 6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 baseline="30000">
                <a:solidFill>
                  <a:prstClr val="black"/>
                </a:solidFill>
              </a:rPr>
              <a:t>3</a:t>
            </a:r>
            <a:r>
              <a:rPr lang="en-US" sz="3200" b="1">
                <a:solidFill>
                  <a:prstClr val="black"/>
                </a:solidFill>
              </a:rPr>
              <a:t> – 9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 baseline="30000">
                <a:solidFill>
                  <a:prstClr val="black"/>
                </a:solidFill>
              </a:rPr>
              <a:t>2</a:t>
            </a:r>
            <a:r>
              <a:rPr lang="en-US" sz="3200" b="1">
                <a:solidFill>
                  <a:prstClr val="black"/>
                </a:solidFill>
              </a:rPr>
              <a:t> + 12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>
                <a:solidFill>
                  <a:prstClr val="black"/>
                </a:solidFill>
              </a:rPr>
              <a:t>: 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3058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b="1" u="sng">
                <a:solidFill>
                  <a:prstClr val="black"/>
                </a:solidFill>
              </a:rPr>
              <a:t>SOLUTION</a:t>
            </a:r>
            <a:r>
              <a:rPr lang="en-US" sz="2800">
                <a:solidFill>
                  <a:prstClr val="black"/>
                </a:solidFill>
              </a:rPr>
              <a:t>:                   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>
                <a:solidFill>
                  <a:srgbClr val="C0504D"/>
                </a:solidFill>
              </a:rPr>
              <a:t>GCF</a:t>
            </a:r>
            <a:r>
              <a:rPr lang="en-US" sz="2800">
                <a:solidFill>
                  <a:prstClr val="black"/>
                </a:solidFill>
              </a:rPr>
              <a:t> = </a:t>
            </a:r>
            <a:r>
              <a:rPr lang="en-US" sz="2800">
                <a:solidFill>
                  <a:srgbClr val="C0504D"/>
                </a:solidFill>
              </a:rPr>
              <a:t>3x</a:t>
            </a:r>
            <a:r>
              <a:rPr lang="en-US" sz="2800">
                <a:solidFill>
                  <a:prstClr val="black"/>
                </a:solidFill>
              </a:rPr>
              <a:t>   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2800">
                <a:solidFill>
                  <a:prstClr val="black"/>
                </a:solidFill>
              </a:rPr>
              <a:t>     Now divide each term by </a:t>
            </a:r>
            <a:r>
              <a:rPr lang="en-US" sz="2800">
                <a:solidFill>
                  <a:srgbClr val="C0504D"/>
                </a:solidFill>
              </a:rPr>
              <a:t>3x</a:t>
            </a:r>
            <a:r>
              <a:rPr lang="en-US" sz="2800">
                <a:solidFill>
                  <a:prstClr val="black"/>
                </a:solidFill>
              </a:rPr>
              <a:t>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	   </a:t>
            </a:r>
            <a:r>
              <a:rPr lang="en-US" sz="2800" u="sng">
                <a:solidFill>
                  <a:prstClr val="black"/>
                </a:solidFill>
              </a:rPr>
              <a:t>6x</a:t>
            </a:r>
            <a:r>
              <a:rPr lang="en-US" sz="2800" u="sng" baseline="30000">
                <a:solidFill>
                  <a:prstClr val="black"/>
                </a:solidFill>
              </a:rPr>
              <a:t>3</a:t>
            </a:r>
            <a:r>
              <a:rPr lang="en-US" sz="2800">
                <a:solidFill>
                  <a:prstClr val="black"/>
                </a:solidFill>
              </a:rPr>
              <a:t> = </a:t>
            </a:r>
            <a:r>
              <a:rPr lang="en-US" sz="2800">
                <a:solidFill>
                  <a:srgbClr val="FF0000"/>
                </a:solidFill>
              </a:rPr>
              <a:t>2x</a:t>
            </a:r>
            <a:r>
              <a:rPr lang="en-US" sz="2800" baseline="300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 u="sng">
                <a:solidFill>
                  <a:prstClr val="black"/>
                </a:solidFill>
              </a:rPr>
              <a:t>-9x</a:t>
            </a:r>
            <a:r>
              <a:rPr lang="en-US" sz="2800" u="sng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</a:t>
            </a:r>
            <a:r>
              <a:rPr lang="en-US" sz="2800">
                <a:solidFill>
                  <a:srgbClr val="FF0000"/>
                </a:solidFill>
              </a:rPr>
              <a:t>-3x</a:t>
            </a:r>
            <a:r>
              <a:rPr lang="en-US" sz="2800">
                <a:solidFill>
                  <a:prstClr val="black"/>
                </a:solidFill>
              </a:rPr>
              <a:t>      </a:t>
            </a:r>
            <a:r>
              <a:rPr lang="en-US" sz="2800" u="sng">
                <a:solidFill>
                  <a:prstClr val="black"/>
                </a:solidFill>
              </a:rPr>
              <a:t>12x</a:t>
            </a:r>
            <a:r>
              <a:rPr lang="en-US" sz="2800">
                <a:solidFill>
                  <a:prstClr val="black"/>
                </a:solidFill>
              </a:rPr>
              <a:t> = </a:t>
            </a:r>
            <a:r>
              <a:rPr lang="en-US" sz="2800">
                <a:solidFill>
                  <a:srgbClr val="FF0000"/>
                </a:solidFill>
              </a:rPr>
              <a:t>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    </a:t>
            </a:r>
            <a:r>
              <a:rPr lang="en-US" sz="2800">
                <a:solidFill>
                  <a:srgbClr val="C0504D"/>
                </a:solidFill>
              </a:rPr>
              <a:t>3x	          3x                  3x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prstClr val="black"/>
                </a:solidFill>
              </a:rPr>
              <a:t>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prstClr val="black"/>
                </a:solidFill>
              </a:rPr>
              <a:t>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u="sng">
                <a:solidFill>
                  <a:prstClr val="black"/>
                </a:solidFill>
              </a:rPr>
              <a:t>ANSWER</a:t>
            </a:r>
            <a:r>
              <a:rPr lang="en-US" sz="2800">
                <a:solidFill>
                  <a:prstClr val="black"/>
                </a:solidFill>
              </a:rPr>
              <a:t>: </a:t>
            </a:r>
            <a:r>
              <a:rPr lang="en-US" sz="2800" b="1">
                <a:solidFill>
                  <a:srgbClr val="C0504D"/>
                </a:solidFill>
              </a:rPr>
              <a:t>3</a:t>
            </a:r>
            <a:r>
              <a:rPr lang="en-US" sz="2800" b="1" i="1">
                <a:solidFill>
                  <a:srgbClr val="C0504D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>
                <a:solidFill>
                  <a:srgbClr val="FF0000"/>
                </a:solidFill>
              </a:rPr>
              <a:t>2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 baseline="300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– 3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>
                <a:solidFill>
                  <a:srgbClr val="FF0000"/>
                </a:solidFill>
              </a:rPr>
              <a:t> + 4</a:t>
            </a:r>
            <a:r>
              <a:rPr lang="en-US" sz="2800">
                <a:solidFill>
                  <a:prstClr val="black"/>
                </a:solidFill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0000"/>
                </a:solidFill>
              </a:rPr>
              <a:t>HOW WOULD YOU CHECK THIS ANSWER????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CC"/>
                </a:solidFill>
              </a:rPr>
              <a:t>Multiply back out using the distributive property and see if you get back to the original polynomial.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5867400"/>
            <a:ext cx="7086600" cy="923925"/>
          </a:xfrm>
          <a:prstGeom prst="rect">
            <a:avLst/>
          </a:prstGeom>
          <a:solidFill>
            <a:srgbClr val="FFFF00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</a:rPr>
              <a:t>  </a:t>
            </a:r>
            <a:r>
              <a:rPr lang="en-US" sz="5400" b="1">
                <a:solidFill>
                  <a:prstClr val="black"/>
                </a:solidFill>
              </a:rPr>
              <a:t>ALWAYS DO THIS!!!</a:t>
            </a:r>
          </a:p>
        </p:txBody>
      </p:sp>
    </p:spTree>
    <p:extLst>
      <p:ext uri="{BB962C8B-B14F-4D97-AF65-F5344CB8AC3E}">
        <p14:creationId xmlns:p14="http://schemas.microsoft.com/office/powerpoint/2010/main" val="1433769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457200"/>
            <a:ext cx="8229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   Note that a question that says “</a:t>
            </a:r>
            <a:r>
              <a:rPr lang="en-US" sz="2800" b="1" u="sng" dirty="0">
                <a:solidFill>
                  <a:srgbClr val="FF0000"/>
                </a:solidFill>
              </a:rPr>
              <a:t>find</a:t>
            </a:r>
            <a:r>
              <a:rPr lang="en-US" sz="2800" b="1" dirty="0">
                <a:solidFill>
                  <a:srgbClr val="FF0000"/>
                </a:solidFill>
              </a:rPr>
              <a:t> the GCF</a:t>
            </a:r>
            <a:r>
              <a:rPr lang="en-US" sz="2800" dirty="0">
                <a:solidFill>
                  <a:prstClr val="black"/>
                </a:solidFill>
              </a:rPr>
              <a:t>” of a list of terms only requires typing in the GCF for the answer.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   Problems that say “</a:t>
            </a:r>
            <a:r>
              <a:rPr lang="en-US" sz="2800" b="1" u="sng" dirty="0">
                <a:solidFill>
                  <a:srgbClr val="FF0000"/>
                </a:solidFill>
              </a:rPr>
              <a:t>factor out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the GCF” from a polynomial require you to write the GCF followed by another polynomial in parentheses.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prstClr val="black"/>
                </a:solidFill>
              </a:rPr>
              <a:t>Examples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1. </a:t>
            </a:r>
            <a:r>
              <a:rPr lang="en-US" sz="2800" b="1" u="sng" dirty="0">
                <a:solidFill>
                  <a:srgbClr val="FF0000"/>
                </a:solidFill>
              </a:rPr>
              <a:t>Find</a:t>
            </a:r>
            <a:r>
              <a:rPr lang="en-US" sz="2800" b="1" dirty="0">
                <a:solidFill>
                  <a:srgbClr val="FF0000"/>
                </a:solidFill>
              </a:rPr>
              <a:t> the GCF </a:t>
            </a:r>
            <a:r>
              <a:rPr lang="en-US" sz="2800" dirty="0">
                <a:solidFill>
                  <a:prstClr val="black"/>
                </a:solidFill>
              </a:rPr>
              <a:t>of 2x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dirty="0">
                <a:solidFill>
                  <a:prstClr val="black"/>
                </a:solidFill>
              </a:rPr>
              <a:t>, 10x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, and 4x.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      Answer:  2x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2. </a:t>
            </a:r>
            <a:r>
              <a:rPr lang="en-US" sz="2800" b="1" i="1" u="sng" dirty="0">
                <a:solidFill>
                  <a:srgbClr val="FF0000"/>
                </a:solidFill>
              </a:rPr>
              <a:t>Factor out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the GCF </a:t>
            </a:r>
            <a:r>
              <a:rPr lang="en-US" sz="2800" dirty="0">
                <a:solidFill>
                  <a:prstClr val="black"/>
                </a:solidFill>
              </a:rPr>
              <a:t>of 2x</a:t>
            </a:r>
            <a:r>
              <a:rPr lang="en-US" sz="2800" baseline="30000" dirty="0">
                <a:solidFill>
                  <a:prstClr val="black"/>
                </a:solidFill>
              </a:rPr>
              <a:t>3 </a:t>
            </a:r>
            <a:r>
              <a:rPr lang="en-US" sz="2800" dirty="0">
                <a:solidFill>
                  <a:prstClr val="black"/>
                </a:solidFill>
              </a:rPr>
              <a:t>+ 10x</a:t>
            </a:r>
            <a:r>
              <a:rPr lang="en-US" sz="2800" baseline="30000" dirty="0">
                <a:solidFill>
                  <a:prstClr val="black"/>
                </a:solidFill>
              </a:rPr>
              <a:t>2 </a:t>
            </a:r>
            <a:r>
              <a:rPr lang="en-US" sz="2800" dirty="0">
                <a:solidFill>
                  <a:prstClr val="black"/>
                </a:solidFill>
              </a:rPr>
              <a:t>+ 4x.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      Answer:  2x (x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+ 5x +2)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98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228600" y="228600"/>
            <a:ext cx="2057400" cy="711200"/>
            <a:chOff x="192" y="240"/>
            <a:chExt cx="1200" cy="480"/>
          </a:xfrm>
        </p:grpSpPr>
        <p:sp>
          <p:nvSpPr>
            <p:cNvPr id="24583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4584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Example:</a:t>
              </a:r>
            </a:p>
          </p:txBody>
        </p:sp>
      </p:grp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62000" y="1219200"/>
            <a:ext cx="77724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	</a:t>
            </a:r>
            <a:r>
              <a:rPr lang="en-US" sz="2800" b="1">
                <a:solidFill>
                  <a:srgbClr val="C0504D"/>
                </a:solidFill>
              </a:rPr>
              <a:t>GCF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sz="2800">
                <a:solidFill>
                  <a:srgbClr val="C0504D"/>
                </a:solidFill>
                <a:cs typeface="Times New Roman" pitchFamily="18" charset="0"/>
              </a:rPr>
              <a:t>7xy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Now divide each term by </a:t>
            </a:r>
            <a:r>
              <a:rPr lang="en-US" sz="2800">
                <a:solidFill>
                  <a:srgbClr val="C0504D"/>
                </a:solidFill>
                <a:cs typeface="Times New Roman" pitchFamily="18" charset="0"/>
              </a:rPr>
              <a:t>7xy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   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14x</a:t>
            </a:r>
            <a:r>
              <a:rPr lang="en-US" sz="2800" u="sng" baseline="3000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2x</a:t>
            </a:r>
            <a:r>
              <a:rPr lang="en-US" sz="28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7x</a:t>
            </a:r>
            <a:r>
              <a:rPr lang="en-US" sz="2800" u="sng" baseline="3000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-7xy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-1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    </a:t>
            </a:r>
            <a:r>
              <a:rPr lang="en-US" sz="2800">
                <a:solidFill>
                  <a:srgbClr val="C0504D"/>
                </a:solidFill>
                <a:cs typeface="Times New Roman" pitchFamily="18" charset="0"/>
              </a:rPr>
              <a:t>7xy                 </a:t>
            </a:r>
            <a:r>
              <a:rPr lang="en-US">
                <a:solidFill>
                  <a:srgbClr val="C0504D"/>
                </a:solidFill>
              </a:rPr>
              <a:t>7xy              7xy</a:t>
            </a:r>
            <a:endParaRPr lang="en-US" sz="2800">
              <a:solidFill>
                <a:srgbClr val="C0504D"/>
              </a:solidFill>
              <a:cs typeface="Times New Roman" pitchFamily="18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	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ANSWER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: </a:t>
            </a:r>
            <a:r>
              <a:rPr lang="en-US" sz="2800" b="1">
                <a:solidFill>
                  <a:srgbClr val="C0504D"/>
                </a:solidFill>
              </a:rPr>
              <a:t>7</a:t>
            </a:r>
            <a:r>
              <a:rPr lang="en-US" sz="2800" b="1" i="1">
                <a:solidFill>
                  <a:srgbClr val="C0504D"/>
                </a:solidFill>
              </a:rPr>
              <a:t>xy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>
                <a:solidFill>
                  <a:srgbClr val="FF0000"/>
                </a:solidFill>
              </a:rPr>
              <a:t>2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 baseline="300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srgbClr val="FF0000"/>
                </a:solidFill>
              </a:rPr>
              <a:t> + 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>
                <a:solidFill>
                  <a:srgbClr val="FF0000"/>
                </a:solidFill>
              </a:rPr>
              <a:t> – 1</a:t>
            </a:r>
            <a:r>
              <a:rPr lang="en-US" sz="28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85800" y="1143000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</a:rPr>
              <a:t>Factor out the GCF in</a:t>
            </a: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4038600" y="1152525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14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b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+ 7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b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7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xy</a:t>
            </a:r>
            <a:endParaRPr lang="en-US" sz="2400" b="1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556125"/>
            <a:ext cx="7696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u="sng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NOW CHECK:</a:t>
            </a:r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Multiply back out using the distributive property and see if you get back to the original polynomial.</a:t>
            </a:r>
          </a:p>
        </p:txBody>
      </p:sp>
    </p:spTree>
    <p:extLst>
      <p:ext uri="{BB962C8B-B14F-4D97-AF65-F5344CB8AC3E}">
        <p14:creationId xmlns:p14="http://schemas.microsoft.com/office/powerpoint/2010/main" val="18303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2765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5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Factor out the GCF in each of the following polynomials.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762000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6(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+ 2) – 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+ 2):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They both have an (x+2), so that’s the common factor. Pull that part out and just see what’s left:   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+ 2)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(6 – 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FontTx/>
              <a:buAutoNum type="arabicParenR" startAt="2"/>
              <a:defRPr/>
            </a:pPr>
            <a:r>
              <a:rPr lang="en-US" sz="28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+ 1) – (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+ 1): </a:t>
            </a: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First write the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as a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28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xy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+ 1)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+ 1)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Now pull out the (y + 1) from both parts: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(y + 1)(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– 1)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5200" y="3657600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0000"/>
                </a:solidFill>
              </a:rPr>
              <a:t>How would you check this?</a:t>
            </a:r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33800" y="621188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0000"/>
                </a:solidFill>
              </a:rPr>
              <a:t>Now check this!</a:t>
            </a:r>
            <a:endParaRPr lang="en-US"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62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6200" y="17719"/>
            <a:ext cx="84582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indent="-45720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Factoring polynomials often involves additional techniques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>
                <a:solidFill>
                  <a:prstClr val="black"/>
                </a:solidFill>
              </a:rPr>
              <a:t> initially factoring out </a:t>
            </a:r>
            <a:r>
              <a:rPr lang="en-US" dirty="0" smtClean="0">
                <a:solidFill>
                  <a:prstClr val="black"/>
                </a:solidFill>
              </a:rPr>
              <a:t>any </a:t>
            </a:r>
            <a:r>
              <a:rPr lang="en-US" dirty="0">
                <a:solidFill>
                  <a:prstClr val="black"/>
                </a:solidFill>
              </a:rPr>
              <a:t>GCF.</a:t>
            </a:r>
          </a:p>
          <a:p>
            <a:pPr marL="457200" indent="-45720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One </a:t>
            </a:r>
            <a:r>
              <a:rPr lang="en-US" dirty="0">
                <a:solidFill>
                  <a:prstClr val="black"/>
                </a:solidFill>
              </a:rPr>
              <a:t>technique is </a:t>
            </a:r>
            <a:r>
              <a:rPr lang="en-US" b="1" i="1" dirty="0">
                <a:solidFill>
                  <a:srgbClr val="C0504D"/>
                </a:solidFill>
              </a:rPr>
              <a:t>factoring by grouping</a:t>
            </a:r>
            <a:r>
              <a:rPr lang="en-US" dirty="0" smtClean="0">
                <a:solidFill>
                  <a:prstClr val="black"/>
                </a:solidFill>
              </a:rPr>
              <a:t>., which is especially useful for 4-term polynomials.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9744" y="1439647"/>
            <a:ext cx="8534400" cy="473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</a:rPr>
              <a:t>Example</a:t>
            </a:r>
            <a:r>
              <a:rPr lang="en-US" sz="2800" dirty="0">
                <a:solidFill>
                  <a:prstClr val="black"/>
                </a:solidFill>
              </a:rPr>
              <a:t>: Factor </a:t>
            </a:r>
            <a:r>
              <a:rPr lang="en-US" sz="2800" b="1" i="1" dirty="0" err="1">
                <a:solidFill>
                  <a:prstClr val="black"/>
                </a:solidFill>
              </a:rPr>
              <a:t>xy</a:t>
            </a:r>
            <a:r>
              <a:rPr lang="en-US" sz="2800" b="1" dirty="0">
                <a:solidFill>
                  <a:prstClr val="black"/>
                </a:solidFill>
              </a:rPr>
              <a:t> + </a:t>
            </a:r>
            <a:r>
              <a:rPr lang="en-US" sz="2800" b="1" i="1" dirty="0">
                <a:solidFill>
                  <a:prstClr val="black"/>
                </a:solidFill>
              </a:rPr>
              <a:t>y</a:t>
            </a:r>
            <a:r>
              <a:rPr lang="en-US" sz="2800" b="1" dirty="0">
                <a:solidFill>
                  <a:prstClr val="black"/>
                </a:solidFill>
              </a:rPr>
              <a:t> + 2</a:t>
            </a:r>
            <a:r>
              <a:rPr lang="en-US" sz="2800" b="1" i="1" dirty="0">
                <a:solidFill>
                  <a:prstClr val="black"/>
                </a:solidFill>
              </a:rPr>
              <a:t>x</a:t>
            </a:r>
            <a:r>
              <a:rPr lang="en-US" sz="2800" b="1" dirty="0">
                <a:solidFill>
                  <a:prstClr val="black"/>
                </a:solidFill>
              </a:rPr>
              <a:t> + 2 </a:t>
            </a:r>
            <a:r>
              <a:rPr lang="en-US" sz="2800" dirty="0">
                <a:solidFill>
                  <a:prstClr val="black"/>
                </a:solidFill>
              </a:rPr>
              <a:t>by grouping.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prstClr val="black"/>
                </a:solidFill>
              </a:rPr>
              <a:t>, we check all four terms to see if there are any common numbers or </a:t>
            </a:r>
            <a:r>
              <a:rPr lang="en-US" dirty="0" smtClean="0">
                <a:solidFill>
                  <a:prstClr val="black"/>
                </a:solidFill>
              </a:rPr>
              <a:t>variables other than 1.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dirty="0" smtClean="0">
                <a:solidFill>
                  <a:prstClr val="black"/>
                </a:solidFill>
              </a:rPr>
              <a:t>There </a:t>
            </a:r>
            <a:r>
              <a:rPr lang="en-US" dirty="0">
                <a:solidFill>
                  <a:prstClr val="black"/>
                </a:solidFill>
              </a:rPr>
              <a:t>aren’t, but we can still factor it by </a:t>
            </a:r>
            <a:r>
              <a:rPr lang="en-US" dirty="0">
                <a:solidFill>
                  <a:srgbClr val="FF0000"/>
                </a:solidFill>
              </a:rPr>
              <a:t>grouping</a:t>
            </a:r>
            <a:r>
              <a:rPr lang="en-US" dirty="0">
                <a:solidFill>
                  <a:prstClr val="black"/>
                </a:solidFill>
              </a:rPr>
              <a:t> the four terms into two </a:t>
            </a:r>
            <a:r>
              <a:rPr lang="en-US" dirty="0">
                <a:solidFill>
                  <a:srgbClr val="FF0000"/>
                </a:solidFill>
              </a:rPr>
              <a:t>groups of two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i="1" dirty="0" smtClean="0">
                <a:solidFill>
                  <a:prstClr val="black"/>
                </a:solidFill>
              </a:rPr>
              <a:t>      </a:t>
            </a:r>
            <a:r>
              <a:rPr lang="en-US" sz="2800" b="1" i="1" dirty="0" err="1" smtClean="0">
                <a:solidFill>
                  <a:prstClr val="black"/>
                </a:solidFill>
              </a:rPr>
              <a:t>xy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b="1" dirty="0">
                <a:solidFill>
                  <a:prstClr val="black"/>
                </a:solidFill>
              </a:rPr>
              <a:t>+ </a:t>
            </a:r>
            <a:r>
              <a:rPr lang="en-US" sz="2800" b="1" i="1" dirty="0">
                <a:solidFill>
                  <a:prstClr val="black"/>
                </a:solidFill>
              </a:rPr>
              <a:t>y</a:t>
            </a:r>
            <a:r>
              <a:rPr lang="en-US" sz="2800" b="1" dirty="0">
                <a:solidFill>
                  <a:prstClr val="black"/>
                </a:solidFill>
              </a:rPr>
              <a:t> + 2</a:t>
            </a:r>
            <a:r>
              <a:rPr lang="en-US" sz="2800" b="1" i="1" dirty="0">
                <a:solidFill>
                  <a:prstClr val="black"/>
                </a:solidFill>
              </a:rPr>
              <a:t>x</a:t>
            </a:r>
            <a:r>
              <a:rPr lang="en-US" sz="2800" b="1" dirty="0">
                <a:solidFill>
                  <a:prstClr val="black"/>
                </a:solidFill>
              </a:rPr>
              <a:t> + 2 </a:t>
            </a:r>
            <a:r>
              <a:rPr lang="en-US" sz="2800" b="1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=  </a:t>
            </a:r>
            <a:r>
              <a:rPr lang="en-US" sz="2800" b="1" i="1" u="sng" dirty="0" err="1" smtClean="0">
                <a:solidFill>
                  <a:srgbClr val="0000FF"/>
                </a:solidFill>
              </a:rPr>
              <a:t>xy</a:t>
            </a:r>
            <a:r>
              <a:rPr lang="en-US" sz="2800" b="1" u="sng" dirty="0" smtClean="0">
                <a:solidFill>
                  <a:srgbClr val="0000FF"/>
                </a:solidFill>
              </a:rPr>
              <a:t> </a:t>
            </a:r>
            <a:r>
              <a:rPr lang="en-US" sz="2800" b="1" u="sng" dirty="0">
                <a:solidFill>
                  <a:srgbClr val="0000FF"/>
                </a:solidFill>
              </a:rPr>
              <a:t>+ </a:t>
            </a:r>
            <a:r>
              <a:rPr lang="en-US" sz="2800" b="1" i="1" u="sng" dirty="0">
                <a:solidFill>
                  <a:srgbClr val="0000FF"/>
                </a:solidFill>
              </a:rPr>
              <a:t>y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 </a:t>
            </a:r>
            <a:r>
              <a:rPr lang="en-US" sz="2800" b="1" u="sng" dirty="0">
                <a:solidFill>
                  <a:srgbClr val="FF0000"/>
                </a:solidFill>
              </a:rPr>
              <a:t>2</a:t>
            </a:r>
            <a:r>
              <a:rPr lang="en-US" sz="2800" b="1" i="1" u="sng" dirty="0">
                <a:solidFill>
                  <a:srgbClr val="FF0000"/>
                </a:solidFill>
              </a:rPr>
              <a:t>x</a:t>
            </a:r>
            <a:r>
              <a:rPr lang="en-US" sz="2800" b="1" u="sng" dirty="0">
                <a:solidFill>
                  <a:srgbClr val="FF0000"/>
                </a:solidFill>
              </a:rPr>
              <a:t> + 2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dirty="0" smtClean="0">
                <a:solidFill>
                  <a:prstClr val="black"/>
                </a:solidFill>
              </a:rPr>
              <a:t>Now </a:t>
            </a:r>
            <a:r>
              <a:rPr lang="en-US" dirty="0">
                <a:solidFill>
                  <a:prstClr val="black"/>
                </a:solidFill>
              </a:rPr>
              <a:t>look for the common  factor in each </a:t>
            </a:r>
            <a:r>
              <a:rPr lang="en-US" dirty="0" smtClean="0">
                <a:solidFill>
                  <a:prstClr val="black"/>
                </a:solidFill>
              </a:rPr>
              <a:t>pair separately: 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	</a:t>
            </a:r>
            <a:r>
              <a:rPr lang="en-US" sz="2800" dirty="0" err="1" smtClean="0">
                <a:solidFill>
                  <a:srgbClr val="0000FF"/>
                </a:solidFill>
              </a:rPr>
              <a:t>xy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+ y </a:t>
            </a:r>
            <a:r>
              <a:rPr lang="en-US" sz="2800" dirty="0">
                <a:solidFill>
                  <a:prstClr val="black"/>
                </a:solidFill>
              </a:rPr>
              <a:t>= y(x+1)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               </a:t>
            </a:r>
            <a:r>
              <a:rPr lang="en-US" sz="2800" dirty="0" smtClean="0">
                <a:solidFill>
                  <a:srgbClr val="FF0000"/>
                </a:solidFill>
              </a:rPr>
              <a:t>2x </a:t>
            </a:r>
            <a:r>
              <a:rPr lang="en-US" sz="2800" dirty="0">
                <a:solidFill>
                  <a:srgbClr val="FF0000"/>
                </a:solidFill>
              </a:rPr>
              <a:t>+ 2 </a:t>
            </a:r>
            <a:r>
              <a:rPr lang="en-US" sz="2800" dirty="0">
                <a:solidFill>
                  <a:prstClr val="black"/>
                </a:solidFill>
              </a:rPr>
              <a:t>= 2(x+1)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So then</a:t>
            </a:r>
            <a:r>
              <a:rPr lang="en-US" sz="2800" b="1" i="1" dirty="0">
                <a:solidFill>
                  <a:srgbClr val="2563A1"/>
                </a:solidFill>
              </a:rPr>
              <a:t> </a:t>
            </a:r>
            <a:r>
              <a:rPr lang="en-US" sz="2800" b="1" i="1" dirty="0">
                <a:solidFill>
                  <a:srgbClr val="0000CC"/>
                </a:solidFill>
              </a:rPr>
              <a:t>y</a:t>
            </a:r>
            <a:r>
              <a:rPr lang="en-US" sz="2800" b="1" dirty="0">
                <a:solidFill>
                  <a:srgbClr val="C0504D"/>
                </a:solidFill>
              </a:rPr>
              <a:t>(</a:t>
            </a:r>
            <a:r>
              <a:rPr lang="en-US" sz="2800" b="1" i="1" dirty="0">
                <a:solidFill>
                  <a:srgbClr val="C0504D"/>
                </a:solidFill>
              </a:rPr>
              <a:t>x</a:t>
            </a:r>
            <a:r>
              <a:rPr lang="en-US" sz="2800" b="1" dirty="0">
                <a:solidFill>
                  <a:srgbClr val="C0504D"/>
                </a:solidFill>
              </a:rPr>
              <a:t> + 1)</a:t>
            </a:r>
            <a:r>
              <a:rPr lang="en-US" sz="2800" dirty="0">
                <a:solidFill>
                  <a:prstClr val="black"/>
                </a:solidFill>
              </a:rPr>
              <a:t> + </a:t>
            </a:r>
            <a:r>
              <a:rPr lang="en-US" sz="2800" b="1" dirty="0">
                <a:solidFill>
                  <a:srgbClr val="0000CC"/>
                </a:solidFill>
              </a:rPr>
              <a:t>2</a:t>
            </a:r>
            <a:r>
              <a:rPr lang="en-US" sz="2800" b="1" dirty="0">
                <a:solidFill>
                  <a:srgbClr val="C0504D"/>
                </a:solidFill>
              </a:rPr>
              <a:t>(</a:t>
            </a:r>
            <a:r>
              <a:rPr lang="en-US" sz="2800" b="1" i="1" dirty="0">
                <a:solidFill>
                  <a:srgbClr val="C0504D"/>
                </a:solidFill>
              </a:rPr>
              <a:t>x</a:t>
            </a:r>
            <a:r>
              <a:rPr lang="en-US" sz="2800" b="1" dirty="0">
                <a:solidFill>
                  <a:srgbClr val="C0504D"/>
                </a:solidFill>
              </a:rPr>
              <a:t> + 1)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b="1" dirty="0">
                <a:solidFill>
                  <a:srgbClr val="C0504D"/>
                </a:solidFill>
              </a:rPr>
              <a:t>(</a:t>
            </a:r>
            <a:r>
              <a:rPr lang="en-US" sz="2800" b="1" i="1" dirty="0">
                <a:solidFill>
                  <a:srgbClr val="C0504D"/>
                </a:solidFill>
              </a:rPr>
              <a:t>x</a:t>
            </a:r>
            <a:r>
              <a:rPr lang="en-US" sz="2800" b="1" dirty="0">
                <a:solidFill>
                  <a:srgbClr val="C0504D"/>
                </a:solidFill>
              </a:rPr>
              <a:t> + 1)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b="1" i="1" dirty="0">
                <a:solidFill>
                  <a:srgbClr val="0000CC"/>
                </a:solidFill>
              </a:rPr>
              <a:t>y</a:t>
            </a:r>
            <a:r>
              <a:rPr lang="en-US" sz="2800" dirty="0">
                <a:solidFill>
                  <a:prstClr val="black"/>
                </a:solidFill>
              </a:rPr>
              <a:t> + </a:t>
            </a:r>
            <a:r>
              <a:rPr lang="en-US" sz="2800" b="1" dirty="0">
                <a:solidFill>
                  <a:srgbClr val="0000CC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4400" y="5562599"/>
            <a:ext cx="2133600" cy="610651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9744" y="332267"/>
            <a:ext cx="9064256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prstClr val="black"/>
                </a:solidFill>
              </a:rPr>
              <a:t>Recap</a:t>
            </a:r>
            <a:r>
              <a:rPr lang="en-US" sz="4000" dirty="0" smtClean="0">
                <a:solidFill>
                  <a:prstClr val="black"/>
                </a:solidFill>
              </a:rPr>
              <a:t>: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b="1" i="1" dirty="0" smtClean="0">
                <a:solidFill>
                  <a:srgbClr val="FF0000"/>
                </a:solidFill>
              </a:rPr>
              <a:t>	Problem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>
                <a:solidFill>
                  <a:prstClr val="black"/>
                </a:solidFill>
              </a:rPr>
              <a:t>Factor </a:t>
            </a:r>
            <a:r>
              <a:rPr lang="en-US" sz="2800" b="1" i="1" dirty="0" err="1">
                <a:solidFill>
                  <a:prstClr val="black"/>
                </a:solidFill>
              </a:rPr>
              <a:t>xy</a:t>
            </a:r>
            <a:r>
              <a:rPr lang="en-US" sz="2800" b="1" dirty="0">
                <a:solidFill>
                  <a:prstClr val="black"/>
                </a:solidFill>
              </a:rPr>
              <a:t> + </a:t>
            </a:r>
            <a:r>
              <a:rPr lang="en-US" sz="2800" b="1" i="1" dirty="0">
                <a:solidFill>
                  <a:prstClr val="black"/>
                </a:solidFill>
              </a:rPr>
              <a:t>y</a:t>
            </a:r>
            <a:r>
              <a:rPr lang="en-US" sz="2800" b="1" dirty="0">
                <a:solidFill>
                  <a:prstClr val="black"/>
                </a:solidFill>
              </a:rPr>
              <a:t> + 2</a:t>
            </a:r>
            <a:r>
              <a:rPr lang="en-US" sz="2800" b="1" i="1" dirty="0">
                <a:solidFill>
                  <a:prstClr val="black"/>
                </a:solidFill>
              </a:rPr>
              <a:t>x</a:t>
            </a:r>
            <a:r>
              <a:rPr lang="en-US" sz="2800" b="1" dirty="0">
                <a:solidFill>
                  <a:prstClr val="black"/>
                </a:solidFill>
              </a:rPr>
              <a:t> + 2 </a:t>
            </a:r>
            <a:r>
              <a:rPr lang="en-US" sz="2800" dirty="0">
                <a:solidFill>
                  <a:prstClr val="black"/>
                </a:solidFill>
              </a:rPr>
              <a:t>by grouping.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i="1" dirty="0" smtClean="0">
                <a:solidFill>
                  <a:srgbClr val="0000CC"/>
                </a:solidFill>
              </a:rPr>
              <a:t>	Answer:   </a:t>
            </a:r>
            <a:r>
              <a:rPr lang="en-US" sz="2800" b="1" dirty="0" smtClean="0"/>
              <a:t>(</a:t>
            </a:r>
            <a:r>
              <a:rPr lang="en-US" sz="2800" b="1" i="1" dirty="0"/>
              <a:t>x</a:t>
            </a:r>
            <a:r>
              <a:rPr lang="en-US" sz="2800" b="1" dirty="0"/>
              <a:t> + 1)(</a:t>
            </a:r>
            <a:r>
              <a:rPr lang="en-US" sz="2800" b="1" i="1" dirty="0"/>
              <a:t>y</a:t>
            </a:r>
            <a:r>
              <a:rPr lang="en-US" sz="2800" b="1" dirty="0"/>
              <a:t> + 2</a:t>
            </a:r>
            <a:r>
              <a:rPr lang="en-US" sz="2800" b="1" dirty="0" smtClean="0"/>
              <a:t>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endParaRPr lang="en-US" sz="2800" dirty="0"/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How would you check this answer?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 smtClean="0"/>
              <a:t>You should always check answers of factoring problems by multiplying the factors back out to see if you get back to the original polynomial given in the problem.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i="1" dirty="0" smtClean="0"/>
              <a:t>(Yes, you do have the </a:t>
            </a:r>
            <a:r>
              <a:rPr lang="en-US" sz="2800" b="1" i="1" dirty="0" smtClean="0">
                <a:solidFill>
                  <a:srgbClr val="0000FF"/>
                </a:solidFill>
              </a:rPr>
              <a:t>check answer button </a:t>
            </a:r>
            <a:r>
              <a:rPr lang="en-US" sz="2800" b="1" i="1" dirty="0" smtClean="0"/>
              <a:t>on homework problems, but remember you won’t have that on quizzes and tests!)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52299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pPr marL="609600" indent="-609600" eaLnBrk="1" hangingPunct="1">
              <a:buFont typeface="Arial" charset="0"/>
              <a:buNone/>
            </a:pPr>
            <a:r>
              <a:rPr lang="en-US" sz="2800" b="1" u="sng" smtClean="0">
                <a:latin typeface="Times New Roman" pitchFamily="18" charset="0"/>
              </a:rPr>
              <a:t>SOLUTION:</a:t>
            </a:r>
            <a:r>
              <a:rPr lang="en-US" sz="2800" b="1" smtClean="0">
                <a:latin typeface="Times New Roman" pitchFamily="18" charset="0"/>
              </a:rPr>
              <a:t> </a:t>
            </a:r>
          </a:p>
          <a:p>
            <a:pPr marL="609600" indent="-609600" eaLnBrk="1" hangingPunct="1"/>
            <a:r>
              <a:rPr lang="en-US" sz="2800" smtClean="0">
                <a:latin typeface="Times New Roman" pitchFamily="18" charset="0"/>
              </a:rPr>
              <a:t>First, look for a GCF. (</a:t>
            </a:r>
            <a:r>
              <a:rPr lang="en-US" sz="2800" b="1" u="sng" smtClean="0">
                <a:solidFill>
                  <a:srgbClr val="FF0000"/>
                </a:solidFill>
                <a:latin typeface="Times New Roman" pitchFamily="18" charset="0"/>
              </a:rPr>
              <a:t>Always</a:t>
            </a:r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</a:rPr>
              <a:t> do this first!) </a:t>
            </a:r>
          </a:p>
          <a:p>
            <a:pPr marL="609600" indent="-609600" eaLnBrk="1" hangingPunct="1"/>
            <a:r>
              <a:rPr lang="en-US" sz="2800" smtClean="0">
                <a:latin typeface="Times New Roman" pitchFamily="18" charset="0"/>
              </a:rPr>
              <a:t>There isn’t one, so now separate the four terms into two groups of two: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2800" b="1" i="1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 b="1" i="1" u="sng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u="sng" baseline="30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u="sng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+ 4</a:t>
            </a:r>
            <a:r>
              <a:rPr lang="en-US" sz="2800" b="1" i="1" u="sng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u="sng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b="1" i="1" u="sng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u="sng" baseline="3000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u="sng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+ 4</a:t>
            </a:r>
            <a:endParaRPr lang="en-US" sz="2800" u="sng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/>
            <a:r>
              <a:rPr lang="en-US" sz="2800" smtClean="0">
                <a:latin typeface="Times New Roman" pitchFamily="18" charset="0"/>
              </a:rPr>
              <a:t>Now factor each pair: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                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aseline="3000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</a:rPr>
              <a:t> + 4x = x(x</a:t>
            </a:r>
            <a:r>
              <a:rPr lang="en-US" sz="2800" baseline="30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</a:rPr>
              <a:t> + 4)</a:t>
            </a:r>
            <a:r>
              <a:rPr lang="en-US" sz="2800" smtClean="0">
                <a:latin typeface="Times New Roman" pitchFamily="18" charset="0"/>
              </a:rPr>
              <a:t>           </a:t>
            </a:r>
            <a:r>
              <a:rPr lang="en-US" sz="2800" smtClean="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sz="2800" baseline="30000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sz="2800" smtClean="0">
                <a:solidFill>
                  <a:srgbClr val="0000CC"/>
                </a:solidFill>
                <a:latin typeface="Times New Roman" pitchFamily="18" charset="0"/>
              </a:rPr>
              <a:t> + 4 = 1(x</a:t>
            </a:r>
            <a:r>
              <a:rPr lang="en-US" sz="2800" baseline="30000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sz="2800" smtClean="0">
                <a:solidFill>
                  <a:srgbClr val="0000CC"/>
                </a:solidFill>
                <a:latin typeface="Times New Roman" pitchFamily="18" charset="0"/>
              </a:rPr>
              <a:t> + 4)</a:t>
            </a:r>
          </a:p>
          <a:p>
            <a:pPr marL="609600" indent="-609600" eaLnBrk="1" hangingPunct="1"/>
            <a:r>
              <a:rPr lang="en-US" sz="2800" smtClean="0">
                <a:latin typeface="Times New Roman" pitchFamily="18" charset="0"/>
              </a:rPr>
              <a:t>Now rewrite the groups and pull out the common factor:      </a:t>
            </a:r>
          </a:p>
          <a:p>
            <a:pPr marL="609600" indent="-609600"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	 </a:t>
            </a:r>
            <a:r>
              <a:rPr lang="en-US" sz="2800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="1" smtClean="0">
                <a:latin typeface="Times New Roman" pitchFamily="18" charset="0"/>
              </a:rPr>
              <a:t>(</a:t>
            </a:r>
            <a:r>
              <a:rPr lang="en-US" sz="2800" b="1" i="1" smtClean="0">
                <a:latin typeface="Times New Roman" pitchFamily="18" charset="0"/>
              </a:rPr>
              <a:t>x</a:t>
            </a:r>
            <a:r>
              <a:rPr lang="en-US" sz="2800" b="1" baseline="30000" smtClean="0">
                <a:latin typeface="Times New Roman" pitchFamily="18" charset="0"/>
              </a:rPr>
              <a:t>2</a:t>
            </a:r>
            <a:r>
              <a:rPr lang="en-US" sz="2800" b="1" smtClean="0">
                <a:latin typeface="Times New Roman" pitchFamily="18" charset="0"/>
              </a:rPr>
              <a:t> + 4)</a:t>
            </a:r>
            <a:r>
              <a:rPr lang="en-US" sz="2800" smtClean="0">
                <a:latin typeface="Times New Roman" pitchFamily="18" charset="0"/>
              </a:rPr>
              <a:t> + </a:t>
            </a:r>
            <a:r>
              <a:rPr lang="en-US" sz="2800" b="1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sz="2800" b="1" smtClean="0">
                <a:latin typeface="Times New Roman" pitchFamily="18" charset="0"/>
              </a:rPr>
              <a:t>(</a:t>
            </a:r>
            <a:r>
              <a:rPr lang="en-US" sz="2800" b="1" i="1" smtClean="0">
                <a:latin typeface="Times New Roman" pitchFamily="18" charset="0"/>
              </a:rPr>
              <a:t>x</a:t>
            </a:r>
            <a:r>
              <a:rPr lang="en-US" sz="2800" b="1" baseline="30000" smtClean="0">
                <a:latin typeface="Times New Roman" pitchFamily="18" charset="0"/>
              </a:rPr>
              <a:t>2</a:t>
            </a:r>
            <a:r>
              <a:rPr lang="en-US" sz="2800" b="1" smtClean="0">
                <a:latin typeface="Times New Roman" pitchFamily="18" charset="0"/>
              </a:rPr>
              <a:t> + 4)</a:t>
            </a:r>
            <a:r>
              <a:rPr lang="en-US" sz="2800" smtClean="0">
                <a:latin typeface="Times New Roman" pitchFamily="18" charset="0"/>
              </a:rPr>
              <a:t> = </a:t>
            </a:r>
            <a:r>
              <a:rPr lang="en-US" sz="2800" b="1" u="sng" smtClean="0">
                <a:latin typeface="Times New Roman" pitchFamily="18" charset="0"/>
              </a:rPr>
              <a:t>(</a:t>
            </a:r>
            <a:r>
              <a:rPr lang="en-US" sz="2800" b="1" i="1" u="sng" smtClean="0">
                <a:latin typeface="Times New Roman" pitchFamily="18" charset="0"/>
              </a:rPr>
              <a:t>x</a:t>
            </a:r>
            <a:r>
              <a:rPr lang="en-US" sz="2800" b="1" u="sng" baseline="30000" smtClean="0">
                <a:latin typeface="Times New Roman" pitchFamily="18" charset="0"/>
              </a:rPr>
              <a:t>2</a:t>
            </a:r>
            <a:r>
              <a:rPr lang="en-US" sz="2800" b="1" u="sng" smtClean="0">
                <a:latin typeface="Times New Roman" pitchFamily="18" charset="0"/>
              </a:rPr>
              <a:t> + 4)</a:t>
            </a:r>
            <a:r>
              <a:rPr lang="en-US" sz="2800" u="sng" smtClean="0">
                <a:latin typeface="Times New Roman" pitchFamily="18" charset="0"/>
              </a:rPr>
              <a:t>(</a:t>
            </a:r>
            <a:r>
              <a:rPr lang="en-US" sz="2800" b="1" i="1" u="sng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u="sng" smtClean="0">
                <a:latin typeface="Times New Roman" pitchFamily="18" charset="0"/>
              </a:rPr>
              <a:t> + </a:t>
            </a:r>
            <a:r>
              <a:rPr lang="en-US" sz="2800" b="1" u="sng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sz="2800" u="sng" smtClean="0">
                <a:latin typeface="Times New Roman" pitchFamily="18" charset="0"/>
              </a:rPr>
              <a:t>)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2438400" y="609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</a:rPr>
              <a:t>Factor 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 baseline="30000">
                <a:solidFill>
                  <a:prstClr val="black"/>
                </a:solidFill>
              </a:rPr>
              <a:t>3</a:t>
            </a:r>
            <a:r>
              <a:rPr lang="en-US" sz="3200" b="1">
                <a:solidFill>
                  <a:prstClr val="black"/>
                </a:solidFill>
              </a:rPr>
              <a:t> + 4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>
                <a:solidFill>
                  <a:prstClr val="black"/>
                </a:solidFill>
              </a:rPr>
              <a:t> + 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 baseline="30000">
                <a:solidFill>
                  <a:prstClr val="black"/>
                </a:solidFill>
              </a:rPr>
              <a:t>2</a:t>
            </a:r>
            <a:r>
              <a:rPr lang="en-US" sz="3200" b="1">
                <a:solidFill>
                  <a:prstClr val="black"/>
                </a:solidFill>
              </a:rPr>
              <a:t> + 4  by grouping</a:t>
            </a:r>
            <a:r>
              <a:rPr lang="en-US" sz="2800">
                <a:solidFill>
                  <a:prstClr val="black"/>
                </a:solidFill>
              </a:rPr>
              <a:t>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0" y="6135688"/>
            <a:ext cx="6096000" cy="646112"/>
          </a:xfrm>
          <a:prstGeom prst="rect">
            <a:avLst/>
          </a:prstGeom>
          <a:solidFill>
            <a:srgbClr val="FFFF00"/>
          </a:solidFill>
          <a:ln w="539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0000"/>
                </a:solidFill>
              </a:rPr>
              <a:t>How would you check this?</a:t>
            </a:r>
            <a:endParaRPr lang="en-US"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49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Remember that factoring out the GCF from the terms of a polynomial should </a:t>
            </a:r>
            <a:r>
              <a:rPr lang="en-US" sz="2800" b="1" i="1" u="sng" dirty="0">
                <a:solidFill>
                  <a:srgbClr val="FF0000"/>
                </a:solidFill>
              </a:rPr>
              <a:t>always</a:t>
            </a:r>
            <a:r>
              <a:rPr lang="en-US" sz="2800" dirty="0">
                <a:solidFill>
                  <a:prstClr val="black"/>
                </a:solidFill>
              </a:rPr>
              <a:t> be the first step in factoring a polynomial. This will usually be followed by additional steps in the process. 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533400" y="1990342"/>
            <a:ext cx="8610600" cy="406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0000CC"/>
                </a:solidFill>
              </a:rPr>
              <a:t>Example</a:t>
            </a:r>
            <a:r>
              <a:rPr lang="en-US" sz="2800" b="1" dirty="0">
                <a:solidFill>
                  <a:srgbClr val="0000CC"/>
                </a:solidFill>
              </a:rPr>
              <a:t>: </a:t>
            </a:r>
            <a:r>
              <a:rPr lang="en-US" sz="2800" dirty="0">
                <a:solidFill>
                  <a:srgbClr val="0000CC"/>
                </a:solidFill>
              </a:rPr>
              <a:t>Factor  </a:t>
            </a:r>
            <a:r>
              <a:rPr lang="en-US" sz="2800" b="1" dirty="0">
                <a:solidFill>
                  <a:srgbClr val="339933"/>
                </a:solidFill>
              </a:rPr>
              <a:t>90 + 15</a:t>
            </a:r>
            <a:r>
              <a:rPr lang="en-US" sz="2800" b="1" i="1" dirty="0">
                <a:solidFill>
                  <a:srgbClr val="339933"/>
                </a:solidFill>
              </a:rPr>
              <a:t>y</a:t>
            </a:r>
            <a:r>
              <a:rPr lang="en-US" sz="2800" b="1" baseline="30000" dirty="0">
                <a:solidFill>
                  <a:srgbClr val="339933"/>
                </a:solidFill>
              </a:rPr>
              <a:t>2</a:t>
            </a:r>
            <a:r>
              <a:rPr lang="en-US" sz="2800" b="1" dirty="0">
                <a:solidFill>
                  <a:srgbClr val="339933"/>
                </a:solidFill>
              </a:rPr>
              <a:t> – 18</a:t>
            </a:r>
            <a:r>
              <a:rPr lang="en-US" sz="2800" b="1" i="1" dirty="0">
                <a:solidFill>
                  <a:srgbClr val="339933"/>
                </a:solidFill>
              </a:rPr>
              <a:t>x</a:t>
            </a:r>
            <a:r>
              <a:rPr lang="en-US" sz="2800" b="1" dirty="0">
                <a:solidFill>
                  <a:srgbClr val="339933"/>
                </a:solidFill>
              </a:rPr>
              <a:t> – 3</a:t>
            </a:r>
            <a:r>
              <a:rPr lang="en-US" sz="2800" b="1" i="1" dirty="0">
                <a:solidFill>
                  <a:srgbClr val="339933"/>
                </a:solidFill>
              </a:rPr>
              <a:t>xy</a:t>
            </a:r>
            <a:r>
              <a:rPr lang="en-US" sz="2800" b="1" baseline="30000" dirty="0">
                <a:solidFill>
                  <a:srgbClr val="339933"/>
                </a:solidFill>
              </a:rPr>
              <a:t>2</a:t>
            </a:r>
            <a:r>
              <a:rPr lang="en-US" sz="2800" dirty="0">
                <a:solidFill>
                  <a:srgbClr val="0000CC"/>
                </a:solidFill>
              </a:rPr>
              <a:t>.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All of the coefficients are divisible by 3, so first factor out the 3: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90 + 15</a:t>
            </a:r>
            <a:r>
              <a:rPr lang="en-US" sz="2800" i="1" dirty="0">
                <a:solidFill>
                  <a:prstClr val="black"/>
                </a:solidFill>
              </a:rPr>
              <a:t>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– 18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 – 3</a:t>
            </a:r>
            <a:r>
              <a:rPr lang="en-US" sz="2800" i="1" dirty="0">
                <a:solidFill>
                  <a:prstClr val="black"/>
                </a:solidFill>
              </a:rPr>
              <a:t>xy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= 3(30 + 5</a:t>
            </a:r>
            <a:r>
              <a:rPr lang="en-US" sz="2800" i="1" dirty="0">
                <a:solidFill>
                  <a:prstClr val="black"/>
                </a:solidFill>
              </a:rPr>
              <a:t>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– 6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 – </a:t>
            </a:r>
            <a:r>
              <a:rPr lang="en-US" sz="2800" i="1" dirty="0">
                <a:solidFill>
                  <a:prstClr val="black"/>
                </a:solidFill>
              </a:rPr>
              <a:t>xy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)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Now factor the part inside by grouping: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2563A1"/>
                </a:solidFill>
              </a:rPr>
              <a:t>5</a:t>
            </a:r>
            <a:r>
              <a:rPr lang="en-US" sz="2800" b="1" dirty="0">
                <a:solidFill>
                  <a:srgbClr val="C0504D"/>
                </a:solidFill>
              </a:rPr>
              <a:t>(6 + </a:t>
            </a:r>
            <a:r>
              <a:rPr lang="en-US" sz="2800" b="1" i="1" dirty="0">
                <a:solidFill>
                  <a:srgbClr val="C0504D"/>
                </a:solidFill>
              </a:rPr>
              <a:t>y</a:t>
            </a:r>
            <a:r>
              <a:rPr lang="en-US" sz="2800" b="1" baseline="30000" dirty="0">
                <a:solidFill>
                  <a:srgbClr val="C0504D"/>
                </a:solidFill>
              </a:rPr>
              <a:t>2</a:t>
            </a:r>
            <a:r>
              <a:rPr lang="en-US" sz="2800" b="1" dirty="0">
                <a:solidFill>
                  <a:srgbClr val="C0504D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– </a:t>
            </a:r>
            <a:r>
              <a:rPr lang="en-US" sz="2800" b="1" i="1" dirty="0">
                <a:solidFill>
                  <a:srgbClr val="D02800"/>
                </a:solidFill>
              </a:rPr>
              <a:t>x </a:t>
            </a:r>
            <a:r>
              <a:rPr lang="en-US" sz="2800" b="1" dirty="0">
                <a:solidFill>
                  <a:srgbClr val="C0504D"/>
                </a:solidFill>
              </a:rPr>
              <a:t>(6 + </a:t>
            </a:r>
            <a:r>
              <a:rPr lang="en-US" sz="2800" b="1" i="1" dirty="0">
                <a:solidFill>
                  <a:srgbClr val="C0504D"/>
                </a:solidFill>
              </a:rPr>
              <a:t>y</a:t>
            </a:r>
            <a:r>
              <a:rPr lang="en-US" sz="2800" b="1" baseline="30000" dirty="0">
                <a:solidFill>
                  <a:srgbClr val="C0504D"/>
                </a:solidFill>
              </a:rPr>
              <a:t>2</a:t>
            </a:r>
            <a:r>
              <a:rPr lang="en-US" sz="2800" b="1" dirty="0">
                <a:solidFill>
                  <a:srgbClr val="C0504D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C0504D"/>
                </a:solidFill>
              </a:rPr>
              <a:t>(6 + </a:t>
            </a:r>
            <a:r>
              <a:rPr lang="en-US" sz="2800" b="1" i="1" dirty="0">
                <a:solidFill>
                  <a:srgbClr val="C0504D"/>
                </a:solidFill>
              </a:rPr>
              <a:t>y</a:t>
            </a:r>
            <a:r>
              <a:rPr lang="en-US" sz="2800" b="1" baseline="30000" dirty="0">
                <a:solidFill>
                  <a:srgbClr val="C0504D"/>
                </a:solidFill>
              </a:rPr>
              <a:t>2</a:t>
            </a:r>
            <a:r>
              <a:rPr lang="en-US" sz="2800" b="1" dirty="0">
                <a:solidFill>
                  <a:srgbClr val="C0504D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b="1" dirty="0">
                <a:solidFill>
                  <a:srgbClr val="2563A1"/>
                </a:solidFill>
              </a:rPr>
              <a:t>5</a:t>
            </a:r>
            <a:r>
              <a:rPr lang="en-US" sz="2800" dirty="0">
                <a:solidFill>
                  <a:prstClr val="black"/>
                </a:solidFill>
              </a:rPr>
              <a:t> – </a:t>
            </a:r>
            <a:r>
              <a:rPr lang="en-US" sz="2800" b="1" i="1" dirty="0">
                <a:solidFill>
                  <a:srgbClr val="D02800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Don’t forget to include the GCF in your final answer: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prstClr val="black"/>
                </a:solidFill>
              </a:rPr>
              <a:t>ANSWER:</a:t>
            </a:r>
            <a:r>
              <a:rPr lang="en-US" sz="2800" dirty="0">
                <a:solidFill>
                  <a:prstClr val="black"/>
                </a:solidFill>
              </a:rPr>
              <a:t>  3(6 + 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)(5 – x)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5509397"/>
            <a:ext cx="2438400" cy="563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7400" y="5486400"/>
            <a:ext cx="2667000" cy="1200329"/>
          </a:xfrm>
          <a:prstGeom prst="rect">
            <a:avLst/>
          </a:prstGeom>
          <a:solidFill>
            <a:srgbClr val="FFFF00"/>
          </a:solidFill>
          <a:ln w="539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0000"/>
                </a:solidFill>
              </a:rPr>
              <a:t>Now check 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rgbClr val="FF0000"/>
                </a:solidFill>
              </a:rPr>
              <a:t>this </a:t>
            </a:r>
            <a:r>
              <a:rPr lang="en-US" sz="3600" b="1" dirty="0">
                <a:solidFill>
                  <a:srgbClr val="FF0000"/>
                </a:solidFill>
              </a:rPr>
              <a:t>answer!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42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6.1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Introduction to Factoring Polynomials: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Greatest Common Factor (GCF),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Factoring by Grouping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Neither pair has a common factor (other than 1).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Don’t give up yet</a:t>
            </a:r>
            <a:r>
              <a:rPr lang="en-US" sz="2800" dirty="0" smtClean="0">
                <a:latin typeface="Times New Roman" pitchFamily="18" charset="0"/>
              </a:rPr>
              <a:t>: try rearranging the order of the factors.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+ 18 – 9</a:t>
            </a:r>
            <a:r>
              <a:rPr lang="en-US" i="1" dirty="0" smtClean="0">
                <a:latin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</a:rPr>
              <a:t> – </a:t>
            </a:r>
            <a:r>
              <a:rPr lang="en-US" i="1" dirty="0" err="1" smtClean="0">
                <a:latin typeface="Times New Roman" pitchFamily="18" charset="0"/>
              </a:rPr>
              <a:t>xy</a:t>
            </a:r>
            <a:r>
              <a:rPr lang="en-US" dirty="0" smtClean="0">
                <a:latin typeface="Times New Roman" pitchFamily="18" charset="0"/>
              </a:rPr>
              <a:t>  </a:t>
            </a:r>
            <a:endParaRPr lang="en-US" b="1" dirty="0">
              <a:solidFill>
                <a:srgbClr val="2563A1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Now factor each pair: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2x + 18 = 2(x + 9)       -9y – </a:t>
            </a:r>
            <a:r>
              <a:rPr lang="en-US" dirty="0" err="1" smtClean="0">
                <a:latin typeface="Times New Roman" pitchFamily="18" charset="0"/>
              </a:rPr>
              <a:t>xy</a:t>
            </a:r>
            <a:r>
              <a:rPr lang="en-US" dirty="0" smtClean="0">
                <a:latin typeface="Times New Roman" pitchFamily="18" charset="0"/>
              </a:rPr>
              <a:t>  =  -y(9 + x)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This gives</a:t>
            </a:r>
            <a:r>
              <a:rPr lang="en-US" b="1" dirty="0" smtClean="0">
                <a:solidFill>
                  <a:srgbClr val="2563A1"/>
                </a:solidFill>
                <a:latin typeface="Times New Roman" pitchFamily="18" charset="0"/>
              </a:rPr>
              <a:t> 2</a:t>
            </a:r>
            <a:r>
              <a:rPr lang="en-US" dirty="0" smtClean="0">
                <a:latin typeface="Times New Roman" pitchFamily="18" charset="0"/>
              </a:rPr>
              <a:t>(x + 9) – </a:t>
            </a:r>
            <a:r>
              <a:rPr lang="en-US" b="1" i="1" dirty="0" smtClean="0">
                <a:solidFill>
                  <a:srgbClr val="D02800"/>
                </a:solidFill>
                <a:latin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</a:rPr>
              <a:t>(9 + x), but the factors don’t look the same.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Note that (x + 9)  and (9 + x) are really the same thing,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so we can write it as</a:t>
            </a:r>
            <a:r>
              <a:rPr lang="en-US" b="1" dirty="0" smtClean="0">
                <a:solidFill>
                  <a:srgbClr val="2563A1"/>
                </a:solidFill>
                <a:latin typeface="Times New Roman" pitchFamily="18" charset="0"/>
              </a:rPr>
              <a:t>  2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 + 9)</a:t>
            </a:r>
            <a:r>
              <a:rPr lang="en-US" dirty="0" smtClean="0">
                <a:latin typeface="Times New Roman" pitchFamily="18" charset="0"/>
              </a:rPr>
              <a:t> – </a:t>
            </a:r>
            <a:r>
              <a:rPr lang="en-US" b="1" i="1" dirty="0" smtClean="0">
                <a:solidFill>
                  <a:srgbClr val="D02800"/>
                </a:solidFill>
                <a:latin typeface="Times New Roman" pitchFamily="18" charset="0"/>
              </a:rPr>
              <a:t>y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</a:rPr>
              <a:t> + 9)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Now factor out the (x + 9) to get </a:t>
            </a:r>
            <a:r>
              <a:rPr lang="en-US" b="1" u="sng" dirty="0" smtClean="0">
                <a:solidFill>
                  <a:schemeClr val="accent2"/>
                </a:solidFill>
                <a:latin typeface="Times New Roman" pitchFamily="18" charset="0"/>
              </a:rPr>
              <a:t>(x + 9)</a:t>
            </a:r>
            <a:r>
              <a:rPr lang="en-US" u="sng" dirty="0" smtClean="0">
                <a:latin typeface="Times New Roman" pitchFamily="18" charset="0"/>
              </a:rPr>
              <a:t>(</a:t>
            </a:r>
            <a:r>
              <a:rPr lang="en-US" b="1" u="sng" dirty="0" smtClean="0">
                <a:solidFill>
                  <a:srgbClr val="2563A1"/>
                </a:solidFill>
                <a:latin typeface="Times New Roman" pitchFamily="18" charset="0"/>
              </a:rPr>
              <a:t>2</a:t>
            </a:r>
            <a:r>
              <a:rPr lang="en-US" u="sng" dirty="0" smtClean="0">
                <a:latin typeface="Times New Roman" pitchFamily="18" charset="0"/>
              </a:rPr>
              <a:t> – </a:t>
            </a:r>
            <a:r>
              <a:rPr lang="en-US" b="1" i="1" u="sng" dirty="0" smtClean="0">
                <a:solidFill>
                  <a:srgbClr val="D02800"/>
                </a:solidFill>
                <a:latin typeface="Times New Roman" pitchFamily="18" charset="0"/>
              </a:rPr>
              <a:t>y</a:t>
            </a:r>
            <a:r>
              <a:rPr lang="en-US" u="sng" dirty="0" smtClean="0">
                <a:latin typeface="Times New Roman" pitchFamily="18" charset="0"/>
              </a:rPr>
              <a:t>)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304800" y="304800"/>
            <a:ext cx="1905000" cy="762000"/>
            <a:chOff x="192" y="240"/>
            <a:chExt cx="1200" cy="48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2590800" y="457200"/>
            <a:ext cx="6172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</a:rPr>
              <a:t>Factor 2</a:t>
            </a:r>
            <a:r>
              <a:rPr lang="en-US" sz="2800" b="1" i="1">
                <a:solidFill>
                  <a:prstClr val="black"/>
                </a:solidFill>
              </a:rPr>
              <a:t>x</a:t>
            </a:r>
            <a:r>
              <a:rPr lang="en-US" sz="2800" b="1">
                <a:solidFill>
                  <a:prstClr val="black"/>
                </a:solidFill>
              </a:rPr>
              <a:t> – 9</a:t>
            </a:r>
            <a:r>
              <a:rPr lang="en-US" sz="2800" b="1" i="1">
                <a:solidFill>
                  <a:prstClr val="black"/>
                </a:solidFill>
              </a:rPr>
              <a:t>y</a:t>
            </a:r>
            <a:r>
              <a:rPr lang="en-US" sz="2800" b="1">
                <a:solidFill>
                  <a:prstClr val="black"/>
                </a:solidFill>
              </a:rPr>
              <a:t> + 18 – </a:t>
            </a:r>
            <a:r>
              <a:rPr lang="en-US" sz="2800" b="1" i="1">
                <a:solidFill>
                  <a:prstClr val="black"/>
                </a:solidFill>
              </a:rPr>
              <a:t>xy</a:t>
            </a:r>
            <a:r>
              <a:rPr lang="en-US" sz="2800" b="1">
                <a:solidFill>
                  <a:prstClr val="black"/>
                </a:solidFill>
              </a:rPr>
              <a:t> by grouping.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81200" y="6019800"/>
            <a:ext cx="4953000" cy="646113"/>
          </a:xfrm>
          <a:prstGeom prst="rect">
            <a:avLst/>
          </a:prstGeom>
          <a:solidFill>
            <a:srgbClr val="FFFF00"/>
          </a:solidFill>
          <a:ln w="539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0000"/>
                </a:solidFill>
              </a:rPr>
              <a:t>Now check this answer!</a:t>
            </a:r>
            <a:endParaRPr lang="en-US"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79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8100" y="304800"/>
            <a:ext cx="9144000" cy="109696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Warning: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polynomials are </a:t>
            </a:r>
            <a:r>
              <a:rPr lang="en-US" b="1" dirty="0" smtClean="0">
                <a:solidFill>
                  <a:srgbClr val="FF0000"/>
                </a:solidFill>
              </a:rPr>
              <a:t>PRIME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600" dirty="0" smtClean="0">
                <a:solidFill>
                  <a:srgbClr val="0000FF"/>
                </a:solidFill>
              </a:rPr>
              <a:t>This means that they can’t be factored, just like a </a:t>
            </a:r>
            <a:r>
              <a:rPr lang="en-US" sz="2600" b="1" dirty="0" smtClean="0">
                <a:solidFill>
                  <a:srgbClr val="0000FF"/>
                </a:solidFill>
              </a:rPr>
              <a:t>PRIME NUMBER</a:t>
            </a:r>
            <a:r>
              <a:rPr lang="en-US" sz="2600" dirty="0" smtClean="0">
                <a:solidFill>
                  <a:srgbClr val="0000FF"/>
                </a:solidFill>
              </a:rPr>
              <a:t>.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766495"/>
            <a:ext cx="570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/>
              <a:t>Example</a:t>
            </a:r>
            <a:r>
              <a:rPr lang="en-US" sz="3600" b="1" dirty="0" smtClean="0"/>
              <a:t>:  2ac</a:t>
            </a:r>
            <a:r>
              <a:rPr lang="en-US" sz="3600" b="1" baseline="30000" dirty="0" smtClean="0"/>
              <a:t>2</a:t>
            </a:r>
            <a:r>
              <a:rPr lang="en-US" sz="3600" b="1" dirty="0" smtClean="0"/>
              <a:t> + 2a</a:t>
            </a:r>
            <a:r>
              <a:rPr lang="en-US" sz="3600" b="1" baseline="30000" dirty="0" smtClean="0"/>
              <a:t>2</a:t>
            </a:r>
            <a:r>
              <a:rPr lang="en-US" sz="3600" b="1" dirty="0" smtClean="0"/>
              <a:t>c – 3c </a:t>
            </a:r>
            <a:r>
              <a:rPr lang="en-US" sz="3600" b="1" smtClean="0"/>
              <a:t>+ 4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146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Step 1: </a:t>
            </a:r>
            <a:r>
              <a:rPr lang="en-US" sz="2800" dirty="0" smtClean="0"/>
              <a:t>Does this polynomial have a GCF that can be pulled out of all four factors?</a:t>
            </a:r>
          </a:p>
          <a:p>
            <a:r>
              <a:rPr lang="en-US" sz="2800" dirty="0"/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Answer: </a:t>
            </a:r>
            <a:r>
              <a:rPr lang="en-US" sz="2800" b="1" dirty="0" smtClean="0">
                <a:solidFill>
                  <a:srgbClr val="FF0000"/>
                </a:solidFill>
              </a:rPr>
              <a:t>NO</a:t>
            </a:r>
            <a:r>
              <a:rPr lang="en-US" sz="2800" dirty="0" smtClean="0"/>
              <a:t>  </a:t>
            </a:r>
            <a:r>
              <a:rPr lang="en-US" sz="2800" i="1" dirty="0" smtClean="0"/>
              <a:t>(</a:t>
            </a:r>
            <a:r>
              <a:rPr lang="en-US" sz="2800" b="1" i="1" u="sng" dirty="0" smtClean="0">
                <a:solidFill>
                  <a:srgbClr val="7030A0"/>
                </a:solidFill>
              </a:rPr>
              <a:t>ALWAYS</a:t>
            </a:r>
            <a:r>
              <a:rPr lang="en-US" sz="2800" i="1" dirty="0" smtClean="0"/>
              <a:t> check this first!!)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00FF"/>
                </a:solidFill>
              </a:rPr>
              <a:t>Step 2: </a:t>
            </a:r>
            <a:r>
              <a:rPr lang="en-US" sz="2800" dirty="0" smtClean="0"/>
              <a:t>Next, try factoring by grouping, including rearranging the terms if it doesn’t work in the order given.</a:t>
            </a:r>
          </a:p>
          <a:p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Result:</a:t>
            </a:r>
            <a:r>
              <a:rPr lang="en-US" sz="2800" dirty="0" smtClean="0"/>
              <a:t> You’ll find that there’s no way to arrange these terms so that you can get the same binomial factor from each group. Therefore this polynomial is </a:t>
            </a:r>
            <a:r>
              <a:rPr lang="en-US" sz="2800" b="1" dirty="0" smtClean="0">
                <a:solidFill>
                  <a:srgbClr val="FF0000"/>
                </a:solidFill>
              </a:rPr>
              <a:t>PRIME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0419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04800"/>
            <a:ext cx="7162800" cy="1447800"/>
          </a:xfrm>
        </p:spPr>
        <p:txBody>
          <a:bodyPr/>
          <a:lstStyle/>
          <a:p>
            <a:pPr eaLnBrk="1" hangingPunct="1">
              <a:buNone/>
            </a:pPr>
            <a:r>
              <a:rPr lang="en-US" sz="3600" dirty="0" smtClean="0">
                <a:solidFill>
                  <a:srgbClr val="6600CC"/>
                </a:solidFill>
              </a:rPr>
              <a:t>The assignment on this material</a:t>
            </a:r>
          </a:p>
          <a:p>
            <a:pPr eaLnBrk="1" hangingPunct="1">
              <a:buNone/>
            </a:pPr>
            <a:r>
              <a:rPr lang="en-US" sz="3600" b="1" dirty="0" smtClean="0">
                <a:solidFill>
                  <a:srgbClr val="008B5D"/>
                </a:solidFill>
              </a:rPr>
              <a:t>(HW 6.1) </a:t>
            </a:r>
            <a:r>
              <a:rPr lang="en-US" sz="3600" dirty="0" smtClean="0">
                <a:solidFill>
                  <a:srgbClr val="6600CC"/>
                </a:solidFill>
              </a:rPr>
              <a:t>is due at the start of the next class session</a:t>
            </a:r>
            <a:r>
              <a:rPr lang="en-US" sz="3600" b="1" dirty="0" smtClean="0"/>
              <a:t>.</a:t>
            </a:r>
          </a:p>
          <a:p>
            <a:pPr eaLnBrk="1" hangingPunct="1">
              <a:buNone/>
            </a:pPr>
            <a:endParaRPr lang="en-US" sz="3600" b="1" dirty="0"/>
          </a:p>
          <a:p>
            <a:pPr eaLnBrk="1" hangingPunct="1">
              <a:buNone/>
            </a:pPr>
            <a:r>
              <a:rPr lang="en-US" sz="3600" b="1" dirty="0" smtClean="0"/>
              <a:t>You can now open your laptops and work on this assignment.</a:t>
            </a:r>
            <a:endParaRPr lang="en-US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dirty="0" smtClean="0"/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362084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212407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Review of factoring </a:t>
            </a:r>
            <a:br>
              <a:rPr lang="en-US" b="1" dirty="0" smtClean="0">
                <a:latin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</a:rPr>
              <a:t>integer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numbers: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763000" cy="4419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</a:rPr>
              <a:t>Factors</a:t>
            </a:r>
            <a:r>
              <a:rPr lang="en-US" sz="2800" dirty="0" smtClean="0">
                <a:latin typeface="Times New Roman" pitchFamily="18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en-US" sz="2400" dirty="0" smtClean="0">
                <a:latin typeface="Times New Roman" pitchFamily="18" charset="0"/>
              </a:rPr>
              <a:t>When an integer is written as a product of prime integers, each of the integers in the product is a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</a:rPr>
              <a:t>factor</a:t>
            </a:r>
            <a:r>
              <a:rPr lang="en-US" sz="2400" dirty="0" smtClean="0">
                <a:latin typeface="Times New Roman" pitchFamily="18" charset="0"/>
              </a:rPr>
              <a:t> of the original number.</a:t>
            </a:r>
          </a:p>
          <a:p>
            <a:pPr lvl="1" eaLnBrk="1" hangingPunct="1">
              <a:buFontTx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sz="2400" b="1" dirty="0" smtClean="0">
                <a:latin typeface="Times New Roman" pitchFamily="18" charset="0"/>
              </a:rPr>
              <a:t>Example 1:</a:t>
            </a:r>
            <a:r>
              <a:rPr lang="en-US" sz="2400" dirty="0" smtClean="0">
                <a:latin typeface="Times New Roman" pitchFamily="18" charset="0"/>
              </a:rPr>
              <a:t>  Factor 18 into a product of primes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Solution: 18 = 2*9 = 2*3*3 =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</a:rPr>
              <a:t>2*3</a:t>
            </a:r>
            <a:r>
              <a:rPr lang="en-US" sz="2400" b="1" u="sng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  <a:p>
            <a:pPr lvl="1" eaLnBrk="1" hangingPunct="1">
              <a:buFontTx/>
              <a:buNone/>
            </a:pPr>
            <a:endParaRPr lang="en-US" sz="2400" b="1" u="sng" baseline="30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sz="2400" b="1" dirty="0" smtClean="0">
                <a:latin typeface="Times New Roman" pitchFamily="18" charset="0"/>
              </a:rPr>
              <a:t>Example 2:</a:t>
            </a:r>
            <a:r>
              <a:rPr lang="en-US" sz="2400" dirty="0" smtClean="0">
                <a:latin typeface="Times New Roman" pitchFamily="18" charset="0"/>
              </a:rPr>
              <a:t>  Factor 420 into a product of primes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Solution:  420 = 10*42 = 2*5*2*21 = 2*5*2*3*7   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                                                           =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400" b="1" u="sng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</a:rPr>
              <a:t>*3*5*7</a:t>
            </a:r>
          </a:p>
          <a:p>
            <a:pPr lvl="1" eaLnBrk="1" hangingPunct="1">
              <a:buFontTx/>
              <a:buNone/>
            </a:pPr>
            <a:endParaRPr lang="en-US" sz="2400" b="1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07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</a:rPr>
              <a:t>Factoring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Polynomials</a:t>
            </a:r>
            <a:r>
              <a:rPr lang="en-US" b="1" dirty="0" smtClean="0">
                <a:latin typeface="Times New Roman" pitchFamily="18" charset="0"/>
              </a:rPr>
              <a:t>: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10600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Factoring</a:t>
            </a:r>
            <a:r>
              <a:rPr lang="en-US" dirty="0" smtClean="0">
                <a:latin typeface="Times New Roman" pitchFamily="18" charset="0"/>
              </a:rPr>
              <a:t> – writing a polynomial as a product of polynomials. </a:t>
            </a:r>
            <a:r>
              <a:rPr lang="en-US" sz="2800" i="1" dirty="0" smtClean="0">
                <a:latin typeface="Times New Roman" pitchFamily="18" charset="0"/>
              </a:rPr>
              <a:t>When a polynomial is written as a product of polynomials, each of the polynomials in the product is a </a:t>
            </a: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</a:rPr>
              <a:t>factor</a:t>
            </a:r>
            <a:r>
              <a:rPr lang="en-US" sz="2800" i="1" dirty="0" smtClean="0">
                <a:latin typeface="Times New Roman" pitchFamily="18" charset="0"/>
              </a:rPr>
              <a:t> of the original polynomial.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i="1" dirty="0" smtClean="0">
                <a:latin typeface="Times New Roman" pitchFamily="18" charset="0"/>
              </a:rPr>
              <a:t>The process of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</a:rPr>
              <a:t>factoring</a:t>
            </a:r>
            <a:r>
              <a:rPr lang="en-US" sz="2800" i="1" dirty="0" smtClean="0">
                <a:latin typeface="Times New Roman" pitchFamily="18" charset="0"/>
              </a:rPr>
              <a:t> is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</a:rPr>
              <a:t>similar to</a:t>
            </a:r>
            <a:r>
              <a:rPr lang="en-US" sz="2800" i="1" dirty="0" smtClean="0">
                <a:latin typeface="Times New Roman" pitchFamily="18" charset="0"/>
              </a:rPr>
              <a:t> the work you did in section 5.3 (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</a:rPr>
              <a:t>multiplying</a:t>
            </a:r>
            <a:r>
              <a:rPr lang="en-US" sz="2800" i="1" dirty="0" smtClean="0">
                <a:latin typeface="Times New Roman" pitchFamily="18" charset="0"/>
              </a:rPr>
              <a:t> polynomials) but in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</a:rPr>
              <a:t>reverse</a:t>
            </a:r>
            <a:r>
              <a:rPr lang="en-US" sz="2800" i="1" dirty="0" smtClean="0">
                <a:latin typeface="Times New Roman" pitchFamily="18" charset="0"/>
              </a:rPr>
              <a:t>: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Multiplication: (2x + 1)(x – 5) = 2x</a:t>
            </a:r>
            <a:r>
              <a:rPr lang="en-US" sz="2800" baseline="30000" dirty="0" smtClean="0">
                <a:latin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</a:rPr>
              <a:t> – 9x - 5  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Therefore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factoring</a:t>
            </a:r>
            <a:r>
              <a:rPr lang="en-US" sz="2800" dirty="0" smtClean="0">
                <a:latin typeface="Times New Roman" pitchFamily="18" charset="0"/>
              </a:rPr>
              <a:t> of 2x</a:t>
            </a:r>
            <a:r>
              <a:rPr lang="en-US" sz="2800" baseline="30000" dirty="0" smtClean="0">
                <a:latin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</a:rPr>
              <a:t> – 9x – 5 is (2x + 1)(x – 5) 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endParaRPr lang="en-US" sz="28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58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772400" cy="243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The first step in factoring a polynomial is to </a:t>
            </a:r>
            <a:r>
              <a:rPr lang="en-US" b="1" i="1" u="sng" smtClean="0">
                <a:solidFill>
                  <a:srgbClr val="FF0000"/>
                </a:solidFill>
                <a:latin typeface="Times New Roman" pitchFamily="18" charset="0"/>
              </a:rPr>
              <a:t>always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 look for the </a:t>
            </a:r>
            <a:r>
              <a:rPr lang="en-US" b="1" i="1" smtClean="0">
                <a:latin typeface="Times New Roman" pitchFamily="18" charset="0"/>
              </a:rPr>
              <a:t>Greatest Common Factor</a:t>
            </a:r>
            <a:r>
              <a:rPr lang="en-US" smtClean="0">
                <a:latin typeface="Times New Roman" pitchFamily="18" charset="0"/>
              </a:rPr>
              <a:t> – </a:t>
            </a:r>
            <a:r>
              <a:rPr lang="en-US" i="1" smtClean="0">
                <a:solidFill>
                  <a:schemeClr val="accent2"/>
                </a:solidFill>
                <a:latin typeface="Times New Roman" pitchFamily="18" charset="0"/>
              </a:rPr>
              <a:t>the largest quantity that is a factor of all the terms of the polynomials involved</a:t>
            </a:r>
            <a:r>
              <a:rPr lang="en-US" smtClean="0">
                <a:latin typeface="Times New Roman" pitchFamily="18" charset="0"/>
              </a:rPr>
              <a:t>.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33400" y="2819400"/>
            <a:ext cx="8001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C0504D"/>
                </a:solidFill>
              </a:rPr>
              <a:t>Finding the GCF of a List of Integers: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1) </a:t>
            </a:r>
            <a:r>
              <a:rPr lang="en-US" sz="3200" dirty="0" smtClean="0">
                <a:solidFill>
                  <a:prstClr val="black"/>
                </a:solidFill>
              </a:rPr>
              <a:t>Factor each integer into its prime factors. </a:t>
            </a:r>
            <a:endParaRPr lang="en-US" sz="32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3200" dirty="0">
                <a:solidFill>
                  <a:prstClr val="black"/>
                </a:solidFill>
              </a:rPr>
              <a:t>2) Identify common prime factors.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3200" dirty="0">
                <a:solidFill>
                  <a:prstClr val="black"/>
                </a:solidFill>
              </a:rPr>
              <a:t>3) Take the product of all common prime factors.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If there are no common prime factors, GCF is 1.</a:t>
            </a:r>
          </a:p>
        </p:txBody>
      </p:sp>
    </p:spTree>
    <p:extLst>
      <p:ext uri="{BB962C8B-B14F-4D97-AF65-F5344CB8AC3E}">
        <p14:creationId xmlns:p14="http://schemas.microsoft.com/office/powerpoint/2010/main" val="427792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331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31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Find the GCF of each list of numbers.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371600" y="2133600"/>
            <a:ext cx="73152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AutoNum type="arabicParenR"/>
            </a:pPr>
            <a:r>
              <a:rPr lang="en-US" sz="2800" dirty="0">
                <a:solidFill>
                  <a:prstClr val="black"/>
                </a:solidFill>
              </a:rPr>
              <a:t>12 and 8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12 = </a:t>
            </a:r>
            <a:r>
              <a:rPr lang="en-US" sz="2800" b="1" dirty="0">
                <a:solidFill>
                  <a:srgbClr val="C0504D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•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• 3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 8 =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•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• 2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So the GCF is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•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= 4.</a:t>
            </a:r>
            <a:endParaRPr lang="en-US" sz="28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AutoNum type="arabicParenR"/>
            </a:pPr>
            <a:r>
              <a:rPr lang="en-US" sz="2800" dirty="0">
                <a:solidFill>
                  <a:prstClr val="black"/>
                </a:solidFill>
              </a:rPr>
              <a:t>7 and 20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  7 = </a:t>
            </a:r>
            <a:r>
              <a:rPr lang="en-US" sz="2800" dirty="0" smtClean="0">
                <a:solidFill>
                  <a:srgbClr val="FF0000"/>
                </a:solidFill>
              </a:rPr>
              <a:t>prime</a:t>
            </a:r>
            <a:r>
              <a:rPr lang="en-US" sz="2800" dirty="0" smtClean="0">
                <a:solidFill>
                  <a:prstClr val="black"/>
                </a:solidFill>
              </a:rPr>
              <a:t> (can’t be broken down further)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20 = 2 • 2 • 5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There are no common prime factors so the GCF is 1.</a:t>
            </a:r>
          </a:p>
        </p:txBody>
      </p:sp>
    </p:spTree>
    <p:extLst>
      <p:ext uri="{BB962C8B-B14F-4D97-AF65-F5344CB8AC3E}">
        <p14:creationId xmlns:p14="http://schemas.microsoft.com/office/powerpoint/2010/main" val="2047590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8001000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C0504D"/>
                </a:solidFill>
              </a:rPr>
              <a:t>Finding the GCF of a list of </a:t>
            </a:r>
            <a:r>
              <a:rPr lang="en-US" sz="3200" b="1" i="1" u="sng" dirty="0">
                <a:solidFill>
                  <a:srgbClr val="FF0000"/>
                </a:solidFill>
              </a:rPr>
              <a:t>variables</a:t>
            </a:r>
            <a:r>
              <a:rPr lang="en-US" sz="3200" b="1" i="1" dirty="0">
                <a:solidFill>
                  <a:srgbClr val="C0504D"/>
                </a:solidFill>
              </a:rPr>
              <a:t>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1). Identify common variables (letters).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3200" dirty="0">
                <a:solidFill>
                  <a:prstClr val="black"/>
                </a:solidFill>
              </a:rPr>
              <a:t>2). Look for the smallest power of that variable in your list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16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</a:rPr>
              <a:t>Examples: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10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 1. Find the GCF of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7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</a:rPr>
              <a:t>                x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</a:rPr>
              <a:t>                x</a:t>
            </a:r>
            <a:r>
              <a:rPr lang="en-US" baseline="30000" dirty="0">
                <a:solidFill>
                  <a:prstClr val="black"/>
                </a:solidFill>
              </a:rPr>
              <a:t>7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i="1" dirty="0">
                <a:solidFill>
                  <a:prstClr val="black"/>
                </a:solidFill>
              </a:rPr>
              <a:t>x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   So the GCF is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aseline="30000" dirty="0">
              <a:solidFill>
                <a:prstClr val="black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aseline="30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2. Find the GCF of a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b</a:t>
            </a:r>
            <a:r>
              <a:rPr lang="en-US" baseline="30000" dirty="0">
                <a:solidFill>
                  <a:prstClr val="black"/>
                </a:solidFill>
              </a:rPr>
              <a:t>7</a:t>
            </a:r>
            <a:r>
              <a:rPr lang="en-US" dirty="0">
                <a:solidFill>
                  <a:prstClr val="black"/>
                </a:solidFill>
              </a:rPr>
              <a:t>c and b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baseline="30000" dirty="0">
                <a:solidFill>
                  <a:prstClr val="black"/>
                </a:solidFill>
              </a:rPr>
              <a:t>5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                 Answer: b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baseline="30000" dirty="0">
                <a:solidFill>
                  <a:prstClr val="black"/>
                </a:solidFill>
              </a:rPr>
              <a:t>1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4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646112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latin typeface="+mn-lt"/>
              </a:rPr>
              <a:t>Example from today’s homework:</a:t>
            </a:r>
            <a:endParaRPr lang="en-US" sz="36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382385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z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523999"/>
                <a:ext cx="7393371" cy="1204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Find the greatest common factor for the list of monomials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3999"/>
                <a:ext cx="7393371" cy="1204497"/>
              </a:xfrm>
              <a:prstGeom prst="rect">
                <a:avLst/>
              </a:prstGeom>
              <a:blipFill rotWithShape="1">
                <a:blip r:embed="rId2"/>
                <a:stretch>
                  <a:fillRect l="-1320" t="-4040" r="-248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9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010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b="1" i="1">
                <a:solidFill>
                  <a:srgbClr val="C0504D"/>
                </a:solidFill>
              </a:rPr>
              <a:t>Finding the GCF of a list of </a:t>
            </a:r>
            <a:r>
              <a:rPr lang="en-US" sz="3200" b="1" i="1" u="sng">
                <a:solidFill>
                  <a:srgbClr val="FF0000"/>
                </a:solidFill>
              </a:rPr>
              <a:t>terms</a:t>
            </a:r>
            <a:r>
              <a:rPr lang="en-US" sz="3200" b="1" i="1">
                <a:solidFill>
                  <a:srgbClr val="C0504D"/>
                </a:solidFill>
              </a:rPr>
              <a:t>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1). Find the common factor of the coefficients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320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3200">
                <a:solidFill>
                  <a:prstClr val="black"/>
                </a:solidFill>
              </a:rPr>
              <a:t>2). Find the common variables and powers</a:t>
            </a:r>
            <a:endParaRPr lang="en-US" sz="280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160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74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1534</Words>
  <Application>Microsoft Office PowerPoint</Application>
  <PresentationFormat>On-screen Show (4:3)</PresentationFormat>
  <Paragraphs>189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1_Office Theme</vt:lpstr>
      <vt:lpstr>Network Blitz</vt:lpstr>
      <vt:lpstr>Office Theme</vt:lpstr>
      <vt:lpstr>3_Network Blitz</vt:lpstr>
      <vt:lpstr>PowerPoint Presentation</vt:lpstr>
      <vt:lpstr>Section 6.1</vt:lpstr>
      <vt:lpstr>Review of factoring  integer numbers:</vt:lpstr>
      <vt:lpstr>Factoring Polynomials:</vt:lpstr>
      <vt:lpstr>PowerPoint Presentation</vt:lpstr>
      <vt:lpstr>PowerPoint Presentation</vt:lpstr>
      <vt:lpstr>PowerPoint Presentation</vt:lpstr>
      <vt:lpstr>Example from today’s homework: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Warning:  Some polynomials are PRIME. This means that they can’t be factored, just like a PRIME NUMBER.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57</cp:revision>
  <dcterms:created xsi:type="dcterms:W3CDTF">2013-10-27T14:37:37Z</dcterms:created>
  <dcterms:modified xsi:type="dcterms:W3CDTF">2017-11-03T19:54:16Z</dcterms:modified>
</cp:coreProperties>
</file>