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20" r:id="rId3"/>
  </p:sldMasterIdLst>
  <p:notesMasterIdLst>
    <p:notesMasterId r:id="rId16"/>
  </p:notesMasterIdLst>
  <p:sldIdLst>
    <p:sldId id="274" r:id="rId4"/>
    <p:sldId id="28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5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3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7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0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3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93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06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455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848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00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55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25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06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00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683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0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6.2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Factoring Trinomials, Part 1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11544" y="1219200"/>
            <a:ext cx="9056255" cy="47498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</a:rPr>
              <a:t>On a </a:t>
            </a:r>
            <a:r>
              <a:rPr lang="en-US" sz="2800" b="1" i="1" u="sng" dirty="0">
                <a:latin typeface="Times New Roman" pitchFamily="18" charset="0"/>
              </a:rPr>
              <a:t>test or quiz</a:t>
            </a:r>
            <a:r>
              <a:rPr lang="en-US" sz="2800" dirty="0">
                <a:latin typeface="Times New Roman" pitchFamily="18" charset="0"/>
              </a:rPr>
              <a:t>, if you have time left after finishing all the problems, you should always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check your factoring results by multiplying</a:t>
            </a:r>
            <a:r>
              <a:rPr lang="en-US" sz="2800" dirty="0">
                <a:latin typeface="Times New Roman" pitchFamily="18" charset="0"/>
              </a:rPr>
              <a:t> the factored polynomial to verify that it is equal to the original polynomial.</a:t>
            </a:r>
          </a:p>
          <a:p>
            <a:pPr eaLnBrk="1" hangingPunct="1"/>
            <a:r>
              <a:rPr lang="en-US" sz="2800" dirty="0">
                <a:solidFill>
                  <a:srgbClr val="009900"/>
                </a:solidFill>
                <a:latin typeface="Times New Roman" pitchFamily="18" charset="0"/>
              </a:rPr>
              <a:t>Many times you can detect computational errors or errors in the signs of your numbers (</a:t>
            </a:r>
            <a:r>
              <a:rPr lang="en-US" sz="2800" dirty="0" err="1">
                <a:solidFill>
                  <a:srgbClr val="009900"/>
                </a:solidFill>
                <a:latin typeface="Times New Roman" pitchFamily="18" charset="0"/>
              </a:rPr>
              <a:t>i.e</a:t>
            </a:r>
            <a:r>
              <a:rPr lang="en-US" sz="2800" dirty="0">
                <a:solidFill>
                  <a:srgbClr val="009900"/>
                </a:solidFill>
                <a:latin typeface="Times New Roman" pitchFamily="18" charset="0"/>
              </a:rPr>
              <a:t> those pesky “dumb mistakes”…) by checking your results.</a:t>
            </a:r>
          </a:p>
          <a:p>
            <a:pPr eaLnBrk="1" hangingPunct="1"/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Practice doing this on at least a few homework problems before you hit “Check Answer”,  just to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make sure you really do know how to check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your answers when it comes time for the quiz.</a:t>
            </a:r>
          </a:p>
          <a:p>
            <a:pPr eaLnBrk="1" hangingPunct="1"/>
            <a:endParaRPr lang="en-US" sz="2800" dirty="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38400" y="111004"/>
            <a:ext cx="4232249" cy="1015663"/>
          </a:xfrm>
          <a:prstGeom prst="rect">
            <a:avLst/>
          </a:prstGeom>
          <a:solidFill>
            <a:srgbClr val="FFFF00"/>
          </a:solidFill>
          <a:ln w="1016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 REMINDER: </a:t>
            </a:r>
          </a:p>
        </p:txBody>
      </p:sp>
    </p:spTree>
    <p:extLst>
      <p:ext uri="{BB962C8B-B14F-4D97-AF65-F5344CB8AC3E}">
        <p14:creationId xmlns:p14="http://schemas.microsoft.com/office/powerpoint/2010/main" val="2704049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16764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>
                <a:solidFill>
                  <a:srgbClr val="FF0000"/>
                </a:solidFill>
              </a:rPr>
              <a:t>REMINDER:</a:t>
            </a:r>
          </a:p>
          <a:p>
            <a:pPr algn="ctr" eaLnBrk="1" hangingPunct="1">
              <a:buNone/>
            </a:pPr>
            <a:r>
              <a:rPr lang="en-US" dirty="0">
                <a:solidFill>
                  <a:srgbClr val="6600CC"/>
                </a:solidFill>
              </a:rPr>
              <a:t>The assignment on today’s material </a:t>
            </a:r>
            <a:r>
              <a:rPr lang="en-US" b="1" dirty="0"/>
              <a:t>(HW 6.2) </a:t>
            </a:r>
            <a:r>
              <a:rPr lang="en-US" dirty="0">
                <a:solidFill>
                  <a:srgbClr val="6600CC"/>
                </a:solidFill>
              </a:rPr>
              <a:t>is due at the start of the next class session.</a:t>
            </a:r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sz="5400" dirty="0"/>
          </a:p>
          <a:p>
            <a:pPr eaLnBrk="1" hangingPunct="1">
              <a:buFontTx/>
              <a:buNone/>
            </a:pPr>
            <a:endParaRPr lang="en-US" sz="5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27432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08342"/>
            <a:ext cx="9144000" cy="471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38100" y="25146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dirty="0">
                <a:solidFill>
                  <a:srgbClr val="0000FF"/>
                </a:solidFill>
              </a:rPr>
              <a:t>Homework Questions?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solidFill>
                  <a:srgbClr val="0000FF"/>
                </a:solidFill>
              </a:rPr>
              <a:t>Use the Open Lab!</a:t>
            </a:r>
          </a:p>
          <a:p>
            <a:pPr algn="ctr" eaLnBrk="1" hangingPunct="1">
              <a:buNone/>
            </a:pPr>
            <a:r>
              <a:rPr lang="en-US" sz="3600" b="1" dirty="0">
                <a:solidFill>
                  <a:srgbClr val="FF0000"/>
                </a:solidFill>
              </a:rPr>
              <a:t>Please remember to swipe in!</a:t>
            </a:r>
          </a:p>
          <a:p>
            <a:pPr algn="ctr" eaLnBrk="1" hangingPunct="1">
              <a:buFontTx/>
              <a:buNone/>
            </a:pPr>
            <a:endParaRPr lang="en-US" sz="3600" b="1" dirty="0"/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8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8945" y="16158"/>
            <a:ext cx="8077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now </a:t>
            </a:r>
            <a:r>
              <a:rPr lang="en-US" sz="5400" u="sng" dirty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201" y="3521837"/>
            <a:ext cx="847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test. </a:t>
            </a:r>
            <a:endParaRPr lang="en-US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414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Review problem from Section 6.1: </a:t>
            </a:r>
            <a:r>
              <a:rPr lang="en-US" sz="3200" i="1" dirty="0">
                <a:solidFill>
                  <a:srgbClr val="FF0000"/>
                </a:solidFill>
              </a:rPr>
              <a:t>(Factoring out the </a:t>
            </a:r>
            <a:r>
              <a:rPr lang="en-US" sz="3200" b="1" i="1" u="sng" dirty="0">
                <a:solidFill>
                  <a:srgbClr val="FF0000"/>
                </a:solidFill>
              </a:rPr>
              <a:t>GCF</a:t>
            </a:r>
            <a:r>
              <a:rPr lang="en-US" sz="3200" i="1" dirty="0">
                <a:solidFill>
                  <a:srgbClr val="FF0000"/>
                </a:solidFill>
              </a:rPr>
              <a:t> and </a:t>
            </a:r>
            <a:br>
              <a:rPr lang="en-US" sz="3200" i="1" dirty="0">
                <a:solidFill>
                  <a:srgbClr val="FF0000"/>
                </a:solidFill>
              </a:rPr>
            </a:br>
            <a:r>
              <a:rPr lang="en-US" sz="3200" b="1" i="1" dirty="0">
                <a:solidFill>
                  <a:srgbClr val="FF0000"/>
                </a:solidFill>
              </a:rPr>
              <a:t>factoring 4-term polynomials </a:t>
            </a:r>
            <a:r>
              <a:rPr lang="en-US" sz="3200" i="1" dirty="0">
                <a:solidFill>
                  <a:srgbClr val="FF0000"/>
                </a:solidFill>
              </a:rPr>
              <a:t>by</a:t>
            </a:r>
            <a:r>
              <a:rPr lang="en-US" sz="3200" b="1" i="1" dirty="0">
                <a:solidFill>
                  <a:srgbClr val="FF0000"/>
                </a:solidFill>
              </a:rPr>
              <a:t> </a:t>
            </a:r>
            <a:r>
              <a:rPr lang="en-US" sz="3200" b="1" i="1" u="sng" dirty="0">
                <a:solidFill>
                  <a:srgbClr val="FF0000"/>
                </a:solidFill>
              </a:rPr>
              <a:t>grouping</a:t>
            </a:r>
            <a:r>
              <a:rPr lang="en-US" sz="3200" i="1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3276600" y="1828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3068638"/>
          <a:ext cx="66611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5" imgW="1714500" imgH="228600" progId="Equation.DSMT4">
                  <p:embed/>
                </p:oleObj>
              </mc:Choice>
              <mc:Fallback>
                <p:oleObj name="Equation" r:id="rId5" imgW="17145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68638"/>
                        <a:ext cx="66611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914400" y="2133600"/>
            <a:ext cx="42941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prstClr val="black"/>
                </a:solidFill>
                <a:cs typeface="Arial" charset="0"/>
              </a:rPr>
              <a:t>Factor completely: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86000" y="4191000"/>
            <a:ext cx="1304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Arial" charset="0"/>
              </a:rPr>
              <a:t>Answer: 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810000" y="4191000"/>
          <a:ext cx="3276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Equation" r:id="rId7" imgW="1180588" imgH="203112" progId="Equation.DSMT4">
                  <p:embed/>
                </p:oleObj>
              </mc:Choice>
              <mc:Fallback>
                <p:oleObj name="Equation" r:id="rId7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91000"/>
                        <a:ext cx="32766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5029200"/>
            <a:ext cx="8447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  <a:cs typeface="Arial" charset="0"/>
              </a:rPr>
              <a:t>How would you check this?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i="1">
                <a:solidFill>
                  <a:prstClr val="black"/>
                </a:solidFill>
                <a:cs typeface="Arial" charset="0"/>
              </a:rPr>
              <a:t>(Because you </a:t>
            </a:r>
            <a:r>
              <a:rPr lang="en-US" sz="3200" b="1" i="1" u="sng">
                <a:solidFill>
                  <a:srgbClr val="3013DD"/>
                </a:solidFill>
                <a:cs typeface="Arial" charset="0"/>
              </a:rPr>
              <a:t>WOULD</a:t>
            </a:r>
            <a:r>
              <a:rPr lang="en-US" sz="3200" i="1">
                <a:solidFill>
                  <a:prstClr val="black"/>
                </a:solidFill>
                <a:cs typeface="Arial" charset="0"/>
              </a:rPr>
              <a:t> do that, wouldn’t you???)</a:t>
            </a:r>
          </a:p>
        </p:txBody>
      </p:sp>
    </p:spTree>
    <p:extLst>
      <p:ext uri="{BB962C8B-B14F-4D97-AF65-F5344CB8AC3E}">
        <p14:creationId xmlns:p14="http://schemas.microsoft.com/office/powerpoint/2010/main" val="385347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73"/>
            <a:ext cx="7772400" cy="144621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Section 6.2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Factoring Trinomials, Part 1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Recall by using the FOIL method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	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+ 2)(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                          =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2563A1"/>
                </a:solidFill>
                <a:latin typeface="Times New Roman" pitchFamily="18" charset="0"/>
              </a:rPr>
              <a:t>4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2563A1"/>
                </a:solidFill>
                <a:latin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	                      =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2563A1"/>
                </a:solidFill>
                <a:latin typeface="Times New Roman" pitchFamily="18" charset="0"/>
              </a:rPr>
              <a:t>6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So to factor 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dirty="0">
                <a:solidFill>
                  <a:srgbClr val="3013DD"/>
                </a:solidFill>
                <a:latin typeface="Times New Roman" pitchFamily="18" charset="0"/>
              </a:rPr>
              <a:t>6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</a:t>
            </a:r>
            <a:r>
              <a:rPr lang="en-US" sz="2800" b="1" i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</a:rPr>
              <a:t> into (x +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__</a:t>
            </a:r>
            <a:r>
              <a:rPr lang="en-US" sz="2800" dirty="0">
                <a:latin typeface="Times New Roman" pitchFamily="18" charset="0"/>
              </a:rPr>
              <a:t> ) (x +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__</a:t>
            </a:r>
            <a:r>
              <a:rPr lang="en-US" sz="2800" dirty="0">
                <a:latin typeface="Times New Roman" pitchFamily="18" charset="0"/>
              </a:rPr>
              <a:t> ), note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b="1" i="1" dirty="0">
                <a:solidFill>
                  <a:srgbClr val="2563A1"/>
                </a:solidFill>
                <a:latin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</a:rPr>
              <a:t>  is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sum</a:t>
            </a:r>
            <a:r>
              <a:rPr lang="en-US" sz="2800" dirty="0">
                <a:latin typeface="Times New Roman" pitchFamily="18" charset="0"/>
              </a:rPr>
              <a:t> of the two numbers </a:t>
            </a:r>
            <a:r>
              <a:rPr lang="en-US" sz="2800" b="1" dirty="0">
                <a:solidFill>
                  <a:srgbClr val="3013DD"/>
                </a:solidFill>
                <a:latin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</a:rPr>
              <a:t> and </a:t>
            </a:r>
            <a:r>
              <a:rPr lang="en-US" sz="2800" b="1" dirty="0">
                <a:solidFill>
                  <a:srgbClr val="3013DD"/>
                </a:solidFill>
                <a:latin typeface="Times New Roman" pitchFamily="18" charset="0"/>
              </a:rPr>
              <a:t>2,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and  </a:t>
            </a:r>
            <a:r>
              <a:rPr lang="en-US" sz="2800" b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</a:rPr>
              <a:t> is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product</a:t>
            </a:r>
            <a:r>
              <a:rPr lang="en-US" sz="2800" dirty="0">
                <a:latin typeface="Times New Roman" pitchFamily="18" charset="0"/>
              </a:rPr>
              <a:t> of the two numbers.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So we’ll be looking for 2 numbers whose product is </a:t>
            </a:r>
            <a:r>
              <a:rPr lang="en-US" sz="2800" b="1" i="1" dirty="0">
                <a:solidFill>
                  <a:srgbClr val="D02800"/>
                </a:solidFill>
                <a:latin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</a:rPr>
              <a:t> and whose sum is </a:t>
            </a:r>
            <a:r>
              <a:rPr lang="en-US" sz="2800" b="1" i="1" dirty="0">
                <a:solidFill>
                  <a:srgbClr val="2563A1"/>
                </a:solidFill>
                <a:latin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Times New Roman" pitchFamily="18" charset="0"/>
              </a:rPr>
              <a:t>Note:  there are fewer possible pairs of numbers for the product than for the sum, so that’s why we start there first.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90800" y="3484418"/>
            <a:ext cx="381000" cy="477982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971800"/>
            <a:ext cx="3048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3505200"/>
            <a:ext cx="3810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2971800"/>
            <a:ext cx="3810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4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1606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06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2438400" y="609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+ 13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+ 30.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Since our two numbers must have a product of 30 and a sum of 13, the two numbers must both be positive.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b="1" u="sng" dirty="0">
                <a:latin typeface="Times New Roman" pitchFamily="18" charset="0"/>
              </a:rPr>
              <a:t>Positive factors of 30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en-US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1, 30			1+30=31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2, 15			2+15=17</a:t>
            </a: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6132328" y="3790950"/>
            <a:ext cx="5334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2286000" y="3810000"/>
            <a:ext cx="9906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153" name="Text Box 10"/>
          <p:cNvSpPr txBox="1">
            <a:spLocks noChangeArrowheads="1"/>
          </p:cNvSpPr>
          <p:nvPr/>
        </p:nvSpPr>
        <p:spPr bwMode="auto">
          <a:xfrm>
            <a:off x="533400" y="379095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		3, 10			3+10=13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76200" y="4419600"/>
            <a:ext cx="8077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Note, there are other factors (like 6*5), but </a:t>
            </a:r>
            <a:r>
              <a:rPr lang="en-US" sz="2800" i="1" dirty="0">
                <a:solidFill>
                  <a:srgbClr val="FF0000"/>
                </a:solidFill>
                <a:cs typeface="Arial" charset="0"/>
              </a:rPr>
              <a:t>once we find a pair that works, we </a:t>
            </a:r>
            <a:r>
              <a:rPr lang="en-US" sz="2800" b="1" i="1" dirty="0">
                <a:solidFill>
                  <a:srgbClr val="FF0000"/>
                </a:solidFill>
                <a:cs typeface="Arial" charset="0"/>
              </a:rPr>
              <a:t>do not </a:t>
            </a:r>
            <a:r>
              <a:rPr lang="en-US" sz="2800" i="1" dirty="0">
                <a:solidFill>
                  <a:srgbClr val="FF0000"/>
                </a:solidFill>
                <a:cs typeface="Arial" charset="0"/>
              </a:rPr>
              <a:t>have to continue searching.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So 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="1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+ 13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+ 30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= 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(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+ 3)(</a:t>
            </a:r>
            <a:r>
              <a:rPr lang="en-US" sz="28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 + 10).   </a:t>
            </a:r>
            <a:endParaRPr lang="en-US" b="1" dirty="0">
              <a:solidFill>
                <a:srgbClr val="D02800"/>
              </a:solidFill>
              <a:cs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57800" y="5276850"/>
            <a:ext cx="3886200" cy="1016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D02800"/>
                </a:solidFill>
                <a:cs typeface="Arial" charset="0"/>
              </a:rPr>
              <a:t>Now check answer by multiplying the two factors to see if you get back to the original  trinomial.</a:t>
            </a:r>
            <a:endParaRPr lang="en-US" sz="2000" b="1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34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151" grpId="0" animBg="1"/>
      <p:bldP spid="6152" grpId="0" animBg="1"/>
      <p:bldP spid="6153" grpId="0"/>
      <p:bldP spid="216075" grpId="0" build="allAtOnce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17091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092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2514600" y="609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– 11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+ 24.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2296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Since our two numbers must have a product of 24 and a sum of -11, the two numbers must both be negative.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</a:t>
            </a:r>
            <a:r>
              <a:rPr lang="en-US" u="sng">
                <a:latin typeface="Times New Roman" pitchFamily="18" charset="0"/>
              </a:rPr>
              <a:t>Negative factors of 24</a:t>
            </a:r>
            <a:r>
              <a:rPr lang="en-US">
                <a:latin typeface="Times New Roman" pitchFamily="18" charset="0"/>
              </a:rPr>
              <a:t>	</a:t>
            </a:r>
            <a:r>
              <a:rPr lang="en-US" u="sng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-1, -24			-25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-2, -12			-14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6096000" y="4343400"/>
            <a:ext cx="6096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2362200" y="4343400"/>
            <a:ext cx="10668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09600" y="434340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		-3, -8				-11</a:t>
            </a: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533400" y="5257800"/>
            <a:ext cx="807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So 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11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+ 24 = (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3)(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8).    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Now check it!</a:t>
            </a:r>
          </a:p>
        </p:txBody>
      </p:sp>
    </p:spTree>
    <p:extLst>
      <p:ext uri="{BB962C8B-B14F-4D97-AF65-F5344CB8AC3E}">
        <p14:creationId xmlns:p14="http://schemas.microsoft.com/office/powerpoint/2010/main" val="178766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  <p:bldP spid="7175" grpId="0" animBg="1"/>
      <p:bldP spid="7176" grpId="0" animBg="1"/>
      <p:bldP spid="7177" grpId="0"/>
      <p:bldP spid="217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1811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1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438400" y="609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– 2</a:t>
            </a:r>
            <a:r>
              <a:rPr lang="en-US" sz="3200" b="1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>
                <a:solidFill>
                  <a:prstClr val="black"/>
                </a:solidFill>
                <a:cs typeface="Arial" charset="0"/>
              </a:rPr>
              <a:t> – 35.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8229600" cy="3505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Since our two numbers must have a product of -35 and a sum of -2, the two numbers will have to have different signs.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   </a:t>
            </a:r>
            <a:r>
              <a:rPr lang="en-US" b="1" u="sng">
                <a:latin typeface="Times New Roman" pitchFamily="18" charset="0"/>
              </a:rPr>
              <a:t>Factors of -35</a:t>
            </a:r>
            <a:r>
              <a:rPr lang="en-US" b="1">
                <a:latin typeface="Times New Roman" pitchFamily="18" charset="0"/>
              </a:rPr>
              <a:t>		</a:t>
            </a:r>
            <a:r>
              <a:rPr lang="en-US" b="1" u="sng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-1, 35				 34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1, -35				-34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-5, 7				   2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6248400" y="5257800"/>
            <a:ext cx="4572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2362200" y="5257800"/>
            <a:ext cx="9144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609600" y="525780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		5, -7				  -2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457200" y="5867400"/>
            <a:ext cx="807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So 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2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35 = (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+ 5)(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7).     </a:t>
            </a:r>
            <a:r>
              <a:rPr lang="en-US" sz="2800" b="1">
                <a:solidFill>
                  <a:srgbClr val="D02800"/>
                </a:solidFill>
                <a:cs typeface="Arial" charset="0"/>
              </a:rPr>
              <a:t>Check it!</a:t>
            </a:r>
          </a:p>
        </p:txBody>
      </p:sp>
    </p:spTree>
    <p:extLst>
      <p:ext uri="{BB962C8B-B14F-4D97-AF65-F5344CB8AC3E}">
        <p14:creationId xmlns:p14="http://schemas.microsoft.com/office/powerpoint/2010/main" val="183846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  <p:bldP spid="8199" grpId="0" animBg="1"/>
      <p:bldP spid="8200" grpId="0" animBg="1"/>
      <p:bldP spid="8201" grpId="0"/>
      <p:bldP spid="218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42014" y="152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1913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14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438400" y="2413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– 6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+ 10.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229600" cy="2971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Since our two numbers must have a product of 10 and a sum of -6, the two numbers will have to both be negative.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b="1" u="sng" dirty="0">
                <a:latin typeface="Times New Roman" pitchFamily="18" charset="0"/>
              </a:rPr>
              <a:t>Negative factors of 10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en-US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-1, -10			-11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 -2, -5				  -7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457200" y="4038600"/>
            <a:ext cx="8077200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Now we have a problem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, because we have exhausted all possible choices for the factors, but have not found a pair whose sum is -6.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 dirty="0">
                <a:solidFill>
                  <a:srgbClr val="0000FF"/>
                </a:solidFill>
                <a:cs typeface="Arial" charset="0"/>
              </a:rPr>
              <a:t>So 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x</a:t>
            </a:r>
            <a:r>
              <a:rPr lang="en-US" sz="3200" baseline="30000" dirty="0">
                <a:solidFill>
                  <a:srgbClr val="0000FF"/>
                </a:solidFill>
                <a:cs typeface="Arial" charset="0"/>
              </a:rPr>
              <a:t>2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 – 6</a:t>
            </a:r>
            <a:r>
              <a:rPr lang="en-US" sz="3200" i="1" dirty="0">
                <a:solidFill>
                  <a:srgbClr val="0000FF"/>
                </a:solidFill>
                <a:cs typeface="Arial" charset="0"/>
              </a:rPr>
              <a:t>x</a:t>
            </a:r>
            <a:r>
              <a:rPr lang="en-US" sz="3200" dirty="0">
                <a:solidFill>
                  <a:srgbClr val="0000FF"/>
                </a:solidFill>
                <a:cs typeface="Arial" charset="0"/>
              </a:rPr>
              <a:t> +10 is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not factorable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3200" dirty="0">
                <a:solidFill>
                  <a:srgbClr val="0000FF"/>
                </a:solidFill>
                <a:cs typeface="Arial" charset="0"/>
              </a:rPr>
              <a:t>and we call it a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prime polynomial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4057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52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20163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164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275367" y="2413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Factor the polynomial 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– 11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xy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.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We look for two </a:t>
            </a:r>
            <a:r>
              <a:rPr lang="en-US" sz="2800" i="1" dirty="0">
                <a:latin typeface="Times New Roman" pitchFamily="18" charset="0"/>
              </a:rPr>
              <a:t>terms</a:t>
            </a:r>
            <a:r>
              <a:rPr lang="en-US" sz="2800" dirty="0">
                <a:latin typeface="Times New Roman" pitchFamily="18" charset="0"/>
              </a:rPr>
              <a:t> whose product is 30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and whose sum is –11x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.  The two terms will have to both be negative.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Note:  each term will contain the variable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, for the sum to be –11x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  </a:t>
            </a:r>
            <a:r>
              <a:rPr lang="en-US" b="1" u="sng" dirty="0">
                <a:latin typeface="Times New Roman" pitchFamily="18" charset="0"/>
              </a:rPr>
              <a:t>Negative factors of 30</a:t>
            </a:r>
            <a:r>
              <a:rPr lang="en-US" b="1" i="1" u="sng" dirty="0">
                <a:latin typeface="Times New Roman" pitchFamily="18" charset="0"/>
              </a:rPr>
              <a:t>x</a:t>
            </a:r>
            <a:r>
              <a:rPr lang="en-US" b="1" u="sng" baseline="30000" dirty="0">
                <a:latin typeface="Times New Roman" pitchFamily="18" charset="0"/>
              </a:rPr>
              <a:t>2</a:t>
            </a:r>
            <a:r>
              <a:rPr lang="en-US" b="1" i="1" u="sng" dirty="0">
                <a:latin typeface="Times New Roman" pitchFamily="18" charset="0"/>
              </a:rPr>
              <a:t>y</a:t>
            </a:r>
            <a:r>
              <a:rPr lang="en-US" b="1" u="sng" baseline="30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     </a:t>
            </a:r>
            <a:r>
              <a:rPr lang="en-US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  -</a:t>
            </a:r>
            <a:r>
              <a:rPr lang="en-US" i="1" dirty="0" err="1">
                <a:latin typeface="Times New Roman" pitchFamily="18" charset="0"/>
              </a:rPr>
              <a:t>xy</a:t>
            </a:r>
            <a:r>
              <a:rPr lang="en-US" dirty="0">
                <a:latin typeface="Times New Roman" pitchFamily="18" charset="0"/>
              </a:rPr>
              <a:t>, -30x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			-31x</a:t>
            </a:r>
            <a:r>
              <a:rPr lang="en-US" i="1" dirty="0">
                <a:latin typeface="Times New Roman" pitchFamily="18" charset="0"/>
              </a:rPr>
              <a:t>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-2x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, -15x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			-17x</a:t>
            </a:r>
            <a:r>
              <a:rPr lang="en-US" i="1" dirty="0">
                <a:latin typeface="Times New Roman" pitchFamily="18" charset="0"/>
              </a:rPr>
              <a:t>y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-3x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, -10x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			-13x</a:t>
            </a:r>
            <a:r>
              <a:rPr lang="en-US" i="1" dirty="0">
                <a:latin typeface="Times New Roman" pitchFamily="18" charset="0"/>
              </a:rPr>
              <a:t>y</a:t>
            </a:r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6019800" y="5027428"/>
            <a:ext cx="9144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438400" y="5066414"/>
            <a:ext cx="1600200" cy="457200"/>
          </a:xfrm>
          <a:prstGeom prst="rect">
            <a:avLst/>
          </a:prstGeom>
          <a:solidFill>
            <a:srgbClr val="CFB07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584791" y="510540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		-5x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, -6x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		         -11x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</a:p>
        </p:txBody>
      </p: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584791" y="5791200"/>
            <a:ext cx="807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So 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11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= 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5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6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370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  <p:bldP spid="10247" grpId="0" animBg="1"/>
      <p:bldP spid="10248" grpId="0" animBg="1"/>
      <p:bldP spid="102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4572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2118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18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2057400" y="5334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Factor the polynomial 3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+ 72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4</a:t>
            </a:r>
            <a:endParaRPr lang="en-US" sz="3200" b="1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First we factor out the GCF</a:t>
            </a:r>
            <a:r>
              <a:rPr lang="en-US" sz="2400" dirty="0">
                <a:latin typeface="Times New Roman" pitchFamily="18" charset="0"/>
              </a:rPr>
              <a:t>. (</a:t>
            </a:r>
            <a:r>
              <a:rPr lang="en-US" sz="2400" i="1" dirty="0">
                <a:solidFill>
                  <a:srgbClr val="D02800"/>
                </a:solidFill>
                <a:latin typeface="Times New Roman" pitchFamily="18" charset="0"/>
              </a:rPr>
              <a:t>Always</a:t>
            </a:r>
            <a:r>
              <a:rPr lang="en-US" sz="2400" dirty="0">
                <a:latin typeface="Times New Roman" pitchFamily="18" charset="0"/>
              </a:rPr>
              <a:t> check for this first!)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	3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</a:rPr>
              <a:t> + 30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</a:rPr>
              <a:t> + 72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4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dirty="0">
                <a:solidFill>
                  <a:srgbClr val="D02800"/>
                </a:solidFill>
                <a:latin typeface="Times New Roman" pitchFamily="18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latin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+ 10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+ 24)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Then we factor the trinomial.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	   </a:t>
            </a:r>
            <a:r>
              <a:rPr lang="en-US" sz="2800" b="1" u="sng" dirty="0">
                <a:latin typeface="Times New Roman" pitchFamily="18" charset="0"/>
              </a:rPr>
              <a:t>Positive factors of 24 </a:t>
            </a:r>
            <a:r>
              <a:rPr lang="en-US" sz="2800" b="1" dirty="0">
                <a:latin typeface="Times New Roman" pitchFamily="18" charset="0"/>
              </a:rPr>
              <a:t>	</a:t>
            </a:r>
            <a:r>
              <a:rPr lang="en-US" sz="2800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1, 24				25</a:t>
            </a:r>
            <a:endParaRPr lang="en-US" i="1" dirty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2, 12				14</a:t>
            </a:r>
            <a:endParaRPr lang="en-US" i="1" dirty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 3, 8				11</a:t>
            </a:r>
            <a:endParaRPr lang="en-US" i="1" dirty="0">
              <a:latin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09600" y="4343400"/>
            <a:ext cx="7924800" cy="476250"/>
            <a:chOff x="432" y="3456"/>
            <a:chExt cx="4992" cy="300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3840" y="3456"/>
              <a:ext cx="336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1584" y="3456"/>
              <a:ext cx="480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" y="3456"/>
              <a:ext cx="49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F497D"/>
                </a:buClr>
                <a:buFont typeface="Wingdings" pitchFamily="2" charset="2"/>
                <a:buNone/>
              </a:pPr>
              <a:r>
                <a:rPr lang="en-US" sz="2800" dirty="0">
                  <a:solidFill>
                    <a:prstClr val="black"/>
                  </a:solidFill>
                  <a:cs typeface="Arial" charset="0"/>
                </a:rPr>
                <a:t>		4, 6		         	         10</a:t>
              </a:r>
              <a:endParaRPr lang="en-US" sz="28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447800" y="5321487"/>
            <a:ext cx="6019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So 3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+ 72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+ 4)(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+ 6).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1828800"/>
            <a:ext cx="2133600" cy="381000"/>
          </a:xfrm>
          <a:prstGeom prst="rect">
            <a:avLst/>
          </a:prstGeom>
          <a:solidFill>
            <a:schemeClr val="accent6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667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1_Office Theme</vt:lpstr>
      <vt:lpstr>Office Theme</vt:lpstr>
      <vt:lpstr>2_Office Theme</vt:lpstr>
      <vt:lpstr>Equation</vt:lpstr>
      <vt:lpstr>Section 6.2</vt:lpstr>
      <vt:lpstr>Review problem from Section 6.1: (Factoring out the GCF and  factoring 4-term polynomials by grouping)</vt:lpstr>
      <vt:lpstr>Section 6.2 Factoring Trinomials,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72</cp:revision>
  <dcterms:created xsi:type="dcterms:W3CDTF">2013-10-27T14:37:37Z</dcterms:created>
  <dcterms:modified xsi:type="dcterms:W3CDTF">2017-11-03T19:55:12Z</dcterms:modified>
</cp:coreProperties>
</file>