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813" r:id="rId2"/>
    <p:sldMasterId id="2147483873" r:id="rId3"/>
    <p:sldMasterId id="2147483981" r:id="rId4"/>
    <p:sldMasterId id="2147484005" r:id="rId5"/>
  </p:sldMasterIdLst>
  <p:notesMasterIdLst>
    <p:notesMasterId r:id="rId19"/>
  </p:notesMasterIdLst>
  <p:handoutMasterIdLst>
    <p:handoutMasterId r:id="rId20"/>
  </p:handoutMasterIdLst>
  <p:sldIdLst>
    <p:sldId id="346" r:id="rId6"/>
    <p:sldId id="389" r:id="rId7"/>
    <p:sldId id="428" r:id="rId8"/>
    <p:sldId id="414" r:id="rId9"/>
    <p:sldId id="415" r:id="rId10"/>
    <p:sldId id="416" r:id="rId11"/>
    <p:sldId id="417" r:id="rId12"/>
    <p:sldId id="418" r:id="rId13"/>
    <p:sldId id="420" r:id="rId14"/>
    <p:sldId id="421" r:id="rId15"/>
    <p:sldId id="422" r:id="rId16"/>
    <p:sldId id="423" r:id="rId17"/>
    <p:sldId id="430" r:id="rId1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5620"/>
    <p:restoredTop sz="94660"/>
  </p:normalViewPr>
  <p:slideViewPr>
    <p:cSldViewPr>
      <p:cViewPr>
        <p:scale>
          <a:sx n="76" d="100"/>
          <a:sy n="76" d="100"/>
        </p:scale>
        <p:origin x="-960" y="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9C8C133A-FF8D-40E3-AE3D-32557127B132}" type="datetimeFigureOut">
              <a:rPr lang="en-US" smtClean="0"/>
              <a:t>11/9/2017</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32723927-FAD7-42A6-9333-1DB8E8923CCB}" type="slidenum">
              <a:rPr lang="en-US" smtClean="0"/>
              <a:t>‹#›</a:t>
            </a:fld>
            <a:endParaRPr lang="en-US"/>
          </a:p>
        </p:txBody>
      </p:sp>
    </p:spTree>
    <p:extLst>
      <p:ext uri="{BB962C8B-B14F-4D97-AF65-F5344CB8AC3E}">
        <p14:creationId xmlns:p14="http://schemas.microsoft.com/office/powerpoint/2010/main" val="584338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20F0B856-79B7-4D07-9872-FB86ED807FDB}" type="datetimeFigureOut">
              <a:rPr lang="en-US" smtClean="0"/>
              <a:t>11/9/2017</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6113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67A47643-6114-42B2-9CCE-4A1EE29D555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41780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AE3CB508-D8ED-4773-9F65-D44BE8208B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073008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290BD6A-3AD2-42ED-B304-3C8D2EE51B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4508718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961FFF9C-9CE6-44F1-89A7-B9B6B6E2EE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430207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5D1090C3-85B3-46C5-912D-106AFDC08F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537708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08E5B7C6-0196-4C56-8E54-5D175F30DE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428753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35579FC1-BE59-43DF-856D-9F429D2D9E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938479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051EA9-9D20-4153-A856-0530D99E81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9943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033D041-7FF4-46D6-A596-E931E1C0FA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0352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B5AFEE3-4E8F-487B-A2D3-A99F1669AD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226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17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CA76CC-8A7C-4ED2-B8E5-36CE6969FD6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9147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3E59E2F-B4B5-4ED9-84E5-E9B0607187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23960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48B7768-AF11-4222-BC72-B5002CF6391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7906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F613EED-B099-4542-B177-06C931E35D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74088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D9160C0-8BF1-4C01-ACB4-08E08D6581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72679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081C47-68C1-4311-9D67-53F07D3C389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1736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71C9C3F-0446-4EF6-8C1D-34914A5C81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00756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2945EA7-46F1-4509-87D3-2265468CFC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22187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1384178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905002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74761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076449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623726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3295349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832080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44452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067597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9423160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758899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911431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49B040C-E1FF-43CD-8CA3-B39F38E1FE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745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823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DBAE8AA-E568-470D-9DD6-E1A0A6FE86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7741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75D720-CFC3-4CCC-9168-7EE1E53207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432116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61AAE5-536C-4268-814B-8D0D2D1695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56004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B37E928-AD3F-4653-A2F0-0808F8A33AF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47346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62CE62C-0BE6-4C60-8B25-1D88B7DC4A9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77067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293E7D3-559F-4AEE-A6FE-2366010322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851488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071B5A6-24E8-4B4E-A605-3FB542B084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77697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26B591E-4C5D-4297-BFB2-48F9A179162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12813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A45AD53-258B-4FC5-9E45-D085388C7B6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74281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EABC4A-D971-453E-AB62-BC43F5A29B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5574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45778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48 h 4320"/>
                <a:gd name="T2" fmla="*/ 1737 w 1737"/>
                <a:gd name="T3" fmla="*/ 4359 h 4320"/>
                <a:gd name="T4" fmla="*/ 524 w 1737"/>
                <a:gd name="T5" fmla="*/ 0 h 4320"/>
                <a:gd name="T6" fmla="*/ 0 w 1737"/>
                <a:gd name="T7" fmla="*/ 7 h 4320"/>
                <a:gd name="T8" fmla="*/ 494 w 1737"/>
                <a:gd name="T9" fmla="*/ 434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36 h 4320"/>
                <a:gd name="T2" fmla="*/ 1737 w 1737"/>
                <a:gd name="T3" fmla="*/ 4347 h 4320"/>
                <a:gd name="T4" fmla="*/ 524 w 1737"/>
                <a:gd name="T5" fmla="*/ 0 h 4320"/>
                <a:gd name="T6" fmla="*/ 0 w 1737"/>
                <a:gd name="T7" fmla="*/ 7 h 4320"/>
                <a:gd name="T8" fmla="*/ 494 w 1737"/>
                <a:gd name="T9" fmla="*/ 433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151 h 4420"/>
                <a:gd name="T2" fmla="*/ 1739 w 1739"/>
                <a:gd name="T3" fmla="*/ 4156 h 4420"/>
                <a:gd name="T4" fmla="*/ 524 w 1739"/>
                <a:gd name="T5" fmla="*/ 0 h 4420"/>
                <a:gd name="T6" fmla="*/ 0 w 1739"/>
                <a:gd name="T7" fmla="*/ 7 h 4420"/>
                <a:gd name="T8" fmla="*/ 494 w 1739"/>
                <a:gd name="T9" fmla="*/ 41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296 h 4338"/>
                <a:gd name="T4" fmla="*/ 2080 w 2080"/>
                <a:gd name="T5" fmla="*/ 429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 h 4420"/>
                <a:gd name="T2" fmla="*/ 1739 w 1739"/>
                <a:gd name="T3" fmla="*/ 3 h 4420"/>
                <a:gd name="T4" fmla="*/ 524 w 1739"/>
                <a:gd name="T5" fmla="*/ 0 h 4420"/>
                <a:gd name="T6" fmla="*/ 0 w 1739"/>
                <a:gd name="T7" fmla="*/ 0 h 4420"/>
                <a:gd name="T8" fmla="*/ 494 w 1739"/>
                <a:gd name="T9" fmla="*/ 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0 h 4338"/>
                <a:gd name="T2" fmla="*/ 1870 w 2080"/>
                <a:gd name="T3" fmla="*/ 3 h 4338"/>
                <a:gd name="T4" fmla="*/ 2080 w 2080"/>
                <a:gd name="T5" fmla="*/ 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0673"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40674"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F87E3ABF-0685-4617-940C-C203C12A32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21441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3D98A0C-A8C0-4606-B707-E5218AC774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39374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B360FE38-438A-4774-8DC3-A7DC55D976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036860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1F8520D8-A9C7-49DE-AC91-49EAB3D5D5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3594610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3.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level36</a:t>
            </a:r>
          </a:p>
          <a:p>
            <a:pPr lvl="4"/>
            <a:endParaRPr lang="en-US" altLang="en-US" smtClean="0"/>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615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grpSp>
        <p:nvGrpSpPr>
          <p:cNvPr id="6151"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615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370326539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48 h 4320"/>
                <a:gd name="T2" fmla="*/ 1737 w 1737"/>
                <a:gd name="T3" fmla="*/ 4359 h 4320"/>
                <a:gd name="T4" fmla="*/ 524 w 1737"/>
                <a:gd name="T5" fmla="*/ 0 h 4320"/>
                <a:gd name="T6" fmla="*/ 0 w 1737"/>
                <a:gd name="T7" fmla="*/ 7 h 4320"/>
                <a:gd name="T8" fmla="*/ 494 w 1737"/>
                <a:gd name="T9" fmla="*/ 434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36 h 4320"/>
                <a:gd name="T2" fmla="*/ 1737 w 1737"/>
                <a:gd name="T3" fmla="*/ 4347 h 4320"/>
                <a:gd name="T4" fmla="*/ 524 w 1737"/>
                <a:gd name="T5" fmla="*/ 0 h 4320"/>
                <a:gd name="T6" fmla="*/ 0 w 1737"/>
                <a:gd name="T7" fmla="*/ 7 h 4320"/>
                <a:gd name="T8" fmla="*/ 494 w 1737"/>
                <a:gd name="T9" fmla="*/ 433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151 h 4420"/>
                <a:gd name="T2" fmla="*/ 1739 w 1739"/>
                <a:gd name="T3" fmla="*/ 4156 h 4420"/>
                <a:gd name="T4" fmla="*/ 524 w 1739"/>
                <a:gd name="T5" fmla="*/ 0 h 4420"/>
                <a:gd name="T6" fmla="*/ 0 w 1739"/>
                <a:gd name="T7" fmla="*/ 7 h 4420"/>
                <a:gd name="T8" fmla="*/ 494 w 1739"/>
                <a:gd name="T9" fmla="*/ 41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296 h 4338"/>
                <a:gd name="T4" fmla="*/ 2080 w 2080"/>
                <a:gd name="T5" fmla="*/ 429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9623"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4"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5"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6"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7"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8"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9"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 h 4420"/>
                <a:gd name="T2" fmla="*/ 1739 w 1739"/>
                <a:gd name="T3" fmla="*/ 3 h 4420"/>
                <a:gd name="T4" fmla="*/ 524 w 1739"/>
                <a:gd name="T5" fmla="*/ 0 h 4420"/>
                <a:gd name="T6" fmla="*/ 0 w 1739"/>
                <a:gd name="T7" fmla="*/ 0 h 4420"/>
                <a:gd name="T8" fmla="*/ 494 w 1739"/>
                <a:gd name="T9" fmla="*/ 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0 h 4338"/>
                <a:gd name="T2" fmla="*/ 1870 w 2080"/>
                <a:gd name="T3" fmla="*/ 3 h 4338"/>
                <a:gd name="T4" fmla="*/ 2080 w 2080"/>
                <a:gd name="T5" fmla="*/ 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9636"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37"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38"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39"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0"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1"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2"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3"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4"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5"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9648"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9649"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9650"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E928AC5C-6AE4-4897-AE5A-B82D052060FE}"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91333998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D150BAE5-8582-435F-B1E9-6A08854C6822}"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65729782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311862380"/>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BD2A83DD-6B1A-4AEB-983F-93D336ED52D0}"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025486573"/>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8000" b="1" dirty="0">
                <a:solidFill>
                  <a:srgbClr val="000000"/>
                </a:solidFill>
                <a:latin typeface="Arial" charset="0"/>
              </a:rPr>
              <a:t>Please</a:t>
            </a:r>
            <a:endParaRPr lang="en-US" sz="6000" b="1" dirty="0">
              <a:solidFill>
                <a:srgbClr val="000000"/>
              </a:solidFill>
              <a:latin typeface="Arial" charset="0"/>
            </a:endParaRPr>
          </a:p>
          <a:p>
            <a:pPr algn="ctr" eaLnBrk="1" fontAlgn="base" hangingPunct="1">
              <a:spcBef>
                <a:spcPct val="0"/>
              </a:spcBef>
              <a:spcAft>
                <a:spcPct val="0"/>
              </a:spcAft>
            </a:pPr>
            <a:r>
              <a:rPr lang="en-US" sz="9600" b="1" u="sng" dirty="0">
                <a:solidFill>
                  <a:srgbClr val="FF0000"/>
                </a:solidFill>
                <a:latin typeface="Arial" charset="0"/>
              </a:rPr>
              <a:t>CLOSE</a:t>
            </a:r>
            <a:r>
              <a:rPr lang="en-US" sz="6000" b="1" dirty="0">
                <a:solidFill>
                  <a:srgbClr val="FF0000"/>
                </a:solidFill>
                <a:latin typeface="Arial" charset="0"/>
              </a:rPr>
              <a:t> </a:t>
            </a:r>
          </a:p>
          <a:p>
            <a:pPr algn="ctr" eaLnBrk="1" fontAlgn="base" hangingPunct="1">
              <a:spcBef>
                <a:spcPct val="0"/>
              </a:spcBef>
              <a:spcAft>
                <a:spcPct val="0"/>
              </a:spcAft>
            </a:pPr>
            <a:r>
              <a:rPr lang="en-US" sz="7200" b="1" dirty="0">
                <a:solidFill>
                  <a:srgbClr val="000000"/>
                </a:solidFill>
                <a:latin typeface="Arial" charset="0"/>
              </a:rPr>
              <a:t>YOUR LAPTOPS,</a:t>
            </a:r>
          </a:p>
          <a:p>
            <a:pPr algn="ctr" eaLnBrk="1" fontAlgn="base" hangingPunct="1">
              <a:spcBef>
                <a:spcPct val="0"/>
              </a:spcBef>
              <a:spcAft>
                <a:spcPct val="0"/>
              </a:spcAft>
            </a:pPr>
            <a:r>
              <a:rPr lang="en-US" sz="4000" b="1" dirty="0">
                <a:solidFill>
                  <a:srgbClr val="000000"/>
                </a:solidFill>
                <a:latin typeface="Arial" charset="0"/>
              </a:rPr>
              <a:t>and turn off and put away your cell phones,</a:t>
            </a:r>
          </a:p>
          <a:p>
            <a:pPr algn="ctr" eaLnBrk="1" fontAlgn="base" hangingPunct="1">
              <a:spcBef>
                <a:spcPct val="0"/>
              </a:spcBef>
              <a:spcAft>
                <a:spcPct val="0"/>
              </a:spcAft>
            </a:pPr>
            <a:r>
              <a:rPr lang="en-US" sz="4800" b="1" dirty="0">
                <a:solidFill>
                  <a:srgbClr val="0000FF"/>
                </a:solidFill>
                <a:latin typeface="Arial" charset="0"/>
              </a:rPr>
              <a:t>and get out your note-taking materials.</a:t>
            </a:r>
          </a:p>
          <a:p>
            <a:pPr algn="ctr" eaLnBrk="1" fontAlgn="base" hangingPunct="1">
              <a:spcBef>
                <a:spcPct val="0"/>
              </a:spcBef>
              <a:spcAft>
                <a:spcPct val="0"/>
              </a:spcAft>
            </a:pPr>
            <a:endParaRPr lang="en-US" sz="3200" b="1" i="1" dirty="0">
              <a:solidFill>
                <a:srgbClr val="009DD9"/>
              </a:solidFill>
              <a:latin typeface="Arial" charset="0"/>
            </a:endParaRPr>
          </a:p>
        </p:txBody>
      </p:sp>
    </p:spTree>
    <p:extLst>
      <p:ext uri="{BB962C8B-B14F-4D97-AF65-F5344CB8AC3E}">
        <p14:creationId xmlns:p14="http://schemas.microsoft.com/office/powerpoint/2010/main" val="8549238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304800" y="2438400"/>
            <a:ext cx="8839200" cy="4267200"/>
          </a:xfrm>
        </p:spPr>
        <p:txBody>
          <a:bodyPr rtlCol="0">
            <a:normAutofit fontScale="92500"/>
          </a:bodyPr>
          <a:lstStyle/>
          <a:p>
            <a:pPr marL="514350" indent="-514350" eaLnBrk="1" fontAlgn="auto" hangingPunct="1">
              <a:spcAft>
                <a:spcPts val="0"/>
              </a:spcAft>
              <a:buFontTx/>
              <a:buAutoNum type="arabicPeriod"/>
              <a:defRPr/>
            </a:pPr>
            <a:r>
              <a:rPr lang="en-US" sz="2800" dirty="0" smtClean="0">
                <a:latin typeface="Times New Roman" pitchFamily="18" charset="0"/>
              </a:rPr>
              <a:t>Factor </a:t>
            </a:r>
            <a:r>
              <a:rPr lang="en-US" sz="2800" b="1" i="1" dirty="0" smtClean="0">
                <a:latin typeface="Times New Roman" pitchFamily="18" charset="0"/>
              </a:rPr>
              <a:t>x</a:t>
            </a:r>
            <a:r>
              <a:rPr lang="en-US" sz="2800" b="1" baseline="30000" dirty="0" smtClean="0">
                <a:latin typeface="Times New Roman" pitchFamily="18" charset="0"/>
              </a:rPr>
              <a:t>3</a:t>
            </a:r>
            <a:r>
              <a:rPr lang="en-US" sz="2800" b="1" dirty="0" smtClean="0">
                <a:latin typeface="Times New Roman" pitchFamily="18" charset="0"/>
              </a:rPr>
              <a:t> + 1</a:t>
            </a:r>
            <a:r>
              <a:rPr lang="en-US" sz="2800" dirty="0" smtClean="0">
                <a:latin typeface="Times New Roman" pitchFamily="18" charset="0"/>
              </a:rPr>
              <a:t>.</a:t>
            </a:r>
          </a:p>
          <a:p>
            <a:pPr marL="0" indent="0" eaLnBrk="1" fontAlgn="auto" hangingPunct="1">
              <a:spcAft>
                <a:spcPts val="0"/>
              </a:spcAft>
              <a:buNone/>
              <a:defRPr/>
            </a:pPr>
            <a:r>
              <a:rPr lang="en-US" sz="2800" dirty="0">
                <a:latin typeface="Times New Roman" pitchFamily="18" charset="0"/>
              </a:rPr>
              <a:t> </a:t>
            </a:r>
            <a:r>
              <a:rPr lang="en-US" sz="2800" dirty="0" smtClean="0">
                <a:latin typeface="Times New Roman" pitchFamily="18" charset="0"/>
              </a:rPr>
              <a:t>   </a:t>
            </a:r>
            <a:r>
              <a:rPr lang="en-US" sz="2800" b="1" dirty="0" smtClean="0">
                <a:solidFill>
                  <a:srgbClr val="FF3300"/>
                </a:solidFill>
                <a:latin typeface="Times New Roman" pitchFamily="18" charset="0"/>
              </a:rPr>
              <a:t>HINT:</a:t>
            </a:r>
            <a:r>
              <a:rPr lang="en-US" sz="2800" dirty="0" smtClean="0">
                <a:latin typeface="Times New Roman" pitchFamily="18" charset="0"/>
              </a:rPr>
              <a:t> This one looks like (  )</a:t>
            </a:r>
            <a:r>
              <a:rPr lang="en-US" sz="2800" baseline="30000" dirty="0" smtClean="0">
                <a:latin typeface="Times New Roman" pitchFamily="18" charset="0"/>
              </a:rPr>
              <a:t>3</a:t>
            </a:r>
            <a:r>
              <a:rPr lang="en-US" sz="2800" dirty="0" smtClean="0">
                <a:latin typeface="Times New Roman" pitchFamily="18" charset="0"/>
              </a:rPr>
              <a:t> </a:t>
            </a:r>
            <a:r>
              <a:rPr lang="en-US" sz="2800" b="1" dirty="0" smtClean="0">
                <a:solidFill>
                  <a:srgbClr val="FF0000"/>
                </a:solidFill>
                <a:latin typeface="Times New Roman" pitchFamily="18" charset="0"/>
              </a:rPr>
              <a:t>+</a:t>
            </a:r>
            <a:r>
              <a:rPr lang="en-US" sz="2800" dirty="0" smtClean="0">
                <a:latin typeface="Times New Roman" pitchFamily="18" charset="0"/>
              </a:rPr>
              <a:t> (  )</a:t>
            </a:r>
            <a:r>
              <a:rPr lang="en-US" sz="2800" baseline="30000" dirty="0" smtClean="0">
                <a:latin typeface="Times New Roman" pitchFamily="18" charset="0"/>
              </a:rPr>
              <a:t>3</a:t>
            </a:r>
            <a:r>
              <a:rPr lang="en-US" sz="2800" dirty="0">
                <a:latin typeface="Times New Roman" pitchFamily="18" charset="0"/>
              </a:rPr>
              <a:t>.</a:t>
            </a:r>
            <a:endParaRPr lang="en-US" sz="2800" dirty="0" smtClean="0">
              <a:latin typeface="Times New Roman" pitchFamily="18" charset="0"/>
            </a:endParaRPr>
          </a:p>
          <a:p>
            <a:pPr lvl="1" eaLnBrk="1" fontAlgn="auto" hangingPunct="1">
              <a:spcAft>
                <a:spcPts val="0"/>
              </a:spcAft>
              <a:buFont typeface="Wingdings" pitchFamily="2" charset="2"/>
              <a:buNone/>
              <a:defRPr/>
            </a:pPr>
            <a:r>
              <a:rPr lang="en-US" sz="2400" i="1" dirty="0" smtClean="0">
                <a:latin typeface="Times New Roman" pitchFamily="18" charset="0"/>
              </a:rPr>
              <a:t>Since this polynomial can be written as (x)</a:t>
            </a:r>
            <a:r>
              <a:rPr lang="en-US" sz="2400" i="1" baseline="30000" dirty="0" smtClean="0">
                <a:latin typeface="Times New Roman" pitchFamily="18" charset="0"/>
              </a:rPr>
              <a:t>3</a:t>
            </a:r>
            <a:r>
              <a:rPr lang="en-US" sz="2400" i="1" dirty="0" smtClean="0">
                <a:latin typeface="Times New Roman" pitchFamily="18" charset="0"/>
              </a:rPr>
              <a:t> + (1)</a:t>
            </a:r>
            <a:r>
              <a:rPr lang="en-US" sz="2400" i="1" baseline="30000" dirty="0" smtClean="0">
                <a:latin typeface="Times New Roman" pitchFamily="18" charset="0"/>
              </a:rPr>
              <a:t>3</a:t>
            </a:r>
            <a:r>
              <a:rPr lang="en-US" sz="2400" i="1" dirty="0" smtClean="0">
                <a:latin typeface="Times New Roman" pitchFamily="18" charset="0"/>
              </a:rPr>
              <a:t>,</a:t>
            </a:r>
          </a:p>
          <a:p>
            <a:pPr lvl="1" eaLnBrk="1" fontAlgn="auto" hangingPunct="1">
              <a:spcAft>
                <a:spcPts val="0"/>
              </a:spcAft>
              <a:buFont typeface="Wingdings" pitchFamily="2" charset="2"/>
              <a:buNone/>
              <a:defRPr/>
            </a:pPr>
            <a:r>
              <a:rPr lang="en-US" sz="2400" i="1" dirty="0" smtClean="0">
                <a:latin typeface="Times New Roman" pitchFamily="18" charset="0"/>
              </a:rPr>
              <a:t>we can use the </a:t>
            </a:r>
            <a:r>
              <a:rPr lang="en-US" sz="2400" b="1" i="1" dirty="0" smtClean="0">
                <a:solidFill>
                  <a:srgbClr val="FF0000"/>
                </a:solidFill>
                <a:latin typeface="Times New Roman" pitchFamily="18" charset="0"/>
              </a:rPr>
              <a:t>sum</a:t>
            </a:r>
            <a:r>
              <a:rPr lang="en-US" sz="2400" i="1" dirty="0" smtClean="0">
                <a:latin typeface="Times New Roman" pitchFamily="18" charset="0"/>
              </a:rPr>
              <a:t> of cubes formula, with a = x and b = 1</a:t>
            </a:r>
          </a:p>
          <a:p>
            <a:pPr lvl="1" eaLnBrk="1" fontAlgn="auto" hangingPunct="1">
              <a:spcAft>
                <a:spcPts val="0"/>
              </a:spcAft>
              <a:buFont typeface="Wingdings" pitchFamily="2" charset="2"/>
              <a:buNone/>
              <a:defRPr/>
            </a:pPr>
            <a:r>
              <a:rPr lang="en-US" i="1" u="sng" dirty="0" smtClean="0">
                <a:latin typeface="Times New Roman" pitchFamily="18" charset="0"/>
              </a:rPr>
              <a:t>Answer</a:t>
            </a:r>
            <a:r>
              <a:rPr lang="en-US" i="1" dirty="0" smtClean="0">
                <a:latin typeface="Times New Roman" pitchFamily="18" charset="0"/>
              </a:rPr>
              <a:t>: x</a:t>
            </a:r>
            <a:r>
              <a:rPr lang="en-US" baseline="30000" dirty="0" smtClean="0">
                <a:latin typeface="Times New Roman" pitchFamily="18" charset="0"/>
              </a:rPr>
              <a:t>3</a:t>
            </a:r>
            <a:r>
              <a:rPr lang="en-US" dirty="0" smtClean="0">
                <a:latin typeface="Times New Roman" pitchFamily="18" charset="0"/>
              </a:rPr>
              <a:t> + 1 =</a:t>
            </a:r>
            <a:r>
              <a:rPr lang="en-US" sz="2400" dirty="0" smtClean="0">
                <a:latin typeface="Times New Roman" pitchFamily="18" charset="0"/>
              </a:rPr>
              <a:t> </a:t>
            </a:r>
            <a:r>
              <a:rPr lang="en-US" dirty="0" smtClean="0">
                <a:latin typeface="Times New Roman" pitchFamily="18" charset="0"/>
              </a:rPr>
              <a:t>(</a:t>
            </a:r>
            <a:r>
              <a:rPr lang="en-US" i="1" dirty="0" smtClean="0">
                <a:latin typeface="Times New Roman" pitchFamily="18" charset="0"/>
              </a:rPr>
              <a:t>x</a:t>
            </a:r>
            <a:r>
              <a:rPr lang="en-US" dirty="0" smtClean="0">
                <a:latin typeface="Times New Roman" pitchFamily="18" charset="0"/>
              </a:rPr>
              <a:t> + 1)(</a:t>
            </a:r>
            <a:r>
              <a:rPr lang="en-US" i="1" dirty="0" smtClean="0">
                <a:latin typeface="Times New Roman" pitchFamily="18" charset="0"/>
              </a:rPr>
              <a:t>x</a:t>
            </a:r>
            <a:r>
              <a:rPr lang="en-US" baseline="30000" dirty="0" smtClean="0">
                <a:latin typeface="Times New Roman" pitchFamily="18" charset="0"/>
              </a:rPr>
              <a:t>2</a:t>
            </a:r>
            <a:r>
              <a:rPr lang="en-US" dirty="0" smtClean="0">
                <a:latin typeface="Times New Roman" pitchFamily="18" charset="0"/>
              </a:rPr>
              <a:t> – </a:t>
            </a:r>
            <a:r>
              <a:rPr lang="en-US" i="1" dirty="0" smtClean="0">
                <a:latin typeface="Times New Roman" pitchFamily="18" charset="0"/>
              </a:rPr>
              <a:t>x</a:t>
            </a:r>
            <a:r>
              <a:rPr lang="en-US" dirty="0" smtClean="0">
                <a:latin typeface="Times New Roman" pitchFamily="18" charset="0"/>
              </a:rPr>
              <a:t> + 1).</a:t>
            </a:r>
          </a:p>
          <a:p>
            <a:pPr eaLnBrk="1" fontAlgn="auto" hangingPunct="1">
              <a:spcAft>
                <a:spcPts val="0"/>
              </a:spcAft>
              <a:buFontTx/>
              <a:buNone/>
              <a:defRPr/>
            </a:pPr>
            <a:r>
              <a:rPr lang="en-US" sz="2800" dirty="0" smtClean="0">
                <a:latin typeface="Times New Roman" pitchFamily="18" charset="0"/>
              </a:rPr>
              <a:t>2. Factor </a:t>
            </a:r>
            <a:r>
              <a:rPr lang="en-US" sz="2800" b="1" i="1" dirty="0" smtClean="0">
                <a:latin typeface="Times New Roman" pitchFamily="18" charset="0"/>
              </a:rPr>
              <a:t>y</a:t>
            </a:r>
            <a:r>
              <a:rPr lang="en-US" sz="2800" b="1" baseline="30000" dirty="0" smtClean="0">
                <a:latin typeface="Times New Roman" pitchFamily="18" charset="0"/>
              </a:rPr>
              <a:t>3</a:t>
            </a:r>
            <a:r>
              <a:rPr lang="en-US" sz="2800" b="1" dirty="0" smtClean="0">
                <a:latin typeface="Times New Roman" pitchFamily="18" charset="0"/>
              </a:rPr>
              <a:t> – 64.</a:t>
            </a:r>
          </a:p>
          <a:p>
            <a:pPr eaLnBrk="1" fontAlgn="auto" hangingPunct="1">
              <a:spcAft>
                <a:spcPts val="0"/>
              </a:spcAft>
              <a:buNone/>
              <a:defRPr/>
            </a:pPr>
            <a:r>
              <a:rPr lang="en-US" sz="2800" dirty="0" smtClean="0">
                <a:latin typeface="Times New Roman" pitchFamily="18" charset="0"/>
              </a:rPr>
              <a:t>   </a:t>
            </a:r>
            <a:r>
              <a:rPr lang="en-US" sz="2800" b="1" dirty="0" smtClean="0">
                <a:solidFill>
                  <a:srgbClr val="FF3300"/>
                </a:solidFill>
                <a:latin typeface="Times New Roman" pitchFamily="18" charset="0"/>
              </a:rPr>
              <a:t>HINT</a:t>
            </a:r>
            <a:r>
              <a:rPr lang="en-US" sz="2800" b="1" dirty="0">
                <a:solidFill>
                  <a:srgbClr val="FF3300"/>
                </a:solidFill>
                <a:latin typeface="Times New Roman" pitchFamily="18" charset="0"/>
              </a:rPr>
              <a:t>: </a:t>
            </a:r>
            <a:r>
              <a:rPr lang="en-US" sz="2200" dirty="0" smtClean="0">
                <a:latin typeface="Times New Roman" pitchFamily="18" charset="0"/>
              </a:rPr>
              <a:t>This </a:t>
            </a:r>
            <a:r>
              <a:rPr lang="en-US" sz="2200" dirty="0">
                <a:latin typeface="Times New Roman" pitchFamily="18" charset="0"/>
              </a:rPr>
              <a:t>one looks like </a:t>
            </a:r>
            <a:r>
              <a:rPr lang="en-US" sz="2600" dirty="0">
                <a:latin typeface="Times New Roman" pitchFamily="18" charset="0"/>
              </a:rPr>
              <a:t>(  </a:t>
            </a:r>
            <a:r>
              <a:rPr lang="en-US" sz="2600" dirty="0" smtClean="0">
                <a:latin typeface="Times New Roman" pitchFamily="18" charset="0"/>
              </a:rPr>
              <a:t> )</a:t>
            </a:r>
            <a:r>
              <a:rPr lang="en-US" sz="2600" baseline="30000" dirty="0">
                <a:latin typeface="Times New Roman" pitchFamily="18" charset="0"/>
              </a:rPr>
              <a:t>3</a:t>
            </a:r>
            <a:r>
              <a:rPr lang="en-US" sz="2600" dirty="0">
                <a:latin typeface="Times New Roman" pitchFamily="18" charset="0"/>
              </a:rPr>
              <a:t> </a:t>
            </a:r>
            <a:r>
              <a:rPr lang="en-US" sz="2600" b="1" dirty="0" smtClean="0">
                <a:solidFill>
                  <a:srgbClr val="FF0000"/>
                </a:solidFill>
                <a:latin typeface="Times New Roman" pitchFamily="18" charset="0"/>
              </a:rPr>
              <a:t>-</a:t>
            </a:r>
            <a:r>
              <a:rPr lang="en-US" sz="2600" dirty="0" smtClean="0">
                <a:latin typeface="Times New Roman" pitchFamily="18" charset="0"/>
              </a:rPr>
              <a:t> </a:t>
            </a:r>
            <a:r>
              <a:rPr lang="en-US" sz="2600" dirty="0">
                <a:latin typeface="Times New Roman" pitchFamily="18" charset="0"/>
              </a:rPr>
              <a:t>( </a:t>
            </a:r>
            <a:r>
              <a:rPr lang="en-US" sz="2600" dirty="0" smtClean="0">
                <a:latin typeface="Times New Roman" pitchFamily="18" charset="0"/>
              </a:rPr>
              <a:t>  </a:t>
            </a:r>
            <a:r>
              <a:rPr lang="en-US" sz="2600" dirty="0">
                <a:latin typeface="Times New Roman" pitchFamily="18" charset="0"/>
              </a:rPr>
              <a:t>)</a:t>
            </a:r>
            <a:r>
              <a:rPr lang="en-US" sz="2600" baseline="30000" dirty="0">
                <a:latin typeface="Times New Roman" pitchFamily="18" charset="0"/>
              </a:rPr>
              <a:t>3</a:t>
            </a:r>
            <a:r>
              <a:rPr lang="en-US" sz="2200" dirty="0" smtClean="0">
                <a:latin typeface="Times New Roman" pitchFamily="18" charset="0"/>
              </a:rPr>
              <a:t>. What goes in the parentheses?</a:t>
            </a:r>
          </a:p>
          <a:p>
            <a:pPr eaLnBrk="1" fontAlgn="auto" hangingPunct="1">
              <a:spcAft>
                <a:spcPts val="0"/>
              </a:spcAft>
              <a:buNone/>
              <a:defRPr/>
            </a:pPr>
            <a:r>
              <a:rPr lang="en-US" sz="2400" i="1" dirty="0" smtClean="0">
                <a:latin typeface="Times New Roman" pitchFamily="18" charset="0"/>
              </a:rPr>
              <a:t>Therefore we can use the </a:t>
            </a:r>
            <a:r>
              <a:rPr lang="en-US" sz="2400" b="1" i="1" dirty="0" smtClean="0">
                <a:solidFill>
                  <a:srgbClr val="FF0000"/>
                </a:solidFill>
                <a:latin typeface="Times New Roman" pitchFamily="18" charset="0"/>
              </a:rPr>
              <a:t>difference</a:t>
            </a:r>
            <a:r>
              <a:rPr lang="en-US" sz="2400" i="1" dirty="0" smtClean="0">
                <a:latin typeface="Times New Roman" pitchFamily="18" charset="0"/>
              </a:rPr>
              <a:t> of cubes formula with a = y and b = 4.</a:t>
            </a:r>
            <a:endParaRPr lang="en-US" sz="2400" i="1" baseline="30000" dirty="0" smtClean="0">
              <a:latin typeface="Times New Roman" pitchFamily="18" charset="0"/>
            </a:endParaRPr>
          </a:p>
          <a:p>
            <a:pPr lvl="1" eaLnBrk="1" fontAlgn="auto" hangingPunct="1">
              <a:spcAft>
                <a:spcPts val="0"/>
              </a:spcAft>
              <a:buFont typeface="Wingdings" pitchFamily="2" charset="2"/>
              <a:buNone/>
              <a:defRPr/>
            </a:pPr>
            <a:r>
              <a:rPr lang="en-US" i="1" u="sng" dirty="0" smtClean="0">
                <a:latin typeface="Times New Roman" pitchFamily="18" charset="0"/>
              </a:rPr>
              <a:t>Answer</a:t>
            </a:r>
            <a:r>
              <a:rPr lang="en-US" i="1" dirty="0" smtClean="0">
                <a:latin typeface="Times New Roman" pitchFamily="18" charset="0"/>
              </a:rPr>
              <a:t>: y</a:t>
            </a:r>
            <a:r>
              <a:rPr lang="en-US" baseline="30000" dirty="0" smtClean="0">
                <a:latin typeface="Times New Roman" pitchFamily="18" charset="0"/>
              </a:rPr>
              <a:t>3</a:t>
            </a:r>
            <a:r>
              <a:rPr lang="en-US" dirty="0" smtClean="0">
                <a:latin typeface="Times New Roman" pitchFamily="18" charset="0"/>
              </a:rPr>
              <a:t> – 64 =</a:t>
            </a:r>
            <a:r>
              <a:rPr lang="en-US" sz="2400" dirty="0" smtClean="0">
                <a:latin typeface="Times New Roman" pitchFamily="18" charset="0"/>
              </a:rPr>
              <a:t> </a:t>
            </a:r>
            <a:r>
              <a:rPr lang="en-US" dirty="0" smtClean="0">
                <a:latin typeface="Times New Roman" pitchFamily="18" charset="0"/>
              </a:rPr>
              <a:t>(</a:t>
            </a:r>
            <a:r>
              <a:rPr lang="en-US" i="1" dirty="0" smtClean="0">
                <a:latin typeface="Times New Roman" pitchFamily="18" charset="0"/>
              </a:rPr>
              <a:t>y</a:t>
            </a:r>
            <a:r>
              <a:rPr lang="en-US" dirty="0" smtClean="0">
                <a:latin typeface="Times New Roman" pitchFamily="18" charset="0"/>
              </a:rPr>
              <a:t> – 4)(</a:t>
            </a:r>
            <a:r>
              <a:rPr lang="en-US" i="1" dirty="0" smtClean="0">
                <a:latin typeface="Times New Roman" pitchFamily="18" charset="0"/>
              </a:rPr>
              <a:t>y</a:t>
            </a:r>
            <a:r>
              <a:rPr lang="en-US" baseline="30000" dirty="0" smtClean="0">
                <a:latin typeface="Times New Roman" pitchFamily="18" charset="0"/>
              </a:rPr>
              <a:t>2</a:t>
            </a:r>
            <a:r>
              <a:rPr lang="en-US" dirty="0" smtClean="0">
                <a:latin typeface="Times New Roman" pitchFamily="18" charset="0"/>
              </a:rPr>
              <a:t> + 4</a:t>
            </a:r>
            <a:r>
              <a:rPr lang="en-US" i="1" dirty="0" smtClean="0">
                <a:latin typeface="Times New Roman" pitchFamily="18" charset="0"/>
              </a:rPr>
              <a:t>y</a:t>
            </a:r>
            <a:r>
              <a:rPr lang="en-US" dirty="0" smtClean="0">
                <a:latin typeface="Times New Roman" pitchFamily="18" charset="0"/>
              </a:rPr>
              <a:t> + 16).</a:t>
            </a:r>
          </a:p>
        </p:txBody>
      </p:sp>
      <p:grpSp>
        <p:nvGrpSpPr>
          <p:cNvPr id="2" name="Group 3"/>
          <p:cNvGrpSpPr>
            <a:grpSpLocks/>
          </p:cNvGrpSpPr>
          <p:nvPr/>
        </p:nvGrpSpPr>
        <p:grpSpPr bwMode="auto">
          <a:xfrm>
            <a:off x="152400" y="1447800"/>
            <a:ext cx="2057400" cy="812800"/>
            <a:chOff x="192" y="240"/>
            <a:chExt cx="1200" cy="480"/>
          </a:xfrm>
          <a:solidFill>
            <a:srgbClr val="FFFF00"/>
          </a:solidFill>
        </p:grpSpPr>
        <p:sp>
          <p:nvSpPr>
            <p:cNvPr id="184324" name="Rectangle 4"/>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84325" name="Text Box 5"/>
            <p:cNvSpPr txBox="1">
              <a:spLocks noChangeArrowheads="1"/>
            </p:cNvSpPr>
            <p:nvPr/>
          </p:nvSpPr>
          <p:spPr bwMode="auto">
            <a:xfrm>
              <a:off x="240" y="288"/>
              <a:ext cx="1100" cy="342"/>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Examples</a:t>
              </a:r>
            </a:p>
          </p:txBody>
        </p:sp>
      </p:grpSp>
      <p:sp>
        <p:nvSpPr>
          <p:cNvPr id="15364" name="Text Box 6"/>
          <p:cNvSpPr txBox="1">
            <a:spLocks noChangeArrowheads="1"/>
          </p:cNvSpPr>
          <p:nvPr/>
        </p:nvSpPr>
        <p:spPr bwMode="auto">
          <a:xfrm>
            <a:off x="228600" y="152400"/>
            <a:ext cx="8686800" cy="12128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fontAlgn="base" hangingPunct="1">
              <a:spcBef>
                <a:spcPct val="0"/>
              </a:spcBef>
              <a:spcAft>
                <a:spcPct val="0"/>
              </a:spcAft>
            </a:pPr>
            <a:r>
              <a:rPr lang="en-US" dirty="0">
                <a:solidFill>
                  <a:prstClr val="black"/>
                </a:solidFill>
                <a:cs typeface="Arial" charset="0"/>
              </a:rPr>
              <a:t>                        </a:t>
            </a:r>
            <a:r>
              <a:rPr lang="en-US" b="1" u="sng" dirty="0">
                <a:solidFill>
                  <a:prstClr val="black"/>
                </a:solidFill>
                <a:cs typeface="Arial" charset="0"/>
              </a:rPr>
              <a:t>Formulas:</a:t>
            </a:r>
          </a:p>
          <a:p>
            <a:pPr lvl="1" eaLnBrk="1" fontAlgn="base" hangingPunct="1">
              <a:spcBef>
                <a:spcPct val="0"/>
              </a:spcBef>
              <a:spcAft>
                <a:spcPct val="0"/>
              </a:spcAft>
            </a:pPr>
            <a:r>
              <a:rPr lang="en-US" dirty="0">
                <a:solidFill>
                  <a:prstClr val="black"/>
                </a:solidFill>
                <a:cs typeface="Arial" charset="0"/>
              </a:rPr>
              <a:t>Sum of cubes</a:t>
            </a:r>
            <a:r>
              <a:rPr lang="en-US" i="1" dirty="0">
                <a:solidFill>
                  <a:prstClr val="black"/>
                </a:solidFill>
                <a:cs typeface="Arial" charset="0"/>
              </a:rPr>
              <a:t>: </a:t>
            </a:r>
            <a:r>
              <a:rPr lang="en-US" i="1" dirty="0">
                <a:solidFill>
                  <a:srgbClr val="0000FF"/>
                </a:solidFill>
                <a:cs typeface="Arial" charset="0"/>
              </a:rPr>
              <a:t>a</a:t>
            </a:r>
            <a:r>
              <a:rPr lang="en-US" baseline="30000" dirty="0">
                <a:solidFill>
                  <a:srgbClr val="0000FF"/>
                </a:solidFill>
                <a:cs typeface="Arial" charset="0"/>
              </a:rPr>
              <a:t>3 </a:t>
            </a:r>
            <a:r>
              <a:rPr lang="en-US" b="1" dirty="0">
                <a:solidFill>
                  <a:srgbClr val="FF3300"/>
                </a:solidFill>
                <a:cs typeface="Arial" charset="0"/>
              </a:rPr>
              <a:t>+</a:t>
            </a:r>
            <a:r>
              <a:rPr lang="en-US" dirty="0">
                <a:solidFill>
                  <a:srgbClr val="0000FF"/>
                </a:solidFill>
                <a:cs typeface="Arial" charset="0"/>
              </a:rPr>
              <a:t> </a:t>
            </a:r>
            <a:r>
              <a:rPr lang="en-US" i="1" dirty="0">
                <a:solidFill>
                  <a:srgbClr val="0000FF"/>
                </a:solidFill>
                <a:cs typeface="Arial" charset="0"/>
              </a:rPr>
              <a:t>b</a:t>
            </a:r>
            <a:r>
              <a:rPr lang="en-US" baseline="30000" dirty="0">
                <a:solidFill>
                  <a:srgbClr val="0000FF"/>
                </a:solidFill>
                <a:cs typeface="Arial" charset="0"/>
              </a:rPr>
              <a:t>3</a:t>
            </a:r>
            <a:r>
              <a:rPr lang="en-US" dirty="0">
                <a:solidFill>
                  <a:srgbClr val="0000FF"/>
                </a:solidFill>
                <a:cs typeface="Arial" charset="0"/>
              </a:rPr>
              <a:t> = (</a:t>
            </a:r>
            <a:r>
              <a:rPr lang="en-US" i="1" dirty="0">
                <a:solidFill>
                  <a:srgbClr val="0000FF"/>
                </a:solidFill>
                <a:cs typeface="Arial" charset="0"/>
              </a:rPr>
              <a:t>a</a:t>
            </a:r>
            <a:r>
              <a:rPr lang="en-US" dirty="0">
                <a:solidFill>
                  <a:srgbClr val="0000FF"/>
                </a:solidFill>
                <a:cs typeface="Arial" charset="0"/>
              </a:rPr>
              <a:t> </a:t>
            </a:r>
            <a:r>
              <a:rPr lang="en-US" b="1" dirty="0">
                <a:solidFill>
                  <a:srgbClr val="FF3300"/>
                </a:solidFill>
                <a:cs typeface="Arial" charset="0"/>
              </a:rPr>
              <a:t>+</a:t>
            </a:r>
            <a:r>
              <a:rPr lang="en-US" dirty="0">
                <a:solidFill>
                  <a:srgbClr val="0000FF"/>
                </a:solidFill>
                <a:cs typeface="Arial" charset="0"/>
              </a:rPr>
              <a:t> </a:t>
            </a:r>
            <a:r>
              <a:rPr lang="en-US" i="1" dirty="0">
                <a:solidFill>
                  <a:srgbClr val="0000FF"/>
                </a:solidFill>
                <a:cs typeface="Arial" charset="0"/>
              </a:rPr>
              <a:t>b</a:t>
            </a:r>
            <a:r>
              <a:rPr lang="en-US" dirty="0">
                <a:solidFill>
                  <a:srgbClr val="0000FF"/>
                </a:solidFill>
                <a:cs typeface="Arial" charset="0"/>
              </a:rPr>
              <a:t>)(</a:t>
            </a:r>
            <a:r>
              <a:rPr lang="en-US" i="1" dirty="0">
                <a:solidFill>
                  <a:srgbClr val="0000FF"/>
                </a:solidFill>
                <a:cs typeface="Arial" charset="0"/>
              </a:rPr>
              <a:t>a</a:t>
            </a:r>
            <a:r>
              <a:rPr lang="en-US" baseline="30000" dirty="0">
                <a:solidFill>
                  <a:srgbClr val="0000FF"/>
                </a:solidFill>
                <a:cs typeface="Arial" charset="0"/>
              </a:rPr>
              <a:t>2</a:t>
            </a:r>
            <a:r>
              <a:rPr lang="en-US" b="1" dirty="0">
                <a:solidFill>
                  <a:srgbClr val="0000FF"/>
                </a:solidFill>
                <a:cs typeface="Arial" charset="0"/>
              </a:rPr>
              <a:t> </a:t>
            </a:r>
            <a:r>
              <a:rPr lang="en-US" b="1" dirty="0">
                <a:solidFill>
                  <a:srgbClr val="FF3300"/>
                </a:solidFill>
                <a:cs typeface="Arial" charset="0"/>
              </a:rPr>
              <a:t>–</a:t>
            </a:r>
            <a:r>
              <a:rPr lang="en-US" dirty="0">
                <a:solidFill>
                  <a:srgbClr val="FF3300"/>
                </a:solidFill>
                <a:cs typeface="Arial" charset="0"/>
              </a:rPr>
              <a:t> </a:t>
            </a:r>
            <a:r>
              <a:rPr lang="en-US" i="1" dirty="0" err="1">
                <a:solidFill>
                  <a:srgbClr val="0000FF"/>
                </a:solidFill>
                <a:cs typeface="Arial" charset="0"/>
              </a:rPr>
              <a:t>ab</a:t>
            </a:r>
            <a:r>
              <a:rPr lang="en-US" dirty="0">
                <a:solidFill>
                  <a:srgbClr val="0000FF"/>
                </a:solidFill>
                <a:cs typeface="Arial" charset="0"/>
              </a:rPr>
              <a:t> + </a:t>
            </a:r>
            <a:r>
              <a:rPr lang="en-US" i="1" dirty="0">
                <a:solidFill>
                  <a:srgbClr val="0000FF"/>
                </a:solidFill>
                <a:cs typeface="Arial" charset="0"/>
              </a:rPr>
              <a:t>b</a:t>
            </a:r>
            <a:r>
              <a:rPr lang="en-US" baseline="30000" dirty="0">
                <a:solidFill>
                  <a:srgbClr val="0000FF"/>
                </a:solidFill>
                <a:cs typeface="Arial" charset="0"/>
              </a:rPr>
              <a:t>2</a:t>
            </a:r>
            <a:r>
              <a:rPr lang="en-US" dirty="0">
                <a:solidFill>
                  <a:srgbClr val="0000FF"/>
                </a:solidFill>
                <a:cs typeface="Arial" charset="0"/>
              </a:rPr>
              <a:t>)</a:t>
            </a:r>
          </a:p>
          <a:p>
            <a:pPr lvl="1" eaLnBrk="1" fontAlgn="base" hangingPunct="1">
              <a:spcBef>
                <a:spcPct val="0"/>
              </a:spcBef>
              <a:spcAft>
                <a:spcPct val="0"/>
              </a:spcAft>
            </a:pPr>
            <a:r>
              <a:rPr lang="en-US" dirty="0">
                <a:solidFill>
                  <a:prstClr val="black"/>
                </a:solidFill>
                <a:cs typeface="Arial" charset="0"/>
              </a:rPr>
              <a:t>Diff. of cubes</a:t>
            </a:r>
            <a:r>
              <a:rPr lang="en-US" dirty="0" smtClean="0">
                <a:solidFill>
                  <a:prstClr val="black"/>
                </a:solidFill>
                <a:cs typeface="Arial" charset="0"/>
              </a:rPr>
              <a:t>: </a:t>
            </a:r>
            <a:r>
              <a:rPr lang="en-US" i="1" dirty="0" smtClean="0">
                <a:solidFill>
                  <a:srgbClr val="FF3300"/>
                </a:solidFill>
                <a:cs typeface="Arial" charset="0"/>
              </a:rPr>
              <a:t>a</a:t>
            </a:r>
            <a:r>
              <a:rPr lang="en-US" baseline="30000" dirty="0" smtClean="0">
                <a:solidFill>
                  <a:srgbClr val="FF3300"/>
                </a:solidFill>
                <a:cs typeface="Arial" charset="0"/>
              </a:rPr>
              <a:t>3</a:t>
            </a:r>
            <a:r>
              <a:rPr lang="en-US" dirty="0" smtClean="0">
                <a:solidFill>
                  <a:srgbClr val="FF3300"/>
                </a:solidFill>
                <a:cs typeface="Arial" charset="0"/>
              </a:rPr>
              <a:t> </a:t>
            </a:r>
            <a:r>
              <a:rPr lang="en-US" b="1" dirty="0">
                <a:solidFill>
                  <a:srgbClr val="0000FF"/>
                </a:solidFill>
                <a:cs typeface="Arial" charset="0"/>
              </a:rPr>
              <a:t>–</a:t>
            </a:r>
            <a:r>
              <a:rPr lang="en-US" b="1" dirty="0">
                <a:solidFill>
                  <a:srgbClr val="FF3300"/>
                </a:solidFill>
                <a:cs typeface="Arial" charset="0"/>
              </a:rPr>
              <a:t> </a:t>
            </a:r>
            <a:r>
              <a:rPr lang="en-US" i="1" dirty="0">
                <a:solidFill>
                  <a:srgbClr val="FF3300"/>
                </a:solidFill>
                <a:cs typeface="Arial" charset="0"/>
              </a:rPr>
              <a:t>b</a:t>
            </a:r>
            <a:r>
              <a:rPr lang="en-US" baseline="30000" dirty="0">
                <a:solidFill>
                  <a:srgbClr val="FF3300"/>
                </a:solidFill>
                <a:cs typeface="Arial" charset="0"/>
              </a:rPr>
              <a:t>3</a:t>
            </a:r>
            <a:r>
              <a:rPr lang="en-US" dirty="0">
                <a:solidFill>
                  <a:srgbClr val="FF3300"/>
                </a:solidFill>
                <a:cs typeface="Arial" charset="0"/>
              </a:rPr>
              <a:t> = (</a:t>
            </a:r>
            <a:r>
              <a:rPr lang="en-US" i="1" dirty="0">
                <a:solidFill>
                  <a:srgbClr val="FF3300"/>
                </a:solidFill>
                <a:cs typeface="Arial" charset="0"/>
              </a:rPr>
              <a:t>a</a:t>
            </a:r>
            <a:r>
              <a:rPr lang="en-US" b="1" dirty="0">
                <a:solidFill>
                  <a:srgbClr val="FF3300"/>
                </a:solidFill>
                <a:cs typeface="Arial" charset="0"/>
              </a:rPr>
              <a:t> </a:t>
            </a:r>
            <a:r>
              <a:rPr lang="en-US" b="1" dirty="0">
                <a:solidFill>
                  <a:srgbClr val="0000FF"/>
                </a:solidFill>
                <a:cs typeface="Arial" charset="0"/>
              </a:rPr>
              <a:t>–</a:t>
            </a:r>
            <a:r>
              <a:rPr lang="en-US" dirty="0">
                <a:solidFill>
                  <a:srgbClr val="0000FF"/>
                </a:solidFill>
                <a:cs typeface="Arial" charset="0"/>
              </a:rPr>
              <a:t> </a:t>
            </a:r>
            <a:r>
              <a:rPr lang="en-US" i="1" dirty="0">
                <a:solidFill>
                  <a:srgbClr val="FF3300"/>
                </a:solidFill>
                <a:cs typeface="Arial" charset="0"/>
              </a:rPr>
              <a:t>b</a:t>
            </a:r>
            <a:r>
              <a:rPr lang="en-US" dirty="0">
                <a:solidFill>
                  <a:srgbClr val="FF3300"/>
                </a:solidFill>
                <a:cs typeface="Arial" charset="0"/>
              </a:rPr>
              <a:t>)(</a:t>
            </a:r>
            <a:r>
              <a:rPr lang="en-US" i="1" dirty="0">
                <a:solidFill>
                  <a:srgbClr val="FF3300"/>
                </a:solidFill>
                <a:cs typeface="Arial" charset="0"/>
              </a:rPr>
              <a:t>a</a:t>
            </a:r>
            <a:r>
              <a:rPr lang="en-US" baseline="30000" dirty="0">
                <a:solidFill>
                  <a:srgbClr val="FF3300"/>
                </a:solidFill>
                <a:cs typeface="Arial" charset="0"/>
              </a:rPr>
              <a:t>2</a:t>
            </a:r>
            <a:r>
              <a:rPr lang="en-US" dirty="0">
                <a:solidFill>
                  <a:srgbClr val="FF3300"/>
                </a:solidFill>
                <a:cs typeface="Arial" charset="0"/>
              </a:rPr>
              <a:t> </a:t>
            </a:r>
            <a:r>
              <a:rPr lang="en-US" b="1" dirty="0">
                <a:solidFill>
                  <a:srgbClr val="0000FF"/>
                </a:solidFill>
                <a:cs typeface="Arial" charset="0"/>
              </a:rPr>
              <a:t>+</a:t>
            </a:r>
            <a:r>
              <a:rPr lang="en-US" dirty="0">
                <a:solidFill>
                  <a:srgbClr val="FF3300"/>
                </a:solidFill>
                <a:cs typeface="Arial" charset="0"/>
              </a:rPr>
              <a:t> </a:t>
            </a:r>
            <a:r>
              <a:rPr lang="en-US" i="1" dirty="0" err="1">
                <a:solidFill>
                  <a:srgbClr val="FF3300"/>
                </a:solidFill>
                <a:cs typeface="Arial" charset="0"/>
              </a:rPr>
              <a:t>ab</a:t>
            </a:r>
            <a:r>
              <a:rPr lang="en-US" dirty="0">
                <a:solidFill>
                  <a:srgbClr val="FF3300"/>
                </a:solidFill>
                <a:cs typeface="Arial" charset="0"/>
              </a:rPr>
              <a:t> + </a:t>
            </a:r>
            <a:r>
              <a:rPr lang="en-US" i="1" dirty="0">
                <a:solidFill>
                  <a:srgbClr val="FF3300"/>
                </a:solidFill>
                <a:cs typeface="Arial" charset="0"/>
              </a:rPr>
              <a:t>b</a:t>
            </a:r>
            <a:r>
              <a:rPr lang="en-US" baseline="30000" dirty="0">
                <a:solidFill>
                  <a:srgbClr val="FF3300"/>
                </a:solidFill>
                <a:cs typeface="Arial" charset="0"/>
              </a:rPr>
              <a:t>2</a:t>
            </a:r>
            <a:r>
              <a:rPr lang="en-US" dirty="0">
                <a:solidFill>
                  <a:srgbClr val="FF3300"/>
                </a:solidFill>
                <a:cs typeface="Arial" charset="0"/>
              </a:rPr>
              <a:t>)</a:t>
            </a:r>
          </a:p>
        </p:txBody>
      </p:sp>
      <p:sp>
        <p:nvSpPr>
          <p:cNvPr id="3" name="TextBox 2"/>
          <p:cNvSpPr txBox="1"/>
          <p:nvPr/>
        </p:nvSpPr>
        <p:spPr>
          <a:xfrm>
            <a:off x="2362200" y="1447800"/>
            <a:ext cx="6858000" cy="1015663"/>
          </a:xfrm>
          <a:prstGeom prst="rect">
            <a:avLst/>
          </a:prstGeom>
          <a:noFill/>
        </p:spPr>
        <p:txBody>
          <a:bodyPr wrap="square" rtlCol="0">
            <a:spAutoFit/>
          </a:bodyPr>
          <a:lstStyle/>
          <a:p>
            <a:pPr fontAlgn="base">
              <a:spcBef>
                <a:spcPct val="0"/>
              </a:spcBef>
              <a:spcAft>
                <a:spcPct val="0"/>
              </a:spcAft>
            </a:pPr>
            <a:r>
              <a:rPr lang="en-US" sz="2000" b="1" dirty="0" smtClean="0">
                <a:solidFill>
                  <a:srgbClr val="FF0000"/>
                </a:solidFill>
                <a:latin typeface="Times New Roman" pitchFamily="18" charset="0"/>
                <a:cs typeface="Arial" charset="0"/>
              </a:rPr>
              <a:t>HINT: </a:t>
            </a:r>
            <a:r>
              <a:rPr lang="en-US" sz="2000" dirty="0" smtClean="0">
                <a:solidFill>
                  <a:srgbClr val="0000FF"/>
                </a:solidFill>
                <a:latin typeface="Times New Roman" pitchFamily="18" charset="0"/>
                <a:cs typeface="Arial" charset="0"/>
              </a:rPr>
              <a:t>It will help you a lot when doing cube problems if you always start by writing blank parentheses, then figure out what goes in them. Those will be the “a” and “b” in your formula.</a:t>
            </a:r>
            <a:endParaRPr lang="en-US" sz="2000" dirty="0">
              <a:solidFill>
                <a:srgbClr val="0000FF"/>
              </a:solidFill>
              <a:latin typeface="Times New Roman" pitchFamily="18" charset="0"/>
              <a:cs typeface="Arial" charset="0"/>
            </a:endParaRPr>
          </a:p>
        </p:txBody>
      </p:sp>
      <p:sp>
        <p:nvSpPr>
          <p:cNvPr id="4" name="TextBox 3"/>
          <p:cNvSpPr txBox="1"/>
          <p:nvPr/>
        </p:nvSpPr>
        <p:spPr>
          <a:xfrm>
            <a:off x="3700046" y="5177135"/>
            <a:ext cx="338554" cy="461665"/>
          </a:xfrm>
          <a:prstGeom prst="rect">
            <a:avLst/>
          </a:prstGeom>
          <a:noFill/>
        </p:spPr>
        <p:txBody>
          <a:bodyPr wrap="none" rtlCol="0">
            <a:spAutoFit/>
          </a:bodyPr>
          <a:lstStyle/>
          <a:p>
            <a:pPr fontAlgn="base">
              <a:spcBef>
                <a:spcPct val="0"/>
              </a:spcBef>
              <a:spcAft>
                <a:spcPct val="0"/>
              </a:spcAft>
            </a:pPr>
            <a:r>
              <a:rPr lang="en-US" sz="2400" b="1" dirty="0" smtClean="0">
                <a:solidFill>
                  <a:srgbClr val="FF3300"/>
                </a:solidFill>
                <a:latin typeface="Times New Roman" pitchFamily="18" charset="0"/>
                <a:cs typeface="Arial" charset="0"/>
              </a:rPr>
              <a:t>y</a:t>
            </a:r>
            <a:endParaRPr lang="en-US" sz="2400" b="1" dirty="0">
              <a:solidFill>
                <a:srgbClr val="FF3300"/>
              </a:solidFill>
              <a:latin typeface="Times New Roman" pitchFamily="18" charset="0"/>
              <a:cs typeface="Arial" charset="0"/>
            </a:endParaRPr>
          </a:p>
        </p:txBody>
      </p:sp>
      <p:sp>
        <p:nvSpPr>
          <p:cNvPr id="9" name="TextBox 8"/>
          <p:cNvSpPr txBox="1"/>
          <p:nvPr/>
        </p:nvSpPr>
        <p:spPr>
          <a:xfrm>
            <a:off x="4495399" y="5177135"/>
            <a:ext cx="338554" cy="461665"/>
          </a:xfrm>
          <a:prstGeom prst="rect">
            <a:avLst/>
          </a:prstGeom>
          <a:noFill/>
        </p:spPr>
        <p:txBody>
          <a:bodyPr wrap="none" rtlCol="0">
            <a:spAutoFit/>
          </a:bodyPr>
          <a:lstStyle/>
          <a:p>
            <a:pPr fontAlgn="base">
              <a:spcBef>
                <a:spcPct val="0"/>
              </a:spcBef>
              <a:spcAft>
                <a:spcPct val="0"/>
              </a:spcAft>
            </a:pPr>
            <a:r>
              <a:rPr lang="en-US" sz="2400" b="1" dirty="0">
                <a:solidFill>
                  <a:srgbClr val="FF3300"/>
                </a:solidFill>
                <a:latin typeface="Times New Roman" pitchFamily="18" charset="0"/>
                <a:cs typeface="Arial" charset="0"/>
              </a:rPr>
              <a:t>4</a:t>
            </a:r>
          </a:p>
        </p:txBody>
      </p:sp>
    </p:spTree>
    <p:extLst>
      <p:ext uri="{BB962C8B-B14F-4D97-AF65-F5344CB8AC3E}">
        <p14:creationId xmlns:p14="http://schemas.microsoft.com/office/powerpoint/2010/main" val="864525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432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32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432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322">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84322">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8432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432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1000"/>
                                        <p:tgtEl>
                                          <p:spTgt spid="9"/>
                                        </p:tgtEl>
                                      </p:cBhvr>
                                    </p:animEffect>
                                    <p:anim calcmode="lin" valueType="num">
                                      <p:cBhvr>
                                        <p:cTn id="63" dur="1000" fill="hold"/>
                                        <p:tgtEl>
                                          <p:spTgt spid="9"/>
                                        </p:tgtEl>
                                        <p:attrNameLst>
                                          <p:attrName>ppt_x</p:attrName>
                                        </p:attrNameLst>
                                      </p:cBhvr>
                                      <p:tavLst>
                                        <p:tav tm="0">
                                          <p:val>
                                            <p:strVal val="#ppt_x"/>
                                          </p:val>
                                        </p:tav>
                                        <p:tav tm="100000">
                                          <p:val>
                                            <p:strVal val="#ppt_x"/>
                                          </p:val>
                                        </p:tav>
                                      </p:tavLst>
                                    </p:anim>
                                    <p:anim calcmode="lin" valueType="num">
                                      <p:cBhvr>
                                        <p:cTn id="6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4322">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4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2"/>
          <p:cNvSpPr>
            <a:spLocks noGrp="1" noChangeArrowheads="1"/>
          </p:cNvSpPr>
          <p:nvPr>
            <p:ph idx="1"/>
          </p:nvPr>
        </p:nvSpPr>
        <p:spPr>
          <a:xfrm>
            <a:off x="533400" y="1676400"/>
            <a:ext cx="8229600" cy="3962400"/>
          </a:xfrm>
        </p:spPr>
        <p:txBody>
          <a:bodyPr/>
          <a:lstStyle/>
          <a:p>
            <a:pPr eaLnBrk="1" hangingPunct="1">
              <a:buFontTx/>
              <a:buNone/>
            </a:pPr>
            <a:r>
              <a:rPr lang="en-US" sz="2800" dirty="0" smtClean="0">
                <a:latin typeface="Times New Roman" pitchFamily="18" charset="0"/>
              </a:rPr>
              <a:t>3. </a:t>
            </a:r>
            <a:r>
              <a:rPr lang="en-US" sz="2800" b="1" dirty="0" smtClean="0">
                <a:latin typeface="Times New Roman" pitchFamily="18" charset="0"/>
              </a:rPr>
              <a:t>Factor 8</a:t>
            </a:r>
            <a:r>
              <a:rPr lang="en-US" sz="2800" b="1" i="1" dirty="0" smtClean="0">
                <a:latin typeface="Times New Roman" pitchFamily="18" charset="0"/>
              </a:rPr>
              <a:t>t</a:t>
            </a:r>
            <a:r>
              <a:rPr lang="en-US" sz="2800" b="1" baseline="30000" dirty="0" smtClean="0">
                <a:latin typeface="Times New Roman" pitchFamily="18" charset="0"/>
              </a:rPr>
              <a:t>3</a:t>
            </a:r>
            <a:r>
              <a:rPr lang="en-US" sz="2800" b="1" dirty="0" smtClean="0">
                <a:latin typeface="Times New Roman" pitchFamily="18" charset="0"/>
              </a:rPr>
              <a:t> + </a:t>
            </a:r>
            <a:r>
              <a:rPr lang="en-US" sz="2800" b="1" i="1" dirty="0" smtClean="0">
                <a:latin typeface="Times New Roman" pitchFamily="18" charset="0"/>
              </a:rPr>
              <a:t>s</a:t>
            </a:r>
            <a:r>
              <a:rPr lang="en-US" sz="2800" b="1" baseline="30000" dirty="0" smtClean="0">
                <a:latin typeface="Times New Roman" pitchFamily="18" charset="0"/>
              </a:rPr>
              <a:t>6</a:t>
            </a:r>
            <a:r>
              <a:rPr lang="en-US" sz="2800" b="1" dirty="0" smtClean="0">
                <a:latin typeface="Times New Roman" pitchFamily="18" charset="0"/>
              </a:rPr>
              <a:t>.</a:t>
            </a:r>
          </a:p>
          <a:p>
            <a:pPr eaLnBrk="1" hangingPunct="1">
              <a:buNone/>
            </a:pPr>
            <a:r>
              <a:rPr lang="en-US" sz="2000" b="1" dirty="0">
                <a:solidFill>
                  <a:srgbClr val="FF3300"/>
                </a:solidFill>
                <a:latin typeface="Times New Roman" pitchFamily="18" charset="0"/>
              </a:rPr>
              <a:t>HINT: </a:t>
            </a:r>
            <a:r>
              <a:rPr lang="en-US" sz="2000" dirty="0">
                <a:latin typeface="Times New Roman" pitchFamily="18" charset="0"/>
              </a:rPr>
              <a:t>This one looks like (   )</a:t>
            </a:r>
            <a:r>
              <a:rPr lang="en-US" sz="2000" baseline="30000" dirty="0">
                <a:latin typeface="Times New Roman" pitchFamily="18" charset="0"/>
              </a:rPr>
              <a:t>3</a:t>
            </a:r>
            <a:r>
              <a:rPr lang="en-US" sz="2000" dirty="0">
                <a:latin typeface="Times New Roman" pitchFamily="18" charset="0"/>
              </a:rPr>
              <a:t> </a:t>
            </a:r>
            <a:r>
              <a:rPr lang="en-US" sz="2000" b="1" dirty="0" smtClean="0">
                <a:solidFill>
                  <a:srgbClr val="FF0000"/>
                </a:solidFill>
                <a:latin typeface="Times New Roman" pitchFamily="18" charset="0"/>
              </a:rPr>
              <a:t>+</a:t>
            </a:r>
            <a:r>
              <a:rPr lang="en-US" sz="2000" dirty="0" smtClean="0">
                <a:latin typeface="Times New Roman" pitchFamily="18" charset="0"/>
              </a:rPr>
              <a:t> </a:t>
            </a:r>
            <a:r>
              <a:rPr lang="en-US" sz="2000" dirty="0">
                <a:latin typeface="Times New Roman" pitchFamily="18" charset="0"/>
              </a:rPr>
              <a:t>(   )</a:t>
            </a:r>
            <a:r>
              <a:rPr lang="en-US" sz="2000" baseline="30000" dirty="0">
                <a:latin typeface="Times New Roman" pitchFamily="18" charset="0"/>
              </a:rPr>
              <a:t>3</a:t>
            </a:r>
            <a:r>
              <a:rPr lang="en-US" sz="2000" dirty="0">
                <a:latin typeface="Times New Roman" pitchFamily="18" charset="0"/>
              </a:rPr>
              <a:t>. What goes in the parentheses?</a:t>
            </a:r>
          </a:p>
          <a:p>
            <a:pPr lvl="1" eaLnBrk="1" hangingPunct="1">
              <a:buFont typeface="Wingdings" pitchFamily="2" charset="2"/>
              <a:buNone/>
            </a:pPr>
            <a:r>
              <a:rPr lang="en-US" dirty="0" smtClean="0">
                <a:latin typeface="Times New Roman" pitchFamily="18" charset="0"/>
              </a:rPr>
              <a:t>This polynomial can be written as (</a:t>
            </a:r>
            <a:r>
              <a:rPr lang="en-US" dirty="0" smtClean="0">
                <a:solidFill>
                  <a:srgbClr val="0000FF"/>
                </a:solidFill>
                <a:latin typeface="Times New Roman" pitchFamily="18" charset="0"/>
              </a:rPr>
              <a:t>2</a:t>
            </a:r>
            <a:r>
              <a:rPr lang="en-US" i="1" dirty="0" smtClean="0">
                <a:solidFill>
                  <a:srgbClr val="0000FF"/>
                </a:solidFill>
                <a:latin typeface="Times New Roman" pitchFamily="18" charset="0"/>
              </a:rPr>
              <a:t>t</a:t>
            </a:r>
            <a:r>
              <a:rPr lang="en-US" dirty="0" smtClean="0">
                <a:latin typeface="Times New Roman" pitchFamily="18" charset="0"/>
              </a:rPr>
              <a:t>)</a:t>
            </a:r>
            <a:r>
              <a:rPr lang="en-US" baseline="30000" dirty="0" smtClean="0">
                <a:latin typeface="Times New Roman" pitchFamily="18" charset="0"/>
              </a:rPr>
              <a:t>3</a:t>
            </a:r>
            <a:r>
              <a:rPr lang="en-US" dirty="0" smtClean="0">
                <a:latin typeface="Times New Roman" pitchFamily="18" charset="0"/>
              </a:rPr>
              <a:t> + (</a:t>
            </a:r>
            <a:r>
              <a:rPr lang="en-US" i="1" dirty="0" smtClean="0">
                <a:solidFill>
                  <a:srgbClr val="0000FF"/>
                </a:solidFill>
                <a:latin typeface="Times New Roman" pitchFamily="18" charset="0"/>
              </a:rPr>
              <a:t>s</a:t>
            </a:r>
            <a:r>
              <a:rPr lang="en-US" baseline="30000" dirty="0" smtClean="0">
                <a:solidFill>
                  <a:srgbClr val="0000FF"/>
                </a:solidFill>
                <a:latin typeface="Times New Roman" pitchFamily="18" charset="0"/>
              </a:rPr>
              <a:t>2</a:t>
            </a:r>
            <a:r>
              <a:rPr lang="en-US" dirty="0" smtClean="0">
                <a:latin typeface="Times New Roman" pitchFamily="18" charset="0"/>
              </a:rPr>
              <a:t>)</a:t>
            </a:r>
            <a:r>
              <a:rPr lang="en-US" baseline="30000" dirty="0" smtClean="0">
                <a:latin typeface="Times New Roman" pitchFamily="18" charset="0"/>
              </a:rPr>
              <a:t>3</a:t>
            </a:r>
            <a:r>
              <a:rPr lang="en-US" dirty="0" smtClean="0">
                <a:latin typeface="Times New Roman" pitchFamily="18" charset="0"/>
              </a:rPr>
              <a:t>, so</a:t>
            </a:r>
          </a:p>
          <a:p>
            <a:pPr lvl="1" eaLnBrk="1" hangingPunct="1">
              <a:buFont typeface="Wingdings" pitchFamily="2" charset="2"/>
              <a:buNone/>
            </a:pPr>
            <a:r>
              <a:rPr lang="en-US" dirty="0" smtClean="0">
                <a:latin typeface="Times New Roman" pitchFamily="18" charset="0"/>
              </a:rPr>
              <a:t>8</a:t>
            </a:r>
            <a:r>
              <a:rPr lang="en-US" i="1" dirty="0" smtClean="0">
                <a:latin typeface="Times New Roman" pitchFamily="18" charset="0"/>
              </a:rPr>
              <a:t>t</a:t>
            </a:r>
            <a:r>
              <a:rPr lang="en-US" baseline="30000" dirty="0" smtClean="0">
                <a:latin typeface="Times New Roman" pitchFamily="18" charset="0"/>
              </a:rPr>
              <a:t>3</a:t>
            </a:r>
            <a:r>
              <a:rPr lang="en-US" dirty="0" smtClean="0">
                <a:latin typeface="Times New Roman" pitchFamily="18" charset="0"/>
              </a:rPr>
              <a:t> + </a:t>
            </a:r>
            <a:r>
              <a:rPr lang="en-US" i="1" dirty="0" smtClean="0">
                <a:latin typeface="Times New Roman" pitchFamily="18" charset="0"/>
              </a:rPr>
              <a:t>s</a:t>
            </a:r>
            <a:r>
              <a:rPr lang="en-US" baseline="30000" dirty="0" smtClean="0">
                <a:latin typeface="Times New Roman" pitchFamily="18" charset="0"/>
              </a:rPr>
              <a:t>6</a:t>
            </a:r>
            <a:r>
              <a:rPr lang="en-US" dirty="0" smtClean="0">
                <a:latin typeface="Times New Roman" pitchFamily="18" charset="0"/>
              </a:rPr>
              <a:t> = (</a:t>
            </a:r>
            <a:r>
              <a:rPr lang="en-US" dirty="0" smtClean="0">
                <a:solidFill>
                  <a:srgbClr val="0000FF"/>
                </a:solidFill>
                <a:latin typeface="Times New Roman" pitchFamily="18" charset="0"/>
              </a:rPr>
              <a:t>2</a:t>
            </a:r>
            <a:r>
              <a:rPr lang="en-US" i="1" dirty="0" smtClean="0">
                <a:solidFill>
                  <a:srgbClr val="0000FF"/>
                </a:solidFill>
                <a:latin typeface="Times New Roman" pitchFamily="18" charset="0"/>
              </a:rPr>
              <a:t>t</a:t>
            </a:r>
            <a:r>
              <a:rPr lang="en-US" dirty="0" smtClean="0">
                <a:latin typeface="Times New Roman" pitchFamily="18" charset="0"/>
              </a:rPr>
              <a:t> + </a:t>
            </a:r>
            <a:r>
              <a:rPr lang="en-US" i="1" dirty="0" smtClean="0">
                <a:solidFill>
                  <a:srgbClr val="0000FF"/>
                </a:solidFill>
                <a:latin typeface="Times New Roman" pitchFamily="18" charset="0"/>
              </a:rPr>
              <a:t>s</a:t>
            </a:r>
            <a:r>
              <a:rPr lang="en-US" baseline="30000" dirty="0" smtClean="0">
                <a:solidFill>
                  <a:srgbClr val="0000FF"/>
                </a:solidFill>
                <a:latin typeface="Times New Roman" pitchFamily="18" charset="0"/>
              </a:rPr>
              <a:t>2</a:t>
            </a:r>
            <a:r>
              <a:rPr lang="en-US" dirty="0" smtClean="0">
                <a:latin typeface="Times New Roman" pitchFamily="18" charset="0"/>
              </a:rPr>
              <a:t>)((</a:t>
            </a:r>
            <a:r>
              <a:rPr lang="en-US" dirty="0" smtClean="0">
                <a:solidFill>
                  <a:srgbClr val="0000FF"/>
                </a:solidFill>
                <a:latin typeface="Times New Roman" pitchFamily="18" charset="0"/>
              </a:rPr>
              <a:t>2</a:t>
            </a:r>
            <a:r>
              <a:rPr lang="en-US" i="1" dirty="0" smtClean="0">
                <a:solidFill>
                  <a:srgbClr val="0000FF"/>
                </a:solidFill>
                <a:latin typeface="Times New Roman" pitchFamily="18" charset="0"/>
              </a:rPr>
              <a:t>t</a:t>
            </a:r>
            <a:r>
              <a:rPr lang="en-US" dirty="0" smtClean="0">
                <a:latin typeface="Times New Roman" pitchFamily="18" charset="0"/>
              </a:rPr>
              <a:t>)</a:t>
            </a:r>
            <a:r>
              <a:rPr lang="en-US" baseline="30000" dirty="0" smtClean="0">
                <a:latin typeface="Times New Roman" pitchFamily="18" charset="0"/>
              </a:rPr>
              <a:t>2</a:t>
            </a:r>
            <a:r>
              <a:rPr lang="en-US" dirty="0" smtClean="0">
                <a:latin typeface="Times New Roman" pitchFamily="18" charset="0"/>
              </a:rPr>
              <a:t> – (</a:t>
            </a:r>
            <a:r>
              <a:rPr lang="en-US" dirty="0" smtClean="0">
                <a:solidFill>
                  <a:srgbClr val="0000FF"/>
                </a:solidFill>
                <a:latin typeface="Times New Roman" pitchFamily="18" charset="0"/>
              </a:rPr>
              <a:t>2</a:t>
            </a:r>
            <a:r>
              <a:rPr lang="en-US" i="1" dirty="0" smtClean="0">
                <a:solidFill>
                  <a:srgbClr val="0000FF"/>
                </a:solidFill>
                <a:latin typeface="Times New Roman" pitchFamily="18" charset="0"/>
              </a:rPr>
              <a:t>t</a:t>
            </a:r>
            <a:r>
              <a:rPr lang="en-US" dirty="0" smtClean="0">
                <a:latin typeface="Times New Roman" pitchFamily="18" charset="0"/>
              </a:rPr>
              <a:t>)(</a:t>
            </a:r>
            <a:r>
              <a:rPr lang="en-US" i="1" dirty="0" smtClean="0">
                <a:solidFill>
                  <a:srgbClr val="0000FF"/>
                </a:solidFill>
                <a:latin typeface="Times New Roman" pitchFamily="18" charset="0"/>
              </a:rPr>
              <a:t>s</a:t>
            </a:r>
            <a:r>
              <a:rPr lang="en-US" baseline="30000" dirty="0" smtClean="0">
                <a:solidFill>
                  <a:srgbClr val="0000FF"/>
                </a:solidFill>
                <a:latin typeface="Times New Roman" pitchFamily="18" charset="0"/>
              </a:rPr>
              <a:t>2</a:t>
            </a:r>
            <a:r>
              <a:rPr lang="en-US" dirty="0" smtClean="0">
                <a:latin typeface="Times New Roman" pitchFamily="18" charset="0"/>
              </a:rPr>
              <a:t>) + (</a:t>
            </a:r>
            <a:r>
              <a:rPr lang="en-US" i="1" dirty="0" smtClean="0">
                <a:solidFill>
                  <a:srgbClr val="0000FF"/>
                </a:solidFill>
                <a:latin typeface="Times New Roman" pitchFamily="18" charset="0"/>
              </a:rPr>
              <a:t>s</a:t>
            </a:r>
            <a:r>
              <a:rPr lang="en-US" baseline="30000" dirty="0" smtClean="0">
                <a:solidFill>
                  <a:srgbClr val="0000FF"/>
                </a:solidFill>
                <a:latin typeface="Times New Roman" pitchFamily="18" charset="0"/>
              </a:rPr>
              <a:t>2</a:t>
            </a:r>
            <a:r>
              <a:rPr lang="en-US" dirty="0" smtClean="0">
                <a:latin typeface="Times New Roman" pitchFamily="18" charset="0"/>
              </a:rPr>
              <a:t>)</a:t>
            </a:r>
            <a:r>
              <a:rPr lang="en-US" baseline="30000" dirty="0" smtClean="0">
                <a:latin typeface="Times New Roman" pitchFamily="18" charset="0"/>
              </a:rPr>
              <a:t>2</a:t>
            </a:r>
            <a:r>
              <a:rPr lang="en-US" dirty="0" smtClean="0">
                <a:latin typeface="Times New Roman" pitchFamily="18" charset="0"/>
              </a:rPr>
              <a:t>)</a:t>
            </a:r>
          </a:p>
          <a:p>
            <a:pPr lvl="1" eaLnBrk="1" hangingPunct="1">
              <a:buFont typeface="Wingdings" pitchFamily="2" charset="2"/>
              <a:buNone/>
            </a:pPr>
            <a:r>
              <a:rPr lang="en-US" dirty="0" smtClean="0">
                <a:latin typeface="Times New Roman" pitchFamily="18" charset="0"/>
              </a:rPr>
              <a:t>		       = (2</a:t>
            </a:r>
            <a:r>
              <a:rPr lang="en-US" i="1" dirty="0" smtClean="0">
                <a:latin typeface="Times New Roman" pitchFamily="18" charset="0"/>
              </a:rPr>
              <a:t>t</a:t>
            </a:r>
            <a:r>
              <a:rPr lang="en-US" dirty="0" smtClean="0">
                <a:latin typeface="Times New Roman" pitchFamily="18" charset="0"/>
              </a:rPr>
              <a:t> + </a:t>
            </a:r>
            <a:r>
              <a:rPr lang="en-US" i="1" dirty="0" smtClean="0">
                <a:latin typeface="Times New Roman" pitchFamily="18" charset="0"/>
              </a:rPr>
              <a:t>s</a:t>
            </a:r>
            <a:r>
              <a:rPr lang="en-US" baseline="30000" dirty="0" smtClean="0">
                <a:latin typeface="Times New Roman" pitchFamily="18" charset="0"/>
              </a:rPr>
              <a:t>2</a:t>
            </a:r>
            <a:r>
              <a:rPr lang="en-US" dirty="0" smtClean="0">
                <a:latin typeface="Times New Roman" pitchFamily="18" charset="0"/>
              </a:rPr>
              <a:t>)(4</a:t>
            </a:r>
            <a:r>
              <a:rPr lang="en-US" i="1" dirty="0" smtClean="0">
                <a:latin typeface="Times New Roman" pitchFamily="18" charset="0"/>
              </a:rPr>
              <a:t>t</a:t>
            </a:r>
            <a:r>
              <a:rPr lang="en-US" baseline="30000" dirty="0" smtClean="0">
                <a:latin typeface="Times New Roman" pitchFamily="18" charset="0"/>
              </a:rPr>
              <a:t>2</a:t>
            </a:r>
            <a:r>
              <a:rPr lang="en-US" dirty="0" smtClean="0">
                <a:latin typeface="Times New Roman" pitchFamily="18" charset="0"/>
              </a:rPr>
              <a:t> – 2</a:t>
            </a:r>
            <a:r>
              <a:rPr lang="en-US" i="1" dirty="0" smtClean="0">
                <a:latin typeface="Times New Roman" pitchFamily="18" charset="0"/>
              </a:rPr>
              <a:t>s</a:t>
            </a:r>
            <a:r>
              <a:rPr lang="en-US" baseline="30000" dirty="0" smtClean="0">
                <a:latin typeface="Times New Roman" pitchFamily="18" charset="0"/>
              </a:rPr>
              <a:t>2</a:t>
            </a:r>
            <a:r>
              <a:rPr lang="en-US" i="1" dirty="0" smtClean="0">
                <a:latin typeface="Times New Roman" pitchFamily="18" charset="0"/>
              </a:rPr>
              <a:t>t</a:t>
            </a:r>
            <a:r>
              <a:rPr lang="en-US" dirty="0" smtClean="0">
                <a:latin typeface="Times New Roman" pitchFamily="18" charset="0"/>
              </a:rPr>
              <a:t> + </a:t>
            </a:r>
            <a:r>
              <a:rPr lang="en-US" i="1" dirty="0" smtClean="0">
                <a:latin typeface="Times New Roman" pitchFamily="18" charset="0"/>
              </a:rPr>
              <a:t>s</a:t>
            </a:r>
            <a:r>
              <a:rPr lang="en-US" baseline="30000" dirty="0" smtClean="0">
                <a:latin typeface="Times New Roman" pitchFamily="18" charset="0"/>
              </a:rPr>
              <a:t>4</a:t>
            </a:r>
            <a:r>
              <a:rPr lang="en-US" dirty="0" smtClean="0">
                <a:latin typeface="Times New Roman" pitchFamily="18" charset="0"/>
              </a:rPr>
              <a:t>).</a:t>
            </a:r>
          </a:p>
          <a:p>
            <a:pPr eaLnBrk="1" hangingPunct="1">
              <a:buFontTx/>
              <a:buNone/>
            </a:pPr>
            <a:r>
              <a:rPr lang="en-US" sz="2800" dirty="0" smtClean="0">
                <a:latin typeface="Times New Roman" pitchFamily="18" charset="0"/>
              </a:rPr>
              <a:t>4. </a:t>
            </a:r>
            <a:r>
              <a:rPr lang="en-US" sz="2800" b="1" dirty="0" smtClean="0">
                <a:latin typeface="Times New Roman" pitchFamily="18" charset="0"/>
              </a:rPr>
              <a:t>Factor </a:t>
            </a:r>
            <a:r>
              <a:rPr lang="en-US" sz="2800" b="1" i="1" dirty="0" smtClean="0">
                <a:latin typeface="Times New Roman" pitchFamily="18" charset="0"/>
              </a:rPr>
              <a:t>x</a:t>
            </a:r>
            <a:r>
              <a:rPr lang="en-US" sz="2800" b="1" baseline="30000" dirty="0" smtClean="0">
                <a:latin typeface="Times New Roman" pitchFamily="18" charset="0"/>
              </a:rPr>
              <a:t>3</a:t>
            </a:r>
            <a:r>
              <a:rPr lang="en-US" sz="2800" b="1" i="1" dirty="0" smtClean="0">
                <a:latin typeface="Times New Roman" pitchFamily="18" charset="0"/>
              </a:rPr>
              <a:t>y</a:t>
            </a:r>
            <a:r>
              <a:rPr lang="en-US" sz="2800" b="1" baseline="30000" dirty="0" smtClean="0">
                <a:latin typeface="Times New Roman" pitchFamily="18" charset="0"/>
              </a:rPr>
              <a:t>6</a:t>
            </a:r>
            <a:r>
              <a:rPr lang="en-US" sz="2800" b="1" dirty="0" smtClean="0">
                <a:latin typeface="Times New Roman" pitchFamily="18" charset="0"/>
              </a:rPr>
              <a:t> – 27</a:t>
            </a:r>
            <a:r>
              <a:rPr lang="en-US" sz="2800" b="1" i="1" dirty="0" smtClean="0">
                <a:latin typeface="Times New Roman" pitchFamily="18" charset="0"/>
              </a:rPr>
              <a:t>z</a:t>
            </a:r>
            <a:r>
              <a:rPr lang="en-US" sz="2800" b="1" baseline="30000" dirty="0" smtClean="0">
                <a:latin typeface="Times New Roman" pitchFamily="18" charset="0"/>
              </a:rPr>
              <a:t>3</a:t>
            </a:r>
            <a:r>
              <a:rPr lang="en-US" sz="2800" b="1" dirty="0" smtClean="0">
                <a:latin typeface="Times New Roman" pitchFamily="18" charset="0"/>
              </a:rPr>
              <a:t>.</a:t>
            </a:r>
          </a:p>
          <a:p>
            <a:pPr eaLnBrk="1" fontAlgn="auto" hangingPunct="1">
              <a:spcAft>
                <a:spcPts val="0"/>
              </a:spcAft>
              <a:buNone/>
              <a:defRPr/>
            </a:pPr>
            <a:r>
              <a:rPr lang="en-US" sz="2800" b="1" dirty="0">
                <a:solidFill>
                  <a:srgbClr val="FF3300"/>
                </a:solidFill>
                <a:latin typeface="Times New Roman" pitchFamily="18" charset="0"/>
              </a:rPr>
              <a:t>HINT: </a:t>
            </a:r>
            <a:r>
              <a:rPr lang="en-US" sz="2000" dirty="0">
                <a:latin typeface="Times New Roman" pitchFamily="18" charset="0"/>
              </a:rPr>
              <a:t>This one looks like (   )</a:t>
            </a:r>
            <a:r>
              <a:rPr lang="en-US" sz="2000" baseline="30000" dirty="0">
                <a:latin typeface="Times New Roman" pitchFamily="18" charset="0"/>
              </a:rPr>
              <a:t>3</a:t>
            </a:r>
            <a:r>
              <a:rPr lang="en-US" sz="2000" dirty="0">
                <a:latin typeface="Times New Roman" pitchFamily="18" charset="0"/>
              </a:rPr>
              <a:t> </a:t>
            </a:r>
            <a:r>
              <a:rPr lang="en-US" sz="2000" b="1" dirty="0">
                <a:solidFill>
                  <a:srgbClr val="FF0000"/>
                </a:solidFill>
                <a:latin typeface="Times New Roman" pitchFamily="18" charset="0"/>
              </a:rPr>
              <a:t>-</a:t>
            </a:r>
            <a:r>
              <a:rPr lang="en-US" sz="2000" dirty="0">
                <a:latin typeface="Times New Roman" pitchFamily="18" charset="0"/>
              </a:rPr>
              <a:t> (   )</a:t>
            </a:r>
            <a:r>
              <a:rPr lang="en-US" sz="2000" baseline="30000" dirty="0">
                <a:latin typeface="Times New Roman" pitchFamily="18" charset="0"/>
              </a:rPr>
              <a:t>3</a:t>
            </a:r>
            <a:r>
              <a:rPr lang="en-US" sz="2000" dirty="0">
                <a:latin typeface="Times New Roman" pitchFamily="18" charset="0"/>
              </a:rPr>
              <a:t>. What goes in the parentheses?</a:t>
            </a:r>
          </a:p>
          <a:p>
            <a:pPr lvl="1" eaLnBrk="1" hangingPunct="1">
              <a:buFont typeface="Wingdings" pitchFamily="2" charset="2"/>
              <a:buNone/>
            </a:pPr>
            <a:r>
              <a:rPr lang="en-US" dirty="0" smtClean="0">
                <a:latin typeface="Times New Roman" pitchFamily="18" charset="0"/>
              </a:rPr>
              <a:t>This polynomial can be written as (</a:t>
            </a:r>
            <a:r>
              <a:rPr lang="en-US" i="1" dirty="0" smtClean="0">
                <a:solidFill>
                  <a:srgbClr val="0000FF"/>
                </a:solidFill>
                <a:latin typeface="Times New Roman" pitchFamily="18" charset="0"/>
              </a:rPr>
              <a:t>xy</a:t>
            </a:r>
            <a:r>
              <a:rPr lang="en-US" baseline="30000" dirty="0" smtClean="0">
                <a:solidFill>
                  <a:srgbClr val="0000FF"/>
                </a:solidFill>
                <a:latin typeface="Times New Roman" pitchFamily="18" charset="0"/>
              </a:rPr>
              <a:t>2</a:t>
            </a:r>
            <a:r>
              <a:rPr lang="en-US" dirty="0" smtClean="0">
                <a:latin typeface="Times New Roman" pitchFamily="18" charset="0"/>
              </a:rPr>
              <a:t>)</a:t>
            </a:r>
            <a:r>
              <a:rPr lang="en-US" baseline="30000" dirty="0" smtClean="0">
                <a:latin typeface="Times New Roman" pitchFamily="18" charset="0"/>
              </a:rPr>
              <a:t>3</a:t>
            </a:r>
            <a:r>
              <a:rPr lang="en-US" dirty="0" smtClean="0">
                <a:latin typeface="Times New Roman" pitchFamily="18" charset="0"/>
              </a:rPr>
              <a:t> – (</a:t>
            </a:r>
            <a:r>
              <a:rPr lang="en-US" dirty="0" smtClean="0">
                <a:solidFill>
                  <a:srgbClr val="0000FF"/>
                </a:solidFill>
                <a:latin typeface="Times New Roman" pitchFamily="18" charset="0"/>
              </a:rPr>
              <a:t>3</a:t>
            </a:r>
            <a:r>
              <a:rPr lang="en-US" i="1" dirty="0" smtClean="0">
                <a:solidFill>
                  <a:srgbClr val="0000FF"/>
                </a:solidFill>
                <a:latin typeface="Times New Roman" pitchFamily="18" charset="0"/>
              </a:rPr>
              <a:t>z</a:t>
            </a:r>
            <a:r>
              <a:rPr lang="en-US" dirty="0" smtClean="0">
                <a:latin typeface="Times New Roman" pitchFamily="18" charset="0"/>
              </a:rPr>
              <a:t>)</a:t>
            </a:r>
            <a:r>
              <a:rPr lang="en-US" baseline="30000" dirty="0" smtClean="0">
                <a:latin typeface="Times New Roman" pitchFamily="18" charset="0"/>
              </a:rPr>
              <a:t>3</a:t>
            </a:r>
            <a:r>
              <a:rPr lang="en-US" dirty="0" smtClean="0">
                <a:latin typeface="Times New Roman" pitchFamily="18" charset="0"/>
              </a:rPr>
              <a:t>, so</a:t>
            </a:r>
            <a:endParaRPr lang="en-US" baseline="30000" dirty="0" smtClean="0">
              <a:latin typeface="Times New Roman" pitchFamily="18" charset="0"/>
            </a:endParaRPr>
          </a:p>
          <a:p>
            <a:pPr lvl="1" eaLnBrk="1" hangingPunct="1">
              <a:buFont typeface="Wingdings" pitchFamily="2" charset="2"/>
              <a:buNone/>
            </a:pPr>
            <a:r>
              <a:rPr lang="en-US" i="1" dirty="0" smtClean="0">
                <a:latin typeface="Times New Roman" pitchFamily="18" charset="0"/>
              </a:rPr>
              <a:t>x</a:t>
            </a:r>
            <a:r>
              <a:rPr lang="en-US" baseline="30000" dirty="0" smtClean="0">
                <a:latin typeface="Times New Roman" pitchFamily="18" charset="0"/>
              </a:rPr>
              <a:t>3</a:t>
            </a:r>
            <a:r>
              <a:rPr lang="en-US" i="1" dirty="0" smtClean="0">
                <a:latin typeface="Times New Roman" pitchFamily="18" charset="0"/>
              </a:rPr>
              <a:t>y</a:t>
            </a:r>
            <a:r>
              <a:rPr lang="en-US" baseline="30000" dirty="0" smtClean="0">
                <a:latin typeface="Times New Roman" pitchFamily="18" charset="0"/>
              </a:rPr>
              <a:t>6</a:t>
            </a:r>
            <a:r>
              <a:rPr lang="en-US" dirty="0" smtClean="0">
                <a:latin typeface="Times New Roman" pitchFamily="18" charset="0"/>
              </a:rPr>
              <a:t> – 27</a:t>
            </a:r>
            <a:r>
              <a:rPr lang="en-US" i="1" dirty="0" smtClean="0">
                <a:latin typeface="Times New Roman" pitchFamily="18" charset="0"/>
              </a:rPr>
              <a:t>z</a:t>
            </a:r>
            <a:r>
              <a:rPr lang="en-US" baseline="30000" dirty="0" smtClean="0">
                <a:latin typeface="Times New Roman" pitchFamily="18" charset="0"/>
              </a:rPr>
              <a:t>3</a:t>
            </a:r>
            <a:r>
              <a:rPr lang="en-US" dirty="0" smtClean="0">
                <a:latin typeface="Times New Roman" pitchFamily="18" charset="0"/>
              </a:rPr>
              <a:t> = (</a:t>
            </a:r>
            <a:r>
              <a:rPr lang="en-US" i="1" dirty="0" smtClean="0">
                <a:solidFill>
                  <a:srgbClr val="0000FF"/>
                </a:solidFill>
                <a:latin typeface="Times New Roman" pitchFamily="18" charset="0"/>
              </a:rPr>
              <a:t>xy</a:t>
            </a:r>
            <a:r>
              <a:rPr lang="en-US" baseline="30000" dirty="0" smtClean="0">
                <a:solidFill>
                  <a:srgbClr val="0000FF"/>
                </a:solidFill>
                <a:latin typeface="Times New Roman" pitchFamily="18" charset="0"/>
              </a:rPr>
              <a:t>2</a:t>
            </a:r>
            <a:r>
              <a:rPr lang="en-US" dirty="0" smtClean="0">
                <a:latin typeface="Times New Roman" pitchFamily="18" charset="0"/>
              </a:rPr>
              <a:t> – </a:t>
            </a:r>
            <a:r>
              <a:rPr lang="en-US" dirty="0" smtClean="0">
                <a:solidFill>
                  <a:srgbClr val="0000FF"/>
                </a:solidFill>
                <a:latin typeface="Times New Roman" pitchFamily="18" charset="0"/>
              </a:rPr>
              <a:t>3</a:t>
            </a:r>
            <a:r>
              <a:rPr lang="en-US" i="1" dirty="0" smtClean="0">
                <a:solidFill>
                  <a:srgbClr val="0000FF"/>
                </a:solidFill>
                <a:latin typeface="Times New Roman" pitchFamily="18" charset="0"/>
              </a:rPr>
              <a:t>z</a:t>
            </a:r>
            <a:r>
              <a:rPr lang="en-US" dirty="0" smtClean="0">
                <a:latin typeface="Times New Roman" pitchFamily="18" charset="0"/>
              </a:rPr>
              <a:t>)((</a:t>
            </a:r>
            <a:r>
              <a:rPr lang="en-US" i="1" dirty="0" smtClean="0">
                <a:solidFill>
                  <a:srgbClr val="0000FF"/>
                </a:solidFill>
                <a:latin typeface="Times New Roman" pitchFamily="18" charset="0"/>
              </a:rPr>
              <a:t>xy</a:t>
            </a:r>
            <a:r>
              <a:rPr lang="en-US" baseline="30000" dirty="0" smtClean="0">
                <a:solidFill>
                  <a:srgbClr val="0000FF"/>
                </a:solidFill>
                <a:latin typeface="Times New Roman" pitchFamily="18" charset="0"/>
              </a:rPr>
              <a:t>2</a:t>
            </a:r>
            <a:r>
              <a:rPr lang="en-US" dirty="0" smtClean="0">
                <a:latin typeface="Times New Roman" pitchFamily="18" charset="0"/>
              </a:rPr>
              <a:t>)</a:t>
            </a:r>
            <a:r>
              <a:rPr lang="en-US" baseline="30000" dirty="0" smtClean="0">
                <a:latin typeface="Times New Roman" pitchFamily="18" charset="0"/>
              </a:rPr>
              <a:t>2</a:t>
            </a:r>
            <a:r>
              <a:rPr lang="en-US" dirty="0" smtClean="0">
                <a:latin typeface="Times New Roman" pitchFamily="18" charset="0"/>
              </a:rPr>
              <a:t> + (</a:t>
            </a:r>
            <a:r>
              <a:rPr lang="en-US" dirty="0" smtClean="0">
                <a:solidFill>
                  <a:srgbClr val="0000FF"/>
                </a:solidFill>
                <a:latin typeface="Times New Roman" pitchFamily="18" charset="0"/>
              </a:rPr>
              <a:t>3</a:t>
            </a:r>
            <a:r>
              <a:rPr lang="en-US" i="1" dirty="0" smtClean="0">
                <a:solidFill>
                  <a:srgbClr val="0000FF"/>
                </a:solidFill>
                <a:latin typeface="Times New Roman" pitchFamily="18" charset="0"/>
              </a:rPr>
              <a:t>z</a:t>
            </a:r>
            <a:r>
              <a:rPr lang="en-US" dirty="0" smtClean="0">
                <a:latin typeface="Times New Roman" pitchFamily="18" charset="0"/>
              </a:rPr>
              <a:t>)(</a:t>
            </a:r>
            <a:r>
              <a:rPr lang="en-US" i="1" dirty="0" smtClean="0">
                <a:solidFill>
                  <a:srgbClr val="0000FF"/>
                </a:solidFill>
                <a:latin typeface="Times New Roman" pitchFamily="18" charset="0"/>
              </a:rPr>
              <a:t>xy</a:t>
            </a:r>
            <a:r>
              <a:rPr lang="en-US" baseline="30000" dirty="0" smtClean="0">
                <a:solidFill>
                  <a:srgbClr val="0000FF"/>
                </a:solidFill>
                <a:latin typeface="Times New Roman" pitchFamily="18" charset="0"/>
              </a:rPr>
              <a:t>2</a:t>
            </a:r>
            <a:r>
              <a:rPr lang="en-US" dirty="0" smtClean="0">
                <a:latin typeface="Times New Roman" pitchFamily="18" charset="0"/>
              </a:rPr>
              <a:t>) + (</a:t>
            </a:r>
            <a:r>
              <a:rPr lang="en-US" dirty="0" smtClean="0">
                <a:solidFill>
                  <a:srgbClr val="0000FF"/>
                </a:solidFill>
                <a:latin typeface="Times New Roman" pitchFamily="18" charset="0"/>
              </a:rPr>
              <a:t>3</a:t>
            </a:r>
            <a:r>
              <a:rPr lang="en-US" i="1" dirty="0" smtClean="0">
                <a:solidFill>
                  <a:srgbClr val="0000FF"/>
                </a:solidFill>
                <a:latin typeface="Times New Roman" pitchFamily="18" charset="0"/>
              </a:rPr>
              <a:t>z</a:t>
            </a:r>
            <a:r>
              <a:rPr lang="en-US" dirty="0" smtClean="0">
                <a:latin typeface="Times New Roman" pitchFamily="18" charset="0"/>
              </a:rPr>
              <a:t>)</a:t>
            </a:r>
            <a:r>
              <a:rPr lang="en-US" baseline="30000" dirty="0" smtClean="0">
                <a:latin typeface="Times New Roman" pitchFamily="18" charset="0"/>
              </a:rPr>
              <a:t>2</a:t>
            </a:r>
            <a:r>
              <a:rPr lang="en-US" dirty="0" smtClean="0">
                <a:latin typeface="Times New Roman" pitchFamily="18" charset="0"/>
              </a:rPr>
              <a:t>)</a:t>
            </a:r>
          </a:p>
          <a:p>
            <a:pPr lvl="1" eaLnBrk="1" hangingPunct="1">
              <a:buFont typeface="Wingdings" pitchFamily="2" charset="2"/>
              <a:buNone/>
            </a:pPr>
            <a:r>
              <a:rPr lang="en-US" dirty="0" smtClean="0">
                <a:latin typeface="Times New Roman" pitchFamily="18" charset="0"/>
              </a:rPr>
              <a:t>			  = (</a:t>
            </a:r>
            <a:r>
              <a:rPr lang="en-US" i="1" dirty="0" smtClean="0">
                <a:latin typeface="Times New Roman" pitchFamily="18" charset="0"/>
              </a:rPr>
              <a:t>xy</a:t>
            </a:r>
            <a:r>
              <a:rPr lang="en-US" baseline="30000" dirty="0" smtClean="0">
                <a:latin typeface="Times New Roman" pitchFamily="18" charset="0"/>
              </a:rPr>
              <a:t>2</a:t>
            </a:r>
            <a:r>
              <a:rPr lang="en-US" dirty="0" smtClean="0">
                <a:latin typeface="Times New Roman" pitchFamily="18" charset="0"/>
              </a:rPr>
              <a:t> – 3</a:t>
            </a:r>
            <a:r>
              <a:rPr lang="en-US" i="1" dirty="0" smtClean="0">
                <a:latin typeface="Times New Roman" pitchFamily="18" charset="0"/>
              </a:rPr>
              <a:t>z</a:t>
            </a:r>
            <a:r>
              <a:rPr lang="en-US" dirty="0" smtClean="0">
                <a:latin typeface="Times New Roman" pitchFamily="18" charset="0"/>
              </a:rPr>
              <a:t>)(</a:t>
            </a:r>
            <a:r>
              <a:rPr lang="en-US" i="1" dirty="0" smtClean="0">
                <a:latin typeface="Times New Roman" pitchFamily="18" charset="0"/>
              </a:rPr>
              <a:t>x</a:t>
            </a:r>
            <a:r>
              <a:rPr lang="en-US" baseline="30000" dirty="0" smtClean="0">
                <a:latin typeface="Times New Roman" pitchFamily="18" charset="0"/>
              </a:rPr>
              <a:t>2</a:t>
            </a:r>
            <a:r>
              <a:rPr lang="en-US" i="1" dirty="0" smtClean="0">
                <a:latin typeface="Times New Roman" pitchFamily="18" charset="0"/>
              </a:rPr>
              <a:t>y</a:t>
            </a:r>
            <a:r>
              <a:rPr lang="en-US" baseline="30000" dirty="0" smtClean="0">
                <a:latin typeface="Times New Roman" pitchFamily="18" charset="0"/>
              </a:rPr>
              <a:t>4</a:t>
            </a:r>
            <a:r>
              <a:rPr lang="en-US" dirty="0" smtClean="0">
                <a:latin typeface="Times New Roman" pitchFamily="18" charset="0"/>
              </a:rPr>
              <a:t> + 3</a:t>
            </a:r>
            <a:r>
              <a:rPr lang="en-US" i="1" dirty="0" smtClean="0">
                <a:latin typeface="Times New Roman" pitchFamily="18" charset="0"/>
              </a:rPr>
              <a:t>xy</a:t>
            </a:r>
            <a:r>
              <a:rPr lang="en-US" baseline="30000" dirty="0" smtClean="0">
                <a:latin typeface="Times New Roman" pitchFamily="18" charset="0"/>
              </a:rPr>
              <a:t>2</a:t>
            </a:r>
            <a:r>
              <a:rPr lang="en-US" i="1" dirty="0" smtClean="0">
                <a:latin typeface="Times New Roman" pitchFamily="18" charset="0"/>
              </a:rPr>
              <a:t>z</a:t>
            </a:r>
            <a:r>
              <a:rPr lang="en-US" dirty="0" smtClean="0">
                <a:latin typeface="Times New Roman" pitchFamily="18" charset="0"/>
              </a:rPr>
              <a:t> + 9</a:t>
            </a:r>
            <a:r>
              <a:rPr lang="en-US" i="1" dirty="0" smtClean="0">
                <a:latin typeface="Times New Roman" pitchFamily="18" charset="0"/>
              </a:rPr>
              <a:t>z</a:t>
            </a:r>
            <a:r>
              <a:rPr lang="en-US" baseline="30000" dirty="0" smtClean="0">
                <a:latin typeface="Times New Roman" pitchFamily="18" charset="0"/>
              </a:rPr>
              <a:t>2</a:t>
            </a:r>
            <a:r>
              <a:rPr lang="en-US" dirty="0" smtClean="0">
                <a:latin typeface="Times New Roman" pitchFamily="18" charset="0"/>
              </a:rPr>
              <a:t>).</a:t>
            </a:r>
          </a:p>
        </p:txBody>
      </p:sp>
      <p:grpSp>
        <p:nvGrpSpPr>
          <p:cNvPr id="2" name="Group 3"/>
          <p:cNvGrpSpPr>
            <a:grpSpLocks/>
          </p:cNvGrpSpPr>
          <p:nvPr/>
        </p:nvGrpSpPr>
        <p:grpSpPr bwMode="auto">
          <a:xfrm>
            <a:off x="527050" y="390525"/>
            <a:ext cx="2368550" cy="812800"/>
            <a:chOff x="192" y="240"/>
            <a:chExt cx="1204" cy="480"/>
          </a:xfrm>
          <a:solidFill>
            <a:srgbClr val="FFFF00"/>
          </a:solidFill>
        </p:grpSpPr>
        <p:sp>
          <p:nvSpPr>
            <p:cNvPr id="185348" name="Rectangle 4"/>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85349" name="Text Box 5"/>
            <p:cNvSpPr txBox="1">
              <a:spLocks noChangeArrowheads="1"/>
            </p:cNvSpPr>
            <p:nvPr/>
          </p:nvSpPr>
          <p:spPr bwMode="auto">
            <a:xfrm>
              <a:off x="240" y="288"/>
              <a:ext cx="1156" cy="345"/>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Examples:</a:t>
              </a:r>
            </a:p>
          </p:txBody>
        </p:sp>
      </p:grpSp>
      <p:sp>
        <p:nvSpPr>
          <p:cNvPr id="16388" name="Rectangle 6"/>
          <p:cNvSpPr>
            <a:spLocks noChangeArrowheads="1"/>
          </p:cNvSpPr>
          <p:nvPr/>
        </p:nvSpPr>
        <p:spPr bwMode="auto">
          <a:xfrm>
            <a:off x="4114800" y="381000"/>
            <a:ext cx="464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fontAlgn="base">
              <a:spcBef>
                <a:spcPct val="0"/>
              </a:spcBef>
              <a:spcAft>
                <a:spcPct val="0"/>
              </a:spcAft>
            </a:pP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a:solidFill>
                  <a:srgbClr val="FF3300"/>
                </a:solidFill>
                <a:latin typeface="Times New Roman" pitchFamily="18" charset="0"/>
                <a:cs typeface="Arial" charset="0"/>
              </a:rPr>
              <a:t>)(</a:t>
            </a: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ab</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a:t>
            </a:r>
          </a:p>
          <a:p>
            <a:pPr lvl="1" fontAlgn="base">
              <a:spcBef>
                <a:spcPct val="0"/>
              </a:spcBef>
              <a:spcAft>
                <a:spcPct val="0"/>
              </a:spcAft>
            </a:pP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a:solidFill>
                  <a:srgbClr val="FF3300"/>
                </a:solidFill>
                <a:latin typeface="Times New Roman" pitchFamily="18" charset="0"/>
                <a:cs typeface="Arial" charset="0"/>
              </a:rPr>
              <a:t>)(</a:t>
            </a: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ab</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a:t>
            </a:r>
          </a:p>
        </p:txBody>
      </p:sp>
    </p:spTree>
    <p:extLst>
      <p:ext uri="{BB962C8B-B14F-4D97-AF65-F5344CB8AC3E}">
        <p14:creationId xmlns:p14="http://schemas.microsoft.com/office/powerpoint/2010/main" val="4243610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53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534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53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34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534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534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5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228600"/>
            <a:ext cx="8305800" cy="1524000"/>
          </a:xfrm>
        </p:spPr>
        <p:txBody>
          <a:bodyPr/>
          <a:lstStyle/>
          <a:p>
            <a:pPr eaLnBrk="1" hangingPunct="1">
              <a:buFontTx/>
              <a:buNone/>
            </a:pPr>
            <a:r>
              <a:rPr lang="en-US" sz="2800" smtClean="0">
                <a:solidFill>
                  <a:srgbClr val="D02800"/>
                </a:solidFill>
                <a:latin typeface="Times New Roman" pitchFamily="18" charset="0"/>
              </a:rPr>
              <a:t>Remember to </a:t>
            </a:r>
            <a:r>
              <a:rPr lang="en-US" sz="2800" b="1" u="sng" smtClean="0">
                <a:solidFill>
                  <a:srgbClr val="D02800"/>
                </a:solidFill>
                <a:latin typeface="Times New Roman" pitchFamily="18" charset="0"/>
              </a:rPr>
              <a:t>ALWAYS</a:t>
            </a:r>
            <a:r>
              <a:rPr lang="en-US" sz="2800" smtClean="0">
                <a:solidFill>
                  <a:srgbClr val="D02800"/>
                </a:solidFill>
                <a:latin typeface="Times New Roman" pitchFamily="18" charset="0"/>
              </a:rPr>
              <a:t>  check to see if you can factor out any common factors before attempting to use any other factoring techniques or formulas.</a:t>
            </a:r>
          </a:p>
        </p:txBody>
      </p:sp>
      <p:sp>
        <p:nvSpPr>
          <p:cNvPr id="186371" name="Text Box 3"/>
          <p:cNvSpPr txBox="1">
            <a:spLocks noChangeArrowheads="1"/>
          </p:cNvSpPr>
          <p:nvPr/>
        </p:nvSpPr>
        <p:spPr bwMode="auto">
          <a:xfrm>
            <a:off x="457200" y="2667000"/>
            <a:ext cx="81534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Step 1: Factor out the GCF. </a:t>
            </a:r>
          </a:p>
          <a:p>
            <a:pPr lvl="1" eaLnBrk="1" fontAlgn="base" hangingPunct="1">
              <a:spcBef>
                <a:spcPct val="20000"/>
              </a:spcBef>
              <a:spcAft>
                <a:spcPct val="0"/>
              </a:spcAft>
              <a:buClr>
                <a:srgbClr val="1F497D"/>
              </a:buClr>
              <a:buFont typeface="Wingdings" pitchFamily="2" charset="2"/>
              <a:buNone/>
            </a:pPr>
            <a:r>
              <a:rPr lang="en-US" sz="2000" i="1">
                <a:solidFill>
                  <a:prstClr val="black"/>
                </a:solidFill>
                <a:cs typeface="Arial" charset="0"/>
              </a:rPr>
              <a:t>(</a:t>
            </a:r>
            <a:r>
              <a:rPr lang="en-US" sz="2000" b="1" i="1">
                <a:solidFill>
                  <a:srgbClr val="FF0000"/>
                </a:solidFill>
                <a:cs typeface="Arial" charset="0"/>
              </a:rPr>
              <a:t>Tip:</a:t>
            </a:r>
            <a:r>
              <a:rPr lang="en-US" sz="2000" i="1">
                <a:solidFill>
                  <a:prstClr val="black"/>
                </a:solidFill>
                <a:cs typeface="Arial" charset="0"/>
              </a:rPr>
              <a:t> Since 375 is such a big number, start by factoring the smaller number 24, then see if any of its factors will divide into 375. You will find that the number 3 is a divisor of both 24 and 375.)</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	375</a:t>
            </a:r>
            <a:r>
              <a:rPr lang="en-US" sz="2800" i="1">
                <a:solidFill>
                  <a:prstClr val="black"/>
                </a:solidFill>
                <a:cs typeface="Arial" charset="0"/>
              </a:rPr>
              <a:t>y</a:t>
            </a:r>
            <a:r>
              <a:rPr lang="en-US" sz="2800" baseline="30000">
                <a:solidFill>
                  <a:prstClr val="black"/>
                </a:solidFill>
                <a:cs typeface="Arial" charset="0"/>
              </a:rPr>
              <a:t>6</a:t>
            </a:r>
            <a:r>
              <a:rPr lang="en-US" sz="2800">
                <a:solidFill>
                  <a:prstClr val="black"/>
                </a:solidFill>
                <a:cs typeface="Arial" charset="0"/>
              </a:rPr>
              <a:t> – 24</a:t>
            </a:r>
            <a:r>
              <a:rPr lang="en-US" sz="2800" i="1">
                <a:solidFill>
                  <a:prstClr val="black"/>
                </a:solidFill>
                <a:cs typeface="Arial" charset="0"/>
              </a:rPr>
              <a:t>y</a:t>
            </a:r>
            <a:r>
              <a:rPr lang="en-US" sz="2800" baseline="30000">
                <a:solidFill>
                  <a:prstClr val="black"/>
                </a:solidFill>
                <a:cs typeface="Arial" charset="0"/>
              </a:rPr>
              <a:t>3</a:t>
            </a:r>
            <a:r>
              <a:rPr lang="en-US" sz="2800">
                <a:solidFill>
                  <a:prstClr val="black"/>
                </a:solidFill>
                <a:cs typeface="Arial" charset="0"/>
              </a:rPr>
              <a:t> = </a:t>
            </a:r>
            <a:r>
              <a:rPr lang="en-US" sz="2800" b="1">
                <a:solidFill>
                  <a:srgbClr val="FF3300"/>
                </a:solidFill>
                <a:cs typeface="Arial" charset="0"/>
              </a:rPr>
              <a:t>3</a:t>
            </a:r>
            <a:r>
              <a:rPr lang="en-US" sz="2800" b="1" i="1">
                <a:solidFill>
                  <a:srgbClr val="FF3300"/>
                </a:solidFill>
                <a:cs typeface="Arial" charset="0"/>
              </a:rPr>
              <a:t>y</a:t>
            </a:r>
            <a:r>
              <a:rPr lang="en-US" sz="2800" b="1" baseline="30000">
                <a:solidFill>
                  <a:srgbClr val="FF3300"/>
                </a:solidFill>
                <a:cs typeface="Arial" charset="0"/>
              </a:rPr>
              <a:t>3</a:t>
            </a:r>
            <a:r>
              <a:rPr lang="en-US" sz="2800">
                <a:solidFill>
                  <a:prstClr val="black"/>
                </a:solidFill>
                <a:cs typeface="Arial" charset="0"/>
              </a:rPr>
              <a:t>(125</a:t>
            </a:r>
            <a:r>
              <a:rPr lang="en-US" sz="2800" i="1">
                <a:solidFill>
                  <a:prstClr val="black"/>
                </a:solidFill>
                <a:cs typeface="Arial" charset="0"/>
              </a:rPr>
              <a:t>y</a:t>
            </a:r>
            <a:r>
              <a:rPr lang="en-US" sz="2800" baseline="30000">
                <a:solidFill>
                  <a:prstClr val="black"/>
                </a:solidFill>
                <a:cs typeface="Arial" charset="0"/>
              </a:rPr>
              <a:t>3</a:t>
            </a:r>
            <a:r>
              <a:rPr lang="en-US" sz="2800">
                <a:solidFill>
                  <a:prstClr val="black"/>
                </a:solidFill>
                <a:cs typeface="Arial" charset="0"/>
              </a:rPr>
              <a:t> – 8)</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Since the second part can be written as</a:t>
            </a:r>
            <a:r>
              <a:rPr lang="en-US" sz="3200">
                <a:solidFill>
                  <a:prstClr val="black"/>
                </a:solidFill>
                <a:cs typeface="Arial" charset="0"/>
              </a:rPr>
              <a:t> </a:t>
            </a:r>
            <a:r>
              <a:rPr lang="en-US" sz="2800">
                <a:solidFill>
                  <a:prstClr val="black"/>
                </a:solidFill>
                <a:cs typeface="Arial" charset="0"/>
              </a:rPr>
              <a:t>(5</a:t>
            </a:r>
            <a:r>
              <a:rPr lang="en-US" sz="2800" i="1">
                <a:solidFill>
                  <a:prstClr val="black"/>
                </a:solidFill>
                <a:cs typeface="Arial" charset="0"/>
              </a:rPr>
              <a:t>y</a:t>
            </a:r>
            <a:r>
              <a:rPr lang="en-US" sz="2800">
                <a:solidFill>
                  <a:prstClr val="black"/>
                </a:solidFill>
                <a:cs typeface="Arial" charset="0"/>
              </a:rPr>
              <a:t>)</a:t>
            </a:r>
            <a:r>
              <a:rPr lang="en-US" sz="2800" baseline="30000">
                <a:solidFill>
                  <a:prstClr val="black"/>
                </a:solidFill>
                <a:cs typeface="Arial" charset="0"/>
              </a:rPr>
              <a:t>3</a:t>
            </a:r>
            <a:r>
              <a:rPr lang="en-US" sz="2800">
                <a:solidFill>
                  <a:prstClr val="black"/>
                </a:solidFill>
                <a:cs typeface="Arial" charset="0"/>
              </a:rPr>
              <a:t> – 2</a:t>
            </a:r>
            <a:r>
              <a:rPr lang="en-US" sz="2800" baseline="30000">
                <a:solidFill>
                  <a:prstClr val="black"/>
                </a:solidFill>
                <a:cs typeface="Arial" charset="0"/>
              </a:rPr>
              <a:t>3</a:t>
            </a:r>
            <a:r>
              <a:rPr lang="en-US" sz="2800">
                <a:solidFill>
                  <a:prstClr val="black"/>
                </a:solidFill>
                <a:cs typeface="Arial" charset="0"/>
              </a:rPr>
              <a:t>,</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      125</a:t>
            </a:r>
            <a:r>
              <a:rPr lang="en-US" sz="2800" i="1">
                <a:solidFill>
                  <a:prstClr val="black"/>
                </a:solidFill>
                <a:cs typeface="Arial" charset="0"/>
              </a:rPr>
              <a:t>y</a:t>
            </a:r>
            <a:r>
              <a:rPr lang="en-US" sz="2800" baseline="30000">
                <a:solidFill>
                  <a:prstClr val="black"/>
                </a:solidFill>
                <a:cs typeface="Arial" charset="0"/>
              </a:rPr>
              <a:t>3</a:t>
            </a:r>
            <a:r>
              <a:rPr lang="en-US" sz="2800">
                <a:solidFill>
                  <a:prstClr val="black"/>
                </a:solidFill>
                <a:cs typeface="Arial" charset="0"/>
              </a:rPr>
              <a:t> – 8 = (5</a:t>
            </a:r>
            <a:r>
              <a:rPr lang="en-US" sz="2800" i="1">
                <a:solidFill>
                  <a:prstClr val="black"/>
                </a:solidFill>
                <a:cs typeface="Arial" charset="0"/>
              </a:rPr>
              <a:t>y</a:t>
            </a:r>
            <a:r>
              <a:rPr lang="en-US" sz="2800">
                <a:solidFill>
                  <a:prstClr val="black"/>
                </a:solidFill>
                <a:cs typeface="Arial" charset="0"/>
              </a:rPr>
              <a:t> – 2)((5</a:t>
            </a:r>
            <a:r>
              <a:rPr lang="en-US" sz="2800" i="1">
                <a:solidFill>
                  <a:prstClr val="black"/>
                </a:solidFill>
                <a:cs typeface="Arial" charset="0"/>
              </a:rPr>
              <a:t>y</a:t>
            </a:r>
            <a:r>
              <a:rPr lang="en-US" sz="2800">
                <a:solidFill>
                  <a:prstClr val="black"/>
                </a:solidFill>
                <a:cs typeface="Arial" charset="0"/>
              </a:rPr>
              <a:t>)</a:t>
            </a:r>
            <a:r>
              <a:rPr lang="en-US" sz="2800" baseline="30000">
                <a:solidFill>
                  <a:prstClr val="black"/>
                </a:solidFill>
                <a:cs typeface="Arial" charset="0"/>
              </a:rPr>
              <a:t>2</a:t>
            </a:r>
            <a:r>
              <a:rPr lang="en-US" sz="2800">
                <a:solidFill>
                  <a:prstClr val="black"/>
                </a:solidFill>
                <a:cs typeface="Arial" charset="0"/>
              </a:rPr>
              <a:t> + (5</a:t>
            </a:r>
            <a:r>
              <a:rPr lang="en-US" sz="2800" i="1">
                <a:solidFill>
                  <a:prstClr val="black"/>
                </a:solidFill>
                <a:cs typeface="Arial" charset="0"/>
              </a:rPr>
              <a:t>y</a:t>
            </a:r>
            <a:r>
              <a:rPr lang="en-US" sz="2800">
                <a:solidFill>
                  <a:prstClr val="black"/>
                </a:solidFill>
                <a:cs typeface="Arial" charset="0"/>
              </a:rPr>
              <a:t>)(2) + 2</a:t>
            </a:r>
            <a:r>
              <a:rPr lang="en-US" sz="2800" baseline="30000">
                <a:solidFill>
                  <a:prstClr val="black"/>
                </a:solidFill>
                <a:cs typeface="Arial" charset="0"/>
              </a:rPr>
              <a:t>2</a:t>
            </a:r>
            <a:r>
              <a:rPr lang="en-US" sz="2800">
                <a:solidFill>
                  <a:prstClr val="black"/>
                </a:solidFill>
                <a:cs typeface="Arial" charset="0"/>
              </a:rPr>
              <a:t>)</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		       = (5</a:t>
            </a:r>
            <a:r>
              <a:rPr lang="en-US" sz="2800" i="1">
                <a:solidFill>
                  <a:prstClr val="black"/>
                </a:solidFill>
                <a:cs typeface="Arial" charset="0"/>
              </a:rPr>
              <a:t>y</a:t>
            </a:r>
            <a:r>
              <a:rPr lang="en-US" sz="2800">
                <a:solidFill>
                  <a:prstClr val="black"/>
                </a:solidFill>
                <a:cs typeface="Arial" charset="0"/>
              </a:rPr>
              <a:t> – 2)(25</a:t>
            </a:r>
            <a:r>
              <a:rPr lang="en-US" sz="2800" i="1">
                <a:solidFill>
                  <a:prstClr val="black"/>
                </a:solidFill>
                <a:cs typeface="Arial" charset="0"/>
              </a:rPr>
              <a:t>y</a:t>
            </a:r>
            <a:r>
              <a:rPr lang="en-US" sz="2800" baseline="30000">
                <a:solidFill>
                  <a:prstClr val="black"/>
                </a:solidFill>
                <a:cs typeface="Arial" charset="0"/>
              </a:rPr>
              <a:t>2</a:t>
            </a:r>
            <a:r>
              <a:rPr lang="en-US" sz="2800">
                <a:solidFill>
                  <a:prstClr val="black"/>
                </a:solidFill>
                <a:cs typeface="Arial" charset="0"/>
              </a:rPr>
              <a:t> + 10</a:t>
            </a:r>
            <a:r>
              <a:rPr lang="en-US" sz="2800" i="1">
                <a:solidFill>
                  <a:prstClr val="black"/>
                </a:solidFill>
                <a:cs typeface="Arial" charset="0"/>
              </a:rPr>
              <a:t>y</a:t>
            </a:r>
            <a:r>
              <a:rPr lang="en-US" sz="2800">
                <a:solidFill>
                  <a:prstClr val="black"/>
                </a:solidFill>
                <a:cs typeface="Arial" charset="0"/>
              </a:rPr>
              <a:t> + 4).</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Final answer: </a:t>
            </a:r>
            <a:r>
              <a:rPr lang="en-US" sz="2800" b="1">
                <a:solidFill>
                  <a:srgbClr val="FF3300"/>
                </a:solidFill>
                <a:cs typeface="Arial" charset="0"/>
              </a:rPr>
              <a:t>3y</a:t>
            </a:r>
            <a:r>
              <a:rPr lang="en-US" sz="2800" b="1" baseline="30000">
                <a:solidFill>
                  <a:srgbClr val="FF3300"/>
                </a:solidFill>
                <a:cs typeface="Arial" charset="0"/>
              </a:rPr>
              <a:t>3</a:t>
            </a:r>
            <a:r>
              <a:rPr lang="en-US">
                <a:solidFill>
                  <a:prstClr val="black"/>
                </a:solidFill>
                <a:cs typeface="Arial" charset="0"/>
              </a:rPr>
              <a:t>(5</a:t>
            </a:r>
            <a:r>
              <a:rPr lang="en-US" i="1">
                <a:solidFill>
                  <a:prstClr val="black"/>
                </a:solidFill>
                <a:cs typeface="Arial" charset="0"/>
              </a:rPr>
              <a:t>y</a:t>
            </a:r>
            <a:r>
              <a:rPr lang="en-US">
                <a:solidFill>
                  <a:prstClr val="black"/>
                </a:solidFill>
                <a:cs typeface="Arial" charset="0"/>
              </a:rPr>
              <a:t> – 2)(25</a:t>
            </a:r>
            <a:r>
              <a:rPr lang="en-US" i="1">
                <a:solidFill>
                  <a:prstClr val="black"/>
                </a:solidFill>
                <a:cs typeface="Arial" charset="0"/>
              </a:rPr>
              <a:t>y</a:t>
            </a:r>
            <a:r>
              <a:rPr lang="en-US" baseline="30000">
                <a:solidFill>
                  <a:prstClr val="black"/>
                </a:solidFill>
                <a:cs typeface="Arial" charset="0"/>
              </a:rPr>
              <a:t>2</a:t>
            </a:r>
            <a:r>
              <a:rPr lang="en-US">
                <a:solidFill>
                  <a:prstClr val="black"/>
                </a:solidFill>
                <a:cs typeface="Arial" charset="0"/>
              </a:rPr>
              <a:t> + 10</a:t>
            </a:r>
            <a:r>
              <a:rPr lang="en-US" i="1">
                <a:solidFill>
                  <a:prstClr val="black"/>
                </a:solidFill>
                <a:cs typeface="Arial" charset="0"/>
              </a:rPr>
              <a:t>y</a:t>
            </a:r>
            <a:r>
              <a:rPr lang="en-US">
                <a:solidFill>
                  <a:prstClr val="black"/>
                </a:solidFill>
                <a:cs typeface="Arial" charset="0"/>
              </a:rPr>
              <a:t> + 4).</a:t>
            </a:r>
          </a:p>
        </p:txBody>
      </p:sp>
      <p:grpSp>
        <p:nvGrpSpPr>
          <p:cNvPr id="2" name="Group 4"/>
          <p:cNvGrpSpPr>
            <a:grpSpLocks/>
          </p:cNvGrpSpPr>
          <p:nvPr/>
        </p:nvGrpSpPr>
        <p:grpSpPr bwMode="auto">
          <a:xfrm>
            <a:off x="457200" y="1676400"/>
            <a:ext cx="1905000" cy="762000"/>
            <a:chOff x="192" y="240"/>
            <a:chExt cx="1200" cy="480"/>
          </a:xfrm>
          <a:solidFill>
            <a:srgbClr val="FFFF00"/>
          </a:solidFill>
        </p:grpSpPr>
        <p:sp>
          <p:nvSpPr>
            <p:cNvPr id="186373" name="Rectangle 5"/>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86374" name="Text Box 6"/>
            <p:cNvSpPr txBox="1">
              <a:spLocks noChangeArrowheads="1"/>
            </p:cNvSpPr>
            <p:nvPr/>
          </p:nvSpPr>
          <p:spPr bwMode="auto">
            <a:xfrm>
              <a:off x="240" y="288"/>
              <a:ext cx="1100" cy="365"/>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a:t>
              </a:r>
            </a:p>
          </p:txBody>
        </p:sp>
      </p:grpSp>
      <p:sp>
        <p:nvSpPr>
          <p:cNvPr id="17413" name="TextBox 6"/>
          <p:cNvSpPr txBox="1">
            <a:spLocks noChangeArrowheads="1"/>
          </p:cNvSpPr>
          <p:nvPr/>
        </p:nvSpPr>
        <p:spPr bwMode="auto">
          <a:xfrm>
            <a:off x="2667000" y="1712913"/>
            <a:ext cx="35925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3200" b="1">
                <a:solidFill>
                  <a:prstClr val="black"/>
                </a:solidFill>
                <a:cs typeface="Arial" charset="0"/>
              </a:rPr>
              <a:t>Factor 375</a:t>
            </a:r>
            <a:r>
              <a:rPr lang="en-US" sz="3200" b="1" i="1">
                <a:solidFill>
                  <a:prstClr val="black"/>
                </a:solidFill>
                <a:cs typeface="Arial" charset="0"/>
              </a:rPr>
              <a:t>y</a:t>
            </a:r>
            <a:r>
              <a:rPr lang="en-US" sz="3200" b="1" baseline="30000">
                <a:solidFill>
                  <a:prstClr val="black"/>
                </a:solidFill>
                <a:cs typeface="Arial" charset="0"/>
              </a:rPr>
              <a:t>6</a:t>
            </a:r>
            <a:r>
              <a:rPr lang="en-US" sz="3200" b="1">
                <a:solidFill>
                  <a:prstClr val="black"/>
                </a:solidFill>
                <a:cs typeface="Arial" charset="0"/>
              </a:rPr>
              <a:t> – 24</a:t>
            </a:r>
            <a:r>
              <a:rPr lang="en-US" sz="3200" b="1" i="1">
                <a:solidFill>
                  <a:prstClr val="black"/>
                </a:solidFill>
                <a:cs typeface="Arial" charset="0"/>
              </a:rPr>
              <a:t>y</a:t>
            </a:r>
            <a:r>
              <a:rPr lang="en-US" sz="3200" b="1" baseline="30000">
                <a:solidFill>
                  <a:prstClr val="black"/>
                </a:solidFill>
                <a:cs typeface="Arial" charset="0"/>
              </a:rPr>
              <a:t>3</a:t>
            </a:r>
            <a:r>
              <a:rPr lang="en-US" b="1">
                <a:solidFill>
                  <a:prstClr val="black"/>
                </a:solidFill>
                <a:cs typeface="Arial" charset="0"/>
              </a:rPr>
              <a:t>.</a:t>
            </a:r>
            <a:endParaRPr lang="en-US" b="1" baseline="30000">
              <a:solidFill>
                <a:prstClr val="black"/>
              </a:solidFill>
              <a:cs typeface="Arial" charset="0"/>
            </a:endParaRPr>
          </a:p>
          <a:p>
            <a:pPr eaLnBrk="1" fontAlgn="base" hangingPunct="1">
              <a:spcBef>
                <a:spcPct val="0"/>
              </a:spcBef>
              <a:spcAft>
                <a:spcPct val="0"/>
              </a:spcAft>
            </a:pPr>
            <a:endParaRPr lang="en-US">
              <a:solidFill>
                <a:prstClr val="black"/>
              </a:solidFill>
              <a:cs typeface="Arial" charset="0"/>
            </a:endParaRPr>
          </a:p>
        </p:txBody>
      </p:sp>
    </p:spTree>
    <p:extLst>
      <p:ext uri="{BB962C8B-B14F-4D97-AF65-F5344CB8AC3E}">
        <p14:creationId xmlns:p14="http://schemas.microsoft.com/office/powerpoint/2010/main" val="21967143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6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0" y="152400"/>
            <a:ext cx="9144000" cy="1295400"/>
          </a:xfrm>
        </p:spPr>
        <p:txBody>
          <a:bodyPr/>
          <a:lstStyle/>
          <a:p>
            <a:pPr algn="ctr" eaLnBrk="1" hangingPunct="1">
              <a:buNone/>
            </a:pPr>
            <a:r>
              <a:rPr lang="en-US" sz="3600" dirty="0" smtClean="0">
                <a:solidFill>
                  <a:srgbClr val="6600CC"/>
                </a:solidFill>
              </a:rPr>
              <a:t>The assignment on this material (</a:t>
            </a:r>
            <a:r>
              <a:rPr lang="en-US" sz="3600" b="1" dirty="0" smtClean="0">
                <a:solidFill>
                  <a:schemeClr val="accent4"/>
                </a:solidFill>
              </a:rPr>
              <a:t>HW 6.5</a:t>
            </a:r>
            <a:r>
              <a:rPr lang="en-US" sz="3600" dirty="0" smtClean="0">
                <a:solidFill>
                  <a:srgbClr val="6600CC"/>
                </a:solidFill>
              </a:rPr>
              <a:t>) </a:t>
            </a:r>
          </a:p>
          <a:p>
            <a:pPr algn="ctr" eaLnBrk="1" hangingPunct="1">
              <a:buNone/>
            </a:pPr>
            <a:r>
              <a:rPr lang="en-US" sz="3600" dirty="0" smtClean="0">
                <a:solidFill>
                  <a:srgbClr val="6600CC"/>
                </a:solidFill>
              </a:rPr>
              <a:t>Is due at the start of the next class session.</a:t>
            </a:r>
            <a:endParaRPr lang="en-US" sz="3600" dirty="0" smtClean="0"/>
          </a:p>
          <a:p>
            <a:pPr algn="ctr" eaLnBrk="1" hangingPunct="1">
              <a:buFontTx/>
              <a:buNone/>
            </a:pPr>
            <a:endParaRPr lang="en-US" sz="800" b="1" u="sng" dirty="0" smtClean="0">
              <a:solidFill>
                <a:srgbClr val="0000FF"/>
              </a:solidFill>
            </a:endParaRPr>
          </a:p>
          <a:p>
            <a:pPr algn="ctr" eaLnBrk="1" hangingPunct="1">
              <a:buFontTx/>
              <a:buNone/>
            </a:pPr>
            <a:endParaRPr lang="en-US" sz="1200" b="1" u="sng" dirty="0" smtClean="0">
              <a:solidFill>
                <a:srgbClr val="0000FF"/>
              </a:solidFill>
            </a:endParaRPr>
          </a:p>
          <a:p>
            <a:pPr eaLnBrk="1" hangingPunct="1">
              <a:buFontTx/>
              <a:buNone/>
            </a:pPr>
            <a:endParaRPr lang="en-US" b="1" dirty="0" smtClean="0"/>
          </a:p>
          <a:p>
            <a:pPr eaLnBrk="1" hangingPunct="1">
              <a:buFontTx/>
              <a:buNone/>
            </a:pPr>
            <a:endParaRPr lang="en-US" sz="5400" dirty="0" smtClean="0"/>
          </a:p>
          <a:p>
            <a:pPr eaLnBrk="1" hangingPunct="1">
              <a:buFontTx/>
              <a:buNone/>
            </a:pPr>
            <a:endParaRPr lang="en-US" sz="5400" dirty="0" smtClean="0"/>
          </a:p>
        </p:txBody>
      </p:sp>
      <p:sp>
        <p:nvSpPr>
          <p:cNvPr id="3" name="Text Box 2"/>
          <p:cNvSpPr txBox="1">
            <a:spLocks noChangeArrowheads="1"/>
          </p:cNvSpPr>
          <p:nvPr/>
        </p:nvSpPr>
        <p:spPr bwMode="auto">
          <a:xfrm>
            <a:off x="600643" y="1524000"/>
            <a:ext cx="8077200" cy="3600986"/>
          </a:xfrm>
          <a:prstGeom prst="rect">
            <a:avLst/>
          </a:prstGeom>
          <a:solidFill>
            <a:srgbClr val="FFFF00"/>
          </a:solidFill>
          <a:ln>
            <a:noFill/>
          </a:ln>
          <a:extLst/>
        </p:spPr>
        <p:txBody>
          <a:bodyPr>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fontAlgn="base" hangingPunct="1">
              <a:spcBef>
                <a:spcPct val="0"/>
              </a:spcBef>
              <a:spcAft>
                <a:spcPct val="0"/>
              </a:spcAft>
            </a:pPr>
            <a:r>
              <a:rPr lang="en-US" sz="5400" dirty="0">
                <a:solidFill>
                  <a:prstClr val="black"/>
                </a:solidFill>
                <a:cs typeface="Arial" charset="0"/>
              </a:rPr>
              <a:t>You may </a:t>
            </a:r>
            <a:r>
              <a:rPr lang="en-US" sz="5400" dirty="0" smtClean="0">
                <a:solidFill>
                  <a:prstClr val="black"/>
                </a:solidFill>
                <a:cs typeface="Arial" charset="0"/>
              </a:rPr>
              <a:t>now </a:t>
            </a:r>
            <a:r>
              <a:rPr lang="en-US" sz="5400" u="sng" dirty="0" smtClean="0">
                <a:solidFill>
                  <a:srgbClr val="FF0000"/>
                </a:solidFill>
                <a:cs typeface="Arial" charset="0"/>
              </a:rPr>
              <a:t>OPEN</a:t>
            </a:r>
            <a:r>
              <a:rPr lang="en-US" sz="5400" dirty="0" smtClean="0">
                <a:solidFill>
                  <a:srgbClr val="FF0000"/>
                </a:solidFill>
                <a:cs typeface="Arial" charset="0"/>
              </a:rPr>
              <a:t> </a:t>
            </a:r>
            <a:endParaRPr lang="en-US" sz="5400" dirty="0">
              <a:solidFill>
                <a:srgbClr val="FF0000"/>
              </a:solidFill>
              <a:cs typeface="Arial" charset="0"/>
            </a:endParaRPr>
          </a:p>
          <a:p>
            <a:pPr algn="ctr" eaLnBrk="1" fontAlgn="base" hangingPunct="1">
              <a:spcBef>
                <a:spcPct val="0"/>
              </a:spcBef>
              <a:spcAft>
                <a:spcPct val="0"/>
              </a:spcAft>
            </a:pPr>
            <a:r>
              <a:rPr lang="en-US" sz="5400" dirty="0">
                <a:solidFill>
                  <a:prstClr val="black"/>
                </a:solidFill>
                <a:cs typeface="Arial" charset="0"/>
              </a:rPr>
              <a:t>your LAPTOPS</a:t>
            </a:r>
          </a:p>
          <a:p>
            <a:pPr algn="ctr" eaLnBrk="1" fontAlgn="base" hangingPunct="1">
              <a:spcBef>
                <a:spcPct val="0"/>
              </a:spcBef>
              <a:spcAft>
                <a:spcPct val="0"/>
              </a:spcAft>
            </a:pPr>
            <a:r>
              <a:rPr lang="en-US" sz="4800" dirty="0">
                <a:solidFill>
                  <a:prstClr val="black"/>
                </a:solidFill>
                <a:cs typeface="Arial" charset="0"/>
              </a:rPr>
              <a:t>and begin working on the homework </a:t>
            </a:r>
            <a:r>
              <a:rPr lang="en-US" sz="4800" dirty="0" smtClean="0">
                <a:solidFill>
                  <a:prstClr val="black"/>
                </a:solidFill>
                <a:cs typeface="Arial" charset="0"/>
              </a:rPr>
              <a:t>assignment.</a:t>
            </a:r>
            <a:endParaRPr lang="en-US" sz="4800" dirty="0">
              <a:solidFill>
                <a:prstClr val="black"/>
              </a:solidFill>
              <a:cs typeface="Arial" charset="0"/>
            </a:endParaRPr>
          </a:p>
          <a:p>
            <a:pPr algn="ctr" eaLnBrk="1" fontAlgn="base" hangingPunct="1">
              <a:spcBef>
                <a:spcPct val="0"/>
              </a:spcBef>
              <a:spcAft>
                <a:spcPct val="0"/>
              </a:spcAft>
            </a:pPr>
            <a:endParaRPr lang="en-US" sz="2400" dirty="0">
              <a:solidFill>
                <a:prstClr val="black"/>
              </a:solidFill>
              <a:cs typeface="Arial" charset="0"/>
            </a:endParaRPr>
          </a:p>
        </p:txBody>
      </p:sp>
    </p:spTree>
    <p:extLst>
      <p:ext uri="{BB962C8B-B14F-4D97-AF65-F5344CB8AC3E}">
        <p14:creationId xmlns:p14="http://schemas.microsoft.com/office/powerpoint/2010/main" val="227339910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685800" y="1828800"/>
            <a:ext cx="7772400" cy="1470025"/>
          </a:xfrm>
        </p:spPr>
        <p:txBody>
          <a:bodyPr/>
          <a:lstStyle/>
          <a:p>
            <a:pPr eaLnBrk="1" hangingPunct="1"/>
            <a:r>
              <a:rPr lang="en-US" sz="6000" dirty="0" smtClean="0"/>
              <a:t>Section 6.5</a:t>
            </a:r>
          </a:p>
        </p:txBody>
      </p:sp>
      <p:sp>
        <p:nvSpPr>
          <p:cNvPr id="3" name="Subtitle 2"/>
          <p:cNvSpPr>
            <a:spLocks noGrp="1"/>
          </p:cNvSpPr>
          <p:nvPr>
            <p:ph type="subTitle" idx="1"/>
          </p:nvPr>
        </p:nvSpPr>
        <p:spPr>
          <a:xfrm>
            <a:off x="1371600" y="3581400"/>
            <a:ext cx="6400800" cy="1752600"/>
          </a:xfrm>
        </p:spPr>
        <p:txBody>
          <a:bodyPr rtlCol="0">
            <a:normAutofit/>
          </a:bodyPr>
          <a:lstStyle/>
          <a:p>
            <a:pPr eaLnBrk="1" fontAlgn="auto" hangingPunct="1">
              <a:spcAft>
                <a:spcPts val="0"/>
              </a:spcAft>
              <a:buFont typeface="Arial" pitchFamily="34" charset="0"/>
              <a:buNone/>
              <a:defRPr/>
            </a:pPr>
            <a:r>
              <a:rPr lang="en-US" dirty="0" smtClean="0"/>
              <a:t>Factoring Binomials</a:t>
            </a:r>
          </a:p>
        </p:txBody>
      </p:sp>
    </p:spTree>
    <p:extLst>
      <p:ext uri="{BB962C8B-B14F-4D97-AF65-F5344CB8AC3E}">
        <p14:creationId xmlns:p14="http://schemas.microsoft.com/office/powerpoint/2010/main" val="33581056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Review of factoring techniques:</a:t>
            </a:r>
            <a:endParaRPr lang="en-US" b="1" dirty="0"/>
          </a:p>
        </p:txBody>
      </p:sp>
      <p:sp>
        <p:nvSpPr>
          <p:cNvPr id="3" name="Content Placeholder 2"/>
          <p:cNvSpPr>
            <a:spLocks noGrp="1"/>
          </p:cNvSpPr>
          <p:nvPr>
            <p:ph idx="1"/>
          </p:nvPr>
        </p:nvSpPr>
        <p:spPr>
          <a:xfrm>
            <a:off x="0" y="1066800"/>
            <a:ext cx="8991600" cy="5638800"/>
          </a:xfrm>
        </p:spPr>
        <p:txBody>
          <a:bodyPr/>
          <a:lstStyle/>
          <a:p>
            <a:pPr marL="514350" indent="-514350">
              <a:buAutoNum type="arabicPeriod"/>
            </a:pPr>
            <a:r>
              <a:rPr lang="en-US" b="1" u="sng" dirty="0" smtClean="0">
                <a:solidFill>
                  <a:srgbClr val="0000FF"/>
                </a:solidFill>
              </a:rPr>
              <a:t>ALWAYS</a:t>
            </a:r>
            <a:r>
              <a:rPr lang="en-US" b="1" dirty="0" smtClean="0">
                <a:solidFill>
                  <a:srgbClr val="0000FF"/>
                </a:solidFill>
              </a:rPr>
              <a:t> look for a </a:t>
            </a:r>
            <a:r>
              <a:rPr lang="en-US" b="1" dirty="0" smtClean="0">
                <a:solidFill>
                  <a:srgbClr val="FF0000"/>
                </a:solidFill>
              </a:rPr>
              <a:t>GCF</a:t>
            </a:r>
            <a:r>
              <a:rPr lang="en-US" b="1" dirty="0" smtClean="0">
                <a:solidFill>
                  <a:srgbClr val="0000FF"/>
                </a:solidFill>
              </a:rPr>
              <a:t> first with any polynomial you are trying to factor.</a:t>
            </a:r>
          </a:p>
          <a:p>
            <a:pPr marL="514350" indent="-514350">
              <a:buAutoNum type="arabicPeriod"/>
            </a:pPr>
            <a:r>
              <a:rPr lang="en-US" b="1" dirty="0" smtClean="0"/>
              <a:t>After that, </a:t>
            </a:r>
            <a:r>
              <a:rPr lang="en-US" b="1" u="sng" dirty="0" smtClean="0">
                <a:solidFill>
                  <a:srgbClr val="FF0000"/>
                </a:solidFill>
              </a:rPr>
              <a:t>count how many terms</a:t>
            </a:r>
            <a:r>
              <a:rPr lang="en-US" b="1" dirty="0" smtClean="0"/>
              <a:t> are in the polynomial. If there are</a:t>
            </a:r>
          </a:p>
          <a:p>
            <a:pPr marL="914400" lvl="1" indent="-514350"/>
            <a:r>
              <a:rPr lang="en-US" b="1" u="sng" dirty="0" smtClean="0">
                <a:solidFill>
                  <a:srgbClr val="00CC00"/>
                </a:solidFill>
              </a:rPr>
              <a:t>FOUR</a:t>
            </a:r>
            <a:r>
              <a:rPr lang="en-US" dirty="0" smtClean="0"/>
              <a:t> terms: Use </a:t>
            </a:r>
            <a:r>
              <a:rPr lang="en-US" b="1" dirty="0" smtClean="0">
                <a:solidFill>
                  <a:srgbClr val="00CC00"/>
                </a:solidFill>
              </a:rPr>
              <a:t>factoring by grouping</a:t>
            </a:r>
            <a:r>
              <a:rPr lang="en-US" dirty="0" smtClean="0"/>
              <a:t>.</a:t>
            </a:r>
          </a:p>
          <a:p>
            <a:pPr marL="914400" lvl="1" indent="-514350"/>
            <a:r>
              <a:rPr lang="en-US" b="1" u="sng" dirty="0" smtClean="0">
                <a:solidFill>
                  <a:srgbClr val="9900FF"/>
                </a:solidFill>
              </a:rPr>
              <a:t>THREE</a:t>
            </a:r>
            <a:r>
              <a:rPr lang="en-US" dirty="0" smtClean="0"/>
              <a:t> terms ( a trinomial):</a:t>
            </a:r>
          </a:p>
          <a:p>
            <a:pPr lvl="2" indent="-342900"/>
            <a:r>
              <a:rPr lang="en-US" b="1" dirty="0" smtClean="0"/>
              <a:t>If the leading coefficient is </a:t>
            </a:r>
            <a:r>
              <a:rPr lang="en-US" b="1" dirty="0" smtClean="0">
                <a:solidFill>
                  <a:srgbClr val="0000FF"/>
                </a:solidFill>
              </a:rPr>
              <a:t>1</a:t>
            </a:r>
            <a:r>
              <a:rPr lang="en-US" dirty="0" smtClean="0"/>
              <a:t> (if it looks like </a:t>
            </a:r>
            <a:r>
              <a:rPr lang="en-US" b="1" dirty="0" smtClean="0">
                <a:solidFill>
                  <a:srgbClr val="00B050"/>
                </a:solidFill>
              </a:rPr>
              <a:t>x</a:t>
            </a:r>
            <a:r>
              <a:rPr lang="en-US" b="1" baseline="30000" dirty="0" smtClean="0">
                <a:solidFill>
                  <a:srgbClr val="00B050"/>
                </a:solidFill>
              </a:rPr>
              <a:t>2</a:t>
            </a:r>
            <a:r>
              <a:rPr lang="en-US" b="1" dirty="0" smtClean="0">
                <a:solidFill>
                  <a:srgbClr val="00B050"/>
                </a:solidFill>
              </a:rPr>
              <a:t> + </a:t>
            </a:r>
            <a:r>
              <a:rPr lang="en-US" b="1" dirty="0" err="1" smtClean="0">
                <a:solidFill>
                  <a:srgbClr val="00B050"/>
                </a:solidFill>
              </a:rPr>
              <a:t>bx</a:t>
            </a:r>
            <a:r>
              <a:rPr lang="en-US" b="1" dirty="0" smtClean="0">
                <a:solidFill>
                  <a:srgbClr val="00B050"/>
                </a:solidFill>
              </a:rPr>
              <a:t> + c</a:t>
            </a:r>
            <a:r>
              <a:rPr lang="en-US" dirty="0" smtClean="0"/>
              <a:t>),</a:t>
            </a:r>
          </a:p>
          <a:p>
            <a:pPr lvl="3" indent="-342900"/>
            <a:r>
              <a:rPr lang="en-US" sz="2400" dirty="0" smtClean="0"/>
              <a:t>Find factors (</a:t>
            </a:r>
            <a:r>
              <a:rPr lang="en-US" sz="2400" b="1" dirty="0" smtClean="0"/>
              <a:t>x</a:t>
            </a:r>
            <a:r>
              <a:rPr lang="en-US" sz="2400" dirty="0" smtClean="0"/>
              <a:t> + </a:t>
            </a:r>
            <a:r>
              <a:rPr lang="en-US" sz="2400" dirty="0" smtClean="0">
                <a:solidFill>
                  <a:srgbClr val="0000FF"/>
                </a:solidFill>
              </a:rPr>
              <a:t>t</a:t>
            </a:r>
            <a:r>
              <a:rPr lang="en-US" sz="2400" dirty="0" smtClean="0"/>
              <a:t>)(</a:t>
            </a:r>
            <a:r>
              <a:rPr lang="en-US" sz="2400" b="1" dirty="0" smtClean="0"/>
              <a:t>x</a:t>
            </a:r>
            <a:r>
              <a:rPr lang="en-US" sz="2400" dirty="0" smtClean="0"/>
              <a:t> + </a:t>
            </a:r>
            <a:r>
              <a:rPr lang="en-US" sz="2400" dirty="0" smtClean="0">
                <a:solidFill>
                  <a:srgbClr val="0000FF"/>
                </a:solidFill>
              </a:rPr>
              <a:t>v</a:t>
            </a:r>
            <a:r>
              <a:rPr lang="en-US" sz="2400" dirty="0" smtClean="0"/>
              <a:t>) such that </a:t>
            </a:r>
            <a:r>
              <a:rPr lang="en-US" sz="2400" dirty="0" smtClean="0">
                <a:solidFill>
                  <a:srgbClr val="0000FF"/>
                </a:solidFill>
              </a:rPr>
              <a:t>t + v </a:t>
            </a:r>
            <a:r>
              <a:rPr lang="en-US" sz="2400" dirty="0" smtClean="0"/>
              <a:t>= </a:t>
            </a:r>
            <a:r>
              <a:rPr lang="en-US" sz="2400" dirty="0" smtClean="0">
                <a:solidFill>
                  <a:srgbClr val="00B050"/>
                </a:solidFill>
              </a:rPr>
              <a:t>b</a:t>
            </a:r>
            <a:r>
              <a:rPr lang="en-US" sz="2400" dirty="0" smtClean="0"/>
              <a:t> and </a:t>
            </a:r>
            <a:r>
              <a:rPr lang="en-US" sz="2400" dirty="0" smtClean="0">
                <a:solidFill>
                  <a:srgbClr val="0000FF"/>
                </a:solidFill>
              </a:rPr>
              <a:t>t*v</a:t>
            </a:r>
            <a:r>
              <a:rPr lang="en-US" sz="2400" dirty="0" smtClean="0"/>
              <a:t> = </a:t>
            </a:r>
            <a:r>
              <a:rPr lang="en-US" sz="2400" dirty="0" smtClean="0">
                <a:solidFill>
                  <a:srgbClr val="00B050"/>
                </a:solidFill>
              </a:rPr>
              <a:t>c</a:t>
            </a:r>
            <a:r>
              <a:rPr lang="en-US" sz="2400" dirty="0" smtClean="0"/>
              <a:t>.</a:t>
            </a:r>
          </a:p>
          <a:p>
            <a:pPr lvl="2" indent="-342900"/>
            <a:r>
              <a:rPr lang="en-US" b="1" dirty="0" smtClean="0"/>
              <a:t>If the leading coefficient is </a:t>
            </a:r>
            <a:r>
              <a:rPr lang="en-US" b="1" u="sng" dirty="0" smtClean="0">
                <a:solidFill>
                  <a:srgbClr val="FF0000"/>
                </a:solidFill>
              </a:rPr>
              <a:t>not 1</a:t>
            </a:r>
            <a:r>
              <a:rPr lang="en-US" b="1" dirty="0" smtClean="0"/>
              <a:t> </a:t>
            </a:r>
            <a:r>
              <a:rPr lang="en-US" dirty="0" smtClean="0"/>
              <a:t>(if it looks like </a:t>
            </a:r>
            <a:r>
              <a:rPr lang="en-US" b="1" dirty="0" smtClean="0">
                <a:solidFill>
                  <a:srgbClr val="FF0000"/>
                </a:solidFill>
              </a:rPr>
              <a:t>ax</a:t>
            </a:r>
            <a:r>
              <a:rPr lang="en-US" b="1" baseline="30000" dirty="0" smtClean="0">
                <a:solidFill>
                  <a:srgbClr val="FF0000"/>
                </a:solidFill>
              </a:rPr>
              <a:t>2</a:t>
            </a:r>
            <a:r>
              <a:rPr lang="en-US" b="1" dirty="0" smtClean="0">
                <a:solidFill>
                  <a:srgbClr val="FF0000"/>
                </a:solidFill>
              </a:rPr>
              <a:t> </a:t>
            </a:r>
            <a:r>
              <a:rPr lang="en-US" b="1" dirty="0">
                <a:solidFill>
                  <a:srgbClr val="FF0000"/>
                </a:solidFill>
              </a:rPr>
              <a:t>+ </a:t>
            </a:r>
            <a:r>
              <a:rPr lang="en-US" b="1" dirty="0" err="1">
                <a:solidFill>
                  <a:srgbClr val="FF0000"/>
                </a:solidFill>
              </a:rPr>
              <a:t>bx</a:t>
            </a:r>
            <a:r>
              <a:rPr lang="en-US" b="1" dirty="0">
                <a:solidFill>
                  <a:srgbClr val="FF0000"/>
                </a:solidFill>
              </a:rPr>
              <a:t> + </a:t>
            </a:r>
            <a:r>
              <a:rPr lang="en-US" b="1" dirty="0" smtClean="0">
                <a:solidFill>
                  <a:srgbClr val="FF0000"/>
                </a:solidFill>
              </a:rPr>
              <a:t>c</a:t>
            </a:r>
            <a:r>
              <a:rPr lang="en-US" dirty="0" smtClean="0"/>
              <a:t>), </a:t>
            </a:r>
          </a:p>
          <a:p>
            <a:pPr lvl="3" indent="-342900"/>
            <a:r>
              <a:rPr lang="en-US" sz="2400" dirty="0" smtClean="0"/>
              <a:t>Use the </a:t>
            </a:r>
            <a:r>
              <a:rPr lang="en-US" sz="2400" b="1" dirty="0" smtClean="0">
                <a:solidFill>
                  <a:srgbClr val="FF0000"/>
                </a:solidFill>
              </a:rPr>
              <a:t>British method</a:t>
            </a:r>
            <a:r>
              <a:rPr lang="en-US" sz="2400" dirty="0" smtClean="0"/>
              <a:t>, which starts with multiplying a*c, and then finding factors of that number that add up to b.</a:t>
            </a:r>
            <a:endParaRPr lang="en-US" sz="2400" dirty="0"/>
          </a:p>
        </p:txBody>
      </p:sp>
    </p:spTree>
    <p:extLst>
      <p:ext uri="{BB962C8B-B14F-4D97-AF65-F5344CB8AC3E}">
        <p14:creationId xmlns:p14="http://schemas.microsoft.com/office/powerpoint/2010/main" val="6976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511276" y="1600200"/>
            <a:ext cx="8023123" cy="2438400"/>
          </a:xfrm>
        </p:spPr>
        <p:txBody>
          <a:bodyPr/>
          <a:lstStyle/>
          <a:p>
            <a:pPr eaLnBrk="1" hangingPunct="1">
              <a:buFontTx/>
              <a:buNone/>
            </a:pPr>
            <a:r>
              <a:rPr lang="en-US" sz="2800" b="1" u="sng" dirty="0" smtClean="0">
                <a:latin typeface="Times New Roman" pitchFamily="18" charset="0"/>
              </a:rPr>
              <a:t>Case one: </a:t>
            </a:r>
          </a:p>
          <a:p>
            <a:pPr eaLnBrk="1" hangingPunct="1">
              <a:buFontTx/>
              <a:buNone/>
            </a:pPr>
            <a:r>
              <a:rPr lang="en-US" sz="2800" b="1" dirty="0" smtClean="0">
                <a:solidFill>
                  <a:srgbClr val="0000FF"/>
                </a:solidFill>
                <a:latin typeface="Times New Roman" pitchFamily="18" charset="0"/>
              </a:rPr>
              <a:t>Binomials in which both terms are perfect squares.</a:t>
            </a:r>
          </a:p>
          <a:p>
            <a:pPr eaLnBrk="1" hangingPunct="1">
              <a:buFontTx/>
              <a:buNone/>
            </a:pPr>
            <a:endParaRPr lang="en-US" sz="1200" dirty="0">
              <a:latin typeface="Times New Roman" pitchFamily="18" charset="0"/>
            </a:endParaRPr>
          </a:p>
          <a:p>
            <a:pPr eaLnBrk="1" hangingPunct="1">
              <a:buFontTx/>
              <a:buNone/>
            </a:pPr>
            <a:r>
              <a:rPr lang="en-US" sz="2800" dirty="0" smtClean="0">
                <a:latin typeface="Times New Roman" pitchFamily="18" charset="0"/>
              </a:rPr>
              <a:t>Previously, we discovered a formula for finding the product of the sum and difference of two terms: </a:t>
            </a:r>
          </a:p>
          <a:p>
            <a:pPr eaLnBrk="1" hangingPunct="1">
              <a:buFontTx/>
              <a:buNone/>
            </a:pPr>
            <a:r>
              <a:rPr lang="en-US" dirty="0" smtClean="0">
                <a:latin typeface="Times New Roman" pitchFamily="18" charset="0"/>
              </a:rPr>
              <a:t>			</a:t>
            </a:r>
            <a:r>
              <a:rPr lang="en-US" b="1" dirty="0" smtClean="0">
                <a:solidFill>
                  <a:srgbClr val="0000FF"/>
                </a:solidFill>
                <a:latin typeface="Times New Roman" pitchFamily="18" charset="0"/>
              </a:rPr>
              <a:t>(</a:t>
            </a:r>
            <a:r>
              <a:rPr lang="en-US" b="1" i="1" dirty="0" smtClean="0">
                <a:solidFill>
                  <a:srgbClr val="0000FF"/>
                </a:solidFill>
                <a:latin typeface="Times New Roman" pitchFamily="18" charset="0"/>
              </a:rPr>
              <a:t>a</a:t>
            </a:r>
            <a:r>
              <a:rPr lang="en-US" b="1" dirty="0" smtClean="0">
                <a:solidFill>
                  <a:srgbClr val="0000FF"/>
                </a:solidFill>
                <a:latin typeface="Times New Roman" pitchFamily="18" charset="0"/>
              </a:rPr>
              <a:t> – </a:t>
            </a:r>
            <a:r>
              <a:rPr lang="en-US" b="1" i="1" dirty="0" smtClean="0">
                <a:solidFill>
                  <a:srgbClr val="0000FF"/>
                </a:solidFill>
                <a:latin typeface="Times New Roman" pitchFamily="18" charset="0"/>
              </a:rPr>
              <a:t>b</a:t>
            </a:r>
            <a:r>
              <a:rPr lang="en-US" b="1" dirty="0" smtClean="0">
                <a:solidFill>
                  <a:srgbClr val="0000FF"/>
                </a:solidFill>
                <a:latin typeface="Times New Roman" pitchFamily="18" charset="0"/>
              </a:rPr>
              <a:t>)(</a:t>
            </a:r>
            <a:r>
              <a:rPr lang="en-US" b="1" i="1" dirty="0" smtClean="0">
                <a:solidFill>
                  <a:srgbClr val="0000FF"/>
                </a:solidFill>
                <a:latin typeface="Times New Roman" pitchFamily="18" charset="0"/>
              </a:rPr>
              <a:t>a</a:t>
            </a:r>
            <a:r>
              <a:rPr lang="en-US" b="1" dirty="0" smtClean="0">
                <a:solidFill>
                  <a:srgbClr val="0000FF"/>
                </a:solidFill>
                <a:latin typeface="Times New Roman" pitchFamily="18" charset="0"/>
              </a:rPr>
              <a:t> + </a:t>
            </a:r>
            <a:r>
              <a:rPr lang="en-US" b="1" i="1" dirty="0" smtClean="0">
                <a:solidFill>
                  <a:srgbClr val="0000FF"/>
                </a:solidFill>
                <a:latin typeface="Times New Roman" pitchFamily="18" charset="0"/>
              </a:rPr>
              <a:t>b</a:t>
            </a:r>
            <a:r>
              <a:rPr lang="en-US" b="1" dirty="0" smtClean="0">
                <a:solidFill>
                  <a:srgbClr val="0000FF"/>
                </a:solidFill>
                <a:latin typeface="Times New Roman" pitchFamily="18" charset="0"/>
              </a:rPr>
              <a:t>) = </a:t>
            </a:r>
            <a:r>
              <a:rPr lang="en-US" b="1" i="1" dirty="0" smtClean="0">
                <a:solidFill>
                  <a:srgbClr val="0000FF"/>
                </a:solidFill>
                <a:latin typeface="Times New Roman" pitchFamily="18" charset="0"/>
              </a:rPr>
              <a:t>a</a:t>
            </a:r>
            <a:r>
              <a:rPr lang="en-US" b="1" baseline="30000" dirty="0" smtClean="0">
                <a:solidFill>
                  <a:srgbClr val="0000FF"/>
                </a:solidFill>
                <a:latin typeface="Times New Roman" pitchFamily="18" charset="0"/>
              </a:rPr>
              <a:t>2</a:t>
            </a:r>
            <a:r>
              <a:rPr lang="en-US" b="1" dirty="0" smtClean="0">
                <a:solidFill>
                  <a:srgbClr val="0000FF"/>
                </a:solidFill>
                <a:latin typeface="Times New Roman" pitchFamily="18" charset="0"/>
              </a:rPr>
              <a:t> – </a:t>
            </a:r>
            <a:r>
              <a:rPr lang="en-US" b="1" i="1" dirty="0" smtClean="0">
                <a:solidFill>
                  <a:srgbClr val="0000FF"/>
                </a:solidFill>
                <a:latin typeface="Times New Roman" pitchFamily="18" charset="0"/>
              </a:rPr>
              <a:t>b</a:t>
            </a:r>
            <a:r>
              <a:rPr lang="en-US" b="1" baseline="30000" dirty="0" smtClean="0">
                <a:solidFill>
                  <a:srgbClr val="0000FF"/>
                </a:solidFill>
                <a:latin typeface="Times New Roman" pitchFamily="18" charset="0"/>
              </a:rPr>
              <a:t>2</a:t>
            </a:r>
            <a:r>
              <a:rPr lang="en-US" b="1" dirty="0" smtClean="0">
                <a:solidFill>
                  <a:srgbClr val="0000FF"/>
                </a:solidFill>
                <a:latin typeface="Times New Roman" pitchFamily="18" charset="0"/>
              </a:rPr>
              <a:t> </a:t>
            </a:r>
          </a:p>
        </p:txBody>
      </p:sp>
      <p:sp>
        <p:nvSpPr>
          <p:cNvPr id="176133" name="Text Box 5"/>
          <p:cNvSpPr txBox="1">
            <a:spLocks noChangeArrowheads="1"/>
          </p:cNvSpPr>
          <p:nvPr/>
        </p:nvSpPr>
        <p:spPr bwMode="auto">
          <a:xfrm>
            <a:off x="533400" y="4038600"/>
            <a:ext cx="80010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smtClean="0">
              <a:solidFill>
                <a:prstClr val="black"/>
              </a:solidFill>
              <a:cs typeface="Arial" charset="0"/>
            </a:endParaRPr>
          </a:p>
          <a:p>
            <a:pPr eaLnBrk="1" fontAlgn="base" hangingPunct="1">
              <a:spcBef>
                <a:spcPct val="20000"/>
              </a:spcBef>
              <a:spcAft>
                <a:spcPct val="0"/>
              </a:spcAft>
            </a:pPr>
            <a:r>
              <a:rPr lang="en-US" sz="2800" dirty="0" smtClean="0">
                <a:solidFill>
                  <a:prstClr val="black"/>
                </a:solidFill>
                <a:cs typeface="Arial" charset="0"/>
              </a:rPr>
              <a:t>We </a:t>
            </a:r>
            <a:r>
              <a:rPr lang="en-US" sz="2800" dirty="0">
                <a:solidFill>
                  <a:prstClr val="black"/>
                </a:solidFill>
                <a:cs typeface="Arial" charset="0"/>
              </a:rPr>
              <a:t>can use the reverse of </a:t>
            </a:r>
            <a:r>
              <a:rPr lang="en-US" sz="2800" dirty="0" smtClean="0">
                <a:solidFill>
                  <a:prstClr val="black"/>
                </a:solidFill>
                <a:cs typeface="Arial" charset="0"/>
              </a:rPr>
              <a:t>this equation </a:t>
            </a:r>
            <a:r>
              <a:rPr lang="en-US" sz="2800" dirty="0">
                <a:solidFill>
                  <a:prstClr val="black"/>
                </a:solidFill>
                <a:cs typeface="Arial" charset="0"/>
              </a:rPr>
              <a:t>to </a:t>
            </a:r>
            <a:r>
              <a:rPr lang="en-US" sz="2800" dirty="0" smtClean="0">
                <a:solidFill>
                  <a:prstClr val="black"/>
                </a:solidFill>
                <a:cs typeface="Arial" charset="0"/>
              </a:rPr>
              <a:t>factor </a:t>
            </a:r>
            <a:r>
              <a:rPr lang="en-US" sz="2800" dirty="0">
                <a:solidFill>
                  <a:prstClr val="black"/>
                </a:solidFill>
                <a:cs typeface="Arial" charset="0"/>
              </a:rPr>
              <a:t>the difference of 2 squares.</a:t>
            </a: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
        <p:nvSpPr>
          <p:cNvPr id="4" name="Title 1"/>
          <p:cNvSpPr txBox="1">
            <a:spLocks/>
          </p:cNvSpPr>
          <p:nvPr/>
        </p:nvSpPr>
        <p:spPr>
          <a:xfrm>
            <a:off x="228600" y="76200"/>
            <a:ext cx="8763000" cy="11890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dirty="0" smtClean="0"/>
              <a:t>Today we are going to learn techniques for factoring </a:t>
            </a:r>
            <a:r>
              <a:rPr lang="en-US" sz="3600" b="1" u="sng" dirty="0" smtClean="0">
                <a:solidFill>
                  <a:srgbClr val="FF0000"/>
                </a:solidFill>
              </a:rPr>
              <a:t>two-term</a:t>
            </a:r>
            <a:r>
              <a:rPr lang="en-US" sz="3600" dirty="0" smtClean="0"/>
              <a:t> polynomials (binomials).</a:t>
            </a:r>
            <a:endParaRPr lang="en-US" sz="3600" dirty="0"/>
          </a:p>
        </p:txBody>
      </p:sp>
    </p:spTree>
    <p:extLst>
      <p:ext uri="{BB962C8B-B14F-4D97-AF65-F5344CB8AC3E}">
        <p14:creationId xmlns:p14="http://schemas.microsoft.com/office/powerpoint/2010/main" val="869844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533400"/>
            <a:ext cx="2257778" cy="838200"/>
            <a:chOff x="192" y="240"/>
            <a:chExt cx="1200" cy="480"/>
          </a:xfrm>
          <a:solidFill>
            <a:srgbClr val="FFFF00"/>
          </a:solidFill>
        </p:grpSpPr>
        <p:sp>
          <p:nvSpPr>
            <p:cNvPr id="177155" name="Rectangle 3"/>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77156" name="Text Box 4"/>
            <p:cNvSpPr txBox="1">
              <a:spLocks noChangeArrowheads="1"/>
            </p:cNvSpPr>
            <p:nvPr/>
          </p:nvSpPr>
          <p:spPr bwMode="auto">
            <a:xfrm>
              <a:off x="240" y="284"/>
              <a:ext cx="1126" cy="335"/>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Examples:</a:t>
              </a:r>
            </a:p>
          </p:txBody>
        </p:sp>
      </p:grpSp>
      <p:sp>
        <p:nvSpPr>
          <p:cNvPr id="177158" name="Text Box 6"/>
          <p:cNvSpPr txBox="1">
            <a:spLocks noChangeArrowheads="1"/>
          </p:cNvSpPr>
          <p:nvPr/>
        </p:nvSpPr>
        <p:spPr bwMode="auto">
          <a:xfrm>
            <a:off x="304800" y="1600200"/>
            <a:ext cx="861060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2800" b="1" dirty="0">
                <a:solidFill>
                  <a:prstClr val="black"/>
                </a:solidFill>
                <a:cs typeface="Arial" charset="0"/>
              </a:rPr>
              <a:t>Factor </a:t>
            </a:r>
            <a:r>
              <a:rPr lang="en-US" sz="2800" b="1" i="1" dirty="0">
                <a:solidFill>
                  <a:prstClr val="black"/>
                </a:solidFill>
                <a:cs typeface="Arial" charset="0"/>
              </a:rPr>
              <a:t>x</a:t>
            </a:r>
            <a:r>
              <a:rPr lang="en-US" sz="2800" b="1" baseline="30000" dirty="0">
                <a:solidFill>
                  <a:prstClr val="black"/>
                </a:solidFill>
                <a:cs typeface="Arial" charset="0"/>
              </a:rPr>
              <a:t>2</a:t>
            </a:r>
            <a:r>
              <a:rPr lang="en-US" sz="2800" b="1" dirty="0">
                <a:solidFill>
                  <a:prstClr val="black"/>
                </a:solidFill>
                <a:cs typeface="Arial" charset="0"/>
              </a:rPr>
              <a:t> – 16.</a:t>
            </a:r>
          </a:p>
          <a:p>
            <a:pPr eaLnBrk="1" fontAlgn="base" hangingPunct="1">
              <a:spcBef>
                <a:spcPct val="20000"/>
              </a:spcBef>
              <a:spcAft>
                <a:spcPct val="0"/>
              </a:spcAft>
            </a:pPr>
            <a:r>
              <a:rPr lang="en-US" sz="2800" dirty="0">
                <a:solidFill>
                  <a:prstClr val="black"/>
                </a:solidFill>
                <a:cs typeface="Arial" charset="0"/>
              </a:rPr>
              <a:t>	Since this polynomial can be written as </a:t>
            </a:r>
            <a:r>
              <a:rPr lang="en-US" sz="2800" dirty="0" smtClean="0">
                <a:solidFill>
                  <a:prstClr val="black"/>
                </a:solidFill>
                <a:cs typeface="Arial" charset="0"/>
              </a:rPr>
              <a:t>(</a:t>
            </a:r>
            <a:r>
              <a:rPr lang="en-US" sz="2800" i="1" dirty="0" smtClean="0">
                <a:solidFill>
                  <a:prstClr val="black"/>
                </a:solidFill>
                <a:cs typeface="Arial" charset="0"/>
              </a:rPr>
              <a:t>x)</a:t>
            </a:r>
            <a:r>
              <a:rPr lang="en-US" sz="2800" baseline="30000" dirty="0" smtClean="0">
                <a:solidFill>
                  <a:prstClr val="black"/>
                </a:solidFill>
                <a:cs typeface="Arial" charset="0"/>
              </a:rPr>
              <a:t>2</a:t>
            </a:r>
            <a:r>
              <a:rPr lang="en-US" sz="2800" dirty="0" smtClean="0">
                <a:solidFill>
                  <a:prstClr val="black"/>
                </a:solidFill>
                <a:cs typeface="Arial" charset="0"/>
              </a:rPr>
              <a:t> </a:t>
            </a:r>
            <a:r>
              <a:rPr lang="en-US" sz="2800" dirty="0">
                <a:solidFill>
                  <a:prstClr val="black"/>
                </a:solidFill>
                <a:cs typeface="Arial" charset="0"/>
              </a:rPr>
              <a:t>– </a:t>
            </a:r>
            <a:r>
              <a:rPr lang="en-US" sz="2800" dirty="0" smtClean="0">
                <a:solidFill>
                  <a:prstClr val="black"/>
                </a:solidFill>
                <a:cs typeface="Arial" charset="0"/>
              </a:rPr>
              <a:t>(4)</a:t>
            </a:r>
            <a:r>
              <a:rPr lang="en-US" sz="2800" baseline="30000" dirty="0" smtClean="0">
                <a:solidFill>
                  <a:prstClr val="black"/>
                </a:solidFill>
                <a:cs typeface="Arial" charset="0"/>
              </a:rPr>
              <a:t>2</a:t>
            </a:r>
            <a:r>
              <a:rPr lang="en-US" sz="2800" dirty="0">
                <a:solidFill>
                  <a:prstClr val="black"/>
                </a:solidFill>
                <a:cs typeface="Arial" charset="0"/>
              </a:rPr>
              <a:t>, </a:t>
            </a:r>
          </a:p>
          <a:p>
            <a:pPr eaLnBrk="1" fontAlgn="base" hangingPunct="1">
              <a:spcBef>
                <a:spcPct val="20000"/>
              </a:spcBef>
              <a:spcAft>
                <a:spcPct val="0"/>
              </a:spcAft>
            </a:pPr>
            <a:r>
              <a:rPr lang="en-US" sz="2800" dirty="0">
                <a:solidFill>
                  <a:prstClr val="black"/>
                </a:solidFill>
                <a:cs typeface="Arial" charset="0"/>
              </a:rPr>
              <a:t>	</a:t>
            </a:r>
            <a:r>
              <a:rPr lang="en-US" sz="2800" i="1" dirty="0">
                <a:solidFill>
                  <a:prstClr val="black"/>
                </a:solidFill>
                <a:cs typeface="Arial" charset="0"/>
              </a:rPr>
              <a:t>x</a:t>
            </a:r>
            <a:r>
              <a:rPr lang="en-US" sz="2800" baseline="30000" dirty="0">
                <a:solidFill>
                  <a:prstClr val="black"/>
                </a:solidFill>
                <a:cs typeface="Arial" charset="0"/>
              </a:rPr>
              <a:t>2</a:t>
            </a:r>
            <a:r>
              <a:rPr lang="en-US" sz="2800" dirty="0">
                <a:solidFill>
                  <a:prstClr val="black"/>
                </a:solidFill>
                <a:cs typeface="Arial" charset="0"/>
              </a:rPr>
              <a:t> – 16 = (</a:t>
            </a:r>
            <a:r>
              <a:rPr lang="en-US" sz="2800" i="1" dirty="0">
                <a:solidFill>
                  <a:prstClr val="black"/>
                </a:solidFill>
                <a:cs typeface="Arial" charset="0"/>
              </a:rPr>
              <a:t>x</a:t>
            </a:r>
            <a:r>
              <a:rPr lang="en-US" sz="2800" dirty="0">
                <a:solidFill>
                  <a:prstClr val="black"/>
                </a:solidFill>
                <a:cs typeface="Arial" charset="0"/>
              </a:rPr>
              <a:t> – 4)(</a:t>
            </a:r>
            <a:r>
              <a:rPr lang="en-US" sz="2800" i="1" dirty="0">
                <a:solidFill>
                  <a:prstClr val="black"/>
                </a:solidFill>
                <a:cs typeface="Arial" charset="0"/>
              </a:rPr>
              <a:t>x</a:t>
            </a:r>
            <a:r>
              <a:rPr lang="en-US" sz="2800" dirty="0">
                <a:solidFill>
                  <a:prstClr val="black"/>
                </a:solidFill>
                <a:cs typeface="Arial" charset="0"/>
              </a:rPr>
              <a:t> + 4).</a:t>
            </a:r>
          </a:p>
          <a:p>
            <a:pPr eaLnBrk="1" fontAlgn="base" hangingPunct="1">
              <a:spcBef>
                <a:spcPct val="20000"/>
              </a:spcBef>
              <a:spcAft>
                <a:spcPct val="0"/>
              </a:spcAft>
            </a:pPr>
            <a:r>
              <a:rPr lang="en-US" sz="2800" b="1" dirty="0">
                <a:solidFill>
                  <a:prstClr val="black"/>
                </a:solidFill>
                <a:cs typeface="Arial" charset="0"/>
              </a:rPr>
              <a:t>Factor 9x</a:t>
            </a:r>
            <a:r>
              <a:rPr lang="en-US" sz="2800" b="1" baseline="30000" dirty="0">
                <a:solidFill>
                  <a:prstClr val="black"/>
                </a:solidFill>
                <a:cs typeface="Arial" charset="0"/>
              </a:rPr>
              <a:t>2</a:t>
            </a:r>
            <a:r>
              <a:rPr lang="en-US" sz="2800" b="1" dirty="0">
                <a:solidFill>
                  <a:prstClr val="black"/>
                </a:solidFill>
                <a:cs typeface="Arial" charset="0"/>
              </a:rPr>
              <a:t> – 4</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Since this polynomial can be written as (3</a:t>
            </a:r>
            <a:r>
              <a:rPr lang="en-US" sz="2800" i="1" dirty="0">
                <a:solidFill>
                  <a:prstClr val="black"/>
                </a:solidFill>
                <a:cs typeface="Arial" charset="0"/>
              </a:rPr>
              <a:t>x</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a:t>
            </a:r>
            <a:r>
              <a:rPr lang="en-US" sz="2800" dirty="0" smtClean="0">
                <a:solidFill>
                  <a:prstClr val="black"/>
                </a:solidFill>
                <a:cs typeface="Arial" charset="0"/>
              </a:rPr>
              <a:t>(2)</a:t>
            </a:r>
            <a:r>
              <a:rPr lang="en-US" sz="2800" baseline="30000" dirty="0" smtClean="0">
                <a:solidFill>
                  <a:prstClr val="black"/>
                </a:solidFill>
                <a:cs typeface="Arial" charset="0"/>
              </a:rPr>
              <a:t>2</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9</a:t>
            </a:r>
            <a:r>
              <a:rPr lang="en-US" sz="2800" i="1" dirty="0">
                <a:solidFill>
                  <a:prstClr val="black"/>
                </a:solidFill>
                <a:cs typeface="Arial" charset="0"/>
              </a:rPr>
              <a:t>x</a:t>
            </a:r>
            <a:r>
              <a:rPr lang="en-US" sz="2800" baseline="30000" dirty="0">
                <a:solidFill>
                  <a:prstClr val="black"/>
                </a:solidFill>
                <a:cs typeface="Arial" charset="0"/>
              </a:rPr>
              <a:t>2</a:t>
            </a:r>
            <a:r>
              <a:rPr lang="en-US" sz="2800" dirty="0">
                <a:solidFill>
                  <a:prstClr val="black"/>
                </a:solidFill>
                <a:cs typeface="Arial" charset="0"/>
              </a:rPr>
              <a:t> – 4 = (3</a:t>
            </a:r>
            <a:r>
              <a:rPr lang="en-US" sz="2800" i="1" dirty="0">
                <a:solidFill>
                  <a:prstClr val="black"/>
                </a:solidFill>
                <a:cs typeface="Arial" charset="0"/>
              </a:rPr>
              <a:t>x</a:t>
            </a:r>
            <a:r>
              <a:rPr lang="en-US" sz="2800" dirty="0">
                <a:solidFill>
                  <a:prstClr val="black"/>
                </a:solidFill>
                <a:cs typeface="Arial" charset="0"/>
              </a:rPr>
              <a:t> – 2)(3</a:t>
            </a:r>
            <a:r>
              <a:rPr lang="en-US" sz="2800" i="1" dirty="0">
                <a:solidFill>
                  <a:prstClr val="black"/>
                </a:solidFill>
                <a:cs typeface="Arial" charset="0"/>
              </a:rPr>
              <a:t>x</a:t>
            </a:r>
            <a:r>
              <a:rPr lang="en-US" sz="2800" dirty="0">
                <a:solidFill>
                  <a:prstClr val="black"/>
                </a:solidFill>
                <a:cs typeface="Arial" charset="0"/>
              </a:rPr>
              <a:t> + 2).</a:t>
            </a:r>
          </a:p>
          <a:p>
            <a:pPr eaLnBrk="1" fontAlgn="base" hangingPunct="1">
              <a:spcBef>
                <a:spcPct val="20000"/>
              </a:spcBef>
              <a:spcAft>
                <a:spcPct val="0"/>
              </a:spcAft>
            </a:pPr>
            <a:r>
              <a:rPr lang="en-US" sz="2800" b="1" dirty="0">
                <a:solidFill>
                  <a:prstClr val="black"/>
                </a:solidFill>
                <a:cs typeface="Arial" charset="0"/>
              </a:rPr>
              <a:t>Factor 16</a:t>
            </a:r>
            <a:r>
              <a:rPr lang="en-US" sz="2800" b="1" i="1" dirty="0">
                <a:solidFill>
                  <a:prstClr val="black"/>
                </a:solidFill>
                <a:cs typeface="Arial" charset="0"/>
              </a:rPr>
              <a:t>x</a:t>
            </a:r>
            <a:r>
              <a:rPr lang="en-US" sz="2800" b="1" baseline="30000" dirty="0">
                <a:solidFill>
                  <a:prstClr val="black"/>
                </a:solidFill>
                <a:cs typeface="Arial" charset="0"/>
              </a:rPr>
              <a:t>2</a:t>
            </a:r>
            <a:r>
              <a:rPr lang="en-US" sz="2800" b="1" dirty="0">
                <a:solidFill>
                  <a:prstClr val="black"/>
                </a:solidFill>
                <a:cs typeface="Arial" charset="0"/>
              </a:rPr>
              <a:t> – 9</a:t>
            </a:r>
            <a:r>
              <a:rPr lang="en-US" sz="2800" b="1" i="1" dirty="0">
                <a:solidFill>
                  <a:prstClr val="black"/>
                </a:solidFill>
                <a:cs typeface="Arial" charset="0"/>
              </a:rPr>
              <a:t>y</a:t>
            </a:r>
            <a:r>
              <a:rPr lang="en-US" sz="2800" b="1" baseline="30000" dirty="0">
                <a:solidFill>
                  <a:prstClr val="black"/>
                </a:solidFill>
                <a:cs typeface="Arial" charset="0"/>
              </a:rPr>
              <a:t>2</a:t>
            </a:r>
            <a:r>
              <a:rPr lang="en-US" sz="2800" b="1"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Since this polynomial can be written as (4</a:t>
            </a:r>
            <a:r>
              <a:rPr lang="en-US" sz="2800" i="1" dirty="0">
                <a:solidFill>
                  <a:prstClr val="black"/>
                </a:solidFill>
                <a:cs typeface="Arial" charset="0"/>
              </a:rPr>
              <a:t>x</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(3</a:t>
            </a:r>
            <a:r>
              <a:rPr lang="en-US" sz="2800" i="1" dirty="0">
                <a:solidFill>
                  <a:prstClr val="black"/>
                </a:solidFill>
                <a:cs typeface="Arial" charset="0"/>
              </a:rPr>
              <a:t>y</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a:t>
            </a:r>
          </a:p>
          <a:p>
            <a:pPr eaLnBrk="1" fontAlgn="base" hangingPunct="1">
              <a:spcBef>
                <a:spcPct val="20000"/>
              </a:spcBef>
              <a:spcAft>
                <a:spcPct val="0"/>
              </a:spcAft>
            </a:pPr>
            <a:r>
              <a:rPr lang="en-US" sz="2800" dirty="0">
                <a:solidFill>
                  <a:prstClr val="black"/>
                </a:solidFill>
                <a:cs typeface="Arial" charset="0"/>
              </a:rPr>
              <a:t>	16</a:t>
            </a:r>
            <a:r>
              <a:rPr lang="en-US" sz="2800" i="1" dirty="0">
                <a:solidFill>
                  <a:prstClr val="black"/>
                </a:solidFill>
                <a:cs typeface="Arial" charset="0"/>
              </a:rPr>
              <a:t>x</a:t>
            </a:r>
            <a:r>
              <a:rPr lang="en-US" sz="2800" baseline="30000" dirty="0">
                <a:solidFill>
                  <a:prstClr val="black"/>
                </a:solidFill>
                <a:cs typeface="Arial" charset="0"/>
              </a:rPr>
              <a:t>2</a:t>
            </a:r>
            <a:r>
              <a:rPr lang="en-US" sz="2800" dirty="0">
                <a:solidFill>
                  <a:prstClr val="black"/>
                </a:solidFill>
                <a:cs typeface="Arial" charset="0"/>
              </a:rPr>
              <a:t> – 9</a:t>
            </a:r>
            <a:r>
              <a:rPr lang="en-US" sz="2800" i="1" dirty="0">
                <a:solidFill>
                  <a:prstClr val="black"/>
                </a:solidFill>
                <a:cs typeface="Arial" charset="0"/>
              </a:rPr>
              <a:t>y</a:t>
            </a:r>
            <a:r>
              <a:rPr lang="en-US" sz="2800" baseline="30000" dirty="0">
                <a:solidFill>
                  <a:prstClr val="black"/>
                </a:solidFill>
                <a:cs typeface="Arial" charset="0"/>
              </a:rPr>
              <a:t>2</a:t>
            </a:r>
            <a:r>
              <a:rPr lang="en-US" sz="2800" dirty="0">
                <a:solidFill>
                  <a:prstClr val="black"/>
                </a:solidFill>
                <a:cs typeface="Arial" charset="0"/>
              </a:rPr>
              <a:t> = (4</a:t>
            </a:r>
            <a:r>
              <a:rPr lang="en-US" sz="2800" i="1" dirty="0">
                <a:solidFill>
                  <a:prstClr val="black"/>
                </a:solidFill>
                <a:cs typeface="Arial" charset="0"/>
              </a:rPr>
              <a:t>x</a:t>
            </a:r>
            <a:r>
              <a:rPr lang="en-US" sz="2800" dirty="0">
                <a:solidFill>
                  <a:prstClr val="black"/>
                </a:solidFill>
                <a:cs typeface="Arial" charset="0"/>
              </a:rPr>
              <a:t> – 3</a:t>
            </a:r>
            <a:r>
              <a:rPr lang="en-US" sz="2800" i="1" dirty="0">
                <a:solidFill>
                  <a:prstClr val="black"/>
                </a:solidFill>
                <a:cs typeface="Arial" charset="0"/>
              </a:rPr>
              <a:t>y</a:t>
            </a:r>
            <a:r>
              <a:rPr lang="en-US" sz="2800" dirty="0">
                <a:solidFill>
                  <a:prstClr val="black"/>
                </a:solidFill>
                <a:cs typeface="Arial" charset="0"/>
              </a:rPr>
              <a:t>)(4</a:t>
            </a:r>
            <a:r>
              <a:rPr lang="en-US" sz="2800" i="1" dirty="0">
                <a:solidFill>
                  <a:prstClr val="black"/>
                </a:solidFill>
                <a:cs typeface="Arial" charset="0"/>
              </a:rPr>
              <a:t>x</a:t>
            </a:r>
            <a:r>
              <a:rPr lang="en-US" sz="2800" dirty="0">
                <a:solidFill>
                  <a:prstClr val="black"/>
                </a:solidFill>
                <a:cs typeface="Arial" charset="0"/>
              </a:rPr>
              <a:t> + 3</a:t>
            </a:r>
            <a:r>
              <a:rPr lang="en-US" sz="2800" i="1" dirty="0">
                <a:solidFill>
                  <a:prstClr val="black"/>
                </a:solidFill>
                <a:cs typeface="Arial" charset="0"/>
              </a:rPr>
              <a:t>y</a:t>
            </a:r>
            <a:r>
              <a:rPr lang="en-US" sz="2800" dirty="0">
                <a:solidFill>
                  <a:prstClr val="black"/>
                </a:solidFill>
                <a:cs typeface="Arial" charset="0"/>
              </a:rPr>
              <a:t>).</a:t>
            </a:r>
          </a:p>
        </p:txBody>
      </p:sp>
      <p:sp>
        <p:nvSpPr>
          <p:cNvPr id="6" name="Text Box 5"/>
          <p:cNvSpPr txBox="1">
            <a:spLocks noChangeArrowheads="1"/>
          </p:cNvSpPr>
          <p:nvPr/>
        </p:nvSpPr>
        <p:spPr bwMode="auto">
          <a:xfrm>
            <a:off x="1606785" y="76200"/>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smtClean="0">
              <a:solidFill>
                <a:prstClr val="black"/>
              </a:solidFill>
              <a:cs typeface="Arial" charset="0"/>
            </a:endParaRP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Tree>
    <p:extLst>
      <p:ext uri="{BB962C8B-B14F-4D97-AF65-F5344CB8AC3E}">
        <p14:creationId xmlns:p14="http://schemas.microsoft.com/office/powerpoint/2010/main" val="38089175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715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71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15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715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715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1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457200"/>
            <a:ext cx="2209800" cy="812800"/>
            <a:chOff x="192" y="240"/>
            <a:chExt cx="1200" cy="480"/>
          </a:xfrm>
          <a:solidFill>
            <a:srgbClr val="FFFF00"/>
          </a:solidFill>
        </p:grpSpPr>
        <p:sp>
          <p:nvSpPr>
            <p:cNvPr id="178179" name="Rectangle 3"/>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78180" name="Text Box 4"/>
            <p:cNvSpPr txBox="1">
              <a:spLocks noChangeArrowheads="1"/>
            </p:cNvSpPr>
            <p:nvPr/>
          </p:nvSpPr>
          <p:spPr bwMode="auto">
            <a:xfrm>
              <a:off x="240" y="288"/>
              <a:ext cx="1100" cy="342"/>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a:solidFill>
                    <a:srgbClr val="422100"/>
                  </a:solidFill>
                  <a:latin typeface="Times New Roman" pitchFamily="18" charset="0"/>
                </a:rPr>
                <a:t>Examples</a:t>
              </a:r>
            </a:p>
          </p:txBody>
        </p:sp>
      </p:grpSp>
      <p:sp>
        <p:nvSpPr>
          <p:cNvPr id="178181" name="Text Box 5"/>
          <p:cNvSpPr txBox="1">
            <a:spLocks noChangeArrowheads="1"/>
          </p:cNvSpPr>
          <p:nvPr/>
        </p:nvSpPr>
        <p:spPr bwMode="auto">
          <a:xfrm>
            <a:off x="304800" y="1524000"/>
            <a:ext cx="853440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2800" b="1" dirty="0">
                <a:solidFill>
                  <a:prstClr val="black"/>
                </a:solidFill>
                <a:cs typeface="Arial" charset="0"/>
              </a:rPr>
              <a:t>Factor </a:t>
            </a:r>
            <a:r>
              <a:rPr lang="en-US" sz="2800" b="1" i="1" dirty="0">
                <a:solidFill>
                  <a:prstClr val="black"/>
                </a:solidFill>
                <a:cs typeface="Arial" charset="0"/>
              </a:rPr>
              <a:t>x</a:t>
            </a:r>
            <a:r>
              <a:rPr lang="en-US" sz="2800" b="1" baseline="30000" dirty="0">
                <a:solidFill>
                  <a:prstClr val="black"/>
                </a:solidFill>
                <a:cs typeface="Arial" charset="0"/>
              </a:rPr>
              <a:t>8</a:t>
            </a:r>
            <a:r>
              <a:rPr lang="en-US" sz="2800" b="1" dirty="0">
                <a:solidFill>
                  <a:prstClr val="black"/>
                </a:solidFill>
                <a:cs typeface="Arial" charset="0"/>
              </a:rPr>
              <a:t> – </a:t>
            </a:r>
            <a:r>
              <a:rPr lang="en-US" sz="2800" b="1" i="1" dirty="0">
                <a:solidFill>
                  <a:prstClr val="black"/>
                </a:solidFill>
                <a:cs typeface="Arial" charset="0"/>
              </a:rPr>
              <a:t>y</a:t>
            </a:r>
            <a:r>
              <a:rPr lang="en-US" sz="2800" b="1" baseline="30000" dirty="0">
                <a:solidFill>
                  <a:prstClr val="black"/>
                </a:solidFill>
                <a:cs typeface="Arial" charset="0"/>
              </a:rPr>
              <a:t>6</a:t>
            </a:r>
            <a:r>
              <a:rPr lang="en-US" sz="2800" b="1"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Since this polynomial can be written as (</a:t>
            </a:r>
            <a:r>
              <a:rPr lang="en-US" sz="2800" i="1" dirty="0">
                <a:solidFill>
                  <a:prstClr val="black"/>
                </a:solidFill>
                <a:cs typeface="Arial" charset="0"/>
              </a:rPr>
              <a:t>x</a:t>
            </a:r>
            <a:r>
              <a:rPr lang="en-US" sz="2800" baseline="30000" dirty="0">
                <a:solidFill>
                  <a:prstClr val="black"/>
                </a:solidFill>
                <a:cs typeface="Arial" charset="0"/>
              </a:rPr>
              <a:t>4</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3</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a:t>
            </a:r>
            <a:r>
              <a:rPr lang="en-US" sz="2800" i="1" dirty="0">
                <a:solidFill>
                  <a:prstClr val="black"/>
                </a:solidFill>
                <a:cs typeface="Arial" charset="0"/>
              </a:rPr>
              <a:t>x</a:t>
            </a:r>
            <a:r>
              <a:rPr lang="en-US" sz="2800" baseline="30000" dirty="0">
                <a:solidFill>
                  <a:prstClr val="black"/>
                </a:solidFill>
                <a:cs typeface="Arial" charset="0"/>
              </a:rPr>
              <a:t>8</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6</a:t>
            </a:r>
            <a:r>
              <a:rPr lang="en-US" sz="2800" dirty="0">
                <a:solidFill>
                  <a:prstClr val="black"/>
                </a:solidFill>
                <a:cs typeface="Arial" charset="0"/>
              </a:rPr>
              <a:t> = (</a:t>
            </a:r>
            <a:r>
              <a:rPr lang="en-US" sz="2800" i="1" dirty="0">
                <a:solidFill>
                  <a:prstClr val="black"/>
                </a:solidFill>
                <a:cs typeface="Arial" charset="0"/>
              </a:rPr>
              <a:t>x</a:t>
            </a:r>
            <a:r>
              <a:rPr lang="en-US" sz="2800" baseline="30000" dirty="0">
                <a:solidFill>
                  <a:prstClr val="black"/>
                </a:solidFill>
                <a:cs typeface="Arial" charset="0"/>
              </a:rPr>
              <a:t>4</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3</a:t>
            </a:r>
            <a:r>
              <a:rPr lang="en-US" sz="2800" dirty="0">
                <a:solidFill>
                  <a:prstClr val="black"/>
                </a:solidFill>
                <a:cs typeface="Arial" charset="0"/>
              </a:rPr>
              <a:t>)(</a:t>
            </a:r>
            <a:r>
              <a:rPr lang="en-US" sz="2800" i="1" dirty="0">
                <a:solidFill>
                  <a:prstClr val="black"/>
                </a:solidFill>
                <a:cs typeface="Arial" charset="0"/>
              </a:rPr>
              <a:t>x</a:t>
            </a:r>
            <a:r>
              <a:rPr lang="en-US" sz="2800" baseline="30000" dirty="0">
                <a:solidFill>
                  <a:prstClr val="black"/>
                </a:solidFill>
                <a:cs typeface="Arial" charset="0"/>
              </a:rPr>
              <a:t>4</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3</a:t>
            </a:r>
            <a:r>
              <a:rPr lang="en-US" sz="2800" dirty="0">
                <a:solidFill>
                  <a:prstClr val="black"/>
                </a:solidFill>
                <a:cs typeface="Arial" charset="0"/>
              </a:rPr>
              <a:t>).</a:t>
            </a:r>
          </a:p>
          <a:p>
            <a:pPr eaLnBrk="1" fontAlgn="base" hangingPunct="1">
              <a:spcBef>
                <a:spcPct val="20000"/>
              </a:spcBef>
              <a:spcAft>
                <a:spcPct val="0"/>
              </a:spcAft>
            </a:pPr>
            <a:endParaRPr lang="en-US" sz="2800" dirty="0">
              <a:solidFill>
                <a:prstClr val="black"/>
              </a:solidFill>
              <a:cs typeface="Arial" charset="0"/>
            </a:endParaRPr>
          </a:p>
          <a:p>
            <a:pPr eaLnBrk="1" fontAlgn="base" hangingPunct="1">
              <a:spcBef>
                <a:spcPct val="20000"/>
              </a:spcBef>
              <a:spcAft>
                <a:spcPct val="0"/>
              </a:spcAft>
            </a:pPr>
            <a:r>
              <a:rPr lang="en-US" sz="2800" b="1" dirty="0">
                <a:solidFill>
                  <a:prstClr val="black"/>
                </a:solidFill>
                <a:cs typeface="Arial" charset="0"/>
              </a:rPr>
              <a:t>Factor </a:t>
            </a:r>
            <a:r>
              <a:rPr lang="en-US" sz="2800" b="1" i="1" dirty="0">
                <a:solidFill>
                  <a:prstClr val="black"/>
                </a:solidFill>
                <a:cs typeface="Arial" charset="0"/>
              </a:rPr>
              <a:t>x</a:t>
            </a:r>
            <a:r>
              <a:rPr lang="en-US" sz="2800" b="1" baseline="30000" dirty="0">
                <a:solidFill>
                  <a:prstClr val="black"/>
                </a:solidFill>
                <a:cs typeface="Arial" charset="0"/>
              </a:rPr>
              <a:t>2</a:t>
            </a:r>
            <a:r>
              <a:rPr lang="en-US" sz="2800" b="1" dirty="0">
                <a:solidFill>
                  <a:prstClr val="black"/>
                </a:solidFill>
                <a:cs typeface="Arial" charset="0"/>
              </a:rPr>
              <a:t> + 4</a:t>
            </a:r>
            <a:r>
              <a:rPr lang="en-US" sz="2800" b="1" i="1"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This one is the </a:t>
            </a:r>
            <a:r>
              <a:rPr lang="en-US" sz="2800" b="1" dirty="0">
                <a:solidFill>
                  <a:srgbClr val="FF3300"/>
                </a:solidFill>
                <a:cs typeface="Arial" charset="0"/>
              </a:rPr>
              <a:t>sum</a:t>
            </a:r>
            <a:r>
              <a:rPr lang="en-US" sz="2800" dirty="0">
                <a:solidFill>
                  <a:prstClr val="black"/>
                </a:solidFill>
                <a:cs typeface="Arial" charset="0"/>
              </a:rPr>
              <a:t> of two squares, not the </a:t>
            </a:r>
            <a:r>
              <a:rPr lang="en-US" sz="2800" b="1" dirty="0">
                <a:solidFill>
                  <a:srgbClr val="FF3300"/>
                </a:solidFill>
                <a:cs typeface="Arial" charset="0"/>
              </a:rPr>
              <a:t>difference</a:t>
            </a:r>
            <a:r>
              <a:rPr lang="en-US" sz="2800" dirty="0">
                <a:solidFill>
                  <a:prstClr val="black"/>
                </a:solidFill>
                <a:cs typeface="Arial" charset="0"/>
              </a:rPr>
              <a:t> of squares, so it can’t be factored.                   </a:t>
            </a:r>
            <a:r>
              <a:rPr lang="en-US" sz="3600" b="1" u="sng" dirty="0">
                <a:solidFill>
                  <a:srgbClr val="FF3300"/>
                </a:solidFill>
                <a:cs typeface="Arial" charset="0"/>
              </a:rPr>
              <a:t>This polynomial is a </a:t>
            </a:r>
            <a:r>
              <a:rPr lang="en-US" sz="3600" b="1" u="sng" dirty="0">
                <a:solidFill>
                  <a:srgbClr val="00B050"/>
                </a:solidFill>
                <a:cs typeface="Arial" charset="0"/>
              </a:rPr>
              <a:t>prime</a:t>
            </a:r>
            <a:r>
              <a:rPr lang="en-US" sz="3600" b="1" u="sng" dirty="0">
                <a:solidFill>
                  <a:srgbClr val="FF3300"/>
                </a:solidFill>
                <a:cs typeface="Arial" charset="0"/>
              </a:rPr>
              <a:t> polynomial</a:t>
            </a:r>
            <a:r>
              <a:rPr lang="en-US" sz="3600" b="1" dirty="0">
                <a:solidFill>
                  <a:srgbClr val="FF3300"/>
                </a:solidFill>
                <a:cs typeface="Arial" charset="0"/>
              </a:rPr>
              <a:t>.</a:t>
            </a:r>
          </a:p>
        </p:txBody>
      </p:sp>
      <p:sp>
        <p:nvSpPr>
          <p:cNvPr id="6" name="Text Box 5"/>
          <p:cNvSpPr txBox="1">
            <a:spLocks noChangeArrowheads="1"/>
          </p:cNvSpPr>
          <p:nvPr/>
        </p:nvSpPr>
        <p:spPr bwMode="auto">
          <a:xfrm>
            <a:off x="1606785" y="76200"/>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smtClean="0">
              <a:solidFill>
                <a:prstClr val="black"/>
              </a:solidFill>
              <a:cs typeface="Arial" charset="0"/>
            </a:endParaRP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Tree>
    <p:extLst>
      <p:ext uri="{BB962C8B-B14F-4D97-AF65-F5344CB8AC3E}">
        <p14:creationId xmlns:p14="http://schemas.microsoft.com/office/powerpoint/2010/main" val="90027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1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818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81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81000"/>
            <a:ext cx="2209800" cy="812800"/>
            <a:chOff x="192" y="240"/>
            <a:chExt cx="1200" cy="480"/>
          </a:xfrm>
          <a:solidFill>
            <a:srgbClr val="FFFF00"/>
          </a:solidFill>
        </p:grpSpPr>
        <p:sp>
          <p:nvSpPr>
            <p:cNvPr id="179203" name="Rectangle 3"/>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79204" name="Text Box 4"/>
            <p:cNvSpPr txBox="1">
              <a:spLocks noChangeArrowheads="1"/>
            </p:cNvSpPr>
            <p:nvPr/>
          </p:nvSpPr>
          <p:spPr bwMode="auto">
            <a:xfrm>
              <a:off x="240" y="288"/>
              <a:ext cx="1100" cy="342"/>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a:t>
              </a:r>
            </a:p>
          </p:txBody>
        </p:sp>
      </p:grpSp>
      <p:sp>
        <p:nvSpPr>
          <p:cNvPr id="179205" name="Text Box 5"/>
          <p:cNvSpPr txBox="1">
            <a:spLocks noChangeArrowheads="1"/>
          </p:cNvSpPr>
          <p:nvPr/>
        </p:nvSpPr>
        <p:spPr bwMode="auto">
          <a:xfrm>
            <a:off x="228600" y="1219200"/>
            <a:ext cx="86868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2800" dirty="0">
                <a:solidFill>
                  <a:prstClr val="black"/>
                </a:solidFill>
                <a:cs typeface="Arial" charset="0"/>
              </a:rPr>
              <a:t>Remember that you should </a:t>
            </a:r>
            <a:r>
              <a:rPr lang="en-US" sz="2800" b="1" i="1" dirty="0">
                <a:solidFill>
                  <a:srgbClr val="FF3300"/>
                </a:solidFill>
                <a:cs typeface="Arial" charset="0"/>
              </a:rPr>
              <a:t>always factor out any common factors </a:t>
            </a:r>
            <a:r>
              <a:rPr lang="en-US" sz="2800" b="1" i="1" u="sng" dirty="0">
                <a:solidFill>
                  <a:srgbClr val="FF3300"/>
                </a:solidFill>
                <a:cs typeface="Arial" charset="0"/>
              </a:rPr>
              <a:t>first</a:t>
            </a:r>
            <a:r>
              <a:rPr lang="en-US" sz="2800" dirty="0">
                <a:solidFill>
                  <a:prstClr val="black"/>
                </a:solidFill>
                <a:cs typeface="Arial" charset="0"/>
              </a:rPr>
              <a:t>, </a:t>
            </a:r>
            <a:r>
              <a:rPr lang="en-US" sz="2800" b="1" u="sng" dirty="0">
                <a:solidFill>
                  <a:srgbClr val="0000FF"/>
                </a:solidFill>
                <a:cs typeface="Arial" charset="0"/>
              </a:rPr>
              <a:t>before</a:t>
            </a:r>
            <a:r>
              <a:rPr lang="en-US" sz="2800" dirty="0">
                <a:solidFill>
                  <a:prstClr val="black"/>
                </a:solidFill>
                <a:cs typeface="Arial" charset="0"/>
              </a:rPr>
              <a:t> you start any other technique.</a:t>
            </a:r>
          </a:p>
          <a:p>
            <a:pPr eaLnBrk="1" fontAlgn="base" hangingPunct="1">
              <a:spcBef>
                <a:spcPct val="20000"/>
              </a:spcBef>
              <a:spcAft>
                <a:spcPct val="0"/>
              </a:spcAft>
            </a:pPr>
            <a:r>
              <a:rPr lang="en-US" sz="2800" dirty="0">
                <a:solidFill>
                  <a:prstClr val="black"/>
                </a:solidFill>
                <a:cs typeface="Arial" charset="0"/>
              </a:rPr>
              <a:t>	</a:t>
            </a:r>
            <a:r>
              <a:rPr lang="en-US" sz="2800" b="1" u="sng" dirty="0">
                <a:solidFill>
                  <a:prstClr val="black"/>
                </a:solidFill>
                <a:cs typeface="Arial" charset="0"/>
              </a:rPr>
              <a:t>Step 1</a:t>
            </a:r>
            <a:r>
              <a:rPr lang="en-US" sz="2800" dirty="0">
                <a:solidFill>
                  <a:prstClr val="black"/>
                </a:solidFill>
                <a:cs typeface="Arial" charset="0"/>
              </a:rPr>
              <a:t>: Factor out the GCF, which in this case is </a:t>
            </a:r>
            <a:r>
              <a:rPr lang="en-US" sz="2800" b="1" dirty="0">
                <a:solidFill>
                  <a:srgbClr val="0000FF"/>
                </a:solidFill>
                <a:cs typeface="Arial" charset="0"/>
              </a:rPr>
              <a:t>4</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36x</a:t>
            </a:r>
            <a:r>
              <a:rPr lang="en-US" sz="2800" baseline="30000" dirty="0">
                <a:solidFill>
                  <a:prstClr val="black"/>
                </a:solidFill>
                <a:cs typeface="Arial" charset="0"/>
              </a:rPr>
              <a:t>2</a:t>
            </a:r>
            <a:r>
              <a:rPr lang="en-US" sz="2800" dirty="0">
                <a:solidFill>
                  <a:prstClr val="black"/>
                </a:solidFill>
                <a:cs typeface="Arial" charset="0"/>
              </a:rPr>
              <a:t> – 64 = </a:t>
            </a:r>
            <a:r>
              <a:rPr lang="en-US" sz="2800" b="1" dirty="0">
                <a:solidFill>
                  <a:srgbClr val="0000FF"/>
                </a:solidFill>
                <a:cs typeface="Arial" charset="0"/>
              </a:rPr>
              <a:t>4</a:t>
            </a:r>
            <a:r>
              <a:rPr lang="en-US" sz="2800" dirty="0">
                <a:solidFill>
                  <a:prstClr val="black"/>
                </a:solidFill>
                <a:cs typeface="Arial" charset="0"/>
              </a:rPr>
              <a:t>(9x</a:t>
            </a:r>
            <a:r>
              <a:rPr lang="en-US" sz="2800" baseline="30000" dirty="0">
                <a:solidFill>
                  <a:prstClr val="black"/>
                </a:solidFill>
                <a:cs typeface="Arial" charset="0"/>
              </a:rPr>
              <a:t>2</a:t>
            </a:r>
            <a:r>
              <a:rPr lang="en-US" sz="2800" dirty="0">
                <a:solidFill>
                  <a:prstClr val="black"/>
                </a:solidFill>
                <a:cs typeface="Arial" charset="0"/>
              </a:rPr>
              <a:t> – 16)</a:t>
            </a:r>
          </a:p>
          <a:p>
            <a:pPr eaLnBrk="1" fontAlgn="base" hangingPunct="1">
              <a:spcBef>
                <a:spcPct val="20000"/>
              </a:spcBef>
              <a:spcAft>
                <a:spcPct val="0"/>
              </a:spcAft>
            </a:pPr>
            <a:r>
              <a:rPr lang="en-US" sz="2800" dirty="0">
                <a:solidFill>
                  <a:prstClr val="black"/>
                </a:solidFill>
                <a:cs typeface="Arial" charset="0"/>
              </a:rPr>
              <a:t>	</a:t>
            </a:r>
            <a:r>
              <a:rPr lang="en-US" sz="2800" b="1" u="sng" dirty="0">
                <a:solidFill>
                  <a:prstClr val="black"/>
                </a:solidFill>
                <a:cs typeface="Arial" charset="0"/>
              </a:rPr>
              <a:t>Step 2</a:t>
            </a:r>
            <a:r>
              <a:rPr lang="en-US" sz="2800" dirty="0">
                <a:solidFill>
                  <a:prstClr val="black"/>
                </a:solidFill>
                <a:cs typeface="Arial" charset="0"/>
              </a:rPr>
              <a:t>: Factor the polynomial </a:t>
            </a:r>
            <a:r>
              <a:rPr lang="en-US" dirty="0">
                <a:solidFill>
                  <a:prstClr val="black"/>
                </a:solidFill>
                <a:cs typeface="Arial" charset="0"/>
              </a:rPr>
              <a:t>9x</a:t>
            </a:r>
            <a:r>
              <a:rPr lang="en-US" baseline="30000" dirty="0">
                <a:solidFill>
                  <a:prstClr val="black"/>
                </a:solidFill>
                <a:cs typeface="Arial" charset="0"/>
              </a:rPr>
              <a:t>2</a:t>
            </a:r>
            <a:r>
              <a:rPr lang="en-US" dirty="0">
                <a:solidFill>
                  <a:prstClr val="black"/>
                </a:solidFill>
                <a:cs typeface="Arial" charset="0"/>
              </a:rPr>
              <a:t> – 16</a:t>
            </a:r>
            <a:endParaRPr lang="en-US" sz="2800" dirty="0">
              <a:solidFill>
                <a:prstClr val="black"/>
              </a:solidFill>
              <a:cs typeface="Arial" charset="0"/>
            </a:endParaRPr>
          </a:p>
          <a:p>
            <a:pPr eaLnBrk="1" fontAlgn="base" hangingPunct="1">
              <a:spcBef>
                <a:spcPct val="20000"/>
              </a:spcBef>
              <a:spcAft>
                <a:spcPct val="0"/>
              </a:spcAft>
            </a:pPr>
            <a:r>
              <a:rPr lang="en-US" sz="2800" dirty="0">
                <a:solidFill>
                  <a:prstClr val="black"/>
                </a:solidFill>
                <a:cs typeface="Arial" charset="0"/>
              </a:rPr>
              <a:t>	The polynomial can be written as (3</a:t>
            </a:r>
            <a:r>
              <a:rPr lang="en-US" sz="2800" i="1" dirty="0">
                <a:solidFill>
                  <a:prstClr val="black"/>
                </a:solidFill>
                <a:cs typeface="Arial" charset="0"/>
              </a:rPr>
              <a:t>x</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(4)</a:t>
            </a:r>
            <a:r>
              <a:rPr lang="en-US" sz="2800" baseline="30000" dirty="0">
                <a:solidFill>
                  <a:prstClr val="black"/>
                </a:solidFill>
                <a:cs typeface="Arial" charset="0"/>
              </a:rPr>
              <a:t>2</a:t>
            </a:r>
            <a:r>
              <a:rPr lang="en-US" sz="2800" dirty="0">
                <a:solidFill>
                  <a:prstClr val="black"/>
                </a:solidFill>
                <a:cs typeface="Arial" charset="0"/>
              </a:rPr>
              <a:t>, </a:t>
            </a:r>
          </a:p>
          <a:p>
            <a:pPr eaLnBrk="1" fontAlgn="base" hangingPunct="1">
              <a:spcBef>
                <a:spcPct val="20000"/>
              </a:spcBef>
              <a:spcAft>
                <a:spcPct val="0"/>
              </a:spcAft>
            </a:pPr>
            <a:r>
              <a:rPr lang="en-US" sz="2800" dirty="0">
                <a:solidFill>
                  <a:prstClr val="black"/>
                </a:solidFill>
                <a:cs typeface="Arial" charset="0"/>
              </a:rPr>
              <a:t>	 	so (9x</a:t>
            </a:r>
            <a:r>
              <a:rPr lang="en-US" sz="2800" baseline="30000" dirty="0">
                <a:solidFill>
                  <a:prstClr val="black"/>
                </a:solidFill>
                <a:cs typeface="Arial" charset="0"/>
              </a:rPr>
              <a:t>2</a:t>
            </a:r>
            <a:r>
              <a:rPr lang="en-US" sz="2800" dirty="0">
                <a:solidFill>
                  <a:prstClr val="black"/>
                </a:solidFill>
                <a:cs typeface="Arial" charset="0"/>
              </a:rPr>
              <a:t> – 16) = (3</a:t>
            </a:r>
            <a:r>
              <a:rPr lang="en-US" sz="2800" i="1" dirty="0">
                <a:solidFill>
                  <a:prstClr val="black"/>
                </a:solidFill>
                <a:cs typeface="Arial" charset="0"/>
              </a:rPr>
              <a:t>x</a:t>
            </a:r>
            <a:r>
              <a:rPr lang="en-US" sz="2800" dirty="0">
                <a:solidFill>
                  <a:prstClr val="black"/>
                </a:solidFill>
                <a:cs typeface="Arial" charset="0"/>
              </a:rPr>
              <a:t> – 4)(3</a:t>
            </a:r>
            <a:r>
              <a:rPr lang="en-US" sz="2800" i="1" dirty="0">
                <a:solidFill>
                  <a:prstClr val="black"/>
                </a:solidFill>
                <a:cs typeface="Arial" charset="0"/>
              </a:rPr>
              <a:t>x</a:t>
            </a:r>
            <a:r>
              <a:rPr lang="en-US" sz="2800" dirty="0">
                <a:solidFill>
                  <a:prstClr val="black"/>
                </a:solidFill>
                <a:cs typeface="Arial" charset="0"/>
              </a:rPr>
              <a:t> + 4).</a:t>
            </a:r>
          </a:p>
          <a:p>
            <a:pPr eaLnBrk="1" fontAlgn="base" hangingPunct="1">
              <a:spcBef>
                <a:spcPct val="20000"/>
              </a:spcBef>
              <a:spcAft>
                <a:spcPct val="0"/>
              </a:spcAft>
            </a:pPr>
            <a:r>
              <a:rPr lang="en-US" sz="2800" dirty="0">
                <a:solidFill>
                  <a:prstClr val="black"/>
                </a:solidFill>
                <a:cs typeface="Arial" charset="0"/>
              </a:rPr>
              <a:t>         Our final result is 36x</a:t>
            </a:r>
            <a:r>
              <a:rPr lang="en-US" sz="2800" baseline="30000" dirty="0">
                <a:solidFill>
                  <a:prstClr val="black"/>
                </a:solidFill>
                <a:cs typeface="Arial" charset="0"/>
              </a:rPr>
              <a:t>2</a:t>
            </a:r>
            <a:r>
              <a:rPr lang="en-US" sz="2800" dirty="0">
                <a:solidFill>
                  <a:prstClr val="black"/>
                </a:solidFill>
                <a:cs typeface="Arial" charset="0"/>
              </a:rPr>
              <a:t> – 64 = </a:t>
            </a:r>
            <a:r>
              <a:rPr lang="en-US" sz="2800" b="1" dirty="0">
                <a:solidFill>
                  <a:srgbClr val="0000FF"/>
                </a:solidFill>
                <a:cs typeface="Arial" charset="0"/>
              </a:rPr>
              <a:t>4</a:t>
            </a:r>
            <a:r>
              <a:rPr lang="en-US" sz="2800" dirty="0">
                <a:solidFill>
                  <a:prstClr val="black"/>
                </a:solidFill>
                <a:cs typeface="Arial" charset="0"/>
              </a:rPr>
              <a:t>(3</a:t>
            </a:r>
            <a:r>
              <a:rPr lang="en-US" sz="2800" i="1" dirty="0">
                <a:solidFill>
                  <a:prstClr val="black"/>
                </a:solidFill>
                <a:cs typeface="Arial" charset="0"/>
              </a:rPr>
              <a:t>x</a:t>
            </a:r>
            <a:r>
              <a:rPr lang="en-US" sz="2800" dirty="0">
                <a:solidFill>
                  <a:prstClr val="black"/>
                </a:solidFill>
                <a:cs typeface="Arial" charset="0"/>
              </a:rPr>
              <a:t> – 4)(3</a:t>
            </a:r>
            <a:r>
              <a:rPr lang="en-US" sz="2800" i="1" dirty="0">
                <a:solidFill>
                  <a:prstClr val="black"/>
                </a:solidFill>
                <a:cs typeface="Arial" charset="0"/>
              </a:rPr>
              <a:t>x</a:t>
            </a:r>
            <a:r>
              <a:rPr lang="en-US" sz="2800" dirty="0">
                <a:solidFill>
                  <a:prstClr val="black"/>
                </a:solidFill>
                <a:cs typeface="Arial" charset="0"/>
              </a:rPr>
              <a:t> + 4).</a:t>
            </a:r>
          </a:p>
          <a:p>
            <a:pPr eaLnBrk="1" fontAlgn="base" hangingPunct="1">
              <a:spcBef>
                <a:spcPct val="0"/>
              </a:spcBef>
              <a:spcAft>
                <a:spcPct val="0"/>
              </a:spcAft>
            </a:pPr>
            <a:r>
              <a:rPr lang="en-US" sz="4000" b="1" dirty="0">
                <a:solidFill>
                  <a:srgbClr val="FF3300"/>
                </a:solidFill>
                <a:cs typeface="Times New Roman" pitchFamily="18" charset="0"/>
              </a:rPr>
              <a:t>                                        ↑</a:t>
            </a:r>
          </a:p>
          <a:p>
            <a:pPr eaLnBrk="1" fontAlgn="base" hangingPunct="1">
              <a:spcBef>
                <a:spcPct val="20000"/>
              </a:spcBef>
              <a:spcAft>
                <a:spcPct val="0"/>
              </a:spcAft>
            </a:pPr>
            <a:r>
              <a:rPr lang="en-US" sz="2800" dirty="0">
                <a:solidFill>
                  <a:prstClr val="black"/>
                </a:solidFill>
                <a:cs typeface="Arial" charset="0"/>
              </a:rPr>
              <a:t>                  (Don’t forget to write in </a:t>
            </a:r>
            <a:r>
              <a:rPr lang="en-US" sz="2800" b="1" dirty="0">
                <a:solidFill>
                  <a:srgbClr val="0000FF"/>
                </a:solidFill>
                <a:cs typeface="Arial" charset="0"/>
              </a:rPr>
              <a:t>4</a:t>
            </a:r>
            <a:r>
              <a:rPr lang="en-US" sz="2800" dirty="0">
                <a:solidFill>
                  <a:prstClr val="black"/>
                </a:solidFill>
                <a:cs typeface="Arial" charset="0"/>
              </a:rPr>
              <a:t> (the GCF) </a:t>
            </a:r>
          </a:p>
          <a:p>
            <a:pPr eaLnBrk="1" fontAlgn="base" hangingPunct="1">
              <a:spcBef>
                <a:spcPct val="0"/>
              </a:spcBef>
              <a:spcAft>
                <a:spcPct val="0"/>
              </a:spcAft>
            </a:pPr>
            <a:r>
              <a:rPr lang="en-US" sz="2800" dirty="0">
                <a:solidFill>
                  <a:prstClr val="black"/>
                </a:solidFill>
                <a:cs typeface="Arial" charset="0"/>
              </a:rPr>
              <a:t>                       as part of your final answer!)</a:t>
            </a:r>
          </a:p>
        </p:txBody>
      </p:sp>
      <p:sp>
        <p:nvSpPr>
          <p:cNvPr id="11268" name="Text Box 7"/>
          <p:cNvSpPr txBox="1">
            <a:spLocks noChangeArrowheads="1"/>
          </p:cNvSpPr>
          <p:nvPr/>
        </p:nvSpPr>
        <p:spPr bwMode="auto">
          <a:xfrm>
            <a:off x="2743200" y="569118"/>
            <a:ext cx="31171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3200" b="1" dirty="0">
                <a:solidFill>
                  <a:prstClr val="black"/>
                </a:solidFill>
                <a:cs typeface="Arial" charset="0"/>
              </a:rPr>
              <a:t>Factor 36x</a:t>
            </a:r>
            <a:r>
              <a:rPr lang="en-US" sz="3200" b="1" baseline="30000" dirty="0">
                <a:solidFill>
                  <a:prstClr val="black"/>
                </a:solidFill>
                <a:cs typeface="Arial" charset="0"/>
              </a:rPr>
              <a:t>2</a:t>
            </a:r>
            <a:r>
              <a:rPr lang="en-US" sz="3200" b="1" dirty="0">
                <a:solidFill>
                  <a:prstClr val="black"/>
                </a:solidFill>
                <a:cs typeface="Arial" charset="0"/>
              </a:rPr>
              <a:t> – 64.</a:t>
            </a:r>
          </a:p>
          <a:p>
            <a:pPr eaLnBrk="1" fontAlgn="base" hangingPunct="1">
              <a:spcBef>
                <a:spcPct val="0"/>
              </a:spcBef>
              <a:spcAft>
                <a:spcPct val="0"/>
              </a:spcAft>
            </a:pPr>
            <a:endParaRPr lang="en-US" dirty="0">
              <a:solidFill>
                <a:prstClr val="black"/>
              </a:solidFill>
              <a:cs typeface="Arial" charset="0"/>
            </a:endParaRPr>
          </a:p>
        </p:txBody>
      </p:sp>
      <p:sp>
        <p:nvSpPr>
          <p:cNvPr id="7" name="Text Box 5"/>
          <p:cNvSpPr txBox="1">
            <a:spLocks noChangeArrowheads="1"/>
          </p:cNvSpPr>
          <p:nvPr/>
        </p:nvSpPr>
        <p:spPr bwMode="auto">
          <a:xfrm>
            <a:off x="1485900" y="-533400"/>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smtClean="0">
              <a:solidFill>
                <a:prstClr val="black"/>
              </a:solidFill>
              <a:cs typeface="Arial" charset="0"/>
            </a:endParaRP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Tree>
    <p:extLst>
      <p:ext uri="{BB962C8B-B14F-4D97-AF65-F5344CB8AC3E}">
        <p14:creationId xmlns:p14="http://schemas.microsoft.com/office/powerpoint/2010/main" val="3006801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920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920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920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920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920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920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920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111125" y="0"/>
            <a:ext cx="655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3200" dirty="0">
                <a:solidFill>
                  <a:prstClr val="black"/>
                </a:solidFill>
                <a:cs typeface="Arial" charset="0"/>
              </a:rPr>
              <a:t>Example from the </a:t>
            </a:r>
            <a:r>
              <a:rPr lang="en-US" sz="3200" dirty="0" smtClean="0">
                <a:solidFill>
                  <a:prstClr val="black"/>
                </a:solidFill>
                <a:cs typeface="Arial" charset="0"/>
              </a:rPr>
              <a:t>online </a:t>
            </a:r>
            <a:r>
              <a:rPr lang="en-US" sz="3200" dirty="0">
                <a:solidFill>
                  <a:prstClr val="black"/>
                </a:solidFill>
                <a:cs typeface="Arial" charset="0"/>
              </a:rPr>
              <a:t>homework:</a:t>
            </a:r>
          </a:p>
        </p:txBody>
      </p:sp>
      <p:sp>
        <p:nvSpPr>
          <p:cNvPr id="4" name="TextBox 3"/>
          <p:cNvSpPr txBox="1">
            <a:spLocks noChangeArrowheads="1"/>
          </p:cNvSpPr>
          <p:nvPr/>
        </p:nvSpPr>
        <p:spPr bwMode="auto">
          <a:xfrm>
            <a:off x="111125" y="3198813"/>
            <a:ext cx="88804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dirty="0">
                <a:solidFill>
                  <a:prstClr val="black"/>
                </a:solidFill>
                <a:cs typeface="Arial" charset="0"/>
              </a:rPr>
              <a:t>Note that </a:t>
            </a:r>
            <a:r>
              <a:rPr lang="en-US" dirty="0">
                <a:solidFill>
                  <a:srgbClr val="FF0000"/>
                </a:solidFill>
                <a:cs typeface="Arial" charset="0"/>
              </a:rPr>
              <a:t>4096</a:t>
            </a:r>
            <a:r>
              <a:rPr lang="en-US" dirty="0">
                <a:solidFill>
                  <a:prstClr val="black"/>
                </a:solidFill>
                <a:cs typeface="Arial" charset="0"/>
              </a:rPr>
              <a:t> is a </a:t>
            </a:r>
            <a:r>
              <a:rPr lang="en-US" b="1" dirty="0">
                <a:solidFill>
                  <a:srgbClr val="FF0000"/>
                </a:solidFill>
                <a:cs typeface="Arial" charset="0"/>
              </a:rPr>
              <a:t>HUGE NUMBER</a:t>
            </a:r>
            <a:r>
              <a:rPr lang="en-US" dirty="0">
                <a:solidFill>
                  <a:prstClr val="black"/>
                </a:solidFill>
                <a:cs typeface="Arial" charset="0"/>
              </a:rPr>
              <a:t>. But if it is a square, then we’re</a:t>
            </a:r>
          </a:p>
          <a:p>
            <a:pPr eaLnBrk="1" fontAlgn="base" hangingPunct="1">
              <a:spcBef>
                <a:spcPct val="0"/>
              </a:spcBef>
              <a:spcAft>
                <a:spcPct val="0"/>
              </a:spcAft>
            </a:pPr>
            <a:r>
              <a:rPr lang="en-US" dirty="0">
                <a:solidFill>
                  <a:prstClr val="black"/>
                </a:solidFill>
                <a:cs typeface="Arial" charset="0"/>
              </a:rPr>
              <a:t> in business. </a:t>
            </a:r>
          </a:p>
          <a:p>
            <a:pPr eaLnBrk="1" fontAlgn="base" hangingPunct="1">
              <a:spcBef>
                <a:spcPct val="0"/>
              </a:spcBef>
              <a:spcAft>
                <a:spcPct val="0"/>
              </a:spcAft>
            </a:pPr>
            <a:r>
              <a:rPr lang="en-US" dirty="0">
                <a:solidFill>
                  <a:prstClr val="black"/>
                </a:solidFill>
                <a:cs typeface="Arial" charset="0"/>
              </a:rPr>
              <a:t>How do you tell if it’s a perfect square? Take the square root</a:t>
            </a:r>
          </a:p>
          <a:p>
            <a:pPr eaLnBrk="1" fontAlgn="base" hangingPunct="1">
              <a:spcBef>
                <a:spcPct val="0"/>
              </a:spcBef>
              <a:spcAft>
                <a:spcPct val="0"/>
              </a:spcAft>
            </a:pPr>
            <a:r>
              <a:rPr lang="en-US" i="1" dirty="0">
                <a:solidFill>
                  <a:prstClr val="black"/>
                </a:solidFill>
                <a:cs typeface="Arial" charset="0"/>
              </a:rPr>
              <a:t> </a:t>
            </a:r>
            <a:r>
              <a:rPr lang="en-US" i="1" dirty="0" smtClean="0">
                <a:solidFill>
                  <a:prstClr val="black"/>
                </a:solidFill>
                <a:cs typeface="Arial" charset="0"/>
              </a:rPr>
              <a:t>(You can do this with </a:t>
            </a:r>
            <a:r>
              <a:rPr lang="en-US" i="1" dirty="0">
                <a:solidFill>
                  <a:prstClr val="black"/>
                </a:solidFill>
                <a:cs typeface="Arial" charset="0"/>
              </a:rPr>
              <a:t>your </a:t>
            </a:r>
            <a:r>
              <a:rPr lang="en-US" i="1" dirty="0" smtClean="0">
                <a:solidFill>
                  <a:prstClr val="black"/>
                </a:solidFill>
                <a:cs typeface="Arial" charset="0"/>
              </a:rPr>
              <a:t>on-line calculator.)</a:t>
            </a:r>
            <a:endParaRPr lang="en-US" sz="1200" i="1" dirty="0">
              <a:solidFill>
                <a:prstClr val="black"/>
              </a:solidFill>
              <a:cs typeface="Arial" charset="0"/>
            </a:endParaRPr>
          </a:p>
          <a:p>
            <a:pPr eaLnBrk="1" fontAlgn="base" hangingPunct="1">
              <a:spcBef>
                <a:spcPct val="0"/>
              </a:spcBef>
              <a:spcAft>
                <a:spcPct val="0"/>
              </a:spcAft>
            </a:pPr>
            <a:endParaRPr lang="en-US" sz="1200" dirty="0">
              <a:solidFill>
                <a:prstClr val="black"/>
              </a:solidFill>
              <a:cs typeface="Arial" charset="0"/>
            </a:endParaRPr>
          </a:p>
          <a:p>
            <a:pPr eaLnBrk="1" fontAlgn="base" hangingPunct="1">
              <a:spcBef>
                <a:spcPct val="0"/>
              </a:spcBef>
              <a:spcAft>
                <a:spcPct val="0"/>
              </a:spcAft>
            </a:pPr>
            <a:r>
              <a:rPr lang="en-US" dirty="0">
                <a:solidFill>
                  <a:prstClr val="black"/>
                </a:solidFill>
                <a:cs typeface="Arial" charset="0"/>
              </a:rPr>
              <a:t>Answer: </a:t>
            </a:r>
            <a:r>
              <a:rPr lang="en-US" b="1" dirty="0">
                <a:solidFill>
                  <a:srgbClr val="FF0000"/>
                </a:solidFill>
                <a:cs typeface="Arial" charset="0"/>
              </a:rPr>
              <a:t>4096 = 64</a:t>
            </a:r>
            <a:r>
              <a:rPr lang="en-US" b="1" baseline="30000" dirty="0">
                <a:solidFill>
                  <a:srgbClr val="FF0000"/>
                </a:solidFill>
                <a:cs typeface="Arial" charset="0"/>
              </a:rPr>
              <a:t>2</a:t>
            </a:r>
            <a:r>
              <a:rPr lang="en-US" dirty="0">
                <a:solidFill>
                  <a:prstClr val="black"/>
                </a:solidFill>
                <a:cs typeface="Arial" charset="0"/>
              </a:rPr>
              <a:t>. So s</a:t>
            </a:r>
            <a:r>
              <a:rPr lang="en-US" baseline="30000" dirty="0">
                <a:solidFill>
                  <a:prstClr val="black"/>
                </a:solidFill>
                <a:cs typeface="Arial" charset="0"/>
              </a:rPr>
              <a:t>4</a:t>
            </a:r>
            <a:r>
              <a:rPr lang="en-US" dirty="0">
                <a:solidFill>
                  <a:prstClr val="black"/>
                </a:solidFill>
                <a:cs typeface="Arial" charset="0"/>
              </a:rPr>
              <a:t> – 4096 = (s</a:t>
            </a:r>
            <a:r>
              <a:rPr lang="en-US" baseline="30000" dirty="0">
                <a:solidFill>
                  <a:prstClr val="black"/>
                </a:solidFill>
                <a:cs typeface="Arial" charset="0"/>
              </a:rPr>
              <a:t>2</a:t>
            </a:r>
            <a:r>
              <a:rPr lang="en-US" dirty="0">
                <a:solidFill>
                  <a:prstClr val="black"/>
                </a:solidFill>
                <a:cs typeface="Arial" charset="0"/>
              </a:rPr>
              <a:t>)</a:t>
            </a:r>
            <a:r>
              <a:rPr lang="en-US" baseline="30000" dirty="0">
                <a:solidFill>
                  <a:prstClr val="black"/>
                </a:solidFill>
                <a:cs typeface="Arial" charset="0"/>
              </a:rPr>
              <a:t>2 </a:t>
            </a:r>
            <a:r>
              <a:rPr lang="en-US" dirty="0">
                <a:solidFill>
                  <a:prstClr val="black"/>
                </a:solidFill>
                <a:cs typeface="Arial" charset="0"/>
              </a:rPr>
              <a:t>– 64</a:t>
            </a:r>
            <a:r>
              <a:rPr lang="en-US" baseline="30000" dirty="0">
                <a:solidFill>
                  <a:prstClr val="black"/>
                </a:solidFill>
                <a:cs typeface="Arial" charset="0"/>
              </a:rPr>
              <a:t>2</a:t>
            </a:r>
            <a:r>
              <a:rPr lang="en-US" dirty="0">
                <a:solidFill>
                  <a:prstClr val="black"/>
                </a:solidFill>
                <a:cs typeface="Arial" charset="0"/>
              </a:rPr>
              <a:t> = (s</a:t>
            </a:r>
            <a:r>
              <a:rPr lang="en-US" baseline="30000" dirty="0">
                <a:solidFill>
                  <a:prstClr val="black"/>
                </a:solidFill>
                <a:cs typeface="Arial" charset="0"/>
              </a:rPr>
              <a:t>2</a:t>
            </a:r>
            <a:r>
              <a:rPr lang="en-US" dirty="0">
                <a:solidFill>
                  <a:prstClr val="black"/>
                </a:solidFill>
                <a:cs typeface="Arial" charset="0"/>
              </a:rPr>
              <a:t> – 64)(s</a:t>
            </a:r>
            <a:r>
              <a:rPr lang="en-US" baseline="30000" dirty="0">
                <a:solidFill>
                  <a:prstClr val="black"/>
                </a:solidFill>
                <a:cs typeface="Arial" charset="0"/>
              </a:rPr>
              <a:t>2</a:t>
            </a:r>
            <a:r>
              <a:rPr lang="en-US" dirty="0">
                <a:solidFill>
                  <a:prstClr val="black"/>
                </a:solidFill>
                <a:cs typeface="Arial" charset="0"/>
              </a:rPr>
              <a:t> + 64)</a:t>
            </a:r>
          </a:p>
          <a:p>
            <a:pPr eaLnBrk="1" fontAlgn="base" hangingPunct="1">
              <a:spcBef>
                <a:spcPct val="0"/>
              </a:spcBef>
              <a:spcAft>
                <a:spcPct val="0"/>
              </a:spcAft>
            </a:pPr>
            <a:endParaRPr lang="en-US" sz="800" dirty="0">
              <a:solidFill>
                <a:prstClr val="black"/>
              </a:solidFill>
              <a:cs typeface="Arial" charset="0"/>
            </a:endParaRPr>
          </a:p>
          <a:p>
            <a:pPr eaLnBrk="1" fontAlgn="base" hangingPunct="1">
              <a:spcBef>
                <a:spcPct val="0"/>
              </a:spcBef>
              <a:spcAft>
                <a:spcPct val="0"/>
              </a:spcAft>
            </a:pPr>
            <a:r>
              <a:rPr lang="en-US" dirty="0">
                <a:solidFill>
                  <a:prstClr val="black"/>
                </a:solidFill>
                <a:cs typeface="Arial" charset="0"/>
              </a:rPr>
              <a:t>Are we done yet? </a:t>
            </a:r>
          </a:p>
          <a:p>
            <a:pPr eaLnBrk="1" fontAlgn="base" hangingPunct="1">
              <a:spcBef>
                <a:spcPct val="0"/>
              </a:spcBef>
              <a:spcAft>
                <a:spcPct val="0"/>
              </a:spcAft>
            </a:pPr>
            <a:r>
              <a:rPr lang="en-US" dirty="0">
                <a:solidFill>
                  <a:prstClr val="black"/>
                </a:solidFill>
                <a:cs typeface="Arial" charset="0"/>
              </a:rPr>
              <a:t>No, because s</a:t>
            </a:r>
            <a:r>
              <a:rPr lang="en-US" baseline="30000" dirty="0">
                <a:solidFill>
                  <a:prstClr val="black"/>
                </a:solidFill>
                <a:cs typeface="Arial" charset="0"/>
              </a:rPr>
              <a:t>2</a:t>
            </a:r>
            <a:r>
              <a:rPr lang="en-US" dirty="0">
                <a:solidFill>
                  <a:prstClr val="black"/>
                </a:solidFill>
                <a:cs typeface="Arial" charset="0"/>
              </a:rPr>
              <a:t> – 64 factors further into (s + 8)(s – 8)</a:t>
            </a:r>
          </a:p>
          <a:p>
            <a:pPr eaLnBrk="1" fontAlgn="base" hangingPunct="1">
              <a:spcBef>
                <a:spcPct val="0"/>
              </a:spcBef>
              <a:spcAft>
                <a:spcPct val="0"/>
              </a:spcAft>
            </a:pPr>
            <a:r>
              <a:rPr lang="en-US" dirty="0">
                <a:solidFill>
                  <a:prstClr val="black"/>
                </a:solidFill>
                <a:cs typeface="Arial" charset="0"/>
              </a:rPr>
              <a:t>Final answer: </a:t>
            </a:r>
            <a:r>
              <a:rPr lang="en-US" b="1" dirty="0">
                <a:solidFill>
                  <a:srgbClr val="FF0000"/>
                </a:solidFill>
                <a:cs typeface="Arial" charset="0"/>
              </a:rPr>
              <a:t>(s + 8)(s – 8)(s</a:t>
            </a:r>
            <a:r>
              <a:rPr lang="en-US" b="1" baseline="30000" dirty="0">
                <a:solidFill>
                  <a:srgbClr val="FF0000"/>
                </a:solidFill>
                <a:cs typeface="Arial" charset="0"/>
              </a:rPr>
              <a:t>2</a:t>
            </a:r>
            <a:r>
              <a:rPr lang="en-US" b="1" dirty="0">
                <a:solidFill>
                  <a:srgbClr val="FF0000"/>
                </a:solidFill>
                <a:cs typeface="Arial" charset="0"/>
              </a:rPr>
              <a:t> + 64)</a:t>
            </a:r>
          </a:p>
        </p:txBody>
      </p:sp>
      <mc:AlternateContent xmlns:mc="http://schemas.openxmlformats.org/markup-compatibility/2006" xmlns:a14="http://schemas.microsoft.com/office/drawing/2010/main">
        <mc:Choice Requires="a14">
          <p:sp>
            <p:nvSpPr>
              <p:cNvPr id="2" name="TextBox 1"/>
              <p:cNvSpPr txBox="1"/>
              <p:nvPr/>
            </p:nvSpPr>
            <p:spPr>
              <a:xfrm>
                <a:off x="990600" y="1122123"/>
                <a:ext cx="3240759" cy="1569660"/>
              </a:xfrm>
              <a:prstGeom prst="rect">
                <a:avLst/>
              </a:prstGeom>
              <a:noFill/>
            </p:spPr>
            <p:txBody>
              <a:bodyPr wrap="none" rtlCol="0">
                <a:spAutoFit/>
              </a:bodyPr>
              <a:lstStyle/>
              <a:p>
                <a:r>
                  <a:rPr lang="en-US" sz="3200" dirty="0" smtClean="0"/>
                  <a:t>Factor completely.</a:t>
                </a:r>
              </a:p>
              <a:p>
                <a:endParaRPr lang="en-US" sz="3200" dirty="0"/>
              </a:p>
              <a:p>
                <a:pPr/>
                <a14:m>
                  <m:oMathPara xmlns:m="http://schemas.openxmlformats.org/officeDocument/2006/math">
                    <m:oMathParaPr>
                      <m:jc m:val="centerGroup"/>
                    </m:oMathParaPr>
                    <m:oMath xmlns:m="http://schemas.openxmlformats.org/officeDocument/2006/math">
                      <m:sSup>
                        <m:sSupPr>
                          <m:ctrlPr>
                            <a:rPr lang="en-US" sz="3200" i="1" smtClean="0">
                              <a:latin typeface="Cambria Math"/>
                            </a:rPr>
                          </m:ctrlPr>
                        </m:sSupPr>
                        <m:e>
                          <m:r>
                            <a:rPr lang="en-US" sz="3200" b="0" i="1" smtClean="0">
                              <a:latin typeface="Cambria Math"/>
                            </a:rPr>
                            <m:t>𝑠</m:t>
                          </m:r>
                        </m:e>
                        <m:sup>
                          <m:r>
                            <a:rPr lang="en-US" sz="3200" b="0" i="1" smtClean="0">
                              <a:latin typeface="Cambria Math"/>
                            </a:rPr>
                            <m:t>4</m:t>
                          </m:r>
                        </m:sup>
                      </m:sSup>
                      <m:r>
                        <a:rPr lang="en-US" sz="3200" b="0" i="1" smtClean="0">
                          <a:latin typeface="Cambria Math"/>
                        </a:rPr>
                        <m:t>−4096</m:t>
                      </m:r>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1122123"/>
                <a:ext cx="3240759" cy="1569660"/>
              </a:xfrm>
              <a:prstGeom prst="rect">
                <a:avLst/>
              </a:prstGeom>
              <a:blipFill rotWithShape="1">
                <a:blip r:embed="rId2"/>
                <a:stretch>
                  <a:fillRect l="-4896" t="-5039" r="-3578"/>
                </a:stretch>
              </a:blipFill>
            </p:spPr>
            <p:txBody>
              <a:bodyPr/>
              <a:lstStyle/>
              <a:p>
                <a:r>
                  <a:rPr lang="en-US">
                    <a:noFill/>
                  </a:rPr>
                  <a:t> </a:t>
                </a:r>
              </a:p>
            </p:txBody>
          </p:sp>
        </mc:Fallback>
      </mc:AlternateContent>
    </p:spTree>
    <p:extLst>
      <p:ext uri="{BB962C8B-B14F-4D97-AF65-F5344CB8AC3E}">
        <p14:creationId xmlns:p14="http://schemas.microsoft.com/office/powerpoint/2010/main" val="2939140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04800" y="304800"/>
            <a:ext cx="8610600" cy="7091172"/>
          </a:xfrm>
          <a:prstGeom prst="rect">
            <a:avLst/>
          </a:prstGeom>
          <a:noFill/>
          <a:ln w="9525">
            <a:noFill/>
            <a:miter lim="800000"/>
            <a:headEnd/>
            <a:tailEnd/>
          </a:ln>
        </p:spPr>
        <p:txBody>
          <a:bodyPr>
            <a:spAutoFit/>
          </a:bodyPr>
          <a:lstStyle/>
          <a:p>
            <a:pPr fontAlgn="base">
              <a:spcBef>
                <a:spcPct val="50000"/>
              </a:spcBef>
              <a:spcAft>
                <a:spcPct val="0"/>
              </a:spcAft>
              <a:defRPr/>
            </a:pPr>
            <a:r>
              <a:rPr lang="en-US" sz="2800" dirty="0" smtClean="0">
                <a:solidFill>
                  <a:prstClr val="black"/>
                </a:solidFill>
                <a:latin typeface="Times New Roman" pitchFamily="18" charset="0"/>
              </a:rPr>
              <a:t>There </a:t>
            </a:r>
            <a:r>
              <a:rPr lang="en-US" sz="2800" dirty="0">
                <a:solidFill>
                  <a:prstClr val="black"/>
                </a:solidFill>
                <a:latin typeface="Times New Roman" pitchFamily="18" charset="0"/>
              </a:rPr>
              <a:t>are two additional types of binomials that can be factored easily by remembering a formula.  </a:t>
            </a:r>
          </a:p>
          <a:p>
            <a:pPr fontAlgn="base">
              <a:spcBef>
                <a:spcPct val="50000"/>
              </a:spcBef>
              <a:spcAft>
                <a:spcPct val="0"/>
              </a:spcAft>
              <a:defRPr/>
            </a:pPr>
            <a:r>
              <a:rPr lang="en-US" sz="2800" dirty="0">
                <a:solidFill>
                  <a:prstClr val="black"/>
                </a:solidFill>
                <a:latin typeface="Times New Roman" pitchFamily="18" charset="0"/>
              </a:rPr>
              <a:t>We have not studied these special products previously, as they involve </a:t>
            </a:r>
            <a:r>
              <a:rPr lang="en-US" sz="2800" b="1" dirty="0">
                <a:solidFill>
                  <a:srgbClr val="FF0000"/>
                </a:solidFill>
                <a:latin typeface="Times New Roman" pitchFamily="18" charset="0"/>
              </a:rPr>
              <a:t>cubes</a:t>
            </a:r>
            <a:r>
              <a:rPr lang="en-US" sz="2800" dirty="0">
                <a:solidFill>
                  <a:prstClr val="black"/>
                </a:solidFill>
                <a:latin typeface="Times New Roman" pitchFamily="18" charset="0"/>
              </a:rPr>
              <a:t> of terms, rather than just squares.</a:t>
            </a:r>
          </a:p>
          <a:p>
            <a:pPr lvl="1" fontAlgn="base">
              <a:spcBef>
                <a:spcPct val="20000"/>
              </a:spcBef>
              <a:spcAft>
                <a:spcPct val="0"/>
              </a:spcAft>
              <a:buClr>
                <a:srgbClr val="1F497D"/>
              </a:buClr>
              <a:buFont typeface="Wingdings" pitchFamily="2" charset="2"/>
              <a:buNone/>
              <a:defRPr/>
            </a:pPr>
            <a:r>
              <a:rPr lang="en-US" sz="2800" dirty="0">
                <a:solidFill>
                  <a:prstClr val="black"/>
                </a:solidFill>
                <a:latin typeface="Times New Roman" pitchFamily="18" charset="0"/>
              </a:rPr>
              <a:t>		</a:t>
            </a:r>
            <a:r>
              <a:rPr lang="en-US" sz="3200" b="1" i="1" dirty="0">
                <a:solidFill>
                  <a:srgbClr val="00B050"/>
                </a:solidFill>
                <a:latin typeface="Times New Roman" pitchFamily="18" charset="0"/>
              </a:rPr>
              <a:t>a</a:t>
            </a:r>
            <a:r>
              <a:rPr lang="en-US" sz="3200" b="1" baseline="30000" dirty="0">
                <a:solidFill>
                  <a:srgbClr val="00B050"/>
                </a:solidFill>
                <a:latin typeface="Times New Roman" pitchFamily="18" charset="0"/>
              </a:rPr>
              <a:t>3</a:t>
            </a:r>
            <a:r>
              <a:rPr lang="en-US" sz="3200" b="1" dirty="0">
                <a:solidFill>
                  <a:srgbClr val="00B050"/>
                </a:solidFill>
                <a:latin typeface="Times New Roman" pitchFamily="18" charset="0"/>
              </a:rPr>
              <a:t> + </a:t>
            </a:r>
            <a:r>
              <a:rPr lang="en-US" sz="3200" b="1" i="1" dirty="0">
                <a:solidFill>
                  <a:srgbClr val="00B050"/>
                </a:solidFill>
                <a:latin typeface="Times New Roman" pitchFamily="18" charset="0"/>
              </a:rPr>
              <a:t>b</a:t>
            </a:r>
            <a:r>
              <a:rPr lang="en-US" sz="3200" b="1" baseline="30000" dirty="0">
                <a:solidFill>
                  <a:srgbClr val="00B050"/>
                </a:solidFill>
                <a:latin typeface="Times New Roman" pitchFamily="18" charset="0"/>
              </a:rPr>
              <a:t>3 </a:t>
            </a:r>
            <a:r>
              <a:rPr lang="en-US" sz="3200" b="1" dirty="0">
                <a:solidFill>
                  <a:srgbClr val="00B050"/>
                </a:solidFill>
                <a:latin typeface="Times New Roman" pitchFamily="18" charset="0"/>
              </a:rPr>
              <a:t>= (</a:t>
            </a:r>
            <a:r>
              <a:rPr lang="en-US" sz="3200" b="1" i="1" dirty="0">
                <a:solidFill>
                  <a:srgbClr val="00B050"/>
                </a:solidFill>
                <a:latin typeface="Times New Roman" pitchFamily="18" charset="0"/>
              </a:rPr>
              <a:t>a</a:t>
            </a:r>
            <a:r>
              <a:rPr lang="en-US" sz="3200" b="1" dirty="0">
                <a:solidFill>
                  <a:srgbClr val="00B050"/>
                </a:solidFill>
                <a:latin typeface="Times New Roman" pitchFamily="18" charset="0"/>
              </a:rPr>
              <a:t> + </a:t>
            </a:r>
            <a:r>
              <a:rPr lang="en-US" sz="3200" b="1" i="1" dirty="0">
                <a:solidFill>
                  <a:srgbClr val="00B050"/>
                </a:solidFill>
                <a:latin typeface="Times New Roman" pitchFamily="18" charset="0"/>
              </a:rPr>
              <a:t>b</a:t>
            </a:r>
            <a:r>
              <a:rPr lang="en-US" sz="3200" b="1" dirty="0">
                <a:solidFill>
                  <a:srgbClr val="00B050"/>
                </a:solidFill>
                <a:latin typeface="Times New Roman" pitchFamily="18" charset="0"/>
              </a:rPr>
              <a:t>)(</a:t>
            </a:r>
            <a:r>
              <a:rPr lang="en-US" sz="3200" b="1" i="1" dirty="0">
                <a:solidFill>
                  <a:srgbClr val="00B050"/>
                </a:solidFill>
                <a:latin typeface="Times New Roman" pitchFamily="18" charset="0"/>
              </a:rPr>
              <a:t>a</a:t>
            </a:r>
            <a:r>
              <a:rPr lang="en-US" sz="3200" b="1" baseline="30000" dirty="0">
                <a:solidFill>
                  <a:srgbClr val="00B050"/>
                </a:solidFill>
                <a:latin typeface="Times New Roman" pitchFamily="18" charset="0"/>
              </a:rPr>
              <a:t>2</a:t>
            </a:r>
            <a:r>
              <a:rPr lang="en-US" sz="3200" b="1" dirty="0">
                <a:solidFill>
                  <a:srgbClr val="00B050"/>
                </a:solidFill>
                <a:latin typeface="Times New Roman" pitchFamily="18" charset="0"/>
              </a:rPr>
              <a:t> – </a:t>
            </a:r>
            <a:r>
              <a:rPr lang="en-US" sz="3200" b="1" i="1" dirty="0" err="1">
                <a:solidFill>
                  <a:srgbClr val="00B050"/>
                </a:solidFill>
                <a:latin typeface="Times New Roman" pitchFamily="18" charset="0"/>
              </a:rPr>
              <a:t>ab</a:t>
            </a:r>
            <a:r>
              <a:rPr lang="en-US" sz="3200" b="1" dirty="0">
                <a:solidFill>
                  <a:srgbClr val="00B050"/>
                </a:solidFill>
                <a:latin typeface="Times New Roman" pitchFamily="18" charset="0"/>
              </a:rPr>
              <a:t> + </a:t>
            </a:r>
            <a:r>
              <a:rPr lang="en-US" sz="3200" b="1" i="1" dirty="0">
                <a:solidFill>
                  <a:srgbClr val="00B050"/>
                </a:solidFill>
                <a:latin typeface="Times New Roman" pitchFamily="18" charset="0"/>
              </a:rPr>
              <a:t>b</a:t>
            </a:r>
            <a:r>
              <a:rPr lang="en-US" sz="3200" b="1" baseline="30000" dirty="0">
                <a:solidFill>
                  <a:srgbClr val="00B050"/>
                </a:solidFill>
                <a:latin typeface="Times New Roman" pitchFamily="18" charset="0"/>
              </a:rPr>
              <a:t>2</a:t>
            </a:r>
            <a:r>
              <a:rPr lang="en-US" sz="3200" b="1" dirty="0">
                <a:solidFill>
                  <a:srgbClr val="00B050"/>
                </a:solidFill>
                <a:latin typeface="Times New Roman" pitchFamily="18" charset="0"/>
              </a:rPr>
              <a:t>)</a:t>
            </a:r>
          </a:p>
          <a:p>
            <a:pPr lvl="1" fontAlgn="base">
              <a:spcBef>
                <a:spcPct val="20000"/>
              </a:spcBef>
              <a:spcAft>
                <a:spcPct val="0"/>
              </a:spcAft>
              <a:buClr>
                <a:srgbClr val="1F497D"/>
              </a:buClr>
              <a:buFont typeface="Wingdings" pitchFamily="2" charset="2"/>
              <a:buNone/>
              <a:defRPr/>
            </a:pPr>
            <a:r>
              <a:rPr lang="en-US" sz="2800" dirty="0">
                <a:solidFill>
                  <a:prstClr val="black"/>
                </a:solidFill>
                <a:latin typeface="Times New Roman" pitchFamily="18" charset="0"/>
              </a:rPr>
              <a:t>		</a:t>
            </a:r>
            <a:r>
              <a:rPr lang="en-US" sz="3200" b="1" i="1" dirty="0">
                <a:solidFill>
                  <a:srgbClr val="0000FF"/>
                </a:solidFill>
                <a:latin typeface="Times New Roman" pitchFamily="18" charset="0"/>
              </a:rPr>
              <a:t>a</a:t>
            </a:r>
            <a:r>
              <a:rPr lang="en-US" sz="3200" b="1" baseline="30000" dirty="0">
                <a:solidFill>
                  <a:srgbClr val="0000FF"/>
                </a:solidFill>
                <a:latin typeface="Times New Roman" pitchFamily="18" charset="0"/>
              </a:rPr>
              <a:t>3</a:t>
            </a:r>
            <a:r>
              <a:rPr lang="en-US" sz="3200" b="1" dirty="0">
                <a:solidFill>
                  <a:srgbClr val="0000FF"/>
                </a:solidFill>
                <a:latin typeface="Times New Roman" pitchFamily="18" charset="0"/>
              </a:rPr>
              <a:t> – </a:t>
            </a:r>
            <a:r>
              <a:rPr lang="en-US" sz="3200" b="1" i="1" dirty="0">
                <a:solidFill>
                  <a:srgbClr val="0000FF"/>
                </a:solidFill>
                <a:latin typeface="Times New Roman" pitchFamily="18" charset="0"/>
              </a:rPr>
              <a:t>b</a:t>
            </a:r>
            <a:r>
              <a:rPr lang="en-US" sz="3200" b="1" baseline="30000" dirty="0">
                <a:solidFill>
                  <a:srgbClr val="0000FF"/>
                </a:solidFill>
                <a:latin typeface="Times New Roman" pitchFamily="18" charset="0"/>
              </a:rPr>
              <a:t>3 </a:t>
            </a:r>
            <a:r>
              <a:rPr lang="en-US" sz="3200" b="1" dirty="0">
                <a:solidFill>
                  <a:srgbClr val="0000FF"/>
                </a:solidFill>
                <a:latin typeface="Times New Roman" pitchFamily="18" charset="0"/>
              </a:rPr>
              <a:t>= (</a:t>
            </a:r>
            <a:r>
              <a:rPr lang="en-US" sz="3200" b="1" i="1" dirty="0">
                <a:solidFill>
                  <a:srgbClr val="0000FF"/>
                </a:solidFill>
                <a:latin typeface="Times New Roman" pitchFamily="18" charset="0"/>
              </a:rPr>
              <a:t>a</a:t>
            </a:r>
            <a:r>
              <a:rPr lang="en-US" sz="3200" b="1" dirty="0">
                <a:solidFill>
                  <a:srgbClr val="0000FF"/>
                </a:solidFill>
                <a:latin typeface="Times New Roman" pitchFamily="18" charset="0"/>
              </a:rPr>
              <a:t> – </a:t>
            </a:r>
            <a:r>
              <a:rPr lang="en-US" sz="3200" b="1" i="1" dirty="0">
                <a:solidFill>
                  <a:srgbClr val="0000FF"/>
                </a:solidFill>
                <a:latin typeface="Times New Roman" pitchFamily="18" charset="0"/>
              </a:rPr>
              <a:t>b</a:t>
            </a:r>
            <a:r>
              <a:rPr lang="en-US" sz="3200" b="1" dirty="0">
                <a:solidFill>
                  <a:srgbClr val="0000FF"/>
                </a:solidFill>
                <a:latin typeface="Times New Roman" pitchFamily="18" charset="0"/>
              </a:rPr>
              <a:t>)(</a:t>
            </a:r>
            <a:r>
              <a:rPr lang="en-US" sz="3200" b="1" i="1" dirty="0">
                <a:solidFill>
                  <a:srgbClr val="0000FF"/>
                </a:solidFill>
                <a:latin typeface="Times New Roman" pitchFamily="18" charset="0"/>
              </a:rPr>
              <a:t>a</a:t>
            </a:r>
            <a:r>
              <a:rPr lang="en-US" sz="3200" b="1" baseline="30000" dirty="0">
                <a:solidFill>
                  <a:srgbClr val="0000FF"/>
                </a:solidFill>
                <a:latin typeface="Times New Roman" pitchFamily="18" charset="0"/>
              </a:rPr>
              <a:t>2</a:t>
            </a:r>
            <a:r>
              <a:rPr lang="en-US" sz="3200" b="1" dirty="0">
                <a:solidFill>
                  <a:srgbClr val="0000FF"/>
                </a:solidFill>
                <a:latin typeface="Times New Roman" pitchFamily="18" charset="0"/>
              </a:rPr>
              <a:t> + </a:t>
            </a:r>
            <a:r>
              <a:rPr lang="en-US" sz="3200" b="1" i="1" dirty="0" err="1">
                <a:solidFill>
                  <a:srgbClr val="0000FF"/>
                </a:solidFill>
                <a:latin typeface="Times New Roman" pitchFamily="18" charset="0"/>
              </a:rPr>
              <a:t>ab</a:t>
            </a:r>
            <a:r>
              <a:rPr lang="en-US" sz="3200" b="1" dirty="0">
                <a:solidFill>
                  <a:srgbClr val="0000FF"/>
                </a:solidFill>
                <a:latin typeface="Times New Roman" pitchFamily="18" charset="0"/>
              </a:rPr>
              <a:t> + </a:t>
            </a:r>
            <a:r>
              <a:rPr lang="en-US" sz="3200" b="1" i="1" dirty="0">
                <a:solidFill>
                  <a:srgbClr val="0000FF"/>
                </a:solidFill>
                <a:latin typeface="Times New Roman" pitchFamily="18" charset="0"/>
              </a:rPr>
              <a:t>b</a:t>
            </a:r>
            <a:r>
              <a:rPr lang="en-US" sz="3200" b="1" baseline="30000" dirty="0">
                <a:solidFill>
                  <a:srgbClr val="0000FF"/>
                </a:solidFill>
                <a:latin typeface="Times New Roman" pitchFamily="18" charset="0"/>
              </a:rPr>
              <a:t>2</a:t>
            </a:r>
            <a:r>
              <a:rPr lang="en-US" sz="3200" b="1" dirty="0" smtClean="0">
                <a:solidFill>
                  <a:srgbClr val="0000FF"/>
                </a:solidFill>
                <a:latin typeface="Times New Roman" pitchFamily="18" charset="0"/>
              </a:rPr>
              <a:t>)</a:t>
            </a:r>
          </a:p>
          <a:p>
            <a:pPr lvl="1" fontAlgn="base">
              <a:spcBef>
                <a:spcPct val="20000"/>
              </a:spcBef>
              <a:spcAft>
                <a:spcPct val="0"/>
              </a:spcAft>
              <a:buClr>
                <a:srgbClr val="1F497D"/>
              </a:buClr>
              <a:buFont typeface="Wingdings" pitchFamily="2" charset="2"/>
              <a:buNone/>
              <a:defRPr/>
            </a:pPr>
            <a:r>
              <a:rPr lang="en-US" sz="2400" dirty="0" smtClean="0">
                <a:solidFill>
                  <a:prstClr val="black"/>
                </a:solidFill>
                <a:latin typeface="Times New Roman" pitchFamily="18" charset="0"/>
              </a:rPr>
              <a:t>[You can prove that these formulas work by multiplying out the two factors on the right side of each equation. If you do this, you’ll get six products at the first stage, but you’ll find that everything cancels out except the </a:t>
            </a:r>
            <a:r>
              <a:rPr lang="en-US" sz="2400" i="1" dirty="0" smtClean="0">
                <a:solidFill>
                  <a:prstClr val="black"/>
                </a:solidFill>
                <a:latin typeface="Times New Roman" pitchFamily="18" charset="0"/>
              </a:rPr>
              <a:t>a</a:t>
            </a:r>
            <a:r>
              <a:rPr lang="en-US" sz="2400" baseline="30000" dirty="0" smtClean="0">
                <a:solidFill>
                  <a:prstClr val="black"/>
                </a:solidFill>
                <a:latin typeface="Times New Roman" pitchFamily="18" charset="0"/>
                <a:cs typeface="Arial" charset="0"/>
              </a:rPr>
              <a:t>3</a:t>
            </a:r>
            <a:r>
              <a:rPr lang="en-US" sz="2400" dirty="0" smtClean="0">
                <a:solidFill>
                  <a:prstClr val="black"/>
                </a:solidFill>
                <a:latin typeface="Times New Roman" pitchFamily="18" charset="0"/>
                <a:cs typeface="Arial" charset="0"/>
              </a:rPr>
              <a:t> and </a:t>
            </a:r>
            <a:r>
              <a:rPr lang="en-US" sz="2400" i="1" dirty="0">
                <a:solidFill>
                  <a:prstClr val="black"/>
                </a:solidFill>
                <a:latin typeface="Times New Roman" pitchFamily="18" charset="0"/>
                <a:cs typeface="Arial" charset="0"/>
              </a:rPr>
              <a:t>b</a:t>
            </a:r>
            <a:r>
              <a:rPr lang="en-US" sz="2400" baseline="30000" dirty="0">
                <a:solidFill>
                  <a:prstClr val="black"/>
                </a:solidFill>
                <a:latin typeface="Times New Roman" pitchFamily="18" charset="0"/>
                <a:cs typeface="Arial" charset="0"/>
              </a:rPr>
              <a:t>3 </a:t>
            </a:r>
            <a:r>
              <a:rPr lang="en-US" sz="2400" dirty="0" smtClean="0">
                <a:solidFill>
                  <a:prstClr val="black"/>
                </a:solidFill>
                <a:latin typeface="Times New Roman" pitchFamily="18" charset="0"/>
                <a:cs typeface="Arial" charset="0"/>
              </a:rPr>
              <a:t>terms.]</a:t>
            </a:r>
            <a:endParaRPr lang="en-US" sz="2400" dirty="0">
              <a:solidFill>
                <a:prstClr val="black"/>
              </a:solidFill>
              <a:latin typeface="Times New Roman" pitchFamily="18" charset="0"/>
            </a:endParaRPr>
          </a:p>
          <a:p>
            <a:pPr marL="0" lvl="1" fontAlgn="base">
              <a:spcBef>
                <a:spcPct val="20000"/>
              </a:spcBef>
              <a:spcAft>
                <a:spcPct val="0"/>
              </a:spcAft>
              <a:buClr>
                <a:srgbClr val="1F497D"/>
              </a:buClr>
              <a:buFont typeface="Wingdings" pitchFamily="2" charset="2"/>
              <a:buNone/>
              <a:defRPr/>
            </a:pPr>
            <a:r>
              <a:rPr lang="en-US" sz="2800" b="1" u="sng" dirty="0" smtClean="0">
                <a:solidFill>
                  <a:srgbClr val="FF0000"/>
                </a:solidFill>
                <a:latin typeface="Times New Roman" pitchFamily="18" charset="0"/>
              </a:rPr>
              <a:t>NOTE</a:t>
            </a:r>
            <a:r>
              <a:rPr lang="en-US" sz="2800" b="1" dirty="0">
                <a:solidFill>
                  <a:srgbClr val="FF0000"/>
                </a:solidFill>
                <a:latin typeface="Times New Roman" pitchFamily="18" charset="0"/>
              </a:rPr>
              <a:t>: These formulas </a:t>
            </a:r>
            <a:r>
              <a:rPr lang="en-US" sz="2800" b="1" dirty="0" smtClean="0">
                <a:solidFill>
                  <a:srgbClr val="FF0000"/>
                </a:solidFill>
                <a:latin typeface="Times New Roman" pitchFamily="18" charset="0"/>
              </a:rPr>
              <a:t>are on </a:t>
            </a:r>
            <a:r>
              <a:rPr lang="en-US" sz="2800" b="1" dirty="0">
                <a:solidFill>
                  <a:srgbClr val="FF0000"/>
                </a:solidFill>
                <a:latin typeface="Times New Roman" pitchFamily="18" charset="0"/>
              </a:rPr>
              <a:t>the </a:t>
            </a:r>
            <a:r>
              <a:rPr lang="en-US" sz="2800" b="1" dirty="0" smtClean="0">
                <a:solidFill>
                  <a:srgbClr val="FF0000"/>
                </a:solidFill>
                <a:latin typeface="Times New Roman" pitchFamily="18" charset="0"/>
              </a:rPr>
              <a:t>formula </a:t>
            </a:r>
            <a:r>
              <a:rPr lang="en-US" sz="2800" b="1" dirty="0">
                <a:solidFill>
                  <a:srgbClr val="FF0000"/>
                </a:solidFill>
                <a:latin typeface="Times New Roman" pitchFamily="18" charset="0"/>
              </a:rPr>
              <a:t>sheet that </a:t>
            </a:r>
            <a:r>
              <a:rPr lang="en-US" sz="2800" b="1" dirty="0" smtClean="0">
                <a:solidFill>
                  <a:srgbClr val="FF0000"/>
                </a:solidFill>
                <a:latin typeface="Times New Roman" pitchFamily="18" charset="0"/>
              </a:rPr>
              <a:t>you can use on each </a:t>
            </a:r>
            <a:r>
              <a:rPr lang="en-US" sz="2800" b="1" dirty="0">
                <a:solidFill>
                  <a:srgbClr val="FF0000"/>
                </a:solidFill>
                <a:latin typeface="Times New Roman" pitchFamily="18" charset="0"/>
              </a:rPr>
              <a:t>test and quiz, so you don’t have to memorize them, but you </a:t>
            </a:r>
            <a:r>
              <a:rPr lang="en-US" sz="2800" b="1" i="1" u="sng" dirty="0">
                <a:solidFill>
                  <a:srgbClr val="0000FF"/>
                </a:solidFill>
                <a:latin typeface="Times New Roman" pitchFamily="18" charset="0"/>
              </a:rPr>
              <a:t>do</a:t>
            </a:r>
            <a:r>
              <a:rPr lang="en-US" sz="2800" b="1" dirty="0">
                <a:solidFill>
                  <a:srgbClr val="FF0000"/>
                </a:solidFill>
                <a:latin typeface="Times New Roman" pitchFamily="18" charset="0"/>
              </a:rPr>
              <a:t> need to know how to apply them.)</a:t>
            </a:r>
          </a:p>
          <a:p>
            <a:pPr lvl="1" fontAlgn="base">
              <a:spcBef>
                <a:spcPct val="20000"/>
              </a:spcBef>
              <a:spcAft>
                <a:spcPct val="0"/>
              </a:spcAft>
              <a:buClr>
                <a:srgbClr val="1F497D"/>
              </a:buClr>
              <a:buFont typeface="Wingdings" pitchFamily="2" charset="2"/>
              <a:buNone/>
              <a:defRPr/>
            </a:pPr>
            <a:endParaRPr lang="en-US" sz="2800" dirty="0">
              <a:solidFill>
                <a:srgbClr val="FF0000"/>
              </a:solidFill>
              <a:latin typeface="Times New Roman" pitchFamily="18" charset="0"/>
            </a:endParaRPr>
          </a:p>
        </p:txBody>
      </p:sp>
    </p:spTree>
    <p:extLst>
      <p:ext uri="{BB962C8B-B14F-4D97-AF65-F5344CB8AC3E}">
        <p14:creationId xmlns:p14="http://schemas.microsoft.com/office/powerpoint/2010/main" val="3326814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7503</TotalTime>
  <Words>852</Words>
  <Application>Microsoft Office PowerPoint</Application>
  <PresentationFormat>On-screen Show (4:3)</PresentationFormat>
  <Paragraphs>127</Paragraphs>
  <Slides>13</Slides>
  <Notes>0</Notes>
  <HiddenSlides>0</HiddenSlides>
  <MMClips>0</MMClips>
  <ScaleCrop>false</ScaleCrop>
  <HeadingPairs>
    <vt:vector size="4" baseType="variant">
      <vt:variant>
        <vt:lpstr>Theme</vt:lpstr>
      </vt:variant>
      <vt:variant>
        <vt:i4>5</vt:i4>
      </vt:variant>
      <vt:variant>
        <vt:lpstr>Slide Titles</vt:lpstr>
      </vt:variant>
      <vt:variant>
        <vt:i4>13</vt:i4>
      </vt:variant>
    </vt:vector>
  </HeadingPairs>
  <TitlesOfParts>
    <vt:vector size="18" baseType="lpstr">
      <vt:lpstr>Martin Gay</vt:lpstr>
      <vt:lpstr>3_Network Blitz</vt:lpstr>
      <vt:lpstr>2_Office Theme</vt:lpstr>
      <vt:lpstr>Network Blitz</vt:lpstr>
      <vt:lpstr>Office Theme</vt:lpstr>
      <vt:lpstr>PowerPoint Presentation</vt:lpstr>
      <vt:lpstr>Section 6.5</vt:lpstr>
      <vt:lpstr>Review of factoring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Wisconsin - 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Schmidt, Laura</cp:lastModifiedBy>
  <cp:revision>191</cp:revision>
  <cp:lastPrinted>2017-11-09T22:23:24Z</cp:lastPrinted>
  <dcterms:created xsi:type="dcterms:W3CDTF">2013-08-26T02:26:37Z</dcterms:created>
  <dcterms:modified xsi:type="dcterms:W3CDTF">2017-11-09T22:23:25Z</dcterms:modified>
</cp:coreProperties>
</file>