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  <p:sldMasterId id="2147483720" r:id="rId3"/>
    <p:sldMasterId id="2147483744" r:id="rId4"/>
    <p:sldMasterId id="2147483756" r:id="rId5"/>
  </p:sldMasterIdLst>
  <p:notesMasterIdLst>
    <p:notesMasterId r:id="rId23"/>
  </p:notesMasterIdLst>
  <p:sldIdLst>
    <p:sldId id="310" r:id="rId6"/>
    <p:sldId id="274" r:id="rId7"/>
    <p:sldId id="287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86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695-5BE7-4CB0-B0F1-9D1CB3A21EC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24FC-BE6A-4499-83E1-AADA6A1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690F6-74F2-4134-A191-9BB6848A727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29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727A-B1D2-46A2-8537-45B3C2FC2A2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5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DFB22-C545-4009-A761-DAF28C2710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38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3EAED-4DE9-4311-B765-7363EE15893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7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A806-FACA-4830-BFA2-5761126A7D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5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3F75B-C104-49C8-8609-B8F320237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CE8F-F0E3-41F4-895B-9264B1FFD83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06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1C2F-4CAD-4DB7-910B-EFD539C46A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3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ACFBF-4AF4-4D20-8C8C-EEB6C76E67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43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CA568-E55A-48FF-A435-3A4540092F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93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9FA55-9D7B-4ECF-9F9B-25B459C0773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06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45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45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EEB9-C7E3-4CD5-AD42-C6885C5A13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9702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33362-007B-4C41-A657-67FD43710E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2077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C296-94C1-471C-912E-FCF362C589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46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0471-F218-4C74-BACD-4C5CFDBFD2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8599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6AD2-1FEC-4437-9087-998BE008BB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2121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C9356-2231-433F-AE4F-BCB150366F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268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AF1EE-A1AC-429A-BF00-B80291445F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973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438A-E479-443D-8F96-E0A0959183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742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EF54C-2E91-4D19-A52F-C93832397F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3060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34650-14B2-4F4A-9495-F4F56BE0C8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6669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F74A5-A750-45F8-AF9A-E6A8454E7C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6618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D16F7-09F9-41FD-AD85-622362C0AC8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37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CA55C-158B-4882-A57E-C2227C8355C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46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48072-309A-45D1-A0EE-E340FC8CDC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67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9F8ED-C486-4437-998F-AFD31C2ADD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41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A69F-C799-4916-B365-0F53EA97616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923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DD71C-3CEF-4E3F-A0A4-CC4D1F865EC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4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48EFA-EA89-40DE-91A3-898356E4E70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600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A55BB-F756-4F06-9F8D-64C89D3B0D0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121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13DBA-579A-4888-90C9-62450053E12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764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150E6-21D8-4042-B1B1-2162EAE64BC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299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2FA37-D80E-4289-9066-C229EF91522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711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5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BCE3-4D89-4EB1-A79C-38AD971F2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91987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3B18-7710-4086-AFBC-005920539D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89470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FC741-95B5-461A-AE89-36DD8E69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8499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A533-EC94-47BB-B0E3-083341A9B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35654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18A2-3FBF-47C1-B78E-A9703BEAF6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576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E9BF-7CED-42CD-8DBB-646E799A6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8515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4EAF-80F7-4344-A421-28D3002E3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3698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CE20-C545-4923-8EE3-F98DF1DC27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1178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915F-3DED-4B64-96E4-3B09075E8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93481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9B9-FF3F-4C37-B5B7-6E0249017C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86290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36D-3CF9-4BFD-8AAA-B70703E1F4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9960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01BDE3-D435-496F-83E5-51235C8BBE8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5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7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35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7D0860-4735-4385-A604-B772F86540A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77EE8E-AB41-44C5-A07C-EA5D14B337A5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14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73EA2-A4A4-4E8A-A07A-B9EB62945D2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8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19113" y="685800"/>
            <a:ext cx="8077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b="1" dirty="0" smtClean="0">
                <a:solidFill>
                  <a:srgbClr val="000000"/>
                </a:solidFill>
                <a:latin typeface="Arial" charset="0"/>
              </a:rPr>
              <a:t>Please close your laptops</a:t>
            </a:r>
            <a:endParaRPr lang="en-US" sz="7200" b="1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Arial" charset="0"/>
              </a:rPr>
              <a:t>and turn off and put away your cell </a:t>
            </a:r>
            <a:r>
              <a:rPr lang="en-US" sz="4000" b="1" dirty="0" smtClean="0">
                <a:solidFill>
                  <a:srgbClr val="000000"/>
                </a:solidFill>
                <a:latin typeface="Arial" charset="0"/>
              </a:rPr>
              <a:t>phones, </a:t>
            </a:r>
            <a:r>
              <a:rPr lang="en-US" sz="4000" b="1" dirty="0" smtClean="0">
                <a:solidFill>
                  <a:srgbClr val="0000FF"/>
                </a:solidFill>
                <a:latin typeface="Arial" charset="0"/>
              </a:rPr>
              <a:t>and </a:t>
            </a:r>
            <a:r>
              <a:rPr lang="en-US" sz="4000" b="1" dirty="0">
                <a:solidFill>
                  <a:srgbClr val="0000FF"/>
                </a:solidFill>
                <a:latin typeface="Arial" charset="0"/>
              </a:rPr>
              <a:t>get out your note-taking materials</a:t>
            </a:r>
            <a:r>
              <a:rPr lang="en-US" sz="4000" b="1" dirty="0" smtClean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000" b="1" dirty="0">
              <a:solidFill>
                <a:srgbClr val="0000FF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b="1" i="1" dirty="0" smtClean="0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153400" cy="4495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Steps for solving a polynomial equation by factoring:</a:t>
            </a:r>
          </a:p>
          <a:p>
            <a:pPr marL="609600" indent="-609600" eaLnBrk="1" hangingPunct="1">
              <a:buFontTx/>
              <a:buNone/>
            </a:pPr>
            <a:endParaRPr lang="en-US" sz="2000" b="1" i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dirty="0" smtClean="0">
                <a:latin typeface="Times New Roman" pitchFamily="18" charset="0"/>
              </a:rPr>
              <a:t>Write the equation in standard form.</a:t>
            </a: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dirty="0" smtClean="0">
                <a:latin typeface="Times New Roman" pitchFamily="18" charset="0"/>
              </a:rPr>
              <a:t>Clear any fractions.</a:t>
            </a: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dirty="0" smtClean="0">
                <a:latin typeface="Times New Roman" pitchFamily="18" charset="0"/>
              </a:rPr>
              <a:t>Factor the polynomial completely.</a:t>
            </a: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dirty="0" smtClean="0">
                <a:latin typeface="Times New Roman" pitchFamily="18" charset="0"/>
              </a:rPr>
              <a:t>Set each factor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</a:rPr>
              <a:t>containing a variable </a:t>
            </a:r>
            <a:r>
              <a:rPr lang="en-US" dirty="0" smtClean="0">
                <a:latin typeface="Times New Roman" pitchFamily="18" charset="0"/>
              </a:rPr>
              <a:t>equal to 0.</a:t>
            </a: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dirty="0" smtClean="0">
                <a:latin typeface="Times New Roman" pitchFamily="18" charset="0"/>
              </a:rPr>
              <a:t>Solve the resulting equations.</a:t>
            </a: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sz="4400" b="1" u="sng" dirty="0" smtClean="0">
                <a:solidFill>
                  <a:srgbClr val="FF0000"/>
                </a:solidFill>
                <a:latin typeface="Times New Roman" pitchFamily="18" charset="0"/>
              </a:rPr>
              <a:t>Check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each solution in the original equation.</a:t>
            </a:r>
          </a:p>
        </p:txBody>
      </p:sp>
    </p:spTree>
    <p:extLst>
      <p:ext uri="{BB962C8B-B14F-4D97-AF65-F5344CB8AC3E}">
        <p14:creationId xmlns:p14="http://schemas.microsoft.com/office/powerpoint/2010/main" val="854049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7630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</a:rPr>
              <a:t>Solve </a:t>
            </a:r>
            <a:r>
              <a:rPr lang="en-US" sz="2800" i="1" smtClean="0">
                <a:latin typeface="Times New Roman" pitchFamily="18" charset="0"/>
              </a:rPr>
              <a:t>x</a:t>
            </a:r>
            <a:r>
              <a:rPr lang="en-US" sz="2800" baseline="30000" smtClean="0">
                <a:latin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</a:rPr>
              <a:t> – 5</a:t>
            </a:r>
            <a:r>
              <a:rPr lang="en-US" sz="2800" i="1" smtClean="0">
                <a:latin typeface="Times New Roman" pitchFamily="18" charset="0"/>
              </a:rPr>
              <a:t>x</a:t>
            </a:r>
            <a:r>
              <a:rPr lang="en-US" sz="2800" smtClean="0">
                <a:latin typeface="Times New Roman" pitchFamily="18" charset="0"/>
              </a:rPr>
              <a:t> = 24.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First write the polynomial equation in </a:t>
            </a:r>
            <a:r>
              <a:rPr lang="en-US" b="1" smtClean="0">
                <a:solidFill>
                  <a:srgbClr val="FF3300"/>
                </a:solidFill>
                <a:latin typeface="Times New Roman" pitchFamily="18" charset="0"/>
              </a:rPr>
              <a:t>standard form.</a:t>
            </a:r>
          </a:p>
          <a:p>
            <a:pPr lvl="1" eaLnBrk="1" hangingPunct="1">
              <a:buFontTx/>
              <a:buNone/>
            </a:pPr>
            <a:r>
              <a:rPr lang="en-US" i="1" smtClean="0">
                <a:latin typeface="Times New Roman" pitchFamily="18" charset="0"/>
              </a:rPr>
              <a:t>		   x</a:t>
            </a:r>
            <a:r>
              <a:rPr lang="en-US" baseline="30000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 – 5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</a:rPr>
              <a:t> – 24 </a:t>
            </a:r>
            <a:r>
              <a:rPr lang="en-US" b="1" smtClean="0">
                <a:solidFill>
                  <a:srgbClr val="FF3300"/>
                </a:solidFill>
                <a:latin typeface="Times New Roman" pitchFamily="18" charset="0"/>
              </a:rPr>
              <a:t>= 0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Now we factor the polynomial using techniques from the previous sections.</a:t>
            </a:r>
          </a:p>
          <a:p>
            <a:pPr lvl="1" eaLnBrk="1" hangingPunct="1">
              <a:buFontTx/>
              <a:buNone/>
            </a:pPr>
            <a:r>
              <a:rPr lang="en-US" i="1" smtClean="0">
                <a:latin typeface="Times New Roman" pitchFamily="18" charset="0"/>
              </a:rPr>
              <a:t>		   x</a:t>
            </a:r>
            <a:r>
              <a:rPr lang="en-US" baseline="30000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 – 5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</a:rPr>
              <a:t> – 24 = (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</a:rPr>
              <a:t> – 8)(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</a:rPr>
              <a:t> + 3) </a:t>
            </a:r>
            <a:r>
              <a:rPr lang="en-US" b="1" smtClean="0">
                <a:solidFill>
                  <a:srgbClr val="FF0000"/>
                </a:solidFill>
                <a:latin typeface="Times New Roman" pitchFamily="18" charset="0"/>
              </a:rPr>
              <a:t>= 0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We set each factor equal to 0.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		   </a:t>
            </a:r>
            <a:r>
              <a:rPr lang="en-US" b="1" i="1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="1" smtClean="0">
                <a:solidFill>
                  <a:srgbClr val="FF0000"/>
                </a:solidFill>
                <a:latin typeface="Times New Roman" pitchFamily="18" charset="0"/>
              </a:rPr>
              <a:t> – 8 = 0</a:t>
            </a:r>
            <a:r>
              <a:rPr lang="en-US" smtClean="0">
                <a:latin typeface="Times New Roman" pitchFamily="18" charset="0"/>
              </a:rPr>
              <a:t>, which will simplify to </a:t>
            </a:r>
            <a:r>
              <a:rPr lang="en-US" b="1" i="1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="1" smtClean="0">
                <a:solidFill>
                  <a:srgbClr val="FF0000"/>
                </a:solidFill>
                <a:latin typeface="Times New Roman" pitchFamily="18" charset="0"/>
              </a:rPr>
              <a:t> = 8 </a:t>
            </a:r>
          </a:p>
          <a:p>
            <a:pPr lvl="1"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		   </a:t>
            </a:r>
            <a:r>
              <a:rPr lang="en-US" b="1" i="1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="1" smtClean="0">
                <a:solidFill>
                  <a:srgbClr val="FF0000"/>
                </a:solidFill>
                <a:latin typeface="Times New Roman" pitchFamily="18" charset="0"/>
              </a:rPr>
              <a:t> + 3 = 0 </a:t>
            </a:r>
            <a:r>
              <a:rPr lang="en-US" smtClean="0">
                <a:latin typeface="Times New Roman" pitchFamily="18" charset="0"/>
              </a:rPr>
              <a:t>which will simplify to </a:t>
            </a:r>
            <a:r>
              <a:rPr lang="en-US" b="1" i="1" smtClean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="1" smtClean="0">
                <a:solidFill>
                  <a:srgbClr val="FF0000"/>
                </a:solidFill>
                <a:latin typeface="Times New Roman" pitchFamily="18" charset="0"/>
              </a:rPr>
              <a:t> = -3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533400"/>
            <a:ext cx="1905000" cy="762000"/>
            <a:chOff x="192" y="240"/>
            <a:chExt cx="1200" cy="480"/>
          </a:xfrm>
          <a:solidFill>
            <a:srgbClr val="00B0F0"/>
          </a:solidFill>
        </p:grpSpPr>
        <p:sp>
          <p:nvSpPr>
            <p:cNvPr id="217092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093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054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en-US" b="1" dirty="0" smtClean="0">
                <a:solidFill>
                  <a:srgbClr val="FF3300"/>
                </a:solidFill>
                <a:latin typeface="Times New Roman" pitchFamily="18" charset="0"/>
              </a:rPr>
              <a:t>Check both possible answers </a:t>
            </a:r>
            <a:r>
              <a:rPr lang="en-US" dirty="0" smtClean="0">
                <a:latin typeface="Times New Roman" pitchFamily="18" charset="0"/>
              </a:rPr>
              <a:t>in the </a:t>
            </a:r>
            <a:r>
              <a:rPr lang="en-US" b="1" u="sng" dirty="0" smtClean="0">
                <a:solidFill>
                  <a:srgbClr val="0000FF"/>
                </a:solidFill>
                <a:latin typeface="Times New Roman" pitchFamily="18" charset="0"/>
              </a:rPr>
              <a:t>original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</a:rPr>
              <a:t> equation</a:t>
            </a:r>
            <a:r>
              <a:rPr lang="en-US" dirty="0" smtClean="0">
                <a:latin typeface="Times New Roman" pitchFamily="18" charset="0"/>
              </a:rPr>
              <a:t>,  </a:t>
            </a:r>
            <a:r>
              <a:rPr lang="en-US" b="1" i="1" dirty="0" smtClean="0">
                <a:latin typeface="Times New Roman" pitchFamily="18" charset="0"/>
              </a:rPr>
              <a:t>x</a:t>
            </a:r>
            <a:r>
              <a:rPr lang="en-US" b="1" baseline="30000" dirty="0" smtClean="0">
                <a:latin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</a:rPr>
              <a:t> – 5</a:t>
            </a:r>
            <a:r>
              <a:rPr lang="en-US" b="1" i="1" dirty="0" smtClean="0">
                <a:latin typeface="Times New Roman" pitchFamily="18" charset="0"/>
              </a:rPr>
              <a:t>x</a:t>
            </a:r>
            <a:r>
              <a:rPr lang="en-US" b="1" dirty="0" smtClean="0">
                <a:latin typeface="Times New Roman" pitchFamily="18" charset="0"/>
              </a:rPr>
              <a:t> = 24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		  x = 8:     8</a:t>
            </a:r>
            <a:r>
              <a:rPr lang="en-US" baseline="30000" dirty="0" smtClean="0">
                <a:latin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</a:rPr>
              <a:t> – 5(8) = 64 – 40 = 24     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true</a:t>
            </a:r>
          </a:p>
          <a:p>
            <a:pPr lvl="1"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		  x = -3:  (-3)</a:t>
            </a:r>
            <a:r>
              <a:rPr lang="en-US" baseline="30000" dirty="0" smtClean="0">
                <a:latin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</a:rPr>
              <a:t> – 5(-3) = 9 – (-15) = 24      </a:t>
            </a: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true</a:t>
            </a:r>
          </a:p>
          <a:p>
            <a:pPr lvl="1" eaLnBrk="1" hangingPunct="1"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So our solutions for 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are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8</a:t>
            </a:r>
            <a:r>
              <a:rPr lang="en-US" dirty="0" smtClean="0">
                <a:latin typeface="Times New Roman" pitchFamily="18" charset="0"/>
              </a:rPr>
              <a:t> or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–3</a:t>
            </a:r>
            <a:r>
              <a:rPr lang="en-US" dirty="0" smtClean="0">
                <a:latin typeface="Times New Roman" pitchFamily="18" charset="0"/>
              </a:rPr>
              <a:t>. </a:t>
            </a:r>
          </a:p>
          <a:p>
            <a:pPr lvl="1" eaLnBrk="1" hangingPunct="1">
              <a:buFontTx/>
              <a:buChar char="•"/>
            </a:pPr>
            <a:endParaRPr lang="en-US" dirty="0" smtClean="0">
              <a:latin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rgbClr val="FF3300"/>
                </a:solidFill>
                <a:latin typeface="Times New Roman" pitchFamily="18" charset="0"/>
              </a:rPr>
              <a:t>ALWAYS REMEMBER TO </a:t>
            </a:r>
            <a:r>
              <a:rPr lang="en-US" b="1" i="1" u="sng" dirty="0" smtClean="0">
                <a:solidFill>
                  <a:srgbClr val="FF3300"/>
                </a:solidFill>
                <a:latin typeface="Times New Roman" pitchFamily="18" charset="0"/>
              </a:rPr>
              <a:t>CHECK YOUR ANSWERS</a:t>
            </a:r>
            <a:r>
              <a:rPr lang="en-US" b="1" i="1" dirty="0" smtClean="0">
                <a:solidFill>
                  <a:srgbClr val="FF3300"/>
                </a:solidFill>
                <a:latin typeface="Times New Roman" pitchFamily="18" charset="0"/>
              </a:rPr>
              <a:t>!!!</a:t>
            </a:r>
            <a:r>
              <a:rPr lang="en-US" dirty="0" smtClean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(Especially on quizzes/tests, when there’s no “check answer” button...)</a:t>
            </a:r>
          </a:p>
          <a:p>
            <a:pPr eaLnBrk="1" hangingPunct="1">
              <a:buFontTx/>
              <a:buNone/>
            </a:pPr>
            <a:endParaRPr lang="en-US" sz="2800" dirty="0" smtClean="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381000"/>
            <a:ext cx="3133725" cy="762000"/>
            <a:chOff x="192" y="240"/>
            <a:chExt cx="1974" cy="480"/>
          </a:xfrm>
          <a:solidFill>
            <a:srgbClr val="00B0F0"/>
          </a:solidFill>
        </p:grpSpPr>
        <p:sp>
          <p:nvSpPr>
            <p:cNvPr id="218116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117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367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8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991600" cy="4495800"/>
          </a:xfrm>
        </p:spPr>
        <p:txBody>
          <a:bodyPr rtlCol="0">
            <a:normAutofit fontScale="92500" lnSpcReduction="10000"/>
          </a:bodyPr>
          <a:lstStyle/>
          <a:p>
            <a:pPr lvl="1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>
                <a:latin typeface="Times New Roman" pitchFamily="18" charset="0"/>
              </a:rPr>
              <a:t>First, simplify the left side using the distributive property: </a:t>
            </a:r>
          </a:p>
          <a:p>
            <a:pPr lvl="1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Times New Roman" pitchFamily="18" charset="0"/>
              </a:rPr>
              <a:t>             32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</a:rPr>
              <a:t> + 36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= 5</a:t>
            </a:r>
          </a:p>
          <a:p>
            <a:pPr lvl="1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>
                <a:latin typeface="Times New Roman" pitchFamily="18" charset="0"/>
              </a:rPr>
              <a:t>Then write the polynomial equation in </a:t>
            </a:r>
            <a:r>
              <a:rPr lang="en-US" b="1" dirty="0" smtClean="0">
                <a:solidFill>
                  <a:srgbClr val="FF3300"/>
                </a:solidFill>
                <a:latin typeface="Times New Roman" pitchFamily="18" charset="0"/>
              </a:rPr>
              <a:t>standard form: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latin typeface="Times New Roman" pitchFamily="18" charset="0"/>
              </a:rPr>
              <a:t>	         32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</a:rPr>
              <a:t> + 36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– 5 </a:t>
            </a:r>
            <a:r>
              <a:rPr lang="en-US" b="1" dirty="0" smtClean="0">
                <a:solidFill>
                  <a:srgbClr val="FF3300"/>
                </a:solidFill>
                <a:latin typeface="Times New Roman" pitchFamily="18" charset="0"/>
              </a:rPr>
              <a:t>= 0</a:t>
            </a:r>
          </a:p>
          <a:p>
            <a:pPr lvl="1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>
                <a:latin typeface="Times New Roman" pitchFamily="18" charset="0"/>
              </a:rPr>
              <a:t>Now we factor the polynomial using techniques from the previous sections: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latin typeface="Times New Roman" pitchFamily="18" charset="0"/>
              </a:rPr>
              <a:t>		 32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</a:rPr>
              <a:t> + 36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– 5 = (8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– 1)(4</a:t>
            </a:r>
            <a:r>
              <a:rPr lang="en-US" i="1" dirty="0" smtClean="0">
                <a:latin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</a:rPr>
              <a:t> + 5) = 0</a:t>
            </a:r>
          </a:p>
          <a:p>
            <a:pPr lvl="1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 smtClean="0">
                <a:latin typeface="Times New Roman" pitchFamily="18" charset="0"/>
              </a:rPr>
              <a:t>Finally, we set each factor equal to 0.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latin typeface="Times New Roman" pitchFamily="18" charset="0"/>
              </a:rPr>
              <a:t>		   8x – 1 = 0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8x = 1        x = 1/8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latin typeface="Times New Roman" pitchFamily="18" charset="0"/>
              </a:rPr>
              <a:t>        4x + 5 = 0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4x = -5       x = -5/4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"/>
            <a:ext cx="1905000" cy="762000"/>
            <a:chOff x="192" y="240"/>
            <a:chExt cx="1200" cy="480"/>
          </a:xfrm>
          <a:solidFill>
            <a:srgbClr val="00B0F0"/>
          </a:solidFill>
        </p:grpSpPr>
        <p:sp>
          <p:nvSpPr>
            <p:cNvPr id="219140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141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" y="5791200"/>
            <a:ext cx="853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 b="1" i="1" dirty="0">
                <a:solidFill>
                  <a:srgbClr val="0066FF"/>
                </a:solidFill>
              </a:rPr>
              <a:t>Note: This equation can also be solved (and probably more quickly)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 b="1" i="1" dirty="0">
                <a:solidFill>
                  <a:srgbClr val="0066FF"/>
                </a:solidFill>
              </a:rPr>
              <a:t> using the </a:t>
            </a:r>
            <a:r>
              <a:rPr lang="en-US" sz="2200" b="1" i="1" dirty="0">
                <a:solidFill>
                  <a:srgbClr val="FF0000"/>
                </a:solidFill>
              </a:rPr>
              <a:t>quadratic formula</a:t>
            </a:r>
            <a:r>
              <a:rPr lang="en-US" sz="2200" b="1" i="1" dirty="0">
                <a:solidFill>
                  <a:srgbClr val="0066FF"/>
                </a:solidFill>
              </a:rPr>
              <a:t>, which is the topic of </a:t>
            </a:r>
            <a:r>
              <a:rPr lang="en-US" sz="2200" b="1" i="1" dirty="0" smtClean="0">
                <a:solidFill>
                  <a:srgbClr val="0066FF"/>
                </a:solidFill>
              </a:rPr>
              <a:t>a future lecture</a:t>
            </a:r>
            <a:r>
              <a:rPr lang="en-US" sz="2200" b="1" i="1" dirty="0">
                <a:solidFill>
                  <a:srgbClr val="0066FF"/>
                </a:solidFill>
              </a:rPr>
              <a:t>.</a:t>
            </a:r>
          </a:p>
        </p:txBody>
      </p:sp>
      <p:sp>
        <p:nvSpPr>
          <p:cNvPr id="20485" name="Rectangle 10"/>
          <p:cNvSpPr>
            <a:spLocks noChangeArrowheads="1"/>
          </p:cNvSpPr>
          <p:nvPr/>
        </p:nvSpPr>
        <p:spPr bwMode="auto">
          <a:xfrm>
            <a:off x="2895600" y="457200"/>
            <a:ext cx="403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black"/>
                </a:solidFill>
                <a:latin typeface="Times New Roman" pitchFamily="18" charset="0"/>
              </a:rPr>
              <a:t>Solve 4</a:t>
            </a:r>
            <a:r>
              <a:rPr lang="en-US" sz="3600" b="1" i="1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sz="3600" b="1">
                <a:solidFill>
                  <a:prstClr val="black"/>
                </a:solidFill>
                <a:latin typeface="Times New Roman" pitchFamily="18" charset="0"/>
              </a:rPr>
              <a:t>(8</a:t>
            </a:r>
            <a:r>
              <a:rPr lang="en-US" sz="3600" b="1" i="1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sz="3600" b="1">
                <a:solidFill>
                  <a:prstClr val="black"/>
                </a:solidFill>
                <a:latin typeface="Times New Roman" pitchFamily="18" charset="0"/>
              </a:rPr>
              <a:t> + 9) = 5</a:t>
            </a:r>
          </a:p>
        </p:txBody>
      </p:sp>
    </p:spTree>
    <p:extLst>
      <p:ext uri="{BB962C8B-B14F-4D97-AF65-F5344CB8AC3E}">
        <p14:creationId xmlns:p14="http://schemas.microsoft.com/office/powerpoint/2010/main" val="2943380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839200" cy="1295400"/>
          </a:xfrm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en-US" b="1" u="sng" smtClean="0">
                <a:solidFill>
                  <a:srgbClr val="FF3300"/>
                </a:solidFill>
                <a:latin typeface="Times New Roman" pitchFamily="18" charset="0"/>
              </a:rPr>
              <a:t>Now check both possible answers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</a:rPr>
              <a:t>(x = 1/8  and x = -5/4) </a:t>
            </a:r>
            <a:r>
              <a:rPr lang="en-US" smtClean="0">
                <a:latin typeface="Times New Roman" pitchFamily="18" charset="0"/>
              </a:rPr>
              <a:t>in the original equation. </a:t>
            </a:r>
            <a:r>
              <a:rPr lang="en-US" i="1" smtClean="0">
                <a:latin typeface="Times New Roman" pitchFamily="18" charset="0"/>
              </a:rPr>
              <a:t>(This can be done fairly quickly if you use your calculator.)</a:t>
            </a:r>
          </a:p>
          <a:p>
            <a:pPr eaLnBrk="1" hangingPunct="1">
              <a:buFontTx/>
              <a:buNone/>
            </a:pPr>
            <a:endParaRPr lang="en-US" sz="2800" smtClean="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381000"/>
            <a:ext cx="3133725" cy="762000"/>
            <a:chOff x="192" y="240"/>
            <a:chExt cx="1974" cy="480"/>
          </a:xfrm>
          <a:solidFill>
            <a:srgbClr val="00B0F0"/>
          </a:solidFill>
        </p:grpSpPr>
        <p:sp>
          <p:nvSpPr>
            <p:cNvPr id="220164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165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85800" y="2590800"/>
            <a:ext cx="8153400" cy="989013"/>
            <a:chOff x="432" y="1632"/>
            <a:chExt cx="5136" cy="623"/>
          </a:xfrm>
        </p:grpSpPr>
        <p:graphicFrame>
          <p:nvGraphicFramePr>
            <p:cNvPr id="1029" name="Object 7"/>
            <p:cNvGraphicFramePr>
              <a:graphicFrameLocks noChangeAspect="1"/>
            </p:cNvGraphicFramePr>
            <p:nvPr/>
          </p:nvGraphicFramePr>
          <p:xfrm>
            <a:off x="432" y="1632"/>
            <a:ext cx="4464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4" name="Equation" r:id="rId3" imgW="3276360" imgH="457200" progId="Equation.3">
                    <p:embed/>
                  </p:oleObj>
                </mc:Choice>
                <mc:Fallback>
                  <p:oleObj name="Equation" r:id="rId3" imgW="32763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632"/>
                          <a:ext cx="4464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" name="Text Box 8"/>
            <p:cNvSpPr txBox="1">
              <a:spLocks noChangeArrowheads="1"/>
            </p:cNvSpPr>
            <p:nvPr/>
          </p:nvSpPr>
          <p:spPr bwMode="auto">
            <a:xfrm>
              <a:off x="5040" y="177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srgbClr val="C0504D"/>
                  </a:solidFill>
                </a:rPr>
                <a:t>true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92075" y="3810000"/>
            <a:ext cx="8899525" cy="1357313"/>
            <a:chOff x="58" y="2400"/>
            <a:chExt cx="5606" cy="855"/>
          </a:xfrm>
        </p:grpSpPr>
        <p:graphicFrame>
          <p:nvGraphicFramePr>
            <p:cNvPr id="1028" name="Object 10"/>
            <p:cNvGraphicFramePr>
              <a:graphicFrameLocks noChangeAspect="1"/>
            </p:cNvGraphicFramePr>
            <p:nvPr/>
          </p:nvGraphicFramePr>
          <p:xfrm>
            <a:off x="58" y="2400"/>
            <a:ext cx="5606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" name="Equation" r:id="rId5" imgW="4114800" imgH="457200" progId="Equation.3">
                    <p:embed/>
                  </p:oleObj>
                </mc:Choice>
                <mc:Fallback>
                  <p:oleObj name="Equation" r:id="rId5" imgW="4114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" y="2400"/>
                          <a:ext cx="5606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7" name="Text Box 11"/>
            <p:cNvSpPr txBox="1">
              <a:spLocks noChangeArrowheads="1"/>
            </p:cNvSpPr>
            <p:nvPr/>
          </p:nvSpPr>
          <p:spPr bwMode="auto">
            <a:xfrm>
              <a:off x="5040" y="292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srgbClr val="C0504D"/>
                  </a:solidFill>
                </a:rPr>
                <a:t>true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09600" y="5334000"/>
            <a:ext cx="8001000" cy="685800"/>
            <a:chOff x="384" y="3360"/>
            <a:chExt cx="5040" cy="432"/>
          </a:xfrm>
        </p:grpSpPr>
        <p:sp>
          <p:nvSpPr>
            <p:cNvPr id="1036" name="Text Box 13"/>
            <p:cNvSpPr txBox="1">
              <a:spLocks noChangeArrowheads="1"/>
            </p:cNvSpPr>
            <p:nvPr/>
          </p:nvSpPr>
          <p:spPr bwMode="auto">
            <a:xfrm>
              <a:off x="384" y="3408"/>
              <a:ext cx="50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lvl="1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1F497D"/>
                </a:buClr>
                <a:buFontTx/>
                <a:buChar char="•"/>
              </a:pPr>
              <a:r>
                <a:rPr lang="en-US" sz="2800">
                  <a:solidFill>
                    <a:prstClr val="black"/>
                  </a:solidFill>
                </a:rPr>
                <a:t>   So our solutions for x are     or      .</a:t>
              </a:r>
              <a:endParaRPr 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1026" name="Object 14"/>
            <p:cNvGraphicFramePr>
              <a:graphicFrameLocks noChangeAspect="1"/>
            </p:cNvGraphicFramePr>
            <p:nvPr/>
          </p:nvGraphicFramePr>
          <p:xfrm>
            <a:off x="3303" y="3360"/>
            <a:ext cx="15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6" name="Equation" r:id="rId7" imgW="139680" imgH="393480" progId="Equation.3">
                    <p:embed/>
                  </p:oleObj>
                </mc:Choice>
                <mc:Fallback>
                  <p:oleObj name="Equation" r:id="rId7" imgW="1396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3" y="3360"/>
                          <a:ext cx="15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15"/>
            <p:cNvGraphicFramePr>
              <a:graphicFrameLocks noChangeAspect="1"/>
            </p:cNvGraphicFramePr>
            <p:nvPr/>
          </p:nvGraphicFramePr>
          <p:xfrm>
            <a:off x="3754" y="3360"/>
            <a:ext cx="27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7" name="Equation" r:id="rId9" imgW="253800" imgH="393480" progId="Equation.3">
                    <p:embed/>
                  </p:oleObj>
                </mc:Choice>
                <mc:Fallback>
                  <p:oleObj name="Equation" r:id="rId9" imgW="253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3360"/>
                          <a:ext cx="27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5" name="Rectangle 15"/>
          <p:cNvSpPr>
            <a:spLocks noChangeArrowheads="1"/>
          </p:cNvSpPr>
          <p:nvPr/>
        </p:nvSpPr>
        <p:spPr bwMode="auto">
          <a:xfrm>
            <a:off x="4343400" y="457200"/>
            <a:ext cx="403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black"/>
                </a:solidFill>
                <a:latin typeface="Times New Roman" pitchFamily="18" charset="0"/>
              </a:rPr>
              <a:t>Solve 4</a:t>
            </a:r>
            <a:r>
              <a:rPr lang="en-US" sz="3600" b="1" i="1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sz="3600" b="1">
                <a:solidFill>
                  <a:prstClr val="black"/>
                </a:solidFill>
                <a:latin typeface="Times New Roman" pitchFamily="18" charset="0"/>
              </a:rPr>
              <a:t>(8</a:t>
            </a:r>
            <a:r>
              <a:rPr lang="en-US" sz="3600" b="1" i="1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sz="3600" b="1">
                <a:solidFill>
                  <a:prstClr val="black"/>
                </a:solidFill>
                <a:latin typeface="Times New Roman" pitchFamily="18" charset="0"/>
              </a:rPr>
              <a:t> + 9) = 5</a:t>
            </a:r>
          </a:p>
        </p:txBody>
      </p:sp>
    </p:spTree>
    <p:extLst>
      <p:ext uri="{BB962C8B-B14F-4D97-AF65-F5344CB8AC3E}">
        <p14:creationId xmlns:p14="http://schemas.microsoft.com/office/powerpoint/2010/main" val="2150976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today’s homework: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67200"/>
            <a:ext cx="199991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800600"/>
            <a:ext cx="368617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3268722"/>
            <a:ext cx="54864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HINT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</a:rPr>
              <a:t>: Clear the fractions first, by multiplying everything on both sides by 4.</a:t>
            </a: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524000"/>
                <a:ext cx="3003899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Solve the equation.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7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+10=0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24000"/>
                <a:ext cx="3003899" cy="1815882"/>
              </a:xfrm>
              <a:prstGeom prst="rect">
                <a:avLst/>
              </a:prstGeom>
              <a:blipFill rotWithShape="1">
                <a:blip r:embed="rId4"/>
                <a:stretch>
                  <a:fillRect l="-4268" t="-3020" r="-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88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from today’s homework:</a:t>
            </a:r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41505"/>
            <a:ext cx="1737451" cy="96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0913" y="4625083"/>
            <a:ext cx="5486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HINT 2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</a:rPr>
              <a:t>: Write in standard form, then factor out the GCF of 5r. Then factor the remaining trinomial.</a:t>
            </a: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3048000"/>
            <a:ext cx="5486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HINT 1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</a:rPr>
              <a:t>: How many answers are you expecting? What is the DEGREE of the polynomial?</a:t>
            </a:r>
            <a:endParaRPr 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0" y="1524000"/>
                <a:ext cx="304654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Solve the equation.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5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+30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=35</m:t>
                      </m:r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3046540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4000" t="-3965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95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3600" dirty="0" smtClean="0">
                <a:solidFill>
                  <a:srgbClr val="6600CC"/>
                </a:solidFill>
              </a:rPr>
              <a:t>The assignment on this material (</a:t>
            </a:r>
            <a:r>
              <a:rPr lang="en-US" sz="3600" b="1" dirty="0" smtClean="0">
                <a:solidFill>
                  <a:schemeClr val="accent4"/>
                </a:solidFill>
              </a:rPr>
              <a:t>HW 6.6</a:t>
            </a:r>
            <a:r>
              <a:rPr lang="en-US" sz="3600" dirty="0" smtClean="0">
                <a:solidFill>
                  <a:srgbClr val="6600CC"/>
                </a:solidFill>
              </a:rPr>
              <a:t>) </a:t>
            </a:r>
          </a:p>
          <a:p>
            <a:pPr algn="ctr" eaLnBrk="1" hangingPunct="1">
              <a:buNone/>
            </a:pPr>
            <a:r>
              <a:rPr lang="en-US" sz="3600" dirty="0" smtClean="0">
                <a:solidFill>
                  <a:srgbClr val="6600CC"/>
                </a:solidFill>
              </a:rPr>
              <a:t>Is due at the start of the next class session.</a:t>
            </a:r>
            <a:endParaRPr lang="en-US" sz="3600" dirty="0" smtClean="0"/>
          </a:p>
          <a:p>
            <a:pPr algn="ctr" eaLnBrk="1" hangingPunct="1">
              <a:buFontTx/>
              <a:buNone/>
            </a:pPr>
            <a:endParaRPr lang="en-US" sz="800" b="1" u="sng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200" b="1" u="sng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00643" y="1524000"/>
            <a:ext cx="8077200" cy="360098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 may </a:t>
            </a:r>
            <a:r>
              <a:rPr lang="en-US" sz="5400" dirty="0" smtClean="0">
                <a:solidFill>
                  <a:prstClr val="black"/>
                </a:solidFill>
                <a:cs typeface="Arial" charset="0"/>
              </a:rPr>
              <a:t>now </a:t>
            </a:r>
            <a:r>
              <a:rPr lang="en-US" sz="5400" u="sng" dirty="0" smtClean="0">
                <a:solidFill>
                  <a:srgbClr val="FF0000"/>
                </a:solidFill>
                <a:cs typeface="Arial" charset="0"/>
              </a:rPr>
              <a:t>OPEN</a:t>
            </a:r>
            <a:r>
              <a:rPr lang="en-US" sz="5400" dirty="0" smtClean="0">
                <a:solidFill>
                  <a:srgbClr val="FF0000"/>
                </a:solidFill>
                <a:cs typeface="Arial" charset="0"/>
              </a:rPr>
              <a:t> </a:t>
            </a:r>
            <a:endParaRPr lang="en-US" sz="5400" dirty="0">
              <a:solidFill>
                <a:srgbClr val="FF0000"/>
              </a:solidFill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your LAPTOPS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prstClr val="black"/>
                </a:solidFill>
                <a:cs typeface="Arial" charset="0"/>
              </a:rPr>
              <a:t>and begin working on the homework </a:t>
            </a:r>
            <a:r>
              <a:rPr lang="en-US" sz="4800" dirty="0" smtClean="0">
                <a:solidFill>
                  <a:prstClr val="black"/>
                </a:solidFill>
                <a:cs typeface="Arial" charset="0"/>
              </a:rPr>
              <a:t>assignment.</a:t>
            </a:r>
            <a:endParaRPr lang="en-US" sz="4800" dirty="0">
              <a:solidFill>
                <a:prstClr val="black"/>
              </a:solidFill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978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Section 6.6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553200" cy="1981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Solving Polynomial Equations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atin typeface="Times New Roman" pitchFamily="18" charset="0"/>
              </a:rPr>
              <a:t>Review: Choosing a Factoring Strategy</a:t>
            </a:r>
            <a:endParaRPr lang="en-US" b="1" dirty="0" smtClean="0">
              <a:latin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Steps for factoring a polynomial:</a:t>
            </a:r>
          </a:p>
          <a:p>
            <a:pPr marL="914400" lvl="1" indent="-457200" eaLnBrk="1" hangingPunct="1">
              <a:buFontTx/>
              <a:buAutoNum type="arabicParenR"/>
            </a:pPr>
            <a:r>
              <a:rPr lang="en-US" smtClean="0">
                <a:latin typeface="Times New Roman" pitchFamily="18" charset="0"/>
              </a:rPr>
              <a:t>Factor out any common factors. (</a:t>
            </a:r>
            <a:r>
              <a:rPr lang="en-US" b="1" u="sng" smtClean="0">
                <a:solidFill>
                  <a:srgbClr val="FF0000"/>
                </a:solidFill>
                <a:latin typeface="Times New Roman" pitchFamily="18" charset="0"/>
              </a:rPr>
              <a:t>Always</a:t>
            </a:r>
            <a:r>
              <a:rPr lang="en-US" smtClean="0">
                <a:latin typeface="Times New Roman" pitchFamily="18" charset="0"/>
              </a:rPr>
              <a:t> check this first, before doing any other factoring method.)</a:t>
            </a:r>
          </a:p>
          <a:p>
            <a:pPr marL="914400" lvl="1" indent="-457200" eaLnBrk="1" hangingPunct="1">
              <a:buFontTx/>
              <a:buAutoNum type="arabicParenR"/>
            </a:pPr>
            <a:r>
              <a:rPr lang="en-US" smtClean="0">
                <a:latin typeface="Times New Roman" pitchFamily="18" charset="0"/>
              </a:rPr>
              <a:t>Look at </a:t>
            </a:r>
            <a:r>
              <a:rPr lang="en-US" b="1" u="sng" smtClean="0">
                <a:latin typeface="Times New Roman" pitchFamily="18" charset="0"/>
              </a:rPr>
              <a:t>number of terms</a:t>
            </a:r>
            <a:r>
              <a:rPr lang="en-US" b="1" smtClean="0">
                <a:latin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</a:rPr>
              <a:t>in polynomial</a:t>
            </a:r>
          </a:p>
          <a:p>
            <a:pPr marL="1295400" lvl="2" indent="-381000" eaLnBrk="1" hangingPunct="1">
              <a:buClr>
                <a:schemeClr val="tx2"/>
              </a:buClr>
              <a:buFontTx/>
              <a:buChar char="•"/>
            </a:pPr>
            <a:r>
              <a:rPr lang="en-US" smtClean="0">
                <a:latin typeface="Times New Roman" pitchFamily="18" charset="0"/>
              </a:rPr>
              <a:t>If </a:t>
            </a:r>
            <a:r>
              <a:rPr lang="en-US" b="1" smtClean="0">
                <a:solidFill>
                  <a:srgbClr val="0000FF"/>
                </a:solidFill>
                <a:latin typeface="Times New Roman" pitchFamily="18" charset="0"/>
              </a:rPr>
              <a:t>2 terms</a:t>
            </a:r>
            <a:r>
              <a:rPr lang="en-US" smtClean="0">
                <a:latin typeface="Times New Roman" pitchFamily="18" charset="0"/>
              </a:rPr>
              <a:t>, look for difference of squares, difference of cubes or sum of cubes. </a:t>
            </a:r>
            <a:r>
              <a:rPr lang="en-US" i="1" smtClean="0">
                <a:latin typeface="Times New Roman" pitchFamily="18" charset="0"/>
              </a:rPr>
              <a:t>(Use the formula sheet for these!)</a:t>
            </a:r>
          </a:p>
          <a:p>
            <a:pPr marL="1295400" lvl="2" indent="-381000" eaLnBrk="1" hangingPunct="1">
              <a:buClr>
                <a:schemeClr val="tx2"/>
              </a:buClr>
              <a:buFontTx/>
              <a:buChar char="•"/>
            </a:pPr>
            <a:r>
              <a:rPr lang="en-US" smtClean="0">
                <a:latin typeface="Times New Roman" pitchFamily="18" charset="0"/>
              </a:rPr>
              <a:t>If </a:t>
            </a:r>
            <a:r>
              <a:rPr lang="en-US" b="1" smtClean="0">
                <a:solidFill>
                  <a:srgbClr val="FF0000"/>
                </a:solidFill>
                <a:latin typeface="Times New Roman" pitchFamily="18" charset="0"/>
              </a:rPr>
              <a:t>3 terms</a:t>
            </a:r>
            <a:r>
              <a:rPr lang="en-US" smtClean="0">
                <a:latin typeface="Times New Roman" pitchFamily="18" charset="0"/>
              </a:rPr>
              <a:t>, use techniques for factoring into 2 binomials.</a:t>
            </a:r>
          </a:p>
          <a:p>
            <a:pPr marL="1295400" lvl="2" indent="-381000" eaLnBrk="1" hangingPunct="1">
              <a:buClr>
                <a:schemeClr val="tx2"/>
              </a:buClr>
              <a:buFontTx/>
              <a:buChar char="•"/>
            </a:pPr>
            <a:r>
              <a:rPr lang="en-US" smtClean="0">
                <a:latin typeface="Times New Roman" pitchFamily="18" charset="0"/>
              </a:rPr>
              <a:t>If </a:t>
            </a:r>
            <a:r>
              <a:rPr lang="en-US" b="1" smtClean="0">
                <a:solidFill>
                  <a:srgbClr val="009900"/>
                </a:solidFill>
                <a:latin typeface="Times New Roman" pitchFamily="18" charset="0"/>
              </a:rPr>
              <a:t>4 or more terms</a:t>
            </a:r>
            <a:r>
              <a:rPr lang="en-US" smtClean="0">
                <a:latin typeface="Times New Roman" pitchFamily="18" charset="0"/>
              </a:rPr>
              <a:t>, try factoring by grouping.</a:t>
            </a:r>
          </a:p>
          <a:p>
            <a:pPr marL="914400" lvl="1" indent="-457200" eaLnBrk="1" hangingPunct="1">
              <a:buFontTx/>
              <a:buAutoNum type="arabicParenR"/>
            </a:pPr>
            <a:r>
              <a:rPr lang="en-US" b="1" smtClean="0">
                <a:solidFill>
                  <a:srgbClr val="D02800"/>
                </a:solidFill>
                <a:latin typeface="Times New Roman" pitchFamily="18" charset="0"/>
              </a:rPr>
              <a:t>See if any factors can be further factored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pPr marL="914400" lvl="1" indent="-457200" eaLnBrk="1" hangingPunct="1">
              <a:buFontTx/>
              <a:buAutoNum type="arabicParenR"/>
            </a:pPr>
            <a:r>
              <a:rPr lang="en-US" b="1" u="sng" smtClean="0">
                <a:solidFill>
                  <a:srgbClr val="0000FF"/>
                </a:solidFill>
                <a:latin typeface="Times New Roman" pitchFamily="18" charset="0"/>
              </a:rPr>
              <a:t>Check by multiplying all factors out to make sure you get back to the original polynomial</a:t>
            </a:r>
            <a:r>
              <a:rPr lang="en-US" b="1" smtClean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2283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92362"/>
          </a:xfrm>
        </p:spPr>
        <p:txBody>
          <a:bodyPr/>
          <a:lstStyle/>
          <a:p>
            <a:r>
              <a:rPr lang="en-US" sz="4000" b="1" smtClean="0">
                <a:solidFill>
                  <a:srgbClr val="D02800"/>
                </a:solidFill>
              </a:rPr>
              <a:t>What possible use is there for factoring polynomials????</a:t>
            </a:r>
          </a:p>
        </p:txBody>
      </p:sp>
    </p:spTree>
    <p:extLst>
      <p:ext uri="{BB962C8B-B14F-4D97-AF65-F5344CB8AC3E}">
        <p14:creationId xmlns:p14="http://schemas.microsoft.com/office/powerpoint/2010/main" val="28715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34369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62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>
                <a:solidFill>
                  <a:srgbClr val="D02800"/>
                </a:solidFill>
              </a:rPr>
              <a:t>Take 2: What possible use is there for factoring polynomials????</a:t>
            </a:r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87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1534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>
                <a:solidFill>
                  <a:srgbClr val="D02800"/>
                </a:solidFill>
              </a:rPr>
              <a:t>Take 3: What possible use is there for factoring polynomials????</a:t>
            </a:r>
          </a:p>
        </p:txBody>
      </p:sp>
    </p:spTree>
    <p:extLst>
      <p:ext uri="{BB962C8B-B14F-4D97-AF65-F5344CB8AC3E}">
        <p14:creationId xmlns:p14="http://schemas.microsoft.com/office/powerpoint/2010/main" val="367558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7818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>
                <a:solidFill>
                  <a:srgbClr val="D02800"/>
                </a:solidFill>
              </a:rPr>
              <a:t>Take 4: What possible use is there for factoring polynomials????</a:t>
            </a:r>
          </a:p>
        </p:txBody>
      </p:sp>
    </p:spTree>
    <p:extLst>
      <p:ext uri="{BB962C8B-B14F-4D97-AF65-F5344CB8AC3E}">
        <p14:creationId xmlns:p14="http://schemas.microsoft.com/office/powerpoint/2010/main" val="12421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15400" cy="1522413"/>
          </a:xfrm>
        </p:spPr>
        <p:txBody>
          <a:bodyPr/>
          <a:lstStyle/>
          <a:p>
            <a:pPr algn="l" eaLnBrk="1" hangingPunct="1"/>
            <a:r>
              <a:rPr lang="en-US" sz="2800" dirty="0" smtClean="0">
                <a:latin typeface="Times New Roman" pitchFamily="18" charset="0"/>
              </a:rPr>
              <a:t>Solving problems like these can be done by </a:t>
            </a:r>
            <a:r>
              <a:rPr lang="en-US" sz="2800" b="1" dirty="0" smtClean="0">
                <a:latin typeface="Times New Roman" pitchFamily="18" charset="0"/>
              </a:rPr>
              <a:t>describing them using polynomial equations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</a:rPr>
              <a:t>(the topic of our next lecture)</a:t>
            </a:r>
            <a:r>
              <a:rPr lang="en-US" sz="2800" dirty="0" smtClean="0">
                <a:latin typeface="Times New Roman" pitchFamily="18" charset="0"/>
              </a:rPr>
              <a:t>, and then 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factoring the polynomials</a:t>
            </a:r>
            <a:r>
              <a:rPr lang="en-US" sz="2800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800" b="1" i="1" dirty="0" smtClean="0">
                <a:solidFill>
                  <a:schemeClr val="accent2"/>
                </a:solidFill>
                <a:latin typeface="Times New Roman" pitchFamily="18" charset="0"/>
              </a:rPr>
              <a:t>Polynomial equations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</a:rPr>
              <a:t>Equations that set 2 polynomials equal to each other.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Char char="•"/>
            </a:pPr>
            <a:r>
              <a:rPr lang="en-US" sz="2400" b="1" i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Standard form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has a </a:t>
            </a:r>
            <a:r>
              <a:rPr lang="en-US" sz="2400" b="1" dirty="0" smtClean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on one side of the equation.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maximum number of solutions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to a polynomial equation is equal to the </a:t>
            </a:r>
            <a:r>
              <a:rPr lang="en-US" sz="2400" b="1" u="sng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degree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of the polynomial.</a:t>
            </a: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sz="2800" b="1" i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800" b="1" i="1" dirty="0" smtClean="0">
                <a:solidFill>
                  <a:schemeClr val="accent2"/>
                </a:solidFill>
                <a:latin typeface="Times New Roman" pitchFamily="18" charset="0"/>
              </a:rPr>
              <a:t>Quadratic equations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Polynomial equations of degree 2. (So how many possible solutions?)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sz="800" dirty="0" smtClean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800" b="1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Zero factor theorem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and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are real numbers and </a:t>
            </a:r>
            <a:r>
              <a:rPr lang="en-US" sz="2400" i="1" dirty="0" err="1" smtClean="0">
                <a:latin typeface="Times New Roman" pitchFamily="18" charset="0"/>
                <a:sym typeface="Symbol" pitchFamily="18" charset="2"/>
              </a:rPr>
              <a:t>ab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= 0, then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= 0 or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= 0.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Char char="•"/>
            </a:pP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This property is true for three or more factors, as well.</a:t>
            </a:r>
          </a:p>
        </p:txBody>
      </p:sp>
    </p:spTree>
    <p:extLst>
      <p:ext uri="{BB962C8B-B14F-4D97-AF65-F5344CB8AC3E}">
        <p14:creationId xmlns:p14="http://schemas.microsoft.com/office/powerpoint/2010/main" val="583027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644</Words>
  <Application>Microsoft Office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1_Office Theme</vt:lpstr>
      <vt:lpstr>Office Theme</vt:lpstr>
      <vt:lpstr>2_Network Blitz</vt:lpstr>
      <vt:lpstr>2_Office Theme</vt:lpstr>
      <vt:lpstr>Network Blitz</vt:lpstr>
      <vt:lpstr>Equation</vt:lpstr>
      <vt:lpstr>PowerPoint Presentation</vt:lpstr>
      <vt:lpstr>Section 6.6</vt:lpstr>
      <vt:lpstr>Review: Choosing a Factoring Strategy</vt:lpstr>
      <vt:lpstr>What possible use is there for factoring polynomials????</vt:lpstr>
      <vt:lpstr>PowerPoint Presentation</vt:lpstr>
      <vt:lpstr>Take 2: What possible use is there for factoring polynomials????</vt:lpstr>
      <vt:lpstr>Take 3: What possible use is there for factoring polynomials????</vt:lpstr>
      <vt:lpstr>Take 4: What possible use is there for factoring polynomials????</vt:lpstr>
      <vt:lpstr>Solving problems like these can be done by describing them using polynomial equations (the topic of our next lecture), and then factoring the polynomials.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from today’s homework:</vt:lpstr>
      <vt:lpstr>Example from today’s homework: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Schmidt, Laura</cp:lastModifiedBy>
  <cp:revision>79</cp:revision>
  <dcterms:created xsi:type="dcterms:W3CDTF">2013-10-27T14:37:37Z</dcterms:created>
  <dcterms:modified xsi:type="dcterms:W3CDTF">2017-11-09T22:23:57Z</dcterms:modified>
</cp:coreProperties>
</file>