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20" r:id="rId3"/>
    <p:sldMasterId id="2147483756" r:id="rId4"/>
    <p:sldMasterId id="2147483768" r:id="rId5"/>
  </p:sldMasterIdLst>
  <p:notesMasterIdLst>
    <p:notesMasterId r:id="rId24"/>
  </p:notesMasterIdLst>
  <p:sldIdLst>
    <p:sldId id="328" r:id="rId6"/>
    <p:sldId id="327" r:id="rId7"/>
    <p:sldId id="274" r:id="rId8"/>
    <p:sldId id="325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CC"/>
    <a:srgbClr val="9933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86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C48FE2-3106-4302-B388-3805782A1FFB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17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7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0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9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0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970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2077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4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8599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2121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8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973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74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3060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6669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6618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D16F7-09F9-41FD-AD85-622362C0AC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75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A55C-158B-4882-A57E-C2227C8355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66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8072-309A-45D1-A0EE-E340FC8CDC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86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9F8ED-C486-4437-998F-AFD31C2ADD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36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A69F-C799-4916-B365-0F53EA9761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26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71C-3CEF-4E3F-A0A4-CC4D1F865E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7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48EFA-EA89-40DE-91A3-898356E4E7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310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55BB-F756-4F06-9F8D-64C89D3B0D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18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13DBA-579A-4888-90C9-62450053E1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71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50E6-21D8-4042-B1B1-2162EAE64BC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565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2FA37-D80E-4289-9066-C229EF91522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85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63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1645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0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40650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116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9199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6798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7990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4327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0363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382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77EE8E-AB41-44C5-A07C-EA5D14B337A5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2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685800"/>
            <a:ext cx="8077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Arial" charset="0"/>
              </a:rPr>
              <a:t>Please close your laptops</a:t>
            </a:r>
            <a:endParaRPr lang="en-US" sz="72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</a:t>
            </a: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phones, 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and </a:t>
            </a:r>
            <a:r>
              <a:rPr lang="en-US" sz="4000" b="1" dirty="0">
                <a:solidFill>
                  <a:srgbClr val="0000FF"/>
                </a:solidFill>
                <a:latin typeface="Arial" charset="0"/>
              </a:rPr>
              <a:t>get out your note-taking materials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0000FF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i="1" dirty="0" smtClean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0"/>
            <a:ext cx="8915400" cy="4193771"/>
          </a:xfrm>
        </p:spPr>
        <p:txBody>
          <a:bodyPr/>
          <a:lstStyle/>
          <a:p>
            <a:pPr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b="1" u="sng" dirty="0" smtClean="0">
                <a:latin typeface="Times New Roman" pitchFamily="18" charset="0"/>
              </a:rPr>
              <a:t>Pythagorean Theorem</a:t>
            </a:r>
            <a:r>
              <a:rPr lang="en-US" b="1" dirty="0" smtClean="0">
                <a:latin typeface="Times New Roman" pitchFamily="18" charset="0"/>
              </a:rPr>
              <a:t>  </a:t>
            </a:r>
            <a:r>
              <a:rPr lang="en-US" i="1" dirty="0" smtClean="0">
                <a:latin typeface="Times New Roman" pitchFamily="18" charset="0"/>
              </a:rPr>
              <a:t>(used in some homework problems in today’s assignment)</a:t>
            </a: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1000" i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In a </a:t>
            </a:r>
            <a:r>
              <a:rPr lang="en-US" sz="2800" b="1" dirty="0" smtClean="0">
                <a:latin typeface="Times New Roman" pitchFamily="18" charset="0"/>
              </a:rPr>
              <a:t>right triangle</a:t>
            </a:r>
            <a:r>
              <a:rPr lang="en-US" sz="2800" dirty="0" smtClean="0">
                <a:latin typeface="Times New Roman" pitchFamily="18" charset="0"/>
              </a:rPr>
              <a:t>, the sum of the squares of the lengths of the two legs is equal to the square of the length of the hypotenuse.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</a:t>
            </a:r>
            <a:endParaRPr lang="en-US" baseline="30000" dirty="0" smtClean="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633879"/>
            <a:ext cx="2730500" cy="3170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000FF"/>
                </a:solidFill>
              </a:rPr>
              <a:t>This formula </a:t>
            </a:r>
            <a:endParaRPr lang="en-US" sz="4000" b="1" dirty="0" smtClean="0">
              <a:solidFill>
                <a:srgbClr val="0000FF"/>
              </a:solidFill>
            </a:endParaRPr>
          </a:p>
          <a:p>
            <a:pPr lvl="0" algn="ctr"/>
            <a:r>
              <a:rPr lang="en-US" sz="4000" b="1" dirty="0" smtClean="0">
                <a:solidFill>
                  <a:srgbClr val="0000FF"/>
                </a:solidFill>
              </a:rPr>
              <a:t>is </a:t>
            </a:r>
            <a:r>
              <a:rPr lang="en-US" sz="4000" b="1" dirty="0">
                <a:solidFill>
                  <a:srgbClr val="0000FF"/>
                </a:solidFill>
              </a:rPr>
              <a:t>on your </a:t>
            </a:r>
            <a:r>
              <a:rPr lang="en-US" sz="4000" b="1" u="sng" dirty="0">
                <a:solidFill>
                  <a:srgbClr val="0000FF"/>
                </a:solidFill>
              </a:rPr>
              <a:t>formula sheet</a:t>
            </a:r>
          </a:p>
        </p:txBody>
      </p:sp>
      <p:pic>
        <p:nvPicPr>
          <p:cNvPr id="12312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9"/>
          <a:stretch/>
        </p:blipFill>
        <p:spPr bwMode="auto">
          <a:xfrm>
            <a:off x="3606710" y="1884658"/>
            <a:ext cx="5384890" cy="466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97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9906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2733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33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7924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length of the shorter leg of a right triangle if the longer leg is 10 miles more than the shorter leg and the hypotenuse is 10 miles less than twice the shorter leg.</a:t>
            </a:r>
          </a:p>
        </p:txBody>
      </p:sp>
    </p:spTree>
    <p:extLst>
      <p:ext uri="{BB962C8B-B14F-4D97-AF65-F5344CB8AC3E}">
        <p14:creationId xmlns:p14="http://schemas.microsoft.com/office/powerpoint/2010/main" val="38069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304800" y="1447800"/>
            <a:ext cx="2133600" cy="685800"/>
            <a:chOff x="192" y="1872"/>
            <a:chExt cx="1344" cy="432"/>
          </a:xfrm>
        </p:grpSpPr>
        <p:sp>
          <p:nvSpPr>
            <p:cNvPr id="3078" name="Rectangle 3"/>
            <p:cNvSpPr>
              <a:spLocks noChangeArrowheads="1"/>
            </p:cNvSpPr>
            <p:nvPr/>
          </p:nvSpPr>
          <p:spPr bwMode="auto">
            <a:xfrm>
              <a:off x="192" y="1872"/>
              <a:ext cx="134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9" name="Text Box 4"/>
            <p:cNvSpPr txBox="1">
              <a:spLocks noChangeArrowheads="1"/>
            </p:cNvSpPr>
            <p:nvPr/>
          </p:nvSpPr>
          <p:spPr bwMode="auto">
            <a:xfrm>
              <a:off x="240" y="192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Understand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8358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457200" y="2362200"/>
            <a:ext cx="80772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Read and reread the problem.  If we let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the length of the shorter leg, then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 = the length of the longer leg and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 = the length of the hypotenuse.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b="1">
                <a:solidFill>
                  <a:srgbClr val="FF0000"/>
                </a:solidFill>
              </a:rPr>
              <a:t>Now draw a diagram: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5257800" y="4740275"/>
          <a:ext cx="355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Microsoft Drawing 1.01" r:id="rId3" imgW="1782720" imgH="1060560" progId="MSDraw.1.01">
                  <p:embed/>
                </p:oleObj>
              </mc:Choice>
              <mc:Fallback>
                <p:oleObj name="Microsoft Drawing 1.01" r:id="rId3" imgW="1782720" imgH="106056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740275"/>
                        <a:ext cx="35591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469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304800" y="1447800"/>
            <a:ext cx="1828800" cy="685800"/>
            <a:chOff x="192" y="912"/>
            <a:chExt cx="1152" cy="432"/>
          </a:xfrm>
        </p:grpSpPr>
        <p:sp>
          <p:nvSpPr>
            <p:cNvPr id="4103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1152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04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Translate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38200" y="22860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914400" y="2362200"/>
            <a:ext cx="7086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By the Pythagorean Theorem,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	(leg 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(leg </a:t>
            </a:r>
            <a:r>
              <a:rPr lang="en-US" sz="2800" i="1">
                <a:solidFill>
                  <a:prstClr val="black"/>
                </a:solidFill>
              </a:rPr>
              <a:t>b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(hypotenuse)</a:t>
            </a:r>
            <a:r>
              <a:rPr lang="en-US" sz="2800" baseline="30000">
                <a:solidFill>
                  <a:prstClr val="black"/>
                </a:solidFill>
              </a:rPr>
              <a:t>2	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	    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(2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endParaRPr lang="en-US" sz="2800">
              <a:solidFill>
                <a:prstClr val="black"/>
              </a:solidFill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4800600" y="304800"/>
          <a:ext cx="355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Microsoft Drawing 1.01" r:id="rId3" imgW="1782720" imgH="1060560" progId="MSDraw.1.01">
                  <p:embed/>
                </p:oleObj>
              </mc:Choice>
              <mc:Fallback>
                <p:oleObj name="Microsoft Drawing 1.01" r:id="rId3" imgW="1782720" imgH="106056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35591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1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304800" y="1447800"/>
            <a:ext cx="1143000" cy="685800"/>
            <a:chOff x="192" y="912"/>
            <a:chExt cx="720" cy="432"/>
          </a:xfrm>
        </p:grpSpPr>
        <p:sp>
          <p:nvSpPr>
            <p:cNvPr id="29716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720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17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Solve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30406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407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228600" y="23622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prstClr val="black"/>
                </a:solidFill>
              </a:rPr>
              <a:t>         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(2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10)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8600" y="2895600"/>
            <a:ext cx="8915400" cy="519113"/>
            <a:chOff x="144" y="1824"/>
            <a:chExt cx="5616" cy="327"/>
          </a:xfrm>
        </p:grpSpPr>
        <p:sp>
          <p:nvSpPr>
            <p:cNvPr id="29714" name="Rectangle 10"/>
            <p:cNvSpPr>
              <a:spLocks noChangeArrowheads="1"/>
            </p:cNvSpPr>
            <p:nvPr/>
          </p:nvSpPr>
          <p:spPr bwMode="auto">
            <a:xfrm>
              <a:off x="144" y="1824"/>
              <a:ext cx="5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+ 20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 = 4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– 40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</a:t>
              </a:r>
            </a:p>
          </p:txBody>
        </p:sp>
        <p:sp>
          <p:nvSpPr>
            <p:cNvPr id="29715" name="Text Box 11"/>
            <p:cNvSpPr txBox="1">
              <a:spLocks noChangeArrowheads="1"/>
            </p:cNvSpPr>
            <p:nvPr/>
          </p:nvSpPr>
          <p:spPr bwMode="auto">
            <a:xfrm>
              <a:off x="3696" y="1824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(multiply the binomials)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85800" y="3429000"/>
            <a:ext cx="8229600" cy="519113"/>
            <a:chOff x="432" y="2160"/>
            <a:chExt cx="5184" cy="327"/>
          </a:xfrm>
        </p:grpSpPr>
        <p:sp>
          <p:nvSpPr>
            <p:cNvPr id="29712" name="Rectangle 13"/>
            <p:cNvSpPr>
              <a:spLocks noChangeArrowheads="1"/>
            </p:cNvSpPr>
            <p:nvPr/>
          </p:nvSpPr>
          <p:spPr bwMode="auto">
            <a:xfrm>
              <a:off x="432" y="2160"/>
              <a:ext cx="51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+ 20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 = 4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– 40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+ 100</a:t>
              </a:r>
            </a:p>
          </p:txBody>
        </p:sp>
        <p:sp>
          <p:nvSpPr>
            <p:cNvPr id="29713" name="Text Box 14"/>
            <p:cNvSpPr txBox="1">
              <a:spLocks noChangeArrowheads="1"/>
            </p:cNvSpPr>
            <p:nvPr/>
          </p:nvSpPr>
          <p:spPr bwMode="auto">
            <a:xfrm>
              <a:off x="3840" y="2160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(simplify left side)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62000" y="5105400"/>
            <a:ext cx="6781800" cy="519113"/>
            <a:chOff x="336" y="3600"/>
            <a:chExt cx="4272" cy="327"/>
          </a:xfrm>
        </p:grpSpPr>
        <p:sp>
          <p:nvSpPr>
            <p:cNvPr id="29710" name="Text Box 16"/>
            <p:cNvSpPr txBox="1">
              <a:spLocks noChangeArrowheads="1"/>
            </p:cNvSpPr>
            <p:nvPr/>
          </p:nvSpPr>
          <p:spPr bwMode="auto">
            <a:xfrm>
              <a:off x="336" y="3600"/>
              <a:ext cx="20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= 0 or 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= 30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2064" y="3600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(set each factor = 0 and solve)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838200" y="4495800"/>
            <a:ext cx="5410200" cy="519113"/>
            <a:chOff x="384" y="3120"/>
            <a:chExt cx="3408" cy="327"/>
          </a:xfrm>
        </p:grpSpPr>
        <p:sp>
          <p:nvSpPr>
            <p:cNvPr id="29708" name="Text Box 19"/>
            <p:cNvSpPr txBox="1">
              <a:spLocks noChangeArrowheads="1"/>
            </p:cNvSpPr>
            <p:nvPr/>
          </p:nvSpPr>
          <p:spPr bwMode="auto">
            <a:xfrm>
              <a:off x="384" y="3120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>
                  <a:solidFill>
                    <a:prstClr val="black"/>
                  </a:solidFill>
                </a:rPr>
                <a:t>0 = 2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(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– 30)</a:t>
              </a:r>
            </a:p>
          </p:txBody>
        </p:sp>
        <p:sp>
          <p:nvSpPr>
            <p:cNvPr id="29709" name="Text Box 20"/>
            <p:cNvSpPr txBox="1">
              <a:spLocks noChangeArrowheads="1"/>
            </p:cNvSpPr>
            <p:nvPr/>
          </p:nvSpPr>
          <p:spPr bwMode="auto">
            <a:xfrm>
              <a:off x="2016" y="3120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(factor right side)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838200" y="3962400"/>
            <a:ext cx="8077200" cy="519113"/>
            <a:chOff x="432" y="2640"/>
            <a:chExt cx="5088" cy="327"/>
          </a:xfrm>
        </p:grpSpPr>
        <p:sp>
          <p:nvSpPr>
            <p:cNvPr id="29706" name="Text Box 22"/>
            <p:cNvSpPr txBox="1">
              <a:spLocks noChangeArrowheads="1"/>
            </p:cNvSpPr>
            <p:nvPr/>
          </p:nvSpPr>
          <p:spPr bwMode="auto">
            <a:xfrm>
              <a:off x="432" y="2640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SzPct val="85000"/>
              </a:pPr>
              <a:r>
                <a:rPr lang="en-US" sz="2800">
                  <a:solidFill>
                    <a:prstClr val="black"/>
                  </a:solidFill>
                </a:rPr>
                <a:t>0 = 2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</a:rPr>
                <a:t>2</a:t>
              </a:r>
              <a:r>
                <a:rPr lang="en-US" sz="2800">
                  <a:solidFill>
                    <a:prstClr val="black"/>
                  </a:solidFill>
                </a:rPr>
                <a:t> – 60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29707" name="Text Box 23"/>
            <p:cNvSpPr txBox="1">
              <a:spLocks noChangeArrowheads="1"/>
            </p:cNvSpPr>
            <p:nvPr/>
          </p:nvSpPr>
          <p:spPr bwMode="auto">
            <a:xfrm>
              <a:off x="2016" y="2640"/>
              <a:ext cx="3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(subtract 2</a:t>
              </a:r>
              <a:r>
                <a:rPr lang="en-US" i="1">
                  <a:solidFill>
                    <a:srgbClr val="1F497D"/>
                  </a:solidFill>
                </a:rPr>
                <a:t>x</a:t>
              </a:r>
              <a:r>
                <a:rPr lang="en-US" baseline="30000">
                  <a:solidFill>
                    <a:srgbClr val="1F497D"/>
                  </a:solidFill>
                </a:rPr>
                <a:t>2</a:t>
              </a:r>
              <a:r>
                <a:rPr lang="en-US">
                  <a:solidFill>
                    <a:srgbClr val="1F497D"/>
                  </a:solidFill>
                </a:rPr>
                <a:t> + 20</a:t>
              </a:r>
              <a:r>
                <a:rPr lang="en-US" i="1">
                  <a:solidFill>
                    <a:srgbClr val="1F497D"/>
                  </a:solidFill>
                </a:rPr>
                <a:t>x</a:t>
              </a:r>
              <a:r>
                <a:rPr lang="en-US">
                  <a:solidFill>
                    <a:srgbClr val="1F497D"/>
                  </a:solidFill>
                </a:rPr>
                <a:t> + 100 from both sides)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36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2"/>
          <p:cNvGrpSpPr>
            <a:grpSpLocks/>
          </p:cNvGrpSpPr>
          <p:nvPr/>
        </p:nvGrpSpPr>
        <p:grpSpPr bwMode="auto">
          <a:xfrm>
            <a:off x="304800" y="1447800"/>
            <a:ext cx="1752600" cy="685800"/>
            <a:chOff x="192" y="912"/>
            <a:chExt cx="1104" cy="432"/>
          </a:xfrm>
        </p:grpSpPr>
        <p:sp>
          <p:nvSpPr>
            <p:cNvPr id="5126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110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Interpret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31430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457200" y="2286000"/>
            <a:ext cx="8458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</a:rPr>
              <a:t>Check:</a:t>
            </a:r>
            <a:r>
              <a:rPr lang="en-US" sz="2800">
                <a:solidFill>
                  <a:prstClr val="black"/>
                </a:solidFill>
              </a:rPr>
              <a:t>  Remember that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is supposed to represent the length of the shorter side.  So, although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0 satisfies our equation, it cannot be a solution for the problem we were presented.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If we let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30, then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+ 10 = 40 and 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10 = 50.  Since 30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+ 40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900 + 1600 = 2500 = 50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, the Pythagorean Theorem checks out.</a:t>
            </a:r>
            <a:endParaRPr lang="en-US" sz="2800">
              <a:solidFill>
                <a:prstClr val="black"/>
              </a:solidFill>
              <a:cs typeface="Times New Roman" pitchFamily="18" charset="0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cs typeface="Times New Roman" pitchFamily="18" charset="0"/>
              </a:rPr>
              <a:t>State Solution: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The length of the shorter leg is 30 miles.  </a:t>
            </a:r>
            <a:r>
              <a:rPr lang="en-US" sz="2800" i="1">
                <a:solidFill>
                  <a:srgbClr val="FF0000"/>
                </a:solidFill>
                <a:cs typeface="Times New Roman" pitchFamily="18" charset="0"/>
              </a:rPr>
              <a:t>(Remember that is all we were asked for in this problem.)</a:t>
            </a:r>
            <a:endParaRPr lang="en-US" sz="2800" i="1">
              <a:solidFill>
                <a:srgbClr val="FF0000"/>
              </a:solidFill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4800600" y="304800"/>
          <a:ext cx="355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Microsoft Drawing 1.01" r:id="rId3" imgW="1782720" imgH="1060560" progId="MSDraw.1.01">
                  <p:embed/>
                </p:oleObj>
              </mc:Choice>
              <mc:Fallback>
                <p:oleObj name="Microsoft Drawing 1.01" r:id="rId3" imgW="1782720" imgH="1060560" progId="MSDraw.1.0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35591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531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34369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72000" y="3200400"/>
            <a:ext cx="4572000" cy="1225550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rgbClr val="D02800"/>
                </a:solidFill>
              </a:rPr>
              <a:t>New question:</a:t>
            </a:r>
            <a:r>
              <a:rPr lang="en-US" dirty="0">
                <a:solidFill>
                  <a:prstClr val="black"/>
                </a:solidFill>
              </a:rPr>
              <a:t> How long will it take for the rocket to reach its peak height of </a:t>
            </a:r>
            <a:r>
              <a:rPr lang="en-US" b="1" dirty="0">
                <a:solidFill>
                  <a:srgbClr val="0000FF"/>
                </a:solidFill>
              </a:rPr>
              <a:t>324</a:t>
            </a:r>
            <a:r>
              <a:rPr lang="en-US" dirty="0">
                <a:solidFill>
                  <a:prstClr val="black"/>
                </a:solidFill>
              </a:rPr>
              <a:t> feet?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334000" y="4572000"/>
            <a:ext cx="3230563" cy="19558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D02800"/>
                </a:solidFill>
              </a:rPr>
              <a:t>ANSWER: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Solve </a:t>
            </a:r>
            <a:r>
              <a:rPr lang="en-US" b="1" dirty="0">
                <a:solidFill>
                  <a:srgbClr val="0000FF"/>
                </a:solidFill>
              </a:rPr>
              <a:t>324</a:t>
            </a:r>
            <a:r>
              <a:rPr lang="en-US" dirty="0">
                <a:solidFill>
                  <a:prstClr val="black"/>
                </a:solidFill>
              </a:rPr>
              <a:t> = -16t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 + 144t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Factoring gives: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4(2t – 9)(2t - 9)= 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</a:rPr>
              <a:t>Answer: t = 4.5 sec.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" y="2057400"/>
            <a:ext cx="44196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To solve this problem, we set       </a:t>
            </a:r>
            <a:r>
              <a:rPr lang="en-US" b="1" dirty="0">
                <a:solidFill>
                  <a:srgbClr val="0000FF"/>
                </a:solidFill>
              </a:rPr>
              <a:t>h = 0 </a:t>
            </a:r>
            <a:r>
              <a:rPr lang="en-US" dirty="0">
                <a:solidFill>
                  <a:prstClr val="black"/>
                </a:solidFill>
              </a:rPr>
              <a:t>(since 0 = ground level).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Then we solve the equation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</a:t>
            </a:r>
            <a:r>
              <a:rPr lang="en-US" b="1" dirty="0">
                <a:solidFill>
                  <a:prstClr val="black"/>
                </a:solidFill>
              </a:rPr>
              <a:t>-16t</a:t>
            </a:r>
            <a:r>
              <a:rPr lang="en-US" b="1" baseline="30000" dirty="0">
                <a:solidFill>
                  <a:prstClr val="black"/>
                </a:solidFill>
              </a:rPr>
              <a:t>2</a:t>
            </a:r>
            <a:r>
              <a:rPr lang="en-US" b="1" dirty="0">
                <a:solidFill>
                  <a:prstClr val="black"/>
                </a:solidFill>
              </a:rPr>
              <a:t> + 144t =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Factoring this equation gives two answers: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t = 0, which means the rocket is at ground level when it is launched,</a:t>
            </a:r>
          </a:p>
          <a:p>
            <a:pPr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t = 9</a:t>
            </a:r>
            <a:r>
              <a:rPr lang="en-US" dirty="0">
                <a:solidFill>
                  <a:prstClr val="black"/>
                </a:solidFill>
              </a:rPr>
              <a:t>, which tells us that      </a:t>
            </a:r>
            <a:r>
              <a:rPr lang="en-US" b="1" dirty="0">
                <a:solidFill>
                  <a:srgbClr val="FF0000"/>
                </a:solidFill>
              </a:rPr>
              <a:t>the rocket returns to the ground 9 seconds after it is launched.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133600"/>
            <a:ext cx="46291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66FF"/>
                </a:solidFill>
              </a:rPr>
              <a:t>Note: There are several problems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66FF"/>
                </a:solidFill>
              </a:rPr>
              <a:t>like this in today’s homework.</a:t>
            </a:r>
          </a:p>
        </p:txBody>
      </p:sp>
    </p:spTree>
    <p:extLst>
      <p:ext uri="{BB962C8B-B14F-4D97-AF65-F5344CB8AC3E}">
        <p14:creationId xmlns:p14="http://schemas.microsoft.com/office/powerpoint/2010/main" val="31021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 build="allAtOnce" animBg="1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eaLnBrk="1" hangingPunct="1"/>
            <a:r>
              <a:rPr lang="en-US" u="sng" smtClean="0">
                <a:solidFill>
                  <a:srgbClr val="FF0000"/>
                </a:solidFill>
              </a:rPr>
              <a:t>Please Note</a:t>
            </a:r>
            <a:r>
              <a:rPr lang="en-US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3600" dirty="0" smtClean="0"/>
              <a:t>You </a:t>
            </a:r>
            <a:r>
              <a:rPr lang="en-US" sz="3600" b="1" dirty="0" smtClean="0"/>
              <a:t>DO NOT</a:t>
            </a:r>
            <a:r>
              <a:rPr lang="en-US" sz="3600" dirty="0" smtClean="0"/>
              <a:t> have to memorize formulas for the word problems. You will have the sheet of formulas to use during quizzes and tests on this material.</a:t>
            </a:r>
          </a:p>
          <a:p>
            <a:pPr algn="ctr" eaLnBrk="1" hangingPunct="1">
              <a:buFontTx/>
              <a:buNone/>
            </a:pPr>
            <a:endParaRPr lang="en-US" sz="3600" dirty="0" smtClean="0"/>
          </a:p>
          <a:p>
            <a:pPr algn="ctr" eaLnBrk="1" hangingPunct="1">
              <a:buFontTx/>
              <a:buNone/>
            </a:pPr>
            <a:endParaRPr lang="en-US" sz="3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3886200"/>
            <a:ext cx="80772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Also, you’ll get more out of the review lecture if you try Practice Test 3 once before class. It’s not due yet, but it’s open and available now.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52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The assignment on this material (</a:t>
            </a:r>
            <a:r>
              <a:rPr lang="en-US" sz="3600" b="1" dirty="0" smtClean="0">
                <a:solidFill>
                  <a:schemeClr val="accent4"/>
                </a:solidFill>
              </a:rPr>
              <a:t>HW 6.7</a:t>
            </a:r>
            <a:r>
              <a:rPr lang="en-US" sz="3600" dirty="0" smtClean="0">
                <a:solidFill>
                  <a:srgbClr val="6600CC"/>
                </a:solidFill>
              </a:rPr>
              <a:t>) </a:t>
            </a:r>
          </a:p>
          <a:p>
            <a:pPr algn="ctr"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Is due at the start of the next class session.</a:t>
            </a:r>
            <a:endParaRPr lang="en-US" sz="3600" dirty="0" smtClean="0"/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u="sng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0643" y="1524000"/>
            <a:ext cx="8077200" cy="36009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</a:t>
            </a:r>
            <a:r>
              <a:rPr lang="en-US" sz="4800" dirty="0" smtClean="0">
                <a:solidFill>
                  <a:prstClr val="black"/>
                </a:solidFill>
                <a:cs typeface="Arial" charset="0"/>
              </a:rPr>
              <a:t>assignment.</a:t>
            </a:r>
            <a:endParaRPr lang="en-US" sz="4800" dirty="0">
              <a:solidFill>
                <a:prstClr val="black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93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73084" y="3733800"/>
            <a:ext cx="6781800" cy="914400"/>
          </a:xfrm>
          <a:prstGeom prst="rect">
            <a:avLst/>
          </a:prstGeom>
          <a:solidFill>
            <a:srgbClr val="FFFF00"/>
          </a:solidFill>
          <a:ln w="127000" cap="flat" cmpd="tri" algn="ctr">
            <a:solidFill>
              <a:srgbClr val="99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-152400" y="0"/>
            <a:ext cx="9144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b="1" u="sng" dirty="0" smtClean="0">
                <a:solidFill>
                  <a:srgbClr val="FF0000"/>
                </a:solidFill>
                <a:latin typeface="Arial" charset="0"/>
              </a:rPr>
              <a:t>Coming up</a:t>
            </a: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: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400" b="1" dirty="0">
              <a:solidFill>
                <a:srgbClr val="FF0000"/>
              </a:solidFill>
              <a:latin typeface="Arial" charset="0"/>
            </a:endParaRPr>
          </a:p>
          <a:p>
            <a:pPr marL="571500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 charset="0"/>
              </a:rPr>
              <a:t>Today: Lecture on Section 6.7 </a:t>
            </a:r>
          </a:p>
          <a:p>
            <a:pPr marL="1314450" lvl="1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i="1" dirty="0" smtClean="0">
                <a:solidFill>
                  <a:srgbClr val="000000"/>
                </a:solidFill>
                <a:latin typeface="Arial" charset="0"/>
              </a:rPr>
              <a:t>HW 6.7 due tomorrow</a:t>
            </a:r>
            <a:endParaRPr lang="en-US" sz="2800" b="1" i="1" dirty="0">
              <a:solidFill>
                <a:srgbClr val="000000"/>
              </a:solidFill>
              <a:latin typeface="Arial" charset="0"/>
            </a:endParaRPr>
          </a:p>
          <a:p>
            <a:pPr marL="571500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0000FF"/>
                </a:solidFill>
                <a:latin typeface="Arial" charset="0"/>
              </a:rPr>
              <a:t>Next Class: Review for Test 3 </a:t>
            </a:r>
          </a:p>
          <a:p>
            <a:pPr marL="1314450" lvl="1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Practice Test 3 available now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marL="1040130" lvl="1" indent="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1040130" lvl="1" indent="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400" b="1" u="sng" dirty="0" smtClean="0">
              <a:solidFill>
                <a:srgbClr val="00B050"/>
              </a:solidFill>
              <a:latin typeface="Arial" charset="0"/>
            </a:endParaRPr>
          </a:p>
          <a:p>
            <a:pPr marL="1040130" lvl="1" indent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400" b="1" u="sng" dirty="0" smtClean="0">
                <a:solidFill>
                  <a:srgbClr val="00B050"/>
                </a:solidFill>
                <a:latin typeface="Arial" charset="0"/>
              </a:rPr>
              <a:t>Try to get an early start on this!</a:t>
            </a:r>
          </a:p>
          <a:p>
            <a:pPr marL="1314450" lvl="1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</a:rPr>
              <a:t>Test 3 </a:t>
            </a:r>
            <a:r>
              <a:rPr lang="en-US" sz="320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3200" i="1" dirty="0" smtClean="0">
                <a:solidFill>
                  <a:srgbClr val="000000"/>
                </a:solidFill>
                <a:latin typeface="Arial" charset="0"/>
              </a:rPr>
              <a:t>150 points)</a:t>
            </a:r>
          </a:p>
          <a:p>
            <a:pPr marL="1314450" lvl="1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points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from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Units 1 &amp; 2 (Test 1 &amp; Test 2 material)</a:t>
            </a:r>
          </a:p>
          <a:p>
            <a:pPr marL="1314450" lvl="1" indent="-27432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6.7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Applications of Polynomial Equations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369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5791200"/>
          </a:xfrm>
        </p:spPr>
        <p:txBody>
          <a:bodyPr/>
          <a:lstStyle/>
          <a:p>
            <a:pPr marL="609600" indent="-609600" algn="ctr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4400" b="1" i="1" dirty="0" smtClean="0">
                <a:solidFill>
                  <a:schemeClr val="accent2"/>
                </a:solidFill>
                <a:latin typeface="Times New Roman" pitchFamily="18" charset="0"/>
              </a:rPr>
              <a:t>General strategy for solving </a:t>
            </a:r>
          </a:p>
          <a:p>
            <a:pPr marL="609600" indent="-609600" algn="ctr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4400" b="1" i="1" dirty="0" smtClean="0">
                <a:solidFill>
                  <a:schemeClr val="accent2"/>
                </a:solidFill>
                <a:latin typeface="Times New Roman" pitchFamily="18" charset="0"/>
              </a:rPr>
              <a:t>applied (word) problems:</a:t>
            </a:r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endParaRPr lang="en-US" sz="800" b="1" i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Understand the problem: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Read and reread the problem.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Choose a variable to represent the unknown. </a:t>
            </a:r>
          </a:p>
          <a:p>
            <a:pPr marL="914400" lvl="2" indent="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i="1" dirty="0">
                <a:latin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</a:rPr>
              <a:t>             (These will be </a:t>
            </a: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</a:rPr>
              <a:t>ONE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 VARIABLE </a:t>
            </a:r>
            <a:r>
              <a:rPr lang="en-US" i="1" dirty="0" smtClean="0">
                <a:latin typeface="Times New Roman" pitchFamily="18" charset="0"/>
              </a:rPr>
              <a:t>equations.)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Construct a drawing, whenever possible.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Translate the problem into an equation.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Solve the equation.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Check</a:t>
            </a:r>
            <a:r>
              <a:rPr lang="en-US" dirty="0" smtClean="0">
                <a:latin typeface="Times New Roman" pitchFamily="18" charset="0"/>
              </a:rPr>
              <a:t> your answers in the original equation.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n-US" b="1" u="sng" dirty="0" smtClean="0">
                <a:solidFill>
                  <a:srgbClr val="0000FF"/>
                </a:solidFill>
                <a:latin typeface="Times New Roman" pitchFamily="18" charset="0"/>
              </a:rPr>
              <a:t>Interpret</a:t>
            </a:r>
            <a:r>
              <a:rPr lang="en-US" dirty="0" smtClean="0">
                <a:latin typeface="Times New Roman" pitchFamily="18" charset="0"/>
              </a:rPr>
              <a:t> the result: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Determine if any or all of the proposed solutions 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</a:rPr>
              <a:t>make sense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in terms of the applied problem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tx2"/>
              </a:buClr>
              <a:buSzPct val="8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Convert your answer(s) into the appropriate form to answer the specific question(s) asked in the word problem.</a:t>
            </a:r>
          </a:p>
        </p:txBody>
      </p:sp>
    </p:spTree>
    <p:extLst>
      <p:ext uri="{BB962C8B-B14F-4D97-AF65-F5344CB8AC3E}">
        <p14:creationId xmlns:p14="http://schemas.microsoft.com/office/powerpoint/2010/main" val="2924091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2221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21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2514600"/>
            <a:ext cx="2133600" cy="685800"/>
            <a:chOff x="192" y="1872"/>
            <a:chExt cx="1344" cy="432"/>
          </a:xfrm>
        </p:grpSpPr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92" y="1872"/>
              <a:ext cx="134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40" y="1920"/>
              <a:ext cx="12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Understand</a:t>
              </a:r>
            </a:p>
          </p:txBody>
        </p:sp>
      </p:grp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09600" y="12954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The product of two consecutive positive integers is 132.  Find the two integers.</a:t>
            </a: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457200" y="3505200"/>
            <a:ext cx="8077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Read and reread the problem and choose a variable to represent the unknown quanitity.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If we let </a:t>
            </a:r>
            <a:r>
              <a:rPr lang="en-US" sz="2800" b="1" i="1">
                <a:solidFill>
                  <a:srgbClr val="FF0000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one of the unknown positive integers,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then </a:t>
            </a:r>
            <a:r>
              <a:rPr lang="en-US" sz="2800" b="1" i="1">
                <a:solidFill>
                  <a:srgbClr val="FF0000"/>
                </a:solidFill>
              </a:rPr>
              <a:t>x</a:t>
            </a:r>
            <a:r>
              <a:rPr lang="en-US" sz="2800" b="1">
                <a:solidFill>
                  <a:srgbClr val="FF0000"/>
                </a:solidFill>
              </a:rPr>
              <a:t> + 1 </a:t>
            </a:r>
            <a:r>
              <a:rPr lang="en-US" sz="2800">
                <a:solidFill>
                  <a:prstClr val="black"/>
                </a:solidFill>
              </a:rPr>
              <a:t>= the next consecutive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1001297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323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3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304800" y="1447800"/>
            <a:ext cx="5937250" cy="609600"/>
            <a:chOff x="192" y="912"/>
            <a:chExt cx="1056" cy="7360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192" y="912"/>
              <a:ext cx="1044" cy="7360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14" name="Text Box 7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Now translate this into an equation: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00200" y="2438400"/>
            <a:ext cx="2514600" cy="2805113"/>
            <a:chOff x="1008" y="1536"/>
            <a:chExt cx="1584" cy="176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1008" y="1536"/>
              <a:ext cx="1584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2" name="Text Box 10"/>
            <p:cNvSpPr txBox="1">
              <a:spLocks noChangeArrowheads="1"/>
            </p:cNvSpPr>
            <p:nvPr/>
          </p:nvSpPr>
          <p:spPr bwMode="auto">
            <a:xfrm>
              <a:off x="1056" y="1584"/>
              <a:ext cx="1536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Times New Roman" pitchFamily="18" charset="0"/>
                </a:rPr>
                <a:t>The product of</a:t>
              </a:r>
            </a:p>
          </p:txBody>
        </p:sp>
        <p:sp>
          <p:nvSpPr>
            <p:cNvPr id="223243" name="Line 11"/>
            <p:cNvSpPr>
              <a:spLocks noChangeShapeType="1"/>
            </p:cNvSpPr>
            <p:nvPr/>
          </p:nvSpPr>
          <p:spPr bwMode="auto">
            <a:xfrm>
              <a:off x="1872" y="1920"/>
              <a:ext cx="0" cy="9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4" name="Text Box 12"/>
            <p:cNvSpPr txBox="1">
              <a:spLocks noChangeArrowheads="1"/>
            </p:cNvSpPr>
            <p:nvPr/>
          </p:nvSpPr>
          <p:spPr bwMode="auto">
            <a:xfrm>
              <a:off x="1776" y="2976"/>
              <a:ext cx="24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endParaRPr lang="en-US" sz="28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8600" y="3429000"/>
            <a:ext cx="5181600" cy="1752600"/>
            <a:chOff x="144" y="2160"/>
            <a:chExt cx="3264" cy="11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246" name="Rectangle 14"/>
            <p:cNvSpPr>
              <a:spLocks noChangeArrowheads="1"/>
            </p:cNvSpPr>
            <p:nvPr/>
          </p:nvSpPr>
          <p:spPr bwMode="auto">
            <a:xfrm>
              <a:off x="144" y="2160"/>
              <a:ext cx="3168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7" name="Text Box 15"/>
            <p:cNvSpPr txBox="1">
              <a:spLocks noChangeArrowheads="1"/>
            </p:cNvSpPr>
            <p:nvPr/>
          </p:nvSpPr>
          <p:spPr bwMode="auto">
            <a:xfrm>
              <a:off x="192" y="2160"/>
              <a:ext cx="3216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dirty="0">
                  <a:solidFill>
                    <a:prstClr val="black"/>
                  </a:solidFill>
                  <a:latin typeface="Times New Roman" pitchFamily="18" charset="0"/>
                </a:rPr>
                <a:t>two consecutive positive integers</a:t>
              </a:r>
            </a:p>
          </p:txBody>
        </p:sp>
        <p:sp>
          <p:nvSpPr>
            <p:cNvPr id="223248" name="Line 16"/>
            <p:cNvSpPr>
              <a:spLocks noChangeShapeType="1"/>
            </p:cNvSpPr>
            <p:nvPr/>
          </p:nvSpPr>
          <p:spPr bwMode="auto">
            <a:xfrm>
              <a:off x="768" y="2496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49" name="Line 17"/>
            <p:cNvSpPr>
              <a:spLocks noChangeShapeType="1"/>
            </p:cNvSpPr>
            <p:nvPr/>
          </p:nvSpPr>
          <p:spPr bwMode="auto">
            <a:xfrm>
              <a:off x="2832" y="2496"/>
              <a:ext cx="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250" name="Text Box 18"/>
            <p:cNvSpPr txBox="1">
              <a:spLocks noChangeArrowheads="1"/>
            </p:cNvSpPr>
            <p:nvPr/>
          </p:nvSpPr>
          <p:spPr bwMode="auto">
            <a:xfrm>
              <a:off x="672" y="2937"/>
              <a:ext cx="384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23251" name="Text Box 19"/>
            <p:cNvSpPr txBox="1">
              <a:spLocks noChangeArrowheads="1"/>
            </p:cNvSpPr>
            <p:nvPr/>
          </p:nvSpPr>
          <p:spPr bwMode="auto">
            <a:xfrm>
              <a:off x="2448" y="2937"/>
              <a:ext cx="730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sz="28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Times New Roman" pitchFamily="18" charset="0"/>
                </a:rPr>
                <a:t> + 1)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562600" y="2971800"/>
            <a:ext cx="762000" cy="2271713"/>
            <a:chOff x="3504" y="1872"/>
            <a:chExt cx="480" cy="1431"/>
          </a:xfrm>
          <a:solidFill>
            <a:srgbClr val="00B0F0"/>
          </a:solidFill>
        </p:grpSpPr>
        <p:sp>
          <p:nvSpPr>
            <p:cNvPr id="223253" name="Rectangle 21"/>
            <p:cNvSpPr>
              <a:spLocks noChangeArrowheads="1"/>
            </p:cNvSpPr>
            <p:nvPr/>
          </p:nvSpPr>
          <p:spPr bwMode="auto">
            <a:xfrm>
              <a:off x="3504" y="1872"/>
              <a:ext cx="336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552" y="1872"/>
              <a:ext cx="432" cy="1431"/>
              <a:chOff x="3552" y="1872"/>
              <a:chExt cx="432" cy="1431"/>
            </a:xfrm>
            <a:grpFill/>
          </p:grpSpPr>
          <p:sp>
            <p:nvSpPr>
              <p:cNvPr id="223255" name="Text Box 23"/>
              <p:cNvSpPr txBox="1">
                <a:spLocks noChangeArrowheads="1"/>
              </p:cNvSpPr>
              <p:nvPr/>
            </p:nvSpPr>
            <p:spPr bwMode="auto">
              <a:xfrm>
                <a:off x="3552" y="1872"/>
                <a:ext cx="432" cy="3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223256" name="Line 24"/>
              <p:cNvSpPr>
                <a:spLocks noChangeShapeType="1"/>
              </p:cNvSpPr>
              <p:nvPr/>
            </p:nvSpPr>
            <p:spPr bwMode="auto">
              <a:xfrm>
                <a:off x="3648" y="2256"/>
                <a:ext cx="0" cy="57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stealth" w="lg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3257" name="Text Box 25"/>
              <p:cNvSpPr txBox="1">
                <a:spLocks noChangeArrowheads="1"/>
              </p:cNvSpPr>
              <p:nvPr/>
            </p:nvSpPr>
            <p:spPr bwMode="auto">
              <a:xfrm>
                <a:off x="3552" y="2976"/>
                <a:ext cx="288" cy="32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629400" y="2971800"/>
            <a:ext cx="1295400" cy="2195513"/>
            <a:chOff x="4176" y="1872"/>
            <a:chExt cx="816" cy="1383"/>
          </a:xfrm>
        </p:grpSpPr>
        <p:sp>
          <p:nvSpPr>
            <p:cNvPr id="25608" name="Rectangle 27"/>
            <p:cNvSpPr>
              <a:spLocks noChangeArrowheads="1"/>
            </p:cNvSpPr>
            <p:nvPr/>
          </p:nvSpPr>
          <p:spPr bwMode="auto">
            <a:xfrm>
              <a:off x="4176" y="1872"/>
              <a:ext cx="432" cy="336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25609" name="Group 28"/>
            <p:cNvGrpSpPr>
              <a:grpSpLocks/>
            </p:cNvGrpSpPr>
            <p:nvPr/>
          </p:nvGrpSpPr>
          <p:grpSpPr bwMode="auto">
            <a:xfrm>
              <a:off x="4176" y="1872"/>
              <a:ext cx="816" cy="1383"/>
              <a:chOff x="4176" y="1872"/>
              <a:chExt cx="816" cy="1383"/>
            </a:xfrm>
          </p:grpSpPr>
          <p:sp>
            <p:nvSpPr>
              <p:cNvPr id="25610" name="Text Box 29"/>
              <p:cNvSpPr txBox="1">
                <a:spLocks noChangeArrowheads="1"/>
              </p:cNvSpPr>
              <p:nvPr/>
            </p:nvSpPr>
            <p:spPr bwMode="auto">
              <a:xfrm>
                <a:off x="4176" y="1872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prstClr val="black"/>
                    </a:solidFill>
                  </a:rPr>
                  <a:t>132</a:t>
                </a:r>
              </a:p>
            </p:txBody>
          </p:sp>
          <p:sp>
            <p:nvSpPr>
              <p:cNvPr id="25611" name="Line 30"/>
              <p:cNvSpPr>
                <a:spLocks noChangeShapeType="1"/>
              </p:cNvSpPr>
              <p:nvPr/>
            </p:nvSpPr>
            <p:spPr bwMode="auto">
              <a:xfrm>
                <a:off x="4368" y="225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2" name="Text Box 31"/>
              <p:cNvSpPr txBox="1">
                <a:spLocks noChangeArrowheads="1"/>
              </p:cNvSpPr>
              <p:nvPr/>
            </p:nvSpPr>
            <p:spPr bwMode="auto">
              <a:xfrm>
                <a:off x="4176" y="2928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prstClr val="black"/>
                    </a:solidFill>
                  </a:rPr>
                  <a:t>132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8125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304800" y="1447800"/>
            <a:ext cx="1143000" cy="685800"/>
            <a:chOff x="192" y="912"/>
            <a:chExt cx="720" cy="432"/>
          </a:xfrm>
        </p:grpSpPr>
        <p:sp>
          <p:nvSpPr>
            <p:cNvPr id="26634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720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35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Solve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1143000" y="2362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+ 1) = 132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1447800" y="2971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132         </a:t>
            </a:r>
            <a:r>
              <a:rPr lang="en-US">
                <a:solidFill>
                  <a:srgbClr val="1F497D"/>
                </a:solidFill>
              </a:rPr>
              <a:t>(distributive property)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33400" y="35814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+ 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– 132 = 0         </a:t>
            </a:r>
            <a:r>
              <a:rPr lang="en-US" dirty="0">
                <a:solidFill>
                  <a:srgbClr val="1F497D"/>
                </a:solidFill>
              </a:rPr>
              <a:t>(write </a:t>
            </a:r>
            <a:r>
              <a:rPr lang="en-US" dirty="0" smtClean="0">
                <a:solidFill>
                  <a:srgbClr val="1F497D"/>
                </a:solidFill>
              </a:rPr>
              <a:t>equation </a:t>
            </a:r>
            <a:r>
              <a:rPr lang="en-US" dirty="0">
                <a:solidFill>
                  <a:srgbClr val="1F497D"/>
                </a:solidFill>
              </a:rPr>
              <a:t>in standard form)</a:t>
            </a: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+ 12)(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11) = 0         </a:t>
            </a:r>
            <a:r>
              <a:rPr lang="en-US">
                <a:solidFill>
                  <a:srgbClr val="1F497D"/>
                </a:solidFill>
              </a:rPr>
              <a:t>(factor quadratic polynomial)</a:t>
            </a: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533400" y="4800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+ 12 = 0 or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11 = 0         </a:t>
            </a:r>
            <a:r>
              <a:rPr lang="en-US">
                <a:solidFill>
                  <a:srgbClr val="1F497D"/>
                </a:solidFill>
              </a:rPr>
              <a:t>(set factors equal to 0)</a:t>
            </a:r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533400" y="53340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-12 or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11         </a:t>
            </a:r>
            <a:r>
              <a:rPr lang="en-US">
                <a:solidFill>
                  <a:srgbClr val="1F497D"/>
                </a:solidFill>
              </a:rPr>
              <a:t>(solve each factor for </a:t>
            </a:r>
            <a:r>
              <a:rPr lang="en-US" i="1">
                <a:solidFill>
                  <a:srgbClr val="1F497D"/>
                </a:solidFill>
              </a:rPr>
              <a:t>x</a:t>
            </a:r>
            <a:r>
              <a:rPr lang="en-US">
                <a:solidFill>
                  <a:srgbClr val="1F497D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355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/>
      <p:bldP spid="224267" grpId="0"/>
      <p:bldP spid="224268" grpId="0"/>
      <p:bldP spid="2242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04800" y="1447800"/>
            <a:ext cx="1752600" cy="685800"/>
            <a:chOff x="192" y="912"/>
            <a:chExt cx="1104" cy="432"/>
          </a:xfrm>
        </p:grpSpPr>
        <p:sp>
          <p:nvSpPr>
            <p:cNvPr id="27654" name="Rectangle 3"/>
            <p:cNvSpPr>
              <a:spLocks noChangeArrowheads="1"/>
            </p:cNvSpPr>
            <p:nvPr/>
          </p:nvSpPr>
          <p:spPr bwMode="auto">
            <a:xfrm>
              <a:off x="192" y="912"/>
              <a:ext cx="110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55" name="Text Box 4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Interpret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  <a:solidFill>
            <a:srgbClr val="00B0F0"/>
          </a:solidFill>
        </p:grpSpPr>
        <p:sp>
          <p:nvSpPr>
            <p:cNvPr id="225286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287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228600" y="2286000"/>
            <a:ext cx="86868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Remember that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is supposed to represent a </a:t>
            </a:r>
            <a:r>
              <a:rPr lang="en-US" sz="2800" b="1">
                <a:solidFill>
                  <a:srgbClr val="D02800"/>
                </a:solidFill>
              </a:rPr>
              <a:t>positive</a:t>
            </a:r>
            <a:r>
              <a:rPr lang="en-US" sz="2800">
                <a:solidFill>
                  <a:prstClr val="black"/>
                </a:solidFill>
              </a:rPr>
              <a:t> integer.  So, although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-12 satisfies our equation, it cannot be a solution for the problem we were presented.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If we let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= 11 (the first integer), then the next consecutive integer is  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+ 1 = 12.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Check: The product of the two numbers is 11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· 12 = 132, our desired result.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  <a:cs typeface="Times New Roman" pitchFamily="18" charset="0"/>
              </a:rPr>
              <a:t>State Solution: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sz="2800" b="1">
                <a:solidFill>
                  <a:srgbClr val="FF0000"/>
                </a:solidFill>
                <a:cs typeface="Times New Roman" pitchFamily="18" charset="0"/>
              </a:rPr>
              <a:t>The two positive integers are 11 and 12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.</a:t>
            </a:r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2286000" y="15240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i="1">
                <a:solidFill>
                  <a:prstClr val="black"/>
                </a:solidFill>
              </a:rPr>
              <a:t>Possible solutions:    x</a:t>
            </a:r>
            <a:r>
              <a:rPr lang="en-US" sz="2800" b="1">
                <a:solidFill>
                  <a:prstClr val="black"/>
                </a:solidFill>
              </a:rPr>
              <a:t> = -12   or    </a:t>
            </a:r>
            <a:r>
              <a:rPr lang="en-US" sz="2800" b="1" i="1">
                <a:solidFill>
                  <a:prstClr val="black"/>
                </a:solidFill>
              </a:rPr>
              <a:t>x</a:t>
            </a:r>
            <a:r>
              <a:rPr lang="en-US" sz="2800" b="1">
                <a:solidFill>
                  <a:prstClr val="black"/>
                </a:solidFill>
              </a:rPr>
              <a:t> = 11</a:t>
            </a:r>
            <a:endParaRPr lang="en-US" b="1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35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1046</Words>
  <Application>Microsoft Office PowerPoint</Application>
  <PresentationFormat>On-screen Show (4:3)</PresentationFormat>
  <Paragraphs>131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1_Office Theme</vt:lpstr>
      <vt:lpstr>Office Theme</vt:lpstr>
      <vt:lpstr>2_Network Blitz</vt:lpstr>
      <vt:lpstr>3_Office Theme</vt:lpstr>
      <vt:lpstr>Network Blitz</vt:lpstr>
      <vt:lpstr>Microsoft Drawing 1.01</vt:lpstr>
      <vt:lpstr>PowerPoint Presentation</vt:lpstr>
      <vt:lpstr>PowerPoint Presentation</vt:lpstr>
      <vt:lpstr>Section 6.7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Note: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109</cp:revision>
  <dcterms:created xsi:type="dcterms:W3CDTF">2013-10-27T14:37:37Z</dcterms:created>
  <dcterms:modified xsi:type="dcterms:W3CDTF">2018-03-28T16:42:47Z</dcterms:modified>
</cp:coreProperties>
</file>