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56" r:id="rId3"/>
    <p:sldMasterId id="2147483769" r:id="rId4"/>
    <p:sldMasterId id="2147483775" r:id="rId5"/>
  </p:sldMasterIdLst>
  <p:notesMasterIdLst>
    <p:notesMasterId r:id="rId25"/>
  </p:notesMasterIdLst>
  <p:sldIdLst>
    <p:sldId id="366" r:id="rId6"/>
    <p:sldId id="331" r:id="rId7"/>
    <p:sldId id="274" r:id="rId8"/>
    <p:sldId id="333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32" r:id="rId17"/>
    <p:sldId id="334" r:id="rId18"/>
    <p:sldId id="335" r:id="rId19"/>
    <p:sldId id="336" r:id="rId20"/>
    <p:sldId id="337" r:id="rId21"/>
    <p:sldId id="338" r:id="rId22"/>
    <p:sldId id="340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2" autoAdjust="0"/>
    <p:restoredTop sz="94660"/>
  </p:normalViewPr>
  <p:slideViewPr>
    <p:cSldViewPr>
      <p:cViewPr varScale="1">
        <p:scale>
          <a:sx n="107" d="100"/>
          <a:sy n="10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824FC-BE6A-4499-83E1-AADA6A121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01A2-3B15-4006-B9EC-08ED3CE2364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8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681E4-B218-4991-82BA-87B2808E431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3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CFD1E-B8FA-484E-8BA0-81D3C43F0D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32D8-4314-471B-91AD-AAB2ED80CF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7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D2231-B740-44E4-B9F1-4D4E9EEBDB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1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6C664-451B-47F2-9FC0-DF59A0953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46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0AFF-CB48-4AFD-AF94-A0BA84A3FB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47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EF41-2428-47E0-AA49-4DF354FEA2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638D1-2B5B-4E1F-BDC6-E5083A0686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01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97E3F-3CC1-4E27-A40E-5F2C004D05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60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2DCC-5724-4927-A4B4-7247286E4B1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27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1AB-AFA5-4A14-AABB-DD217F7EFC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2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E2BE-8AB6-472A-A4D4-02EEFFEBB6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57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35EB-7910-46DB-B419-91BEF403BD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48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45D1-2DFA-4828-9E34-32916FDA06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54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CDB-F6E8-4569-9648-14F0CCD46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88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05AC6-2BB2-4762-AFEC-106058DF8D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03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93F25-7EBD-497F-B674-6A14327925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1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8D8B-EED5-4D54-A85E-FB04536CAB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95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7FD1-1665-4E2B-9D2E-66D0A0ECE2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20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2536-DFC3-4596-8DD7-7E45CF2CC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5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0458-F6BD-4542-B188-76D1E8C751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70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78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8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8496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402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98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8933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4643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9410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7598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116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240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7064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5012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8602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9839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253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3000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3000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1FEAC6-F8E7-4CE0-BF63-CE9DC1879044}" type="slidenum">
              <a:rPr lang="en-US" baseline="3000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aseline="3000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8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4E9398-B3B8-4083-8AD6-D156755197BE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9223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226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83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946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876800"/>
            <a:ext cx="248194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(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x + 3)(3x –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(x – 2)(3x – 1)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199" y="1981200"/>
            <a:ext cx="3124201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Solve by factoring both trinomials and then canceling any common factors.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4855756"/>
            <a:ext cx="12954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x + 3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x - 2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39" y="5226844"/>
            <a:ext cx="224161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4800600"/>
            <a:ext cx="68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219200"/>
                <a:ext cx="5521704" cy="2073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Simplify the rational expression.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+8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−7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5521704" cy="2073581"/>
              </a:xfrm>
              <a:prstGeom prst="rect">
                <a:avLst/>
              </a:prstGeom>
              <a:blipFill rotWithShape="1">
                <a:blip r:embed="rId4"/>
                <a:stretch>
                  <a:fillRect l="-2759" t="-3824" r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expression.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524000" y="2971800"/>
          <a:ext cx="16287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Equation" r:id="rId3" imgW="495000" imgH="419040" progId="Equation.3">
                  <p:embed/>
                </p:oleObj>
              </mc:Choice>
              <mc:Fallback>
                <p:oleObj name="Equation" r:id="rId3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16287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971800" y="2971800"/>
          <a:ext cx="23622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Equation" r:id="rId5" imgW="749160" imgH="419040" progId="Equation.3">
                  <p:embed/>
                </p:oleObj>
              </mc:Choice>
              <mc:Fallback>
                <p:oleObj name="Equation" r:id="rId5" imgW="749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23622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57600" y="2971800"/>
            <a:ext cx="1447800" cy="1219200"/>
            <a:chOff x="2304" y="1872"/>
            <a:chExt cx="912" cy="768"/>
          </a:xfrm>
        </p:grpSpPr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 flipH="1">
              <a:off x="2400" y="1872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1275" name="Line 7"/>
            <p:cNvSpPr>
              <a:spLocks noChangeShapeType="1"/>
            </p:cNvSpPr>
            <p:nvPr/>
          </p:nvSpPr>
          <p:spPr bwMode="auto">
            <a:xfrm flipH="1">
              <a:off x="2304" y="2304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5715000" y="3352800"/>
          <a:ext cx="685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7" imgW="203040" imgH="164880" progId="Equation.3">
                  <p:embed/>
                </p:oleObj>
              </mc:Choice>
              <mc:Fallback>
                <p:oleObj name="Equation" r:id="rId7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52800"/>
                        <a:ext cx="6858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11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1272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649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403225"/>
            <a:ext cx="8153400" cy="1698625"/>
          </a:xfrm>
        </p:spPr>
        <p:txBody>
          <a:bodyPr/>
          <a:lstStyle/>
          <a:p>
            <a:r>
              <a:rPr lang="en-US" sz="4000" b="1" dirty="0">
                <a:solidFill>
                  <a:srgbClr val="0000FF"/>
                </a:solidFill>
              </a:rPr>
              <a:t>Revisiting this problem from Test 3: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848973"/>
            <a:ext cx="6619603" cy="1148276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Instead of using long division, let’s try factoring and canceling: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28800" y="2971800"/>
            <a:ext cx="5867400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HINT: </a:t>
            </a:r>
            <a:r>
              <a:rPr lang="en-US" b="1" dirty="0">
                <a:cs typeface="Arial" charset="0"/>
              </a:rPr>
              <a:t>Use  </a:t>
            </a:r>
            <a:r>
              <a:rPr lang="en-US" b="1" i="1" dirty="0">
                <a:cs typeface="Arial" charset="0"/>
              </a:rPr>
              <a:t>a</a:t>
            </a:r>
            <a:r>
              <a:rPr lang="en-US" b="1" baseline="30000" dirty="0">
                <a:cs typeface="Arial" charset="0"/>
              </a:rPr>
              <a:t>3</a:t>
            </a:r>
            <a:r>
              <a:rPr lang="en-US" b="1" dirty="0">
                <a:cs typeface="Arial" charset="0"/>
              </a:rPr>
              <a:t> – </a:t>
            </a:r>
            <a:r>
              <a:rPr lang="en-US" b="1" i="1" dirty="0">
                <a:cs typeface="Arial" charset="0"/>
              </a:rPr>
              <a:t>b</a:t>
            </a:r>
            <a:r>
              <a:rPr lang="en-US" b="1" baseline="30000" dirty="0">
                <a:cs typeface="Arial" charset="0"/>
              </a:rPr>
              <a:t>3</a:t>
            </a:r>
            <a:r>
              <a:rPr lang="en-US" b="1" dirty="0">
                <a:cs typeface="Arial" charset="0"/>
              </a:rPr>
              <a:t> = (</a:t>
            </a:r>
            <a:r>
              <a:rPr lang="en-US" b="1" i="1" dirty="0">
                <a:cs typeface="Arial" charset="0"/>
              </a:rPr>
              <a:t>a</a:t>
            </a:r>
            <a:r>
              <a:rPr lang="en-US" b="1" dirty="0">
                <a:cs typeface="Arial" charset="0"/>
              </a:rPr>
              <a:t> – </a:t>
            </a:r>
            <a:r>
              <a:rPr lang="en-US" b="1" i="1" dirty="0">
                <a:cs typeface="Arial" charset="0"/>
              </a:rPr>
              <a:t>b</a:t>
            </a:r>
            <a:r>
              <a:rPr lang="en-US" b="1" dirty="0">
                <a:cs typeface="Arial" charset="0"/>
              </a:rPr>
              <a:t>)(</a:t>
            </a:r>
            <a:r>
              <a:rPr lang="en-US" b="1" i="1" dirty="0">
                <a:cs typeface="Arial" charset="0"/>
              </a:rPr>
              <a:t>a</a:t>
            </a:r>
            <a:r>
              <a:rPr lang="en-US" b="1" baseline="30000" dirty="0">
                <a:cs typeface="Arial" charset="0"/>
              </a:rPr>
              <a:t>2</a:t>
            </a:r>
            <a:r>
              <a:rPr lang="en-US" b="1" dirty="0">
                <a:cs typeface="Arial" charset="0"/>
              </a:rPr>
              <a:t> + </a:t>
            </a:r>
            <a:r>
              <a:rPr lang="en-US" b="1" i="1" dirty="0" err="1">
                <a:cs typeface="Arial" charset="0"/>
              </a:rPr>
              <a:t>ab</a:t>
            </a:r>
            <a:r>
              <a:rPr lang="en-US" b="1" dirty="0">
                <a:cs typeface="Arial" charset="0"/>
              </a:rPr>
              <a:t> + </a:t>
            </a:r>
            <a:r>
              <a:rPr lang="en-US" b="1" i="1" dirty="0">
                <a:cs typeface="Arial" charset="0"/>
              </a:rPr>
              <a:t>b</a:t>
            </a:r>
            <a:r>
              <a:rPr lang="en-US" b="1" baseline="30000" dirty="0">
                <a:cs typeface="Arial" charset="0"/>
              </a:rPr>
              <a:t>2</a:t>
            </a:r>
            <a:r>
              <a:rPr lang="en-US" b="1" dirty="0">
                <a:cs typeface="Arial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7492" y="3581400"/>
            <a:ext cx="67469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200" i="1" baseline="30000" dirty="0">
              <a:latin typeface="Times New Roman" pitchFamily="18" charset="0"/>
            </a:endParaRPr>
          </a:p>
          <a:p>
            <a:pPr lvl="1">
              <a:defRPr/>
            </a:pPr>
            <a:r>
              <a:rPr lang="en-US" sz="2800" i="1" dirty="0">
                <a:latin typeface="Times New Roman" pitchFamily="18" charset="0"/>
              </a:rPr>
              <a:t>   x</a:t>
            </a:r>
            <a:r>
              <a:rPr lang="en-US" sz="2800" baseline="30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– 8 = 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– 2)(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+ 2x + 4).</a:t>
            </a:r>
          </a:p>
          <a:p>
            <a:pPr>
              <a:defRPr/>
            </a:pPr>
            <a:endParaRPr lang="en-US" sz="1200" dirty="0">
              <a:latin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itchFamily="18" charset="0"/>
              </a:rPr>
              <a:t>So  </a:t>
            </a:r>
            <a:r>
              <a:rPr lang="en-US" sz="2800" i="1" u="sng" dirty="0">
                <a:latin typeface="Times New Roman" pitchFamily="18" charset="0"/>
              </a:rPr>
              <a:t>x</a:t>
            </a:r>
            <a:r>
              <a:rPr lang="en-US" sz="2800" u="sng" baseline="30000" dirty="0">
                <a:latin typeface="Times New Roman" pitchFamily="18" charset="0"/>
              </a:rPr>
              <a:t>3</a:t>
            </a:r>
            <a:r>
              <a:rPr lang="en-US" sz="2800" u="sng" dirty="0">
                <a:latin typeface="Times New Roman" pitchFamily="18" charset="0"/>
              </a:rPr>
              <a:t> – 8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u="sng" dirty="0">
                <a:latin typeface="Times New Roman" pitchFamily="18" charset="0"/>
              </a:rPr>
              <a:t>(</a:t>
            </a:r>
            <a:r>
              <a:rPr lang="en-US" sz="2800" i="1" u="sng" dirty="0">
                <a:latin typeface="Times New Roman" pitchFamily="18" charset="0"/>
              </a:rPr>
              <a:t>x</a:t>
            </a:r>
            <a:r>
              <a:rPr lang="en-US" sz="2800" u="sng" dirty="0">
                <a:latin typeface="Times New Roman" pitchFamily="18" charset="0"/>
              </a:rPr>
              <a:t> – 2)(</a:t>
            </a:r>
            <a:r>
              <a:rPr lang="en-US" sz="2800" i="1" u="sng" dirty="0">
                <a:latin typeface="Times New Roman" pitchFamily="18" charset="0"/>
              </a:rPr>
              <a:t>x</a:t>
            </a:r>
            <a:r>
              <a:rPr lang="en-US" sz="2800" u="sng" baseline="30000" dirty="0">
                <a:latin typeface="Times New Roman" pitchFamily="18" charset="0"/>
              </a:rPr>
              <a:t>2</a:t>
            </a:r>
            <a:r>
              <a:rPr lang="en-US" sz="2800" u="sng" dirty="0">
                <a:latin typeface="Times New Roman" pitchFamily="18" charset="0"/>
              </a:rPr>
              <a:t> + 2x + 4)</a:t>
            </a:r>
            <a:r>
              <a:rPr lang="en-US" sz="2800" dirty="0">
                <a:latin typeface="Times New Roman" pitchFamily="18" charset="0"/>
              </a:rPr>
              <a:t> = 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baseline="30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 + 2x + 4</a:t>
            </a:r>
          </a:p>
          <a:p>
            <a:pPr>
              <a:defRPr/>
            </a:pPr>
            <a:r>
              <a:rPr lang="en-US" sz="2800" dirty="0">
                <a:latin typeface="Times New Roman" pitchFamily="18" charset="0"/>
              </a:rPr>
              <a:t>      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– 2)              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– 2)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1" y="5881033"/>
            <a:ext cx="6019801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Note that this is the same answer we would have gotten using long division.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48056" y="990600"/>
                <a:ext cx="3065839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Divide.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56" y="990600"/>
                <a:ext cx="3065839" cy="764184"/>
              </a:xfrm>
              <a:prstGeom prst="rect">
                <a:avLst/>
              </a:prstGeom>
              <a:blipFill rotWithShape="1">
                <a:blip r:embed="rId2"/>
                <a:stretch>
                  <a:fillRect l="-4175"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b="0" dirty="0">
                <a:solidFill>
                  <a:prstClr val="black"/>
                </a:solidFill>
                <a:sym typeface="Symbol" pitchFamily="18" charset="2"/>
              </a:rPr>
              <a:t>To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evaluate</a:t>
            </a:r>
            <a:r>
              <a:rPr lang="en-US" b="0" dirty="0">
                <a:solidFill>
                  <a:prstClr val="black"/>
                </a:solidFill>
                <a:sym typeface="Symbol" pitchFamily="18" charset="2"/>
              </a:rPr>
              <a:t> a rational expression for a particular value of a variable, substitute the replacement value into the rational expression in place of that variable and simplify the result.</a:t>
            </a:r>
            <a:endParaRPr lang="en-US" b="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157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Evaluate the following expression for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= -2.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14400" y="3352800"/>
          <a:ext cx="22748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3" imgW="596880" imgH="419040" progId="Equation.3">
                  <p:embed/>
                </p:oleObj>
              </mc:Choice>
              <mc:Fallback>
                <p:oleObj name="Equation" r:id="rId3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2748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200400" y="3352800"/>
          <a:ext cx="28194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5" imgW="774360" imgH="419040" progId="Equation.3">
                  <p:embed/>
                </p:oleObj>
              </mc:Choice>
              <mc:Fallback>
                <p:oleObj name="Equation" r:id="rId5" imgW="774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28194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6019800" y="3429000"/>
          <a:ext cx="13271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Equation" r:id="rId7" imgW="380880" imgH="393480" progId="Equation.3">
                  <p:embed/>
                </p:oleObj>
              </mc:Choice>
              <mc:Fallback>
                <p:oleObj name="Equation" r:id="rId7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13271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7391400" y="3429000"/>
          <a:ext cx="5302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5302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Group 9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081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96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 the previous example, what would happen if we tried to evaluate the rational expression for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= 5?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76400" y="3276600"/>
          <a:ext cx="21986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3" imgW="596880" imgH="419040" progId="Equation.3">
                  <p:embed/>
                </p:oleObj>
              </mc:Choice>
              <mc:Fallback>
                <p:oleObj name="Equation" r:id="rId3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2198688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886200" y="3276600"/>
          <a:ext cx="20574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5" imgW="571320" imgH="393480" progId="Equation.3">
                  <p:embed/>
                </p:oleObj>
              </mc:Choice>
              <mc:Fallback>
                <p:oleObj name="Equation" r:id="rId5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20574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6019800" y="3276600"/>
          <a:ext cx="5603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76600"/>
                        <a:ext cx="5603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600200" y="5257800"/>
            <a:ext cx="4983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This expression is undefined!</a:t>
            </a:r>
          </a:p>
        </p:txBody>
      </p:sp>
    </p:spTree>
    <p:extLst>
      <p:ext uri="{BB962C8B-B14F-4D97-AF65-F5344CB8AC3E}">
        <p14:creationId xmlns:p14="http://schemas.microsoft.com/office/powerpoint/2010/main" val="4261484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We have to be able to determine when a rational expression is undefined.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A rational expression is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undefined</a:t>
            </a:r>
            <a:r>
              <a:rPr lang="en-US" dirty="0">
                <a:latin typeface="Times New Roman" pitchFamily="18" charset="0"/>
              </a:rPr>
              <a:t> when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denominator </a:t>
            </a:r>
            <a:r>
              <a:rPr lang="en-US" dirty="0">
                <a:latin typeface="Times New Roman" pitchFamily="18" charset="0"/>
              </a:rPr>
              <a:t>is equal to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zero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numerator</a:t>
            </a:r>
            <a:r>
              <a:rPr lang="en-US" dirty="0">
                <a:latin typeface="Times New Roman" pitchFamily="18" charset="0"/>
              </a:rPr>
              <a:t> being equal to zero is okay (the rational expression simply equals zero).</a:t>
            </a:r>
          </a:p>
        </p:txBody>
      </p:sp>
    </p:spTree>
    <p:extLst>
      <p:ext uri="{BB962C8B-B14F-4D97-AF65-F5344CB8AC3E}">
        <p14:creationId xmlns:p14="http://schemas.microsoft.com/office/powerpoint/2010/main" val="1792520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86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Find any real numbers that make the following rational expression undefined.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29201"/>
              </p:ext>
            </p:extLst>
          </p:nvPr>
        </p:nvGraphicFramePr>
        <p:xfrm>
          <a:off x="2732088" y="1295400"/>
          <a:ext cx="24479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1295400"/>
                        <a:ext cx="2447925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868539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</a:rPr>
              <a:t>The expression is undefined when 15</a:t>
            </a:r>
            <a:r>
              <a:rPr lang="en-US" b="0" i="1" dirty="0">
                <a:solidFill>
                  <a:srgbClr val="000000"/>
                </a:solidFill>
              </a:rPr>
              <a:t>x</a:t>
            </a:r>
            <a:r>
              <a:rPr lang="en-US" b="0" i="1" baseline="30000" dirty="0">
                <a:solidFill>
                  <a:srgbClr val="000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 + 45 = 0.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</a:rPr>
              <a:t>Factoring this gives  15x(x + 3) = 0,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</a:rPr>
              <a:t>so the expression is undefined when </a:t>
            </a:r>
            <a:r>
              <a:rPr lang="en-US" b="0" i="1" dirty="0">
                <a:solidFill>
                  <a:srgbClr val="000000"/>
                </a:solidFill>
              </a:rPr>
              <a:t>x</a:t>
            </a:r>
            <a:r>
              <a:rPr lang="en-US" b="0" dirty="0">
                <a:solidFill>
                  <a:srgbClr val="000000"/>
                </a:solidFill>
              </a:rPr>
              <a:t> = -3 or x = 0.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0" dirty="0">
              <a:solidFill>
                <a:srgbClr val="000000"/>
              </a:solidFill>
            </a:endParaRPr>
          </a:p>
        </p:txBody>
      </p: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0" y="228600"/>
            <a:ext cx="2057400" cy="762000"/>
            <a:chOff x="192" y="240"/>
            <a:chExt cx="1296" cy="480"/>
          </a:xfrm>
        </p:grpSpPr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5129" name="Text Box 10"/>
            <p:cNvSpPr txBox="1">
              <a:spLocks noChangeArrowheads="1"/>
            </p:cNvSpPr>
            <p:nvPr/>
          </p:nvSpPr>
          <p:spPr bwMode="auto">
            <a:xfrm>
              <a:off x="240" y="288"/>
              <a:ext cx="12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  <a:r>
                <a:rPr lang="en-US">
                  <a:solidFill>
                    <a:srgbClr val="422100"/>
                  </a:solidFill>
                </a:rPr>
                <a:t>  </a:t>
              </a:r>
            </a:p>
          </p:txBody>
        </p:sp>
      </p:grpSp>
      <p:sp>
        <p:nvSpPr>
          <p:cNvPr id="5126" name="Text Box 11"/>
          <p:cNvSpPr txBox="1">
            <a:spLocks noChangeArrowheads="1"/>
          </p:cNvSpPr>
          <p:nvPr/>
        </p:nvSpPr>
        <p:spPr bwMode="auto">
          <a:xfrm>
            <a:off x="762000" y="48768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C0504D"/>
              </a:solidFill>
            </a:endParaRPr>
          </a:p>
        </p:txBody>
      </p:sp>
      <p:sp>
        <p:nvSpPr>
          <p:cNvPr id="4103" name="Text Box 12"/>
          <p:cNvSpPr txBox="1">
            <a:spLocks noChangeArrowheads="1"/>
          </p:cNvSpPr>
          <p:nvPr/>
        </p:nvSpPr>
        <p:spPr bwMode="auto">
          <a:xfrm>
            <a:off x="0" y="4267200"/>
            <a:ext cx="922178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FF"/>
                </a:solidFill>
              </a:rPr>
              <a:t>The set of numbers for which an expression is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FF"/>
                </a:solidFill>
              </a:rPr>
              <a:t>defined is called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domain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of the expression.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FF"/>
                </a:solidFill>
              </a:rPr>
              <a:t>The domain is written in </a:t>
            </a:r>
            <a:r>
              <a:rPr lang="en-US" dirty="0">
                <a:solidFill>
                  <a:srgbClr val="0000FF"/>
                </a:solidFill>
              </a:rPr>
              <a:t>set notation</a:t>
            </a:r>
            <a:r>
              <a:rPr lang="en-US" b="0" dirty="0">
                <a:solidFill>
                  <a:srgbClr val="0000FF"/>
                </a:solidFill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0" dirty="0">
                <a:solidFill>
                  <a:srgbClr val="FF0000"/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domain</a:t>
            </a:r>
            <a:r>
              <a:rPr lang="en-US" sz="2800" b="0" dirty="0">
                <a:solidFill>
                  <a:srgbClr val="FF0000"/>
                </a:solidFill>
              </a:rPr>
              <a:t> for the expression in this example would be:  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0" dirty="0">
                <a:solidFill>
                  <a:srgbClr val="FF0000"/>
                </a:solidFill>
              </a:rPr>
              <a:t>                       </a:t>
            </a:r>
            <a:r>
              <a:rPr lang="en-US" sz="4000" dirty="0">
                <a:solidFill>
                  <a:srgbClr val="FF0000"/>
                </a:solidFill>
              </a:rPr>
              <a:t>{ x </a:t>
            </a:r>
            <a:r>
              <a:rPr lang="en-US" sz="4000" dirty="0">
                <a:solidFill>
                  <a:srgbClr val="FF0000"/>
                </a:solidFill>
                <a:cs typeface="Times New Roman" pitchFamily="18" charset="0"/>
              </a:rPr>
              <a:t>| x ≠ 0, -3}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1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895600"/>
            <a:ext cx="9232900" cy="37240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504D"/>
                </a:solidFill>
                <a:latin typeface="Times New Roman" pitchFamily="18" charset="0"/>
              </a:rPr>
              <a:t>To answer this question, you need to find all solutions of the equation obtained by setting the denominator equal to zero.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(Notice that in </a:t>
            </a:r>
            <a:r>
              <a:rPr lang="en-US" sz="2000" b="1" i="1" u="sng" dirty="0">
                <a:solidFill>
                  <a:prstClr val="black"/>
                </a:solidFill>
                <a:latin typeface="Times New Roman" pitchFamily="18" charset="0"/>
              </a:rPr>
              <a:t>D</a:t>
            </a:r>
            <a:r>
              <a:rPr lang="en-US" sz="2000" b="1" i="1" dirty="0">
                <a:solidFill>
                  <a:prstClr val="black"/>
                </a:solidFill>
                <a:latin typeface="Times New Roman" pitchFamily="18" charset="0"/>
              </a:rPr>
              <a:t>OMAIN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questions, you focus only on the </a:t>
            </a:r>
            <a:r>
              <a:rPr lang="en-US" sz="2000" b="1" i="1" u="sng" dirty="0">
                <a:solidFill>
                  <a:prstClr val="black"/>
                </a:solidFill>
                <a:latin typeface="Times New Roman" pitchFamily="18" charset="0"/>
              </a:rPr>
              <a:t>D</a:t>
            </a:r>
            <a:r>
              <a:rPr lang="en-US" sz="2000" b="1" i="1" dirty="0">
                <a:solidFill>
                  <a:prstClr val="black"/>
                </a:solidFill>
                <a:latin typeface="Times New Roman" pitchFamily="18" charset="0"/>
              </a:rPr>
              <a:t>ENOMINATOR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How many solutions are you expecting to find? Why?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Answer: At most </a:t>
            </a:r>
            <a:r>
              <a:rPr lang="en-US" sz="2000" b="1" u="sng" dirty="0">
                <a:solidFill>
                  <a:prstClr val="black"/>
                </a:solidFill>
                <a:latin typeface="Times New Roman" pitchFamily="18" charset="0"/>
              </a:rPr>
              <a:t>three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, because the polynomial is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cubic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, i.e. has a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degree of three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Find the answers by factoring the polynomial and setting each of the three factors to equal to zero.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Factoring: x(x - 2)(x + 1)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Solutions: x = 0, x = 2, x = -1.  These are the numbers that are NOT in the domain.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</a:rPr>
              <a:t>Check: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Plug each of these three numbers back into the denominator of the function and show that each one gives zero as the result.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2314545"/>
            <a:ext cx="9143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0, 2,-1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716929"/>
                <a:ext cx="5368649" cy="1997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domain of the rational function.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−4+3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domain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real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             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716929"/>
                <a:ext cx="5368649" cy="1997726"/>
              </a:xfrm>
              <a:prstGeom prst="rect">
                <a:avLst/>
              </a:prstGeom>
              <a:blipFill rotWithShape="1">
                <a:blip r:embed="rId2"/>
                <a:stretch>
                  <a:fillRect l="-1023" t="-1529" b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067800" cy="25908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REMINDER:</a:t>
            </a:r>
          </a:p>
          <a:p>
            <a:pPr algn="ctr" eaLnBrk="1" hangingPunct="1">
              <a:buNone/>
            </a:pPr>
            <a:r>
              <a:rPr lang="en-US" dirty="0">
                <a:solidFill>
                  <a:srgbClr val="6600CC"/>
                </a:solidFill>
              </a:rPr>
              <a:t>The assignment on today’s material </a:t>
            </a:r>
            <a:r>
              <a:rPr lang="en-US" b="1" dirty="0"/>
              <a:t>(HW 7.1) </a:t>
            </a:r>
            <a:r>
              <a:rPr lang="en-US" dirty="0">
                <a:solidFill>
                  <a:srgbClr val="6600CC"/>
                </a:solidFill>
              </a:rPr>
              <a:t>is due at the start of the next class session</a:t>
            </a:r>
            <a:r>
              <a:rPr lang="en-US" dirty="0">
                <a:solidFill>
                  <a:srgbClr val="002060"/>
                </a:solidFill>
              </a:rPr>
              <a:t>. You may now </a:t>
            </a:r>
            <a:r>
              <a:rPr lang="en-US" u="sng" dirty="0">
                <a:solidFill>
                  <a:srgbClr val="002060"/>
                </a:solidFill>
              </a:rPr>
              <a:t>open your laptops</a:t>
            </a:r>
            <a:r>
              <a:rPr lang="en-US" dirty="0">
                <a:solidFill>
                  <a:srgbClr val="002060"/>
                </a:solidFill>
              </a:rPr>
              <a:t> and get started on that HW assignment.</a:t>
            </a:r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sz="5400" dirty="0"/>
          </a:p>
          <a:p>
            <a:pPr eaLnBrk="1" hangingPunct="1">
              <a:buFontTx/>
              <a:buNone/>
            </a:pPr>
            <a:endParaRPr lang="en-US" sz="5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7432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44" y="3470342"/>
            <a:ext cx="8991600" cy="410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9050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36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kern="0" dirty="0">
                <a:solidFill>
                  <a:srgbClr val="0000FF"/>
                </a:solidFill>
              </a:rPr>
              <a:t>Lab hours in 203</a:t>
            </a:r>
            <a:r>
              <a:rPr lang="en-US" sz="3600" b="1" kern="0" dirty="0">
                <a:solidFill>
                  <a:srgbClr val="0000FF"/>
                </a:solidFill>
              </a:rPr>
              <a:t>:</a:t>
            </a:r>
          </a:p>
          <a:p>
            <a:pPr algn="ctr" eaLnBrk="1" hangingPunct="1">
              <a:buFontTx/>
              <a:buNone/>
            </a:pPr>
            <a:r>
              <a:rPr lang="en-US" sz="3600" b="1" kern="0" dirty="0">
                <a:solidFill>
                  <a:srgbClr val="000000"/>
                </a:solidFill>
              </a:rPr>
              <a:t>Mondays through Thursdays</a:t>
            </a:r>
          </a:p>
          <a:p>
            <a:pPr algn="ctr" eaLnBrk="1" hangingPunct="1">
              <a:buFontTx/>
              <a:buNone/>
            </a:pPr>
            <a:endParaRPr lang="en-US" sz="12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Teachers: You can insert screen shots of any test problems you want to go over with your students here.</a:t>
            </a:r>
          </a:p>
        </p:txBody>
      </p:sp>
    </p:spTree>
    <p:extLst>
      <p:ext uri="{BB962C8B-B14F-4D97-AF65-F5344CB8AC3E}">
        <p14:creationId xmlns:p14="http://schemas.microsoft.com/office/powerpoint/2010/main" val="37929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Sections 7.1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Introduction to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Rational Expressions</a:t>
            </a:r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04800" y="914400"/>
            <a:ext cx="88392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i="1" dirty="0">
                <a:solidFill>
                  <a:srgbClr val="C0504D"/>
                </a:solidFill>
              </a:rPr>
              <a:t>Rational expressions</a:t>
            </a:r>
            <a:r>
              <a:rPr lang="en-US" b="0" dirty="0">
                <a:solidFill>
                  <a:prstClr val="black"/>
                </a:solidFill>
              </a:rPr>
              <a:t> are ratios of two polynomials, just like a rational number is a ratio of two integers.</a:t>
            </a:r>
            <a:endParaRPr lang="en-US" i="1" dirty="0">
              <a:solidFill>
                <a:srgbClr val="C0504D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0038" y="1981201"/>
            <a:ext cx="6405563" cy="762000"/>
            <a:chOff x="189" y="1632"/>
            <a:chExt cx="4035" cy="480"/>
          </a:xfrm>
        </p:grpSpPr>
        <p:sp>
          <p:nvSpPr>
            <p:cNvPr id="2057" name="Rectangle 10"/>
            <p:cNvSpPr>
              <a:spLocks noChangeArrowheads="1"/>
            </p:cNvSpPr>
            <p:nvPr/>
          </p:nvSpPr>
          <p:spPr bwMode="auto">
            <a:xfrm>
              <a:off x="189" y="1632"/>
              <a:ext cx="39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2058" name="Text Box 11"/>
            <p:cNvSpPr txBox="1">
              <a:spLocks noChangeArrowheads="1"/>
            </p:cNvSpPr>
            <p:nvPr/>
          </p:nvSpPr>
          <p:spPr bwMode="auto">
            <a:xfrm>
              <a:off x="288" y="1680"/>
              <a:ext cx="3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Examples of Rational Expressions:</a:t>
              </a:r>
            </a:p>
          </p:txBody>
        </p:sp>
      </p:grpSp>
      <p:graphicFrame>
        <p:nvGraphicFramePr>
          <p:cNvPr id="10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65967"/>
              </p:ext>
            </p:extLst>
          </p:nvPr>
        </p:nvGraphicFramePr>
        <p:xfrm>
          <a:off x="304800" y="2971800"/>
          <a:ext cx="22098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22098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19064"/>
              </p:ext>
            </p:extLst>
          </p:nvPr>
        </p:nvGraphicFramePr>
        <p:xfrm>
          <a:off x="2819400" y="3048000"/>
          <a:ext cx="27844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5" imgW="1002960" imgH="419040" progId="Equation.DSMT4">
                  <p:embed/>
                </p:oleObj>
              </mc:Choice>
              <mc:Fallback>
                <p:oleObj name="Equation" r:id="rId5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278447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3840"/>
              </p:ext>
            </p:extLst>
          </p:nvPr>
        </p:nvGraphicFramePr>
        <p:xfrm>
          <a:off x="6858000" y="2971800"/>
          <a:ext cx="7842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7" imgW="279360" imgH="419040" progId="Equation.DSMT4">
                  <p:embed/>
                </p:oleObj>
              </mc:Choice>
              <mc:Fallback>
                <p:oleObj name="Equation" r:id="rId7" imgW="279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71800"/>
                        <a:ext cx="7842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69449" y="4038600"/>
            <a:ext cx="359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</a:rPr>
              <a:t>For this last one, remember that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</a:rPr>
              <a:t> can be considered a polynomial of degree 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257800"/>
            <a:ext cx="8843963" cy="13849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simplified, multiplied, divided, added and subtracted using factoring methods similar to the ones we use with regular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(rational </a:t>
            </a:r>
            <a:r>
              <a:rPr 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3066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"/>
            <a:ext cx="8839200" cy="3352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Simplifying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 rational expression means writing it in lowest terms or simplest form.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To do this, we need to use the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Fundamental Principle of      Rational Expressions:</a:t>
            </a:r>
          </a:p>
          <a:p>
            <a:pPr marL="0" indent="0" eaLnBrk="1" hangingPunct="1">
              <a:buClr>
                <a:schemeClr val="tx2"/>
              </a:buClr>
              <a:buSzPct val="125000"/>
              <a:buNone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If P, Q, and R are polynomials, and Q and R are not 0, then</a:t>
            </a:r>
          </a:p>
          <a:p>
            <a:pPr marL="457200" lvl="1" indent="0" eaLnBrk="1" hangingPunct="1">
              <a:buNone/>
            </a:pP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This is similar to what you do when you simplify                            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rational </a:t>
            </a: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</a:rPr>
              <a:t>number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(fraction):</a:t>
            </a:r>
          </a:p>
          <a:p>
            <a:pPr marL="0" indent="0" eaLnBrk="1" hangingPunct="1">
              <a:buNone/>
            </a:pPr>
            <a:endParaRPr 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Simplify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105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    49 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38619"/>
              </p:ext>
            </p:extLst>
          </p:nvPr>
        </p:nvGraphicFramePr>
        <p:xfrm>
          <a:off x="7620000" y="1676400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3" imgW="558720" imgH="419040" progId="Equation.3">
                  <p:embed/>
                </p:oleObj>
              </mc:Choice>
              <mc:Fallback>
                <p:oleObj name="Equation" r:id="rId3" imgW="558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76400"/>
                        <a:ext cx="111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195" y="3270864"/>
            <a:ext cx="8610600" cy="358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Solution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First factor the numbers: </a:t>
            </a:r>
          </a:p>
          <a:p>
            <a:pPr>
              <a:lnSpc>
                <a:spcPct val="85000"/>
              </a:lnSpc>
            </a:pPr>
            <a:endParaRPr lang="en-US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105  =   5*21 = 5*3*7       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49 = 7*7</a:t>
            </a:r>
          </a:p>
          <a:p>
            <a:pPr>
              <a:lnSpc>
                <a:spcPct val="85000"/>
              </a:lnSpc>
            </a:pP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rewrite the ratio in its factored form:          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105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5*3*7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49         7*7</a:t>
            </a:r>
          </a:p>
          <a:p>
            <a:pPr>
              <a:lnSpc>
                <a:spcPct val="85000"/>
              </a:lnSpc>
            </a:pP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Finally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cancel the common factors and rewrite in simplified form:         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105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5*3*7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=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5*3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= 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49         7*7           7            7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5613991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0" y="5905500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43400" y="5518741"/>
            <a:ext cx="9144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5562600"/>
            <a:ext cx="9144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7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Simplifying a Rational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Expression: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1)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b="1" dirty="0">
                <a:latin typeface="Times New Roman" pitchFamily="18" charset="0"/>
              </a:rPr>
              <a:t>Completely </a:t>
            </a:r>
            <a:r>
              <a:rPr lang="en-US" sz="2800" b="1" i="1" u="sng" dirty="0">
                <a:latin typeface="Times New Roman" pitchFamily="18" charset="0"/>
              </a:rPr>
              <a:t>factor</a:t>
            </a:r>
            <a:r>
              <a:rPr lang="en-US" sz="2800" b="1" dirty="0">
                <a:latin typeface="Times New Roman" pitchFamily="18" charset="0"/>
              </a:rPr>
              <a:t> the numerator </a:t>
            </a:r>
            <a:r>
              <a:rPr lang="en-US" sz="2800" b="1" i="1" u="sng" dirty="0">
                <a:latin typeface="Times New Roman" pitchFamily="18" charset="0"/>
              </a:rPr>
              <a:t>and</a:t>
            </a:r>
            <a:r>
              <a:rPr lang="en-US" sz="2800" b="1" i="1" dirty="0">
                <a:latin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</a:rPr>
              <a:t>denominator polynomials.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dirty="0">
                <a:latin typeface="Times New Roman" pitchFamily="18" charset="0"/>
              </a:rPr>
              <a:t> 	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2)</a:t>
            </a:r>
            <a:r>
              <a:rPr lang="en-US" sz="2800" dirty="0">
                <a:latin typeface="Times New Roman" pitchFamily="18" charset="0"/>
              </a:rPr>
              <a:t>   Apply the Fundamental Principle of Rational Expressions to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cancel common factors in the numerator and denominator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</a:rPr>
              <a:t>Warning!  </a:t>
            </a: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</a:rPr>
              <a:t>DO NOT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 multiply out the factors at the end </a:t>
            </a:r>
            <a:r>
              <a:rPr lang="en-US" sz="2800" dirty="0">
                <a:latin typeface="Times New Roman" pitchFamily="18" charset="0"/>
              </a:rPr>
              <a:t>like you did with the numbers in a simplified fraction.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</a:rPr>
              <a:t>Warning 2!</a:t>
            </a:r>
            <a:r>
              <a:rPr lang="en-US" sz="2800" dirty="0">
                <a:latin typeface="Times New Roman" pitchFamily="18" charset="0"/>
              </a:rPr>
              <a:t>	Only common 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FACTORS</a:t>
            </a:r>
            <a:r>
              <a:rPr lang="en-US" sz="2800" dirty="0">
                <a:latin typeface="Times New Roman" pitchFamily="18" charset="0"/>
              </a:rPr>
              <a:t> can be canceled from the numerator and denominator.  Make sure any expression you eliminate is a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factor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b="1" dirty="0">
                <a:latin typeface="Times New Roman" pitchFamily="18" charset="0"/>
              </a:rPr>
              <a:t>not just a </a:t>
            </a:r>
            <a:r>
              <a:rPr lang="en-US" sz="2800" b="1" u="sng" dirty="0">
                <a:latin typeface="Times New Roman" pitchFamily="18" charset="0"/>
              </a:rPr>
              <a:t>term</a:t>
            </a:r>
            <a:r>
              <a:rPr lang="en-US" sz="2800" b="1" dirty="0">
                <a:latin typeface="Times New Roman" pitchFamily="18" charset="0"/>
              </a:rPr>
              <a:t> within a factor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8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expression.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905000" y="2971800"/>
          <a:ext cx="1965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Equation" r:id="rId3" imgW="634680" imgH="393480" progId="Equation.3">
                  <p:embed/>
                </p:oleObj>
              </mc:Choice>
              <mc:Fallback>
                <p:oleObj name="Equation" r:id="rId3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1965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962400" y="2971800"/>
          <a:ext cx="1981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Equation" r:id="rId5" imgW="660240" imgH="419040" progId="Equation.3">
                  <p:embed/>
                </p:oleObj>
              </mc:Choice>
              <mc:Fallback>
                <p:oleObj name="Equation" r:id="rId5" imgW="66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1981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43400" y="2971800"/>
            <a:ext cx="1143000" cy="1219200"/>
            <a:chOff x="2112" y="1872"/>
            <a:chExt cx="720" cy="768"/>
          </a:xfrm>
        </p:grpSpPr>
        <p:sp>
          <p:nvSpPr>
            <p:cNvPr id="8202" name="Line 6"/>
            <p:cNvSpPr>
              <a:spLocks noChangeShapeType="1"/>
            </p:cNvSpPr>
            <p:nvPr/>
          </p:nvSpPr>
          <p:spPr bwMode="auto">
            <a:xfrm flipH="1">
              <a:off x="2112" y="1872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 flipH="1">
              <a:off x="2112" y="2304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6019800" y="2971800"/>
          <a:ext cx="501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501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8201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29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Question:</a:t>
            </a: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Is the following simplification correct?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343400" y="1752600"/>
            <a:ext cx="685800" cy="1828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 /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00250" y="1719263"/>
          <a:ext cx="47053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719263"/>
                        <a:ext cx="47053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581400" y="1752600"/>
            <a:ext cx="1295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828800"/>
            <a:ext cx="914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752600"/>
            <a:ext cx="1066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-762000" y="1371600"/>
            <a:ext cx="10363200" cy="1828800"/>
          </a:xfrm>
          <a:prstGeom prst="mathMultiply">
            <a:avLst/>
          </a:prstGeom>
          <a:solidFill>
            <a:srgbClr val="FFFF00">
              <a:alpha val="48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2971800"/>
            <a:ext cx="80772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u="sng" dirty="0">
                <a:solidFill>
                  <a:prstClr val="black"/>
                </a:solidFill>
                <a:latin typeface="Times New Roman" pitchFamily="18" charset="0"/>
              </a:rPr>
              <a:t>Answer:</a:t>
            </a:r>
            <a:r>
              <a:rPr lang="en-US" sz="9600" b="1" dirty="0">
                <a:solidFill>
                  <a:srgbClr val="C0504D"/>
                </a:solidFill>
                <a:latin typeface="Times New Roman" pitchFamily="18" charset="0"/>
              </a:rPr>
              <a:t> </a:t>
            </a:r>
            <a:r>
              <a:rPr lang="en-US" sz="9600" b="1" dirty="0">
                <a:solidFill>
                  <a:srgbClr val="FF0000"/>
                </a:solidFill>
                <a:latin typeface="Times New Roman" pitchFamily="18" charset="0"/>
              </a:rPr>
              <a:t>NO!!!!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</a:rPr>
              <a:t>Remember, we can only cancel entire </a:t>
            </a:r>
            <a:r>
              <a:rPr lang="en-US" sz="3200" b="1" u="sng" dirty="0">
                <a:solidFill>
                  <a:prstClr val="black"/>
                </a:solidFill>
                <a:latin typeface="Times New Roman" pitchFamily="18" charset="0"/>
              </a:rPr>
              <a:t>FACTORS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</a:rPr>
              <a:t>, not </a:t>
            </a:r>
            <a:r>
              <a:rPr lang="en-US" sz="3200" b="1" u="sng" dirty="0">
                <a:solidFill>
                  <a:prstClr val="black"/>
                </a:solidFill>
                <a:latin typeface="Times New Roman" pitchFamily="18" charset="0"/>
              </a:rPr>
              <a:t>terms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</a:rPr>
              <a:t> with factors.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</a:rPr>
              <a:t>2x+7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is a </a:t>
            </a:r>
            <a:r>
              <a:rPr lang="en-US" sz="3200" b="1" i="1" u="sng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</a:rPr>
              <a:t>factor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; it could be written as 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</a:rPr>
              <a:t>(2x+7).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The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</a:rPr>
              <a:t>2x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and the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</a:rPr>
              <a:t>7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are </a:t>
            </a:r>
            <a:r>
              <a:rPr lang="en-US" sz="3200" b="1" i="1" u="sng" dirty="0">
                <a:solidFill>
                  <a:srgbClr val="00B050"/>
                </a:solidFill>
                <a:latin typeface="Times New Roman" pitchFamily="18" charset="0"/>
              </a:rPr>
              <a:t>terms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in the factor.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u="sng" dirty="0">
                <a:solidFill>
                  <a:srgbClr val="FF0000"/>
                </a:solidFill>
              </a:rPr>
              <a:t>Question: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0000FF"/>
                </a:solidFill>
              </a:rPr>
              <a:t>Is the following simplification correct?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410200" y="1752600"/>
            <a:ext cx="68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96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74" y="3948849"/>
            <a:ext cx="201809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371600"/>
          </a:xfrm>
        </p:spPr>
        <p:txBody>
          <a:bodyPr/>
          <a:lstStyle/>
          <a:p>
            <a:r>
              <a:rPr lang="en-US" sz="3200"/>
              <a:t>The following example with numbers illustrates the error in the previous case of “bad cancelling”: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5181600" y="4038600"/>
            <a:ext cx="685800" cy="1828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/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982788" y="1524000"/>
          <a:ext cx="478313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4" imgW="1600200" imgH="583920" progId="Equation.DSMT4">
                  <p:embed/>
                </p:oleObj>
              </mc:Choice>
              <mc:Fallback>
                <p:oleObj name="Equation" r:id="rId4" imgW="1600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1524000"/>
                        <a:ext cx="4783137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ultiply 7"/>
          <p:cNvSpPr/>
          <p:nvPr/>
        </p:nvSpPr>
        <p:spPr>
          <a:xfrm>
            <a:off x="1371600" y="4038600"/>
            <a:ext cx="8686800" cy="1066800"/>
          </a:xfrm>
          <a:prstGeom prst="mathMultiply">
            <a:avLst/>
          </a:prstGeom>
          <a:solidFill>
            <a:srgbClr val="FFFF00">
              <a:alpha val="48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286" y="2819400"/>
            <a:ext cx="65849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Would we get the same answer if we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cancelled the 7’s first?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90600" y="4275183"/>
            <a:ext cx="62990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Incorrect!!                                         </a:t>
            </a:r>
          </a:p>
        </p:txBody>
      </p:sp>
      <p:graphicFrame>
        <p:nvGraphicFramePr>
          <p:cNvPr id="92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56122"/>
              </p:ext>
            </p:extLst>
          </p:nvPr>
        </p:nvGraphicFramePr>
        <p:xfrm>
          <a:off x="7010400" y="4044950"/>
          <a:ext cx="798513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6" imgW="266400" imgH="660240" progId="Equation.DSMT4">
                  <p:embed/>
                </p:oleObj>
              </mc:Choice>
              <mc:Fallback>
                <p:oleObj name="Equation" r:id="rId6" imgW="2664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44950"/>
                        <a:ext cx="798513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6858000" y="2286000"/>
            <a:ext cx="685800" cy="18288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0" y="3962400"/>
            <a:ext cx="838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1600200"/>
            <a:ext cx="609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1600200"/>
            <a:ext cx="609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9" grpId="0"/>
      <p:bldP spid="11" grpId="0"/>
      <p:bldP spid="3" grpId="0" animBg="1"/>
      <p:bldP spid="6" grpId="0" animBg="1"/>
      <p:bldP spid="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1012</Words>
  <Application>Microsoft Office PowerPoint</Application>
  <PresentationFormat>On-screen Show (4:3)</PresentationFormat>
  <Paragraphs>135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1_Office Theme</vt:lpstr>
      <vt:lpstr>3_Office Theme</vt:lpstr>
      <vt:lpstr>Office Theme</vt:lpstr>
      <vt:lpstr>Martin Gay</vt:lpstr>
      <vt:lpstr>3_Network Blitz</vt:lpstr>
      <vt:lpstr>Equation</vt:lpstr>
      <vt:lpstr>PowerPoint Presentation</vt:lpstr>
      <vt:lpstr>Teachers: You can insert screen shots of any test problems you want to go over with your students here.</vt:lpstr>
      <vt:lpstr>Sections 7.1</vt:lpstr>
      <vt:lpstr>Rational Expressions</vt:lpstr>
      <vt:lpstr>PowerPoint Presentation</vt:lpstr>
      <vt:lpstr>PowerPoint Presentation</vt:lpstr>
      <vt:lpstr>PowerPoint Presentation</vt:lpstr>
      <vt:lpstr>Question:  Is the following simplification correct?</vt:lpstr>
      <vt:lpstr>The following example with numbers illustrates the error in the previous case of “bad cancelling”:</vt:lpstr>
      <vt:lpstr>Problem from today’s homework:</vt:lpstr>
      <vt:lpstr>PowerPoint Presentation</vt:lpstr>
      <vt:lpstr>Revisiting this problem from Test 3: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174</cp:revision>
  <dcterms:created xsi:type="dcterms:W3CDTF">2013-10-27T14:37:37Z</dcterms:created>
  <dcterms:modified xsi:type="dcterms:W3CDTF">2017-11-20T22:30:06Z</dcterms:modified>
</cp:coreProperties>
</file>