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7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0" r:id="rId2"/>
    <p:sldMasterId id="2147483756" r:id="rId3"/>
    <p:sldMasterId id="2147483769" r:id="rId4"/>
    <p:sldMasterId id="2147483775" r:id="rId5"/>
    <p:sldMasterId id="2147483789" r:id="rId6"/>
    <p:sldMasterId id="2147483813" r:id="rId7"/>
    <p:sldMasterId id="2147483825" r:id="rId8"/>
  </p:sldMasterIdLst>
  <p:notesMasterIdLst>
    <p:notesMasterId r:id="rId24"/>
  </p:notesMasterIdLst>
  <p:sldIdLst>
    <p:sldId id="329" r:id="rId9"/>
    <p:sldId id="274" r:id="rId10"/>
    <p:sldId id="378" r:id="rId11"/>
    <p:sldId id="367" r:id="rId12"/>
    <p:sldId id="366" r:id="rId13"/>
    <p:sldId id="368" r:id="rId14"/>
    <p:sldId id="369" r:id="rId15"/>
    <p:sldId id="370" r:id="rId16"/>
    <p:sldId id="354" r:id="rId17"/>
    <p:sldId id="373" r:id="rId18"/>
    <p:sldId id="374" r:id="rId19"/>
    <p:sldId id="379" r:id="rId20"/>
    <p:sldId id="381" r:id="rId21"/>
    <p:sldId id="380" r:id="rId22"/>
    <p:sldId id="3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9" autoAdjust="0"/>
    <p:restoredTop sz="94660"/>
  </p:normalViewPr>
  <p:slideViewPr>
    <p:cSldViewPr>
      <p:cViewPr>
        <p:scale>
          <a:sx n="114" d="100"/>
          <a:sy n="114" d="100"/>
        </p:scale>
        <p:origin x="-8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C8716FD-88FD-4EFD-981B-08874AF30222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5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6970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32077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546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859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2121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82688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973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8474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3060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6669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6618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1AB-AFA5-4A14-AABB-DD217F7EFC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257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E2BE-8AB6-472A-A4D4-02EEFFEBB6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57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35EB-7910-46DB-B419-91BEF403BD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48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45D1-2DFA-4828-9E34-32916FDA06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549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CDB-F6E8-4569-9648-14F0CCD46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88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05AC6-2BB2-4762-AFEC-106058DF8D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03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93F25-7EBD-497F-B674-6A14327925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1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8D8B-EED5-4D54-A85E-FB04536CAB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95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7FD1-1665-4E2B-9D2E-66D0A0ECE2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200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2536-DFC3-4596-8DD7-7E45CF2CC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57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0458-F6BD-4542-B188-76D1E8C751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70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782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83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84961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402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98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1AB-AFA5-4A14-AABB-DD217F7EFC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4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E2BE-8AB6-472A-A4D4-02EEFFEBB6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463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35EB-7910-46DB-B419-91BEF403BD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201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45D1-2DFA-4828-9E34-32916FDA06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89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CDB-F6E8-4569-9648-14F0CCD46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398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05AC6-2BB2-4762-AFEC-106058DF8D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7880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93F25-7EBD-497F-B674-6A14327925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188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8D8B-EED5-4D54-A85E-FB04536CAB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8635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7FD1-1665-4E2B-9D2E-66D0A0ECE2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1603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2536-DFC3-4596-8DD7-7E45CF2CC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42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0458-F6BD-4542-B188-76D1E8C751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9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BA29A-1B1D-417F-A5A4-AAD851E0AB3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7101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45E-6523-4191-8623-C849848C47B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4928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1969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972357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90301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325401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0703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74887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9165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614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5430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950796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2971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6912F-9AFD-47E0-8857-6554900E9B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6534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F03FB-C4A8-4B99-90DF-78F24ABA59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7232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F942E-9470-4B7E-938D-2D5983F6A0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570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699C3-23AC-471B-862D-0EF47B4C3E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055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8EFBF-AD32-42B0-940A-B3086BE03D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1474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2A3-DD21-426A-A657-AAEF908813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141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1A9C4-81FF-435A-8055-88526D731C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2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EE373-C545-494C-8705-9EDF7DB50F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5817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314C-9BB9-4873-88AF-441DEBF73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696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6E18-110F-47D2-97F2-CE099E7A41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4632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2EB0-E58F-4499-ADEC-C5876154CC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901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6912F-9AFD-47E0-8857-6554900E9B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56766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F03FB-C4A8-4B99-90DF-78F24ABA59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370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F942E-9470-4B7E-938D-2D5983F6A0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39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699C3-23AC-471B-862D-0EF47B4C3E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5728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8EFBF-AD32-42B0-940A-B3086BE03D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282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762A3-DD21-426A-A657-AAEF908813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5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1A9C4-81FF-435A-8055-88526D731C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2490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EE373-C545-494C-8705-9EDF7DB50F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9091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6314C-9BB9-4873-88AF-441DEBF73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193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E6E18-110F-47D2-97F2-CE099E7A411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56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2EB0-E58F-4499-ADEC-C5876154CCE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7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4E9398-B3B8-4083-8AD6-D156755197BE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9223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226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83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4E9398-B3B8-4083-8AD6-D156755197BE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8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2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A8A7E-EB9D-4268-AFCD-FD1F7A037522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1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EA8A7E-EB9D-4268-AFCD-FD1F7A037522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6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Divide the following rational expression.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838200" y="2590800"/>
          <a:ext cx="3675063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3" imgW="1218960" imgH="419040" progId="Equation.3">
                  <p:embed/>
                </p:oleObj>
              </mc:Choice>
              <mc:Fallback>
                <p:oleObj name="Equation" r:id="rId3" imgW="121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3675063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5"/>
          <p:cNvGraphicFramePr>
            <a:graphicFrameLocks noChangeAspect="1"/>
          </p:cNvGraphicFramePr>
          <p:nvPr/>
        </p:nvGraphicFramePr>
        <p:xfrm>
          <a:off x="4495800" y="2590800"/>
          <a:ext cx="34290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5" imgW="1168200" imgH="419040" progId="Equation.3">
                  <p:embed/>
                </p:oleObj>
              </mc:Choice>
              <mc:Fallback>
                <p:oleObj name="Equation" r:id="rId5" imgW="11682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4290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6"/>
          <p:cNvGraphicFramePr>
            <a:graphicFrameLocks noChangeAspect="1"/>
          </p:cNvGraphicFramePr>
          <p:nvPr/>
        </p:nvGraphicFramePr>
        <p:xfrm>
          <a:off x="784225" y="4225925"/>
          <a:ext cx="353695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Equation" r:id="rId7" imgW="1244520" imgH="419040" progId="Equation.3">
                  <p:embed/>
                </p:oleObj>
              </mc:Choice>
              <mc:Fallback>
                <p:oleObj name="Equation" r:id="rId7" imgW="1244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4225925"/>
                        <a:ext cx="3536950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27"/>
          <p:cNvGraphicFramePr>
            <a:graphicFrameLocks noChangeAspect="1"/>
          </p:cNvGraphicFramePr>
          <p:nvPr/>
        </p:nvGraphicFramePr>
        <p:xfrm>
          <a:off x="4572000" y="4495800"/>
          <a:ext cx="990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9" name="Equation" r:id="rId9" imgW="330120" imgH="177480" progId="Equation.3">
                  <p:embed/>
                </p:oleObj>
              </mc:Choice>
              <mc:Fallback>
                <p:oleObj name="Equation" r:id="rId9" imgW="330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5800"/>
                        <a:ext cx="990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1" name="Group 29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6399" name="Rectangle 3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400" name="Text Box 3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447800" y="4343400"/>
            <a:ext cx="2438400" cy="990600"/>
            <a:chOff x="912" y="2736"/>
            <a:chExt cx="1536" cy="624"/>
          </a:xfrm>
        </p:grpSpPr>
        <p:sp>
          <p:nvSpPr>
            <p:cNvPr id="16393" name="Line 32"/>
            <p:cNvSpPr>
              <a:spLocks noChangeShapeType="1"/>
            </p:cNvSpPr>
            <p:nvPr/>
          </p:nvSpPr>
          <p:spPr bwMode="auto">
            <a:xfrm flipV="1">
              <a:off x="1248" y="2736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4" name="Line 33"/>
            <p:cNvSpPr>
              <a:spLocks noChangeShapeType="1"/>
            </p:cNvSpPr>
            <p:nvPr/>
          </p:nvSpPr>
          <p:spPr bwMode="auto">
            <a:xfrm flipV="1">
              <a:off x="1392" y="3120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5" name="Line 34"/>
            <p:cNvSpPr>
              <a:spLocks noChangeShapeType="1"/>
            </p:cNvSpPr>
            <p:nvPr/>
          </p:nvSpPr>
          <p:spPr bwMode="auto">
            <a:xfrm flipV="1">
              <a:off x="2016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6" name="Line 35"/>
            <p:cNvSpPr>
              <a:spLocks noChangeShapeType="1"/>
            </p:cNvSpPr>
            <p:nvPr/>
          </p:nvSpPr>
          <p:spPr bwMode="auto">
            <a:xfrm flipV="1">
              <a:off x="2256" y="27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7" name="Line 36"/>
            <p:cNvSpPr>
              <a:spLocks noChangeShapeType="1"/>
            </p:cNvSpPr>
            <p:nvPr/>
          </p:nvSpPr>
          <p:spPr bwMode="auto">
            <a:xfrm flipV="1">
              <a:off x="1152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6398" name="Line 37"/>
            <p:cNvSpPr>
              <a:spLocks noChangeShapeType="1"/>
            </p:cNvSpPr>
            <p:nvPr/>
          </p:nvSpPr>
          <p:spPr bwMode="auto">
            <a:xfrm flipV="1">
              <a:off x="912" y="31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858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2400" y="4092499"/>
            <a:ext cx="175260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</a:rPr>
              <a:t>          3         </a:t>
            </a:r>
            <a:r>
              <a:rPr lang="en-US" sz="200" b="1" u="sng" dirty="0">
                <a:solidFill>
                  <a:srgbClr val="0000FF"/>
                </a:solidFill>
                <a:latin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(x + 7)(x + 8)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1600200"/>
                <a:ext cx="4124847" cy="1818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Divide and simplify.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−16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+64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−56</m:t>
                          </m:r>
                        </m:den>
                      </m:f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÷</m:t>
                      </m:r>
                      <m:f>
                        <m:fPr>
                          <m:ctrlPr>
                            <a:rPr lang="en-US" sz="28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−64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00200"/>
                <a:ext cx="4124847" cy="1818703"/>
              </a:xfrm>
              <a:prstGeom prst="rect">
                <a:avLst/>
              </a:prstGeom>
              <a:blipFill rotWithShape="1">
                <a:blip r:embed="rId2"/>
                <a:stretch>
                  <a:fillRect l="-2954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5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86800" cy="1143000"/>
          </a:xfrm>
        </p:spPr>
        <p:txBody>
          <a:bodyPr/>
          <a:lstStyle/>
          <a:p>
            <a:pPr algn="l" eaLnBrk="1" hangingPunct="1"/>
            <a:r>
              <a:rPr lang="en-US" sz="3600" b="1" dirty="0">
                <a:latin typeface="Times New Roman" pitchFamily="18" charset="0"/>
              </a:rPr>
              <a:t>Rational expressions can be also be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added</a:t>
            </a:r>
            <a:r>
              <a:rPr lang="en-US" sz="3600" b="1" dirty="0">
                <a:latin typeface="Times New Roman" pitchFamily="18" charset="0"/>
              </a:rPr>
              <a:t> or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</a:rPr>
              <a:t>subtracted</a:t>
            </a:r>
            <a:r>
              <a:rPr lang="en-US" sz="3600" b="1" dirty="0">
                <a:latin typeface="Times New Roman" pitchFamily="18" charset="0"/>
              </a:rPr>
              <a:t> in the same way as fractions: </a:t>
            </a:r>
            <a:br>
              <a:rPr lang="en-US" sz="3600" b="1" dirty="0">
                <a:latin typeface="Times New Roman" pitchFamily="18" charset="0"/>
              </a:rPr>
            </a:br>
            <a:r>
              <a:rPr lang="en-US" sz="1800" dirty="0">
                <a:latin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</a:rPr>
            </a:br>
            <a:endParaRPr lang="en-US" sz="3200" dirty="0">
              <a:latin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533400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If the </a:t>
            </a:r>
            <a:r>
              <a:rPr lang="en-US" sz="2800" b="1" dirty="0">
                <a:solidFill>
                  <a:srgbClr val="FF0000"/>
                </a:solidFill>
              </a:rPr>
              <a:t>denominators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are already the </a:t>
            </a:r>
            <a:r>
              <a:rPr lang="en-US" sz="2800" b="1" dirty="0"/>
              <a:t>same</a:t>
            </a:r>
            <a:r>
              <a:rPr lang="en-US" sz="2800" dirty="0"/>
              <a:t>, we can just add or subtract the </a:t>
            </a:r>
            <a:r>
              <a:rPr lang="en-US" sz="2800" b="1" dirty="0">
                <a:solidFill>
                  <a:srgbClr val="0000FF"/>
                </a:solidFill>
              </a:rPr>
              <a:t>numerator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polynomials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put the result over the common denominator polynomial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dirty="0"/>
              <a:t>Then we check to see if the answer can be simplified, by seeing if we can factor the numerator polynomial, then cancelling any common factors. </a:t>
            </a:r>
          </a:p>
          <a:p>
            <a:pPr marL="514350" indent="-514350">
              <a:buFont typeface="Calibri" pitchFamily="34" charset="0"/>
              <a:buAutoNum type="arabicPeriod"/>
            </a:pPr>
            <a:endParaRPr lang="en-US" sz="2800" i="1" dirty="0"/>
          </a:p>
          <a:p>
            <a:pPr marL="0" indent="0">
              <a:buNone/>
            </a:pP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215719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391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Subtract the following rational expressions.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609600" y="3048000"/>
          <a:ext cx="28956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" name="Equation" r:id="rId3" imgW="939600" imgH="419040" progId="Equation.3">
                  <p:embed/>
                </p:oleObj>
              </mc:Choice>
              <mc:Fallback>
                <p:oleObj name="Equation" r:id="rId3" imgW="939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2895600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3657600" y="3048000"/>
          <a:ext cx="1905000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5" imgW="622080" imgH="419040" progId="Equation.3">
                  <p:embed/>
                </p:oleObj>
              </mc:Choice>
              <mc:Fallback>
                <p:oleObj name="Equation" r:id="rId5" imgW="622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48000"/>
                        <a:ext cx="1905000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5638800" y="3048000"/>
          <a:ext cx="205740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Equation" r:id="rId7" imgW="660240" imgH="419040" progId="Equation.3">
                  <p:embed/>
                </p:oleObj>
              </mc:Choice>
              <mc:Fallback>
                <p:oleObj name="Equation" r:id="rId7" imgW="660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048000"/>
                        <a:ext cx="205740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867400" y="3048000"/>
            <a:ext cx="1447800" cy="1219200"/>
            <a:chOff x="3648" y="2880"/>
            <a:chExt cx="912" cy="768"/>
          </a:xfrm>
        </p:grpSpPr>
        <p:sp>
          <p:nvSpPr>
            <p:cNvPr id="2059" name="Line 12"/>
            <p:cNvSpPr>
              <a:spLocks noChangeShapeType="1"/>
            </p:cNvSpPr>
            <p:nvPr/>
          </p:nvSpPr>
          <p:spPr bwMode="auto">
            <a:xfrm flipH="1">
              <a:off x="3696" y="2880"/>
              <a:ext cx="86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2060" name="Line 13"/>
            <p:cNvSpPr>
              <a:spLocks noChangeShapeType="1"/>
            </p:cNvSpPr>
            <p:nvPr/>
          </p:nvSpPr>
          <p:spPr bwMode="auto">
            <a:xfrm flipH="1">
              <a:off x="3648" y="3312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7848600" y="3352800"/>
          <a:ext cx="3921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9" imgW="114120" imgH="177480" progId="Equation.3">
                  <p:embed/>
                </p:oleObj>
              </mc:Choice>
              <mc:Fallback>
                <p:oleObj name="Equation" r:id="rId9" imgW="1141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352800"/>
                        <a:ext cx="3921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6" name="Group 17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2057" name="Rectangle 18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2058" name="Text Box 19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05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81000"/>
            <a:ext cx="8686800" cy="4038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imes New Roman" pitchFamily="18" charset="0"/>
              </a:rPr>
              <a:t>As with adding rational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numbers</a:t>
            </a:r>
            <a:r>
              <a:rPr lang="en-US" sz="2800" dirty="0">
                <a:latin typeface="Times New Roman" pitchFamily="18" charset="0"/>
              </a:rPr>
              <a:t> (fractions), to add or subtract rational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expressions</a:t>
            </a:r>
            <a:r>
              <a:rPr lang="en-US" sz="2800" dirty="0">
                <a:latin typeface="Times New Roman" pitchFamily="18" charset="0"/>
              </a:rPr>
              <a:t> with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unlike</a:t>
            </a:r>
            <a:r>
              <a:rPr lang="en-US" sz="2800" dirty="0">
                <a:latin typeface="Times New Roman" pitchFamily="18" charset="0"/>
              </a:rPr>
              <a:t> denominators, you have to change them to equivalent forms that have the same denominator (a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common denominator</a:t>
            </a:r>
            <a:r>
              <a:rPr lang="en-US" sz="2800" dirty="0"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This involves finding the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least common denominator</a:t>
            </a:r>
            <a:r>
              <a:rPr lang="en-US" sz="2800" dirty="0">
                <a:latin typeface="Times New Roman" pitchFamily="18" charset="0"/>
              </a:rPr>
              <a:t> of the two original rational expressions, which is just like the process of finding the LCD of two numbers.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We won’t be covering this topic in Math 90, although it will be covered in Math 120 and used in subsequent courses.</a:t>
            </a:r>
          </a:p>
          <a:p>
            <a:pPr eaLnBrk="1" hangingPunct="1"/>
            <a:r>
              <a:rPr lang="en-US" sz="2800" dirty="0">
                <a:latin typeface="Times New Roman" pitchFamily="18" charset="0"/>
              </a:rPr>
              <a:t>If you’re interested in exploring these ideas, explanations and examples can be found in sections 7.3 and 7.4 of the online textbook.</a:t>
            </a:r>
          </a:p>
        </p:txBody>
      </p:sp>
    </p:spTree>
    <p:extLst>
      <p:ext uri="{BB962C8B-B14F-4D97-AF65-F5344CB8AC3E}">
        <p14:creationId xmlns:p14="http://schemas.microsoft.com/office/powerpoint/2010/main" val="2720464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>
                <a:solidFill>
                  <a:srgbClr val="6600CC"/>
                </a:solidFill>
              </a:rPr>
              <a:t>The assignment on this material (</a:t>
            </a:r>
            <a:r>
              <a:rPr lang="en-US" sz="3600" b="1" dirty="0">
                <a:solidFill>
                  <a:schemeClr val="accent4"/>
                </a:solidFill>
              </a:rPr>
              <a:t>HW 7.2</a:t>
            </a:r>
            <a:r>
              <a:rPr lang="en-US" sz="3600" dirty="0">
                <a:solidFill>
                  <a:srgbClr val="6600CC"/>
                </a:solidFill>
              </a:rPr>
              <a:t>) </a:t>
            </a:r>
          </a:p>
          <a:p>
            <a:pPr algn="ctr" eaLnBrk="1" hangingPunct="1">
              <a:buNone/>
            </a:pPr>
            <a:r>
              <a:rPr lang="en-US" sz="3600" dirty="0">
                <a:solidFill>
                  <a:srgbClr val="6600CC"/>
                </a:solidFill>
              </a:rPr>
              <a:t>Is due at the start of the next class session.</a:t>
            </a:r>
            <a:endParaRPr lang="en-US" sz="3600" dirty="0"/>
          </a:p>
          <a:p>
            <a:pPr algn="ctr" eaLnBrk="1" hangingPunct="1">
              <a:buFontTx/>
              <a:buNone/>
            </a:pPr>
            <a:endParaRPr lang="en-US" sz="800" b="1" u="sng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u="sng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sz="5400" dirty="0"/>
          </a:p>
          <a:p>
            <a:pPr eaLnBrk="1" hangingPunct="1">
              <a:buFontTx/>
              <a:buNone/>
            </a:pPr>
            <a:endParaRPr lang="en-US" sz="5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0643" y="1524000"/>
            <a:ext cx="8077200" cy="3231654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now </a:t>
            </a:r>
            <a:r>
              <a:rPr lang="en-US" sz="5400" u="sng" dirty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712" y="4786146"/>
            <a:ext cx="84786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24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test. </a:t>
            </a:r>
            <a:endParaRPr lang="en-US" sz="24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8493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7.2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Operations on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86800" cy="4648200"/>
          </a:xfrm>
        </p:spPr>
        <p:txBody>
          <a:bodyPr/>
          <a:lstStyle/>
          <a:p>
            <a:r>
              <a:rPr lang="en-US" dirty="0"/>
              <a:t>Yesterday, we showed that we can simplify </a:t>
            </a:r>
            <a:r>
              <a:rPr lang="en-US" b="1" dirty="0"/>
              <a:t>ratios of polynomials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(rational expressions) </a:t>
            </a:r>
            <a:r>
              <a:rPr lang="en-US" dirty="0"/>
              <a:t>in the same way that we simplify </a:t>
            </a:r>
            <a:r>
              <a:rPr lang="en-US" b="1" dirty="0"/>
              <a:t>ratios of integers </a:t>
            </a:r>
            <a:r>
              <a:rPr lang="en-US" i="1" dirty="0">
                <a:solidFill>
                  <a:srgbClr val="0000FF"/>
                </a:solidFill>
              </a:rPr>
              <a:t>(fractions). </a:t>
            </a:r>
          </a:p>
          <a:p>
            <a:r>
              <a:rPr lang="en-US" dirty="0"/>
              <a:t>The process in both cases involves completely </a:t>
            </a:r>
            <a:r>
              <a:rPr lang="en-US" b="1" dirty="0">
                <a:solidFill>
                  <a:srgbClr val="FF0000"/>
                </a:solidFill>
              </a:rPr>
              <a:t>factoring</a:t>
            </a:r>
            <a:r>
              <a:rPr lang="en-US" dirty="0"/>
              <a:t> the numerator and denominator, and then </a:t>
            </a:r>
            <a:r>
              <a:rPr lang="en-US" b="1" dirty="0">
                <a:solidFill>
                  <a:srgbClr val="FF0000"/>
                </a:solidFill>
              </a:rPr>
              <a:t>canceling</a:t>
            </a:r>
            <a:r>
              <a:rPr lang="en-US" dirty="0"/>
              <a:t> any factors that appear in both.</a:t>
            </a:r>
          </a:p>
          <a:p>
            <a:r>
              <a:rPr lang="en-US" dirty="0"/>
              <a:t>We can also perform the </a:t>
            </a:r>
            <a:r>
              <a:rPr lang="en-US" b="1" dirty="0"/>
              <a:t>operations</a:t>
            </a:r>
            <a:r>
              <a:rPr lang="en-US" dirty="0"/>
              <a:t> of </a:t>
            </a:r>
            <a:r>
              <a:rPr lang="en-US" dirty="0">
                <a:solidFill>
                  <a:srgbClr val="0000FF"/>
                </a:solidFill>
              </a:rPr>
              <a:t>multiplication, division, addition and subtraction </a:t>
            </a:r>
            <a:r>
              <a:rPr lang="en-US" dirty="0"/>
              <a:t>on </a:t>
            </a:r>
            <a:r>
              <a:rPr lang="en-US" b="1" dirty="0"/>
              <a:t>rational expressions </a:t>
            </a:r>
            <a:r>
              <a:rPr lang="en-US" dirty="0"/>
              <a:t>using the same methods we did back at the start of the semester with </a:t>
            </a:r>
            <a:r>
              <a:rPr lang="en-US" b="1" dirty="0"/>
              <a:t>fractions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427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Steps in </a:t>
            </a:r>
            <a:r>
              <a:rPr lang="en-US" b="1">
                <a:solidFill>
                  <a:srgbClr val="0000FF"/>
                </a:solidFill>
              </a:rPr>
              <a:t>multiplying</a:t>
            </a:r>
            <a:r>
              <a:rPr lang="en-US" b="1">
                <a:solidFill>
                  <a:srgbClr val="FF0000"/>
                </a:solidFill>
              </a:rPr>
              <a:t> two or more rational expressions: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81200"/>
            <a:ext cx="8763000" cy="4525963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3600" b="1"/>
              <a:t>Factor all numerators </a:t>
            </a:r>
            <a:r>
              <a:rPr lang="en-US" sz="3600">
                <a:solidFill>
                  <a:srgbClr val="FF0000"/>
                </a:solidFill>
              </a:rPr>
              <a:t>and</a:t>
            </a:r>
            <a:r>
              <a:rPr lang="en-US" sz="3600" b="1"/>
              <a:t> denominators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3600" b="1"/>
              <a:t>Cancel any common factors between all numerators and all denominators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3600" b="1"/>
              <a:t>Simplify the remaining ratio by multiplying out any terms that remain, if necessary.</a:t>
            </a:r>
          </a:p>
          <a:p>
            <a:pPr marL="514350" indent="-514350">
              <a:buFont typeface="Arial" pitchFamily="34" charset="0"/>
              <a:buNone/>
            </a:pPr>
            <a:r>
              <a:rPr lang="en-US" sz="3600" b="1" u="sng">
                <a:solidFill>
                  <a:srgbClr val="FF0000"/>
                </a:solidFill>
              </a:rPr>
              <a:t>IMPORTANT</a:t>
            </a:r>
            <a:r>
              <a:rPr lang="en-US" sz="3600" b="1">
                <a:solidFill>
                  <a:srgbClr val="FF0000"/>
                </a:solidFill>
              </a:rPr>
              <a:t>:</a:t>
            </a:r>
            <a:r>
              <a:rPr lang="en-US" sz="3600" b="1"/>
              <a:t> Always factor and cancel </a:t>
            </a:r>
            <a:r>
              <a:rPr lang="en-US" sz="3600" b="1">
                <a:solidFill>
                  <a:srgbClr val="FF0000"/>
                </a:solidFill>
              </a:rPr>
              <a:t>first</a:t>
            </a:r>
            <a:r>
              <a:rPr lang="en-US" sz="3600" b="1"/>
              <a:t>, </a:t>
            </a:r>
            <a:r>
              <a:rPr lang="en-US" sz="3600" b="1" i="1">
                <a:solidFill>
                  <a:srgbClr val="FF0000"/>
                </a:solidFill>
              </a:rPr>
              <a:t>THEN</a:t>
            </a:r>
            <a:r>
              <a:rPr lang="en-US" sz="3600" b="1"/>
              <a:t> multiply what’s left.</a:t>
            </a:r>
          </a:p>
        </p:txBody>
      </p:sp>
    </p:spTree>
    <p:extLst>
      <p:ext uri="{BB962C8B-B14F-4D97-AF65-F5344CB8AC3E}">
        <p14:creationId xmlns:p14="http://schemas.microsoft.com/office/powerpoint/2010/main" val="22510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2209800"/>
            <a:ext cx="7772400" cy="7620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alt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Multiply:</a:t>
            </a:r>
          </a:p>
        </p:txBody>
      </p:sp>
      <p:sp>
        <p:nvSpPr>
          <p:cNvPr id="6153" name="Rectangle 17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09600"/>
          </a:xfrm>
          <a:noFill/>
        </p:spPr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Example</a:t>
            </a:r>
          </a:p>
        </p:txBody>
      </p:sp>
      <p:graphicFrame>
        <p:nvGraphicFramePr>
          <p:cNvPr id="1256451" name="Object 7"/>
          <p:cNvGraphicFramePr>
            <a:graphicFrameLocks noChangeAspect="1"/>
          </p:cNvGraphicFramePr>
          <p:nvPr/>
        </p:nvGraphicFramePr>
        <p:xfrm>
          <a:off x="3352800" y="3886200"/>
          <a:ext cx="26733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3" name="Equation" r:id="rId4" imgW="1117440" imgH="419040" progId="Equation.DSMT4">
                  <p:embed/>
                </p:oleObj>
              </mc:Choice>
              <mc:Fallback>
                <p:oleObj name="Equation" r:id="rId4" imgW="1117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6200"/>
                        <a:ext cx="26733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429000" y="5029200"/>
          <a:ext cx="29464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4" name="Equation" r:id="rId6" imgW="1231560" imgH="507960" progId="Equation.DSMT4">
                  <p:embed/>
                </p:oleObj>
              </mc:Choice>
              <mc:Fallback>
                <p:oleObj name="Equation" r:id="rId6" imgW="12315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9200"/>
                        <a:ext cx="294640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553200" y="5181600"/>
          <a:ext cx="1154113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5" name="Equation" r:id="rId8" imgW="482400" imgH="393480" progId="Equation.DSMT4">
                  <p:embed/>
                </p:oleObj>
              </mc:Choice>
              <mc:Fallback>
                <p:oleObj name="Equation" r:id="rId8" imgW="48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5181600"/>
                        <a:ext cx="1154113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74443"/>
              </p:ext>
            </p:extLst>
          </p:nvPr>
        </p:nvGraphicFramePr>
        <p:xfrm>
          <a:off x="3276600" y="2057400"/>
          <a:ext cx="267335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6" name="Equation" r:id="rId10" imgW="1117600" imgH="419100" progId="Equation.DSMT4">
                  <p:embed/>
                </p:oleObj>
              </mc:Choice>
              <mc:Fallback>
                <p:oleObj name="Equation" r:id="rId10" imgW="11176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267335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76500"/>
            <a:ext cx="2857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08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838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Multiply the following rational expressions.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28600" y="2895600"/>
          <a:ext cx="43434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3" imgW="1282680" imgH="419040" progId="Equation.3">
                  <p:embed/>
                </p:oleObj>
              </mc:Choice>
              <mc:Fallback>
                <p:oleObj name="Equation" r:id="rId3" imgW="1282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43434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4"/>
          <p:cNvGraphicFramePr>
            <a:graphicFrameLocks noChangeAspect="1"/>
          </p:cNvGraphicFramePr>
          <p:nvPr/>
        </p:nvGraphicFramePr>
        <p:xfrm>
          <a:off x="4572000" y="3048000"/>
          <a:ext cx="4054475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5" imgW="1244520" imgH="419040" progId="Equation.3">
                  <p:embed/>
                </p:oleObj>
              </mc:Choice>
              <mc:Fallback>
                <p:oleObj name="Equation" r:id="rId5" imgW="12445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0"/>
                        <a:ext cx="4054475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1"/>
          <p:cNvGraphicFramePr>
            <a:graphicFrameLocks noChangeAspect="1"/>
          </p:cNvGraphicFramePr>
          <p:nvPr/>
        </p:nvGraphicFramePr>
        <p:xfrm>
          <a:off x="2514600" y="4724400"/>
          <a:ext cx="137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7" imgW="393480" imgH="393480" progId="Equation.3">
                  <p:embed/>
                </p:oleObj>
              </mc:Choice>
              <mc:Fallback>
                <p:oleObj name="Equation" r:id="rId7" imgW="39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0"/>
                        <a:ext cx="137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23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3325" name="Rectangle 2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6" name="Text Box 2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800600" y="3124200"/>
            <a:ext cx="3352800" cy="1219200"/>
            <a:chOff x="3024" y="1968"/>
            <a:chExt cx="2112" cy="768"/>
          </a:xfrm>
        </p:grpSpPr>
        <p:sp>
          <p:nvSpPr>
            <p:cNvPr id="13321" name="Line 26"/>
            <p:cNvSpPr>
              <a:spLocks noChangeShapeType="1"/>
            </p:cNvSpPr>
            <p:nvPr/>
          </p:nvSpPr>
          <p:spPr bwMode="auto">
            <a:xfrm flipV="1">
              <a:off x="3024" y="1968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2" name="Line 27"/>
            <p:cNvSpPr>
              <a:spLocks noChangeShapeType="1"/>
            </p:cNvSpPr>
            <p:nvPr/>
          </p:nvSpPr>
          <p:spPr bwMode="auto">
            <a:xfrm flipV="1">
              <a:off x="4272" y="2400"/>
              <a:ext cx="81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3" name="Line 28"/>
            <p:cNvSpPr>
              <a:spLocks noChangeShapeType="1"/>
            </p:cNvSpPr>
            <p:nvPr/>
          </p:nvSpPr>
          <p:spPr bwMode="auto">
            <a:xfrm flipV="1">
              <a:off x="4848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3324" name="Line 29"/>
            <p:cNvSpPr>
              <a:spLocks noChangeShapeType="1"/>
            </p:cNvSpPr>
            <p:nvPr/>
          </p:nvSpPr>
          <p:spPr bwMode="auto">
            <a:xfrm flipV="1">
              <a:off x="3984" y="24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191000" y="4800600"/>
            <a:ext cx="4419600" cy="107791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STOP HERE!!!!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Nothing else cancels…</a:t>
            </a:r>
          </a:p>
        </p:txBody>
      </p:sp>
    </p:spTree>
    <p:extLst>
      <p:ext uri="{BB962C8B-B14F-4D97-AF65-F5344CB8AC3E}">
        <p14:creationId xmlns:p14="http://schemas.microsoft.com/office/powerpoint/2010/main" val="90123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0" y="4114800"/>
            <a:ext cx="45719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latin typeface="Times New Roman" pitchFamily="18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600200"/>
                <a:ext cx="4255139" cy="1578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Multiply and simplify.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−6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−98</m:t>
                          </m:r>
                        </m:den>
                      </m:f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+14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+49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+32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+28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4255139" cy="1578317"/>
              </a:xfrm>
              <a:prstGeom prst="rect">
                <a:avLst/>
              </a:prstGeom>
              <a:blipFill rotWithShape="1">
                <a:blip r:embed="rId2"/>
                <a:stretch>
                  <a:fillRect l="-2292" t="-3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0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609600"/>
            <a:ext cx="6629400" cy="99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</a:rPr>
              <a:t>Multiply the following rational expressions.</a:t>
            </a:r>
          </a:p>
        </p:txBody>
      </p:sp>
      <p:graphicFrame>
        <p:nvGraphicFramePr>
          <p:cNvPr id="14338" name="Object 2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65375" y="1371600"/>
          <a:ext cx="570865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371600"/>
                        <a:ext cx="570865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" y="5105400"/>
          <a:ext cx="33750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5" imgW="1054080" imgH="393480" progId="Equation.3">
                  <p:embed/>
                </p:oleObj>
              </mc:Choice>
              <mc:Fallback>
                <p:oleObj name="Equation" r:id="rId5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05400"/>
                        <a:ext cx="33750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152400" y="457200"/>
            <a:ext cx="1905000" cy="762000"/>
            <a:chOff x="192" y="240"/>
            <a:chExt cx="1200" cy="480"/>
          </a:xfrm>
        </p:grpSpPr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4345" name="Text Box 9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11270" name="Text Box 26"/>
          <p:cNvSpPr txBox="1">
            <a:spLocks noChangeArrowheads="1"/>
          </p:cNvSpPr>
          <p:nvPr/>
        </p:nvSpPr>
        <p:spPr bwMode="auto">
          <a:xfrm>
            <a:off x="381000" y="3124200"/>
            <a:ext cx="8291513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Solution: </a:t>
            </a:r>
            <a:r>
              <a:rPr lang="en-US" b="0">
                <a:solidFill>
                  <a:srgbClr val="FF0000"/>
                </a:solidFill>
              </a:rPr>
              <a:t>Factor each polynomial completely,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FF0000"/>
                </a:solidFill>
              </a:rPr>
              <a:t>then cancel all factors that appear on both the top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FF0000"/>
                </a:solidFill>
              </a:rPr>
              <a:t>and the bottom.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1271" name="Text Box 27"/>
          <p:cNvSpPr txBox="1">
            <a:spLocks noChangeArrowheads="1"/>
          </p:cNvSpPr>
          <p:nvPr/>
        </p:nvSpPr>
        <p:spPr bwMode="auto">
          <a:xfrm>
            <a:off x="4343400" y="4876800"/>
            <a:ext cx="4419600" cy="1200329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0504D"/>
                </a:solidFill>
              </a:rPr>
              <a:t>NOTE: A problem similar to this one appeared Test 4 </a:t>
            </a:r>
            <a:r>
              <a:rPr lang="en-US" sz="2400" i="1" u="sng" dirty="0">
                <a:solidFill>
                  <a:srgbClr val="C0504D"/>
                </a:solidFill>
              </a:rPr>
              <a:t>and</a:t>
            </a:r>
            <a:r>
              <a:rPr lang="en-US" sz="2400" dirty="0">
                <a:solidFill>
                  <a:srgbClr val="C0504D"/>
                </a:solidFill>
              </a:rPr>
              <a:t> the final last semester…</a:t>
            </a:r>
          </a:p>
        </p:txBody>
      </p:sp>
    </p:spTree>
    <p:extLst>
      <p:ext uri="{BB962C8B-B14F-4D97-AF65-F5344CB8AC3E}">
        <p14:creationId xmlns:p14="http://schemas.microsoft.com/office/powerpoint/2010/main" val="3751726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When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</a:rPr>
              <a:t>dividing</a:t>
            </a:r>
            <a:r>
              <a:rPr lang="en-US" dirty="0">
                <a:latin typeface="Times New Roman" pitchFamily="18" charset="0"/>
              </a:rPr>
              <a:t> rational expressions, first change the division into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multiplication </a:t>
            </a:r>
            <a:r>
              <a:rPr lang="en-US" dirty="0">
                <a:latin typeface="Times New Roman" pitchFamily="18" charset="0"/>
              </a:rPr>
              <a:t>problem, where you use the reciprocal of the divisor as the second part of the product.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Then treat it as a multiplication problem (factor, multiply, simplify).</a:t>
            </a:r>
          </a:p>
        </p:txBody>
      </p:sp>
    </p:spTree>
    <p:extLst>
      <p:ext uri="{BB962C8B-B14F-4D97-AF65-F5344CB8AC3E}">
        <p14:creationId xmlns:p14="http://schemas.microsoft.com/office/powerpoint/2010/main" val="606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656</Words>
  <Application>Microsoft Office PowerPoint</Application>
  <PresentationFormat>On-screen Show (4:3)</PresentationFormat>
  <Paragraphs>62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1_Office Theme</vt:lpstr>
      <vt:lpstr>2_Network Blitz</vt:lpstr>
      <vt:lpstr>Office Theme</vt:lpstr>
      <vt:lpstr>Martin Gay</vt:lpstr>
      <vt:lpstr>2_Office Theme</vt:lpstr>
      <vt:lpstr>Network Blitz</vt:lpstr>
      <vt:lpstr>4_Office Theme</vt:lpstr>
      <vt:lpstr>5_Office Theme</vt:lpstr>
      <vt:lpstr>Equation</vt:lpstr>
      <vt:lpstr>PowerPoint Presentation</vt:lpstr>
      <vt:lpstr>Section 7.2</vt:lpstr>
      <vt:lpstr>PowerPoint Presentation</vt:lpstr>
      <vt:lpstr>Steps in multiplying two or more rational expressions:</vt:lpstr>
      <vt:lpstr>Example</vt:lpstr>
      <vt:lpstr>PowerPoint Presentation</vt:lpstr>
      <vt:lpstr>Problem from today’s homework:</vt:lpstr>
      <vt:lpstr>PowerPoint Presentation</vt:lpstr>
      <vt:lpstr>PowerPoint Presentation</vt:lpstr>
      <vt:lpstr>PowerPoint Presentation</vt:lpstr>
      <vt:lpstr>Problem from today’s homework:</vt:lpstr>
      <vt:lpstr>Rational expressions can be also be added or subtracted in the same way as fractions:   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169</cp:revision>
  <dcterms:created xsi:type="dcterms:W3CDTF">2013-10-27T14:37:37Z</dcterms:created>
  <dcterms:modified xsi:type="dcterms:W3CDTF">2017-11-20T22:31:33Z</dcterms:modified>
</cp:coreProperties>
</file>