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5.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9.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1" r:id="rId2"/>
    <p:sldMasterId id="2147484013" r:id="rId3"/>
    <p:sldMasterId id="2147484019" r:id="rId4"/>
    <p:sldMasterId id="2147484031" r:id="rId5"/>
    <p:sldMasterId id="2147484037" r:id="rId6"/>
    <p:sldMasterId id="2147484049" r:id="rId7"/>
    <p:sldMasterId id="2147484055" r:id="rId8"/>
    <p:sldMasterId id="2147484091" r:id="rId9"/>
    <p:sldMasterId id="2147484097" r:id="rId10"/>
  </p:sldMasterIdLst>
  <p:notesMasterIdLst>
    <p:notesMasterId r:id="rId23"/>
  </p:notesMasterIdLst>
  <p:handoutMasterIdLst>
    <p:handoutMasterId r:id="rId24"/>
  </p:handoutMasterIdLst>
  <p:sldIdLst>
    <p:sldId id="880" r:id="rId11"/>
    <p:sldId id="881" r:id="rId12"/>
    <p:sldId id="891" r:id="rId13"/>
    <p:sldId id="882" r:id="rId14"/>
    <p:sldId id="893" r:id="rId15"/>
    <p:sldId id="883" r:id="rId16"/>
    <p:sldId id="897" r:id="rId17"/>
    <p:sldId id="884" r:id="rId18"/>
    <p:sldId id="894" r:id="rId19"/>
    <p:sldId id="886" r:id="rId20"/>
    <p:sldId id="896" r:id="rId21"/>
    <p:sldId id="898" r:id="rId22"/>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40">
          <p15:clr>
            <a:srgbClr val="A4A3A4"/>
          </p15:clr>
        </p15:guide>
        <p15:guide id="2" pos="26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53B7D"/>
    <a:srgbClr val="008B5D"/>
    <a:srgbClr val="7E0404"/>
    <a:srgbClr val="FFFFCC"/>
    <a:srgbClr val="000000"/>
    <a:srgbClr val="000099"/>
    <a:srgbClr val="86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461" autoAdjust="0"/>
    <p:restoredTop sz="94346" autoAdjust="0"/>
  </p:normalViewPr>
  <p:slideViewPr>
    <p:cSldViewPr>
      <p:cViewPr varScale="1">
        <p:scale>
          <a:sx n="82" d="100"/>
          <a:sy n="82" d="100"/>
        </p:scale>
        <p:origin x="1253" y="67"/>
      </p:cViewPr>
      <p:guideLst>
        <p:guide orient="horz" pos="240"/>
        <p:guide pos="2640"/>
      </p:guideLst>
    </p:cSldViewPr>
  </p:slideViewPr>
  <p:outlineViewPr>
    <p:cViewPr>
      <p:scale>
        <a:sx n="33" d="100"/>
        <a:sy n="33" d="100"/>
      </p:scale>
      <p:origin x="0" y="2304"/>
    </p:cViewPr>
  </p:outlineViewPr>
  <p:notesTextViewPr>
    <p:cViewPr>
      <p:scale>
        <a:sx n="100" d="100"/>
        <a:sy n="100" d="100"/>
      </p:scale>
      <p:origin x="0" y="0"/>
    </p:cViewPr>
  </p:notesTextViewPr>
  <p:sorterViewPr>
    <p:cViewPr>
      <p:scale>
        <a:sx n="93" d="100"/>
        <a:sy n="93" d="100"/>
      </p:scale>
      <p:origin x="0" y="264"/>
    </p:cViewPr>
  </p:sorterViewPr>
  <p:notesViewPr>
    <p:cSldViewPr>
      <p:cViewPr varScale="1">
        <p:scale>
          <a:sx n="77" d="100"/>
          <a:sy n="7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1.xml"/><Relationship Id="rId7" Type="http://schemas.openxmlformats.org/officeDocument/2006/relationships/slideMaster" Target="slideMasters/slideMaster7.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6.xml"/><Relationship Id="rId20" Type="http://schemas.openxmlformats.org/officeDocument/2006/relationships/slide" Target="slides/slide10.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1.xml"/><Relationship Id="rId24"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5.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Master" Target="slideMasters/slideMaster10.xml"/><Relationship Id="rId19"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korczewski, Tyler" userId="51e037cb-caff-4c31-880d-f686087de38b" providerId="ADAL" clId="{C67977DC-247B-485F-ADD6-0EAC17D976EE}"/>
    <pc:docChg chg="undo addSld delSld modSld delMainMaster">
      <pc:chgData name="Skorczewski, Tyler" userId="51e037cb-caff-4c31-880d-f686087de38b" providerId="ADAL" clId="{C67977DC-247B-485F-ADD6-0EAC17D976EE}" dt="2018-06-07T21:14:59.144" v="212" actId="6549"/>
      <pc:docMkLst>
        <pc:docMk/>
      </pc:docMkLst>
      <pc:sldChg chg="del">
        <pc:chgData name="Skorczewski, Tyler" userId="51e037cb-caff-4c31-880d-f686087de38b" providerId="ADAL" clId="{C67977DC-247B-485F-ADD6-0EAC17D976EE}" dt="2018-06-07T21:12:04.097" v="0" actId="2696"/>
        <pc:sldMkLst>
          <pc:docMk/>
          <pc:sldMk cId="1420004505" sldId="837"/>
        </pc:sldMkLst>
      </pc:sldChg>
      <pc:sldChg chg="modSp add del modAnim">
        <pc:chgData name="Skorczewski, Tyler" userId="51e037cb-caff-4c31-880d-f686087de38b" providerId="ADAL" clId="{C67977DC-247B-485F-ADD6-0EAC17D976EE}" dt="2018-06-07T21:14:59.144" v="212" actId="6549"/>
        <pc:sldMkLst>
          <pc:docMk/>
          <pc:sldMk cId="2802764481" sldId="881"/>
        </pc:sldMkLst>
        <pc:spChg chg="mod">
          <ac:chgData name="Skorczewski, Tyler" userId="51e037cb-caff-4c31-880d-f686087de38b" providerId="ADAL" clId="{C67977DC-247B-485F-ADD6-0EAC17D976EE}" dt="2018-06-07T21:14:59.144" v="212" actId="6549"/>
          <ac:spMkLst>
            <pc:docMk/>
            <pc:sldMk cId="2802764481" sldId="881"/>
            <ac:spMk id="5" creationId="{00000000-0000-0000-0000-000000000000}"/>
          </ac:spMkLst>
        </pc:spChg>
      </pc:sldChg>
      <pc:sldChg chg="add del">
        <pc:chgData name="Skorczewski, Tyler" userId="51e037cb-caff-4c31-880d-f686087de38b" providerId="ADAL" clId="{C67977DC-247B-485F-ADD6-0EAC17D976EE}" dt="2018-06-07T21:12:32.017" v="16" actId="2696"/>
        <pc:sldMkLst>
          <pc:docMk/>
          <pc:sldMk cId="2279890164" sldId="891"/>
        </pc:sldMkLst>
      </pc:sldChg>
      <pc:sldMasterChg chg="del delSldLayout">
        <pc:chgData name="Skorczewski, Tyler" userId="51e037cb-caff-4c31-880d-f686087de38b" providerId="ADAL" clId="{C67977DC-247B-485F-ADD6-0EAC17D976EE}" dt="2018-06-07T21:12:04.126" v="12" actId="2696"/>
        <pc:sldMasterMkLst>
          <pc:docMk/>
          <pc:sldMasterMk cId="1296579345" sldId="2147483965"/>
        </pc:sldMasterMkLst>
        <pc:sldLayoutChg chg="del">
          <pc:chgData name="Skorczewski, Tyler" userId="51e037cb-caff-4c31-880d-f686087de38b" providerId="ADAL" clId="{C67977DC-247B-485F-ADD6-0EAC17D976EE}" dt="2018-06-07T21:12:04.097" v="1" actId="2696"/>
          <pc:sldLayoutMkLst>
            <pc:docMk/>
            <pc:sldMasterMk cId="1296579345" sldId="2147483965"/>
            <pc:sldLayoutMk cId="1363738865" sldId="2147483966"/>
          </pc:sldLayoutMkLst>
        </pc:sldLayoutChg>
        <pc:sldLayoutChg chg="del">
          <pc:chgData name="Skorczewski, Tyler" userId="51e037cb-caff-4c31-880d-f686087de38b" providerId="ADAL" clId="{C67977DC-247B-485F-ADD6-0EAC17D976EE}" dt="2018-06-07T21:12:04.097" v="2" actId="2696"/>
          <pc:sldLayoutMkLst>
            <pc:docMk/>
            <pc:sldMasterMk cId="1296579345" sldId="2147483965"/>
            <pc:sldLayoutMk cId="4238349120" sldId="2147483967"/>
          </pc:sldLayoutMkLst>
        </pc:sldLayoutChg>
        <pc:sldLayoutChg chg="del">
          <pc:chgData name="Skorczewski, Tyler" userId="51e037cb-caff-4c31-880d-f686087de38b" providerId="ADAL" clId="{C67977DC-247B-485F-ADD6-0EAC17D976EE}" dt="2018-06-07T21:12:04.108" v="3" actId="2696"/>
          <pc:sldLayoutMkLst>
            <pc:docMk/>
            <pc:sldMasterMk cId="1296579345" sldId="2147483965"/>
            <pc:sldLayoutMk cId="4283285370" sldId="2147483968"/>
          </pc:sldLayoutMkLst>
        </pc:sldLayoutChg>
        <pc:sldLayoutChg chg="del">
          <pc:chgData name="Skorczewski, Tyler" userId="51e037cb-caff-4c31-880d-f686087de38b" providerId="ADAL" clId="{C67977DC-247B-485F-ADD6-0EAC17D976EE}" dt="2018-06-07T21:12:04.109" v="4" actId="2696"/>
          <pc:sldLayoutMkLst>
            <pc:docMk/>
            <pc:sldMasterMk cId="1296579345" sldId="2147483965"/>
            <pc:sldLayoutMk cId="2411163801" sldId="2147483969"/>
          </pc:sldLayoutMkLst>
        </pc:sldLayoutChg>
        <pc:sldLayoutChg chg="del">
          <pc:chgData name="Skorczewski, Tyler" userId="51e037cb-caff-4c31-880d-f686087de38b" providerId="ADAL" clId="{C67977DC-247B-485F-ADD6-0EAC17D976EE}" dt="2018-06-07T21:12:04.110" v="5" actId="2696"/>
          <pc:sldLayoutMkLst>
            <pc:docMk/>
            <pc:sldMasterMk cId="1296579345" sldId="2147483965"/>
            <pc:sldLayoutMk cId="3294429469" sldId="2147483970"/>
          </pc:sldLayoutMkLst>
        </pc:sldLayoutChg>
        <pc:sldLayoutChg chg="del">
          <pc:chgData name="Skorczewski, Tyler" userId="51e037cb-caff-4c31-880d-f686087de38b" providerId="ADAL" clId="{C67977DC-247B-485F-ADD6-0EAC17D976EE}" dt="2018-06-07T21:12:04.111" v="6" actId="2696"/>
          <pc:sldLayoutMkLst>
            <pc:docMk/>
            <pc:sldMasterMk cId="1296579345" sldId="2147483965"/>
            <pc:sldLayoutMk cId="1898150224" sldId="2147483971"/>
          </pc:sldLayoutMkLst>
        </pc:sldLayoutChg>
        <pc:sldLayoutChg chg="del">
          <pc:chgData name="Skorczewski, Tyler" userId="51e037cb-caff-4c31-880d-f686087de38b" providerId="ADAL" clId="{C67977DC-247B-485F-ADD6-0EAC17D976EE}" dt="2018-06-07T21:12:04.111" v="7" actId="2696"/>
          <pc:sldLayoutMkLst>
            <pc:docMk/>
            <pc:sldMasterMk cId="1296579345" sldId="2147483965"/>
            <pc:sldLayoutMk cId="537003693" sldId="2147483972"/>
          </pc:sldLayoutMkLst>
        </pc:sldLayoutChg>
        <pc:sldLayoutChg chg="del">
          <pc:chgData name="Skorczewski, Tyler" userId="51e037cb-caff-4c31-880d-f686087de38b" providerId="ADAL" clId="{C67977DC-247B-485F-ADD6-0EAC17D976EE}" dt="2018-06-07T21:12:04.111" v="8" actId="2696"/>
          <pc:sldLayoutMkLst>
            <pc:docMk/>
            <pc:sldMasterMk cId="1296579345" sldId="2147483965"/>
            <pc:sldLayoutMk cId="1618189439" sldId="2147483973"/>
          </pc:sldLayoutMkLst>
        </pc:sldLayoutChg>
        <pc:sldLayoutChg chg="del">
          <pc:chgData name="Skorczewski, Tyler" userId="51e037cb-caff-4c31-880d-f686087de38b" providerId="ADAL" clId="{C67977DC-247B-485F-ADD6-0EAC17D976EE}" dt="2018-06-07T21:12:04.111" v="9" actId="2696"/>
          <pc:sldLayoutMkLst>
            <pc:docMk/>
            <pc:sldMasterMk cId="1296579345" sldId="2147483965"/>
            <pc:sldLayoutMk cId="2573504477" sldId="2147483974"/>
          </pc:sldLayoutMkLst>
        </pc:sldLayoutChg>
        <pc:sldLayoutChg chg="del">
          <pc:chgData name="Skorczewski, Tyler" userId="51e037cb-caff-4c31-880d-f686087de38b" providerId="ADAL" clId="{C67977DC-247B-485F-ADD6-0EAC17D976EE}" dt="2018-06-07T21:12:04.111" v="10" actId="2696"/>
          <pc:sldLayoutMkLst>
            <pc:docMk/>
            <pc:sldMasterMk cId="1296579345" sldId="2147483965"/>
            <pc:sldLayoutMk cId="1397431350" sldId="2147483975"/>
          </pc:sldLayoutMkLst>
        </pc:sldLayoutChg>
        <pc:sldLayoutChg chg="del">
          <pc:chgData name="Skorczewski, Tyler" userId="51e037cb-caff-4c31-880d-f686087de38b" providerId="ADAL" clId="{C67977DC-247B-485F-ADD6-0EAC17D976EE}" dt="2018-06-07T21:12:04.111" v="11" actId="2696"/>
          <pc:sldLayoutMkLst>
            <pc:docMk/>
            <pc:sldMasterMk cId="1296579345" sldId="2147483965"/>
            <pc:sldLayoutMk cId="1321997197" sldId="2147483976"/>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B01AF8-093F-4D47-A5BD-23D4A2C866CB}" type="datetimeFigureOut">
              <a:rPr lang="en-US"/>
              <a:pPr>
                <a:defRPr/>
              </a:pPr>
              <a:t>6/7/2018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904D59-006F-48A4-9471-4C5471C99B65}" type="slidenum">
              <a:rPr lang="en-US"/>
              <a:pPr>
                <a:defRPr/>
              </a:pPr>
              <a:t>‹#›</a:t>
            </a:fld>
            <a:endParaRPr lang="en-US"/>
          </a:p>
        </p:txBody>
      </p:sp>
    </p:spTree>
    <p:extLst>
      <p:ext uri="{BB962C8B-B14F-4D97-AF65-F5344CB8AC3E}">
        <p14:creationId xmlns:p14="http://schemas.microsoft.com/office/powerpoint/2010/main" val="1031116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Narrow" pitchFamily="34"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Narrow" pitchFamily="34" charset="0"/>
              </a:defRPr>
            </a:lvl1pPr>
          </a:lstStyle>
          <a:p>
            <a:pPr>
              <a:defRPr/>
            </a:pPr>
            <a:fld id="{EC5EFE4D-AD76-4364-8096-FB920066C503}" type="slidenum">
              <a:rPr lang="en-US"/>
              <a:pPr>
                <a:defRPr/>
              </a:pPr>
              <a:t>‹#›</a:t>
            </a:fld>
            <a:endParaRPr lang="en-US"/>
          </a:p>
        </p:txBody>
      </p:sp>
    </p:spTree>
    <p:extLst>
      <p:ext uri="{BB962C8B-B14F-4D97-AF65-F5344CB8AC3E}">
        <p14:creationId xmlns:p14="http://schemas.microsoft.com/office/powerpoint/2010/main" val="2697638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420737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0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7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465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30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382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539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0848081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42138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164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008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56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039589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1223812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04378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01406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0875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99289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629956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51208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5675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031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629833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267746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4750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98546744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0120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983887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708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04195553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561954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1816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850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27544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1943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2344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673077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2182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44841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58289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48872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6376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292077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15662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690680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53748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63032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41351761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3066788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658335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692943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0720837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6/7/2018</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3553138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6/7/2018</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4000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5281973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6/7/2018</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24881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6206329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6/7/2018</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723901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755910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4110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49975240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356236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9626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10554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877907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36904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16C2BD-7DC9-4426-8B82-16C63167B3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9087040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F50DEBA-0EB0-4C6E-B3DF-B8AA95B04D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8627626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CBF232E-4B57-4949-A4EB-B377A58078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4537310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5BB0A6-5DFB-4A12-ABCF-C66C797CA6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7890409"/>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37E5E6B-B689-4C3B-B810-0ECBB2B204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127226964"/>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86FDE52-BB7D-4B68-A0C1-C9AC15191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67340691"/>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01378E-894A-4568-99F3-456B21D862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3990215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530202-594A-4A37-96B2-D1A35F8E1DD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1619938"/>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6B507E-0565-43EF-A2DA-32F765F0FA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1565426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3DBF96-8003-4223-9840-85215EE4B7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89328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4176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0630BC-B76E-4D70-9DC4-54F7F6A120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164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06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77.xml"/><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10.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19.xml"/><Relationship Id="rId7" Type="http://schemas.openxmlformats.org/officeDocument/2006/relationships/image" Target="../media/image1.emf"/><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theme" Target="../theme/theme3.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image" Target="../media/image2.emf"/><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theme" Target="../theme/theme4.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image" Target="../media/image1.emf"/></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5.xml"/><Relationship Id="rId7" Type="http://schemas.openxmlformats.org/officeDocument/2006/relationships/image" Target="../media/image1.emf"/><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theme" Target="../theme/theme5.xml"/><Relationship Id="rId5" Type="http://schemas.openxmlformats.org/officeDocument/2006/relationships/slideLayout" Target="../slideLayouts/slideLayout37.xml"/><Relationship Id="rId4"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image" Target="../media/image2.emf"/><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6.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image" Target="../media/image1.e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51.xml"/><Relationship Id="rId7" Type="http://schemas.openxmlformats.org/officeDocument/2006/relationships/image" Target="../media/image1.emf"/><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theme" Target="../theme/theme7.xml"/><Relationship Id="rId5" Type="http://schemas.openxmlformats.org/officeDocument/2006/relationships/slideLayout" Target="../slideLayouts/slideLayout53.xml"/><Relationship Id="rId4" Type="http://schemas.openxmlformats.org/officeDocument/2006/relationships/slideLayout" Target="../slideLayouts/slideLayout52.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1.xml"/><Relationship Id="rId3" Type="http://schemas.openxmlformats.org/officeDocument/2006/relationships/slideLayout" Target="../slideLayouts/slideLayout56.xml"/><Relationship Id="rId7" Type="http://schemas.openxmlformats.org/officeDocument/2006/relationships/slideLayout" Target="../slideLayouts/slideLayout60.xml"/><Relationship Id="rId12" Type="http://schemas.openxmlformats.org/officeDocument/2006/relationships/theme" Target="../theme/theme8.xml"/><Relationship Id="rId2" Type="http://schemas.openxmlformats.org/officeDocument/2006/relationships/slideLayout" Target="../slideLayouts/slideLayout55.xml"/><Relationship Id="rId1" Type="http://schemas.openxmlformats.org/officeDocument/2006/relationships/slideLayout" Target="../slideLayouts/slideLayout54.xml"/><Relationship Id="rId6" Type="http://schemas.openxmlformats.org/officeDocument/2006/relationships/slideLayout" Target="../slideLayouts/slideLayout59.xml"/><Relationship Id="rId11" Type="http://schemas.openxmlformats.org/officeDocument/2006/relationships/slideLayout" Target="../slideLayouts/slideLayout64.xml"/><Relationship Id="rId5" Type="http://schemas.openxmlformats.org/officeDocument/2006/relationships/slideLayout" Target="../slideLayouts/slideLayout58.xml"/><Relationship Id="rId10" Type="http://schemas.openxmlformats.org/officeDocument/2006/relationships/slideLayout" Target="../slideLayouts/slideLayout63.xml"/><Relationship Id="rId4" Type="http://schemas.openxmlformats.org/officeDocument/2006/relationships/slideLayout" Target="../slideLayouts/slideLayout57.xml"/><Relationship Id="rId9" Type="http://schemas.openxmlformats.org/officeDocument/2006/relationships/slideLayout" Target="../slideLayouts/slideLayout62.xml"/></Relationships>
</file>

<file path=ppt/slideMasters/_rels/slideMaster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67.xml"/><Relationship Id="rId7" Type="http://schemas.openxmlformats.org/officeDocument/2006/relationships/image" Target="../media/image1.emf"/><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theme" Target="../theme/theme9.xml"/><Relationship Id="rId5" Type="http://schemas.openxmlformats.org/officeDocument/2006/relationships/slideLayout" Target="../slideLayouts/slideLayout69.xml"/><Relationship Id="rId4" Type="http://schemas.openxmlformats.org/officeDocument/2006/relationships/slideLayout" Target="../slideLayouts/slideLayout6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userDrawn="1"/>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b="1">
              <a:solidFill>
                <a:prstClr val="black">
                  <a:tint val="75000"/>
                </a:prstClr>
              </a:solidFill>
              <a:cs typeface="Arial"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b="1">
              <a:solidFill>
                <a:prstClr val="black">
                  <a:tint val="75000"/>
                </a:prstClr>
              </a:solidFill>
              <a:cs typeface="Arial"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B47DF05-65B3-4892-BC30-A8A57A5EA6F7}" type="slidenum">
              <a:rPr lang="en-US" b="1">
                <a:solidFill>
                  <a:prstClr val="black">
                    <a:tint val="75000"/>
                  </a:prstClr>
                </a:solidFill>
                <a:cs typeface="Arial" charset="0"/>
              </a:rPr>
              <a:pPr>
                <a:defRPr/>
              </a:pPr>
              <a:t>‹#›</a:t>
            </a:fld>
            <a:endParaRPr lang="en-US" b="1">
              <a:solidFill>
                <a:prstClr val="black">
                  <a:tint val="75000"/>
                </a:prstClr>
              </a:solidFill>
              <a:cs typeface="Arial" charset="0"/>
            </a:endParaRPr>
          </a:p>
        </p:txBody>
      </p:sp>
    </p:spTree>
    <p:extLst>
      <p:ext uri="{BB962C8B-B14F-4D97-AF65-F5344CB8AC3E}">
        <p14:creationId xmlns:p14="http://schemas.microsoft.com/office/powerpoint/2010/main" val="2530229235"/>
      </p:ext>
    </p:extLst>
  </p:cSld>
  <p:clrMap bg1="lt1" tx1="dk1" bg2="lt2" tx2="dk2" accent1="accent1" accent2="accent2" accent3="accent3" accent4="accent4" accent5="accent5" accent6="accent6" hlink="hlink" folHlink="folHlink"/>
  <p:sldLayoutIdLst>
    <p:sldLayoutId id="2147484098" r:id="rId1"/>
    <p:sldLayoutId id="2147484099" r:id="rId2"/>
    <p:sldLayoutId id="2147484100" r:id="rId3"/>
    <p:sldLayoutId id="2147484101" r:id="rId4"/>
    <p:sldLayoutId id="2147484102" r:id="rId5"/>
    <p:sldLayoutId id="2147484103" r:id="rId6"/>
    <p:sldLayoutId id="2147484104" r:id="rId7"/>
    <p:sldLayoutId id="2147484105" r:id="rId8"/>
    <p:sldLayoutId id="2147484106" r:id="rId9"/>
    <p:sldLayoutId id="2147484107" r:id="rId10"/>
    <p:sldLayoutId id="2147484108"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6410325"/>
            <a:ext cx="9145588" cy="4572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51"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2"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2053"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marL="342900" indent="-342900"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userDrawn="1"/>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solidFill>
                <a:srgbClr val="000000"/>
              </a:solidFill>
            </a:endParaRPr>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66454241"/>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ChangeArrowheads="1"/>
          </p:cNvSpPr>
          <p:nvPr/>
        </p:nvSpPr>
        <p:spPr bwMode="gray">
          <a:xfrm>
            <a:off x="0" y="6410325"/>
            <a:ext cx="9145588" cy="457200"/>
          </a:xfrm>
          <a:prstGeom prst="rect">
            <a:avLst/>
          </a:prstGeom>
          <a:solidFill>
            <a:schemeClr val="accent1"/>
          </a:solidFill>
          <a:ln w="9525" algn="ctr">
            <a:noFill/>
            <a:miter lim="800000"/>
            <a:headEnd/>
            <a:tailEnd/>
          </a:ln>
          <a:effectLst/>
        </p:spPr>
        <p:txBody>
          <a:bodyPr wrap="none" lIns="0" tIns="0" rIns="0" bIns="0" anchor="ctr"/>
          <a:lstStyle/>
          <a:p>
            <a:pPr>
              <a:defRPr/>
            </a:pPr>
            <a:endParaRPr lang="en-US">
              <a:solidFill>
                <a:srgbClr val="000000"/>
              </a:solidFill>
            </a:endParaRPr>
          </a:p>
        </p:txBody>
      </p:sp>
      <p:sp>
        <p:nvSpPr>
          <p:cNvPr id="4099"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4100"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4101"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BF5EA"/>
                </a:solidFill>
              </a:rPr>
              <a:t>Copyright 2013, 2010, 2007, 2005, Pearson, Education, Inc.</a:t>
            </a:r>
          </a:p>
        </p:txBody>
      </p:sp>
    </p:spTree>
    <p:extLst>
      <p:ext uri="{BB962C8B-B14F-4D97-AF65-F5344CB8AC3E}">
        <p14:creationId xmlns:p14="http://schemas.microsoft.com/office/powerpoint/2010/main" val="807694566"/>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3078"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3079"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3082"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459040570"/>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ChangeArrowheads="1"/>
          </p:cNvSpPr>
          <p:nvPr/>
        </p:nvSpPr>
        <p:spPr bwMode="gray">
          <a:xfrm>
            <a:off x="0" y="6410325"/>
            <a:ext cx="9145588" cy="457200"/>
          </a:xfrm>
          <a:prstGeom prst="rect">
            <a:avLst/>
          </a:prstGeom>
          <a:solidFill>
            <a:schemeClr val="accent1"/>
          </a:solidFill>
          <a:ln w="9525" algn="ctr">
            <a:noFill/>
            <a:miter lim="800000"/>
            <a:headEnd/>
            <a:tailEnd/>
          </a:ln>
          <a:effectLst/>
        </p:spPr>
        <p:txBody>
          <a:bodyPr wrap="none" lIns="0" tIns="0" rIns="0" bIns="0" anchor="ctr"/>
          <a:lstStyle/>
          <a:p>
            <a:pPr>
              <a:defRPr/>
            </a:pPr>
            <a:endParaRPr lang="en-US">
              <a:solidFill>
                <a:srgbClr val="000000"/>
              </a:solidFill>
            </a:endParaRPr>
          </a:p>
        </p:txBody>
      </p:sp>
      <p:sp>
        <p:nvSpPr>
          <p:cNvPr id="13315"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3316"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13317"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BF5EA"/>
                </a:solidFill>
              </a:rPr>
              <a:t>Copyright 2013, 2010, 2007, 2005, Pearson, Education, Inc.</a:t>
            </a:r>
          </a:p>
        </p:txBody>
      </p:sp>
    </p:spTree>
    <p:extLst>
      <p:ext uri="{BB962C8B-B14F-4D97-AF65-F5344CB8AC3E}">
        <p14:creationId xmlns:p14="http://schemas.microsoft.com/office/powerpoint/2010/main" val="384642936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12294"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2295"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12298"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1917850615"/>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6/7/2018</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709121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8198"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8199"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8202"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426140131"/>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0.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lstStyle/>
          <a:p>
            <a:r>
              <a:rPr lang="en-US" dirty="0"/>
              <a:t>Section 8.2</a:t>
            </a:r>
            <a:br>
              <a:rPr lang="en-US" dirty="0"/>
            </a:br>
            <a:r>
              <a:rPr lang="en-US" dirty="0"/>
              <a:t>Graphing Nonlinear Equations </a:t>
            </a:r>
          </a:p>
        </p:txBody>
      </p:sp>
      <p:sp>
        <p:nvSpPr>
          <p:cNvPr id="4" name="Slide Number Placeholder 3"/>
          <p:cNvSpPr>
            <a:spLocks noGrp="1"/>
          </p:cNvSpPr>
          <p:nvPr>
            <p:ph type="sldNum" sz="quarter" idx="12"/>
          </p:nvPr>
        </p:nvSpPr>
        <p:spPr/>
        <p:txBody>
          <a:bodyPr/>
          <a:lstStyle/>
          <a:p>
            <a:pPr>
              <a:defRPr/>
            </a:pPr>
            <a:fld id="{3B119889-0381-4F26-8F8C-233C2418E061}" type="slidenum">
              <a:rPr lang="en-US" smtClean="0">
                <a:solidFill>
                  <a:prstClr val="black">
                    <a:tint val="75000"/>
                  </a:prstClr>
                </a:solidFill>
              </a:rPr>
              <a:pPr>
                <a:defRPr/>
              </a:pPr>
              <a:t>1</a:t>
            </a:fld>
            <a:endParaRPr lang="en-US">
              <a:solidFill>
                <a:prstClr val="black">
                  <a:tint val="75000"/>
                </a:prstClr>
              </a:solidFill>
            </a:endParaRPr>
          </a:p>
        </p:txBody>
      </p:sp>
    </p:spTree>
    <p:extLst>
      <p:ext uri="{BB962C8B-B14F-4D97-AF65-F5344CB8AC3E}">
        <p14:creationId xmlns:p14="http://schemas.microsoft.com/office/powerpoint/2010/main" val="79259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10</a:t>
            </a:fld>
            <a:endParaRPr lang="en-US">
              <a:solidFill>
                <a:prstClr val="black">
                  <a:tint val="75000"/>
                </a:prstClr>
              </a:solidFill>
            </a:endParaRPr>
          </a:p>
        </p:txBody>
      </p:sp>
      <p:pic>
        <p:nvPicPr>
          <p:cNvPr id="10035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57199" y="381000"/>
            <a:ext cx="8544983" cy="586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31820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0" y="0"/>
            <a:ext cx="9236363"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11</a:t>
            </a:fld>
            <a:endParaRPr lang="en-US">
              <a:solidFill>
                <a:prstClr val="black">
                  <a:tint val="75000"/>
                </a:prstClr>
              </a:solidFill>
            </a:endParaRPr>
          </a:p>
        </p:txBody>
      </p:sp>
      <p:sp>
        <p:nvSpPr>
          <p:cNvPr id="3" name="TextBox 2"/>
          <p:cNvSpPr txBox="1"/>
          <p:nvPr/>
        </p:nvSpPr>
        <p:spPr>
          <a:xfrm>
            <a:off x="7188591" y="228600"/>
            <a:ext cx="1574409" cy="707886"/>
          </a:xfrm>
          <a:prstGeom prst="rect">
            <a:avLst/>
          </a:prstGeom>
          <a:solidFill>
            <a:srgbClr val="FFFF00"/>
          </a:solidFill>
        </p:spPr>
        <p:txBody>
          <a:bodyPr wrap="square" rtlCol="0">
            <a:spAutoFit/>
          </a:bodyPr>
          <a:lstStyle/>
          <a:p>
            <a:r>
              <a:rPr lang="en-US" sz="4000" b="1" dirty="0">
                <a:solidFill>
                  <a:srgbClr val="FF0000"/>
                </a:solidFill>
              </a:rPr>
              <a:t>10</a:t>
            </a:r>
            <a:r>
              <a:rPr lang="en-US" sz="4000" b="1" dirty="0"/>
              <a:t>/10</a:t>
            </a:r>
          </a:p>
        </p:txBody>
      </p:sp>
    </p:spTree>
    <p:extLst>
      <p:ext uri="{BB962C8B-B14F-4D97-AF65-F5344CB8AC3E}">
        <p14:creationId xmlns:p14="http://schemas.microsoft.com/office/powerpoint/2010/main" val="135415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1000" fill="hold"/>
                                        <p:tgtEl>
                                          <p:spTgt spid="3"/>
                                        </p:tgtEl>
                                        <p:attrNameLst>
                                          <p:attrName>ppt_w</p:attrName>
                                        </p:attrNameLst>
                                      </p:cBhvr>
                                      <p:tavLst>
                                        <p:tav tm="0">
                                          <p:val>
                                            <p:fltVal val="0"/>
                                          </p:val>
                                        </p:tav>
                                        <p:tav tm="100000">
                                          <p:val>
                                            <p:strVal val="#ppt_w"/>
                                          </p:val>
                                        </p:tav>
                                      </p:tavLst>
                                    </p:anim>
                                    <p:anim calcmode="lin" valueType="num">
                                      <p:cBhvr>
                                        <p:cTn id="12" dur="1000" fill="hold"/>
                                        <p:tgtEl>
                                          <p:spTgt spid="3"/>
                                        </p:tgtEl>
                                        <p:attrNameLst>
                                          <p:attrName>ppt_h</p:attrName>
                                        </p:attrNameLst>
                                      </p:cBhvr>
                                      <p:tavLst>
                                        <p:tav tm="0">
                                          <p:val>
                                            <p:fltVal val="0"/>
                                          </p:val>
                                        </p:tav>
                                        <p:tav tm="100000">
                                          <p:val>
                                            <p:strVal val="#ppt_h"/>
                                          </p:val>
                                        </p:tav>
                                      </p:tavLst>
                                    </p:anim>
                                    <p:anim calcmode="lin" valueType="num">
                                      <p:cBhvr>
                                        <p:cTn id="13" dur="1000" fill="hold"/>
                                        <p:tgtEl>
                                          <p:spTgt spid="3"/>
                                        </p:tgtEl>
                                        <p:attrNameLst>
                                          <p:attrName>style.rotation</p:attrName>
                                        </p:attrNameLst>
                                      </p:cBhvr>
                                      <p:tavLst>
                                        <p:tav tm="0">
                                          <p:val>
                                            <p:fltVal val="90"/>
                                          </p:val>
                                        </p:tav>
                                        <p:tav tm="100000">
                                          <p:val>
                                            <p:fltVal val="0"/>
                                          </p:val>
                                        </p:tav>
                                      </p:tavLst>
                                    </p:anim>
                                    <p:animEffect transition="in" filter="fade">
                                      <p:cBhvr>
                                        <p:cTn id="1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p:cNvSpPr txBox="1">
            <a:spLocks noChangeArrowheads="1"/>
          </p:cNvSpPr>
          <p:nvPr/>
        </p:nvSpPr>
        <p:spPr>
          <a:xfrm>
            <a:off x="134125" y="76200"/>
            <a:ext cx="8991600" cy="4648200"/>
          </a:xfrm>
          <a:prstGeom prst="rect">
            <a:avLst/>
          </a:prstGeom>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 typeface="Arial" charset="0"/>
              <a:buNone/>
            </a:pPr>
            <a:r>
              <a:rPr lang="en-US" sz="2800" dirty="0">
                <a:solidFill>
                  <a:srgbClr val="6600CC"/>
                </a:solidFill>
              </a:rPr>
              <a:t>This offline worksheet is due at the start of the next class session. Your work will be graded by hand and your score entered manually in the online gradebook.</a:t>
            </a:r>
          </a:p>
          <a:p>
            <a:pPr eaLnBrk="1" hangingPunct="1">
              <a:buFont typeface="Arial" charset="0"/>
              <a:buNone/>
            </a:pPr>
            <a:endParaRPr lang="en-US" sz="2800" dirty="0">
              <a:solidFill>
                <a:srgbClr val="6600CC"/>
              </a:solidFill>
            </a:endParaRPr>
          </a:p>
          <a:p>
            <a:pPr eaLnBrk="1" hangingPunct="1">
              <a:buNone/>
            </a:pPr>
            <a:r>
              <a:rPr lang="en-US" sz="2800" b="1" dirty="0">
                <a:solidFill>
                  <a:prstClr val="black"/>
                </a:solidFill>
                <a:cs typeface="Arial" charset="0"/>
              </a:rPr>
              <a:t>We expect all students to stay in the classroom to work on this homework till the end of the 55-minute class period. </a:t>
            </a:r>
            <a:endParaRPr lang="en-US" sz="2800" dirty="0">
              <a:solidFill>
                <a:prstClr val="black"/>
              </a:solidFill>
              <a:latin typeface="Arial" charset="0"/>
              <a:cs typeface="Arial" charset="0"/>
            </a:endParaRPr>
          </a:p>
          <a:p>
            <a:pPr eaLnBrk="1" hangingPunct="1">
              <a:buFont typeface="Arial" charset="0"/>
              <a:buNone/>
            </a:pPr>
            <a:endParaRPr lang="en-US" sz="2400" dirty="0"/>
          </a:p>
          <a:p>
            <a:pPr algn="ctr" eaLnBrk="1" hangingPunct="1">
              <a:buFontTx/>
              <a:buNone/>
            </a:pPr>
            <a:endParaRPr lang="en-US" sz="800" b="1" u="sng" dirty="0">
              <a:solidFill>
                <a:srgbClr val="0000FF"/>
              </a:solidFill>
            </a:endParaRPr>
          </a:p>
          <a:p>
            <a:pPr algn="ctr" eaLnBrk="1" hangingPunct="1">
              <a:buFontTx/>
              <a:buNone/>
            </a:pPr>
            <a:r>
              <a:rPr lang="en-US" sz="3600" b="1" u="sng" dirty="0">
                <a:solidFill>
                  <a:srgbClr val="0000FF"/>
                </a:solidFill>
              </a:rPr>
              <a:t>Visit the MathTLC</a:t>
            </a:r>
          </a:p>
          <a:p>
            <a:pPr algn="ctr" eaLnBrk="1" hangingPunct="1">
              <a:buFontTx/>
              <a:buNone/>
            </a:pPr>
            <a:r>
              <a:rPr lang="en-US" sz="3600" b="1" u="sng" dirty="0">
                <a:solidFill>
                  <a:srgbClr val="0000FF"/>
                </a:solidFill>
              </a:rPr>
              <a:t>For homework help!</a:t>
            </a:r>
            <a:endParaRPr lang="en-US" sz="3600" b="1" dirty="0"/>
          </a:p>
          <a:p>
            <a:pPr algn="ctr" eaLnBrk="1" hangingPunct="1">
              <a:buFontTx/>
              <a:buNone/>
            </a:pPr>
            <a:endParaRPr lang="en-US" sz="1400" b="1" dirty="0"/>
          </a:p>
          <a:p>
            <a:pPr algn="ctr" eaLnBrk="1" hangingPunct="1">
              <a:buFontTx/>
              <a:buNone/>
            </a:pPr>
            <a:endParaRPr lang="en-US" sz="1400" b="1" dirty="0"/>
          </a:p>
          <a:p>
            <a:pPr eaLnBrk="1" hangingPunct="1">
              <a:buFontTx/>
              <a:buNone/>
            </a:pPr>
            <a:endParaRPr lang="en-US" b="1" dirty="0"/>
          </a:p>
          <a:p>
            <a:pPr eaLnBrk="1" hangingPunct="1">
              <a:buFontTx/>
              <a:buNone/>
            </a:pPr>
            <a:endParaRPr lang="en-US" sz="5400" dirty="0"/>
          </a:p>
          <a:p>
            <a:pPr eaLnBrk="1" hangingPunct="1">
              <a:buFontTx/>
              <a:buNone/>
            </a:pPr>
            <a:endParaRPr lang="en-US" sz="5400" dirty="0"/>
          </a:p>
        </p:txBody>
      </p:sp>
    </p:spTree>
    <p:extLst>
      <p:ext uri="{BB962C8B-B14F-4D97-AF65-F5344CB8AC3E}">
        <p14:creationId xmlns:p14="http://schemas.microsoft.com/office/powerpoint/2010/main" val="136305410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B119889-0381-4F26-8F8C-233C2418E061}" type="slidenum">
              <a:rPr lang="en-US" smtClean="0">
                <a:solidFill>
                  <a:prstClr val="black">
                    <a:tint val="75000"/>
                  </a:prstClr>
                </a:solidFill>
              </a:rPr>
              <a:pPr>
                <a:defRPr/>
              </a:pPr>
              <a:t>2</a:t>
            </a:fld>
            <a:endParaRPr lang="en-US">
              <a:solidFill>
                <a:prstClr val="black">
                  <a:tint val="75000"/>
                </a:prstClr>
              </a:solidFill>
            </a:endParaRPr>
          </a:p>
        </p:txBody>
      </p:sp>
      <p:sp>
        <p:nvSpPr>
          <p:cNvPr id="5" name="TextBox 4"/>
          <p:cNvSpPr txBox="1"/>
          <p:nvPr/>
        </p:nvSpPr>
        <p:spPr>
          <a:xfrm>
            <a:off x="76201" y="0"/>
            <a:ext cx="9220200" cy="1089529"/>
          </a:xfrm>
          <a:prstGeom prst="rect">
            <a:avLst/>
          </a:prstGeom>
          <a:noFill/>
        </p:spPr>
        <p:txBody>
          <a:bodyPr wrap="square" rtlCol="0">
            <a:spAutoFit/>
          </a:bodyPr>
          <a:lstStyle/>
          <a:p>
            <a:pPr>
              <a:lnSpc>
                <a:spcPct val="90000"/>
              </a:lnSpc>
              <a:spcAft>
                <a:spcPts val="600"/>
              </a:spcAft>
            </a:pPr>
            <a:r>
              <a:rPr lang="en-US" b="1" dirty="0">
                <a:solidFill>
                  <a:srgbClr val="0000FF"/>
                </a:solidFill>
              </a:rPr>
              <a:t>There a paper worksheet that covers some of this material. For this online course, this will not be graded. You should still look at it to help prepare you for future </a:t>
            </a:r>
            <a:r>
              <a:rPr lang="en-US" b="1">
                <a:solidFill>
                  <a:srgbClr val="0000FF"/>
                </a:solidFill>
              </a:rPr>
              <a:t>work.</a:t>
            </a:r>
            <a:endParaRPr lang="en-US" dirty="0">
              <a:solidFill>
                <a:srgbClr val="FF0000"/>
              </a:solidFill>
            </a:endParaRPr>
          </a:p>
        </p:txBody>
      </p:sp>
      <p:pic>
        <p:nvPicPr>
          <p:cNvPr id="2" name="Picture 1">
            <a:extLst>
              <a:ext uri="{FF2B5EF4-FFF2-40B4-BE49-F238E27FC236}">
                <a16:creationId xmlns:a16="http://schemas.microsoft.com/office/drawing/2014/main" id="{B84F2E04-C541-4AAB-BDF8-5AF6DCA8F07F}"/>
              </a:ext>
            </a:extLst>
          </p:cNvPr>
          <p:cNvPicPr>
            <a:picLocks noChangeAspect="1"/>
          </p:cNvPicPr>
          <p:nvPr/>
        </p:nvPicPr>
        <p:blipFill rotWithShape="1">
          <a:blip r:embed="rId2"/>
          <a:srcRect l="15833" t="23408" r="55834" b="45165"/>
          <a:stretch/>
        </p:blipFill>
        <p:spPr>
          <a:xfrm>
            <a:off x="152400" y="2982355"/>
            <a:ext cx="8889514" cy="3398932"/>
          </a:xfrm>
          <a:prstGeom prst="rect">
            <a:avLst/>
          </a:prstGeom>
        </p:spPr>
      </p:pic>
    </p:spTree>
    <p:extLst>
      <p:ext uri="{BB962C8B-B14F-4D97-AF65-F5344CB8AC3E}">
        <p14:creationId xmlns:p14="http://schemas.microsoft.com/office/powerpoint/2010/main" val="2802764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3</a:t>
            </a:fld>
            <a:endParaRPr lang="en-US">
              <a:solidFill>
                <a:prstClr val="black">
                  <a:tint val="75000"/>
                </a:prstClr>
              </a:solidFill>
            </a:endParaRPr>
          </a:p>
        </p:txBody>
      </p:sp>
      <p:sp>
        <p:nvSpPr>
          <p:cNvPr id="3" name="TextBox 2"/>
          <p:cNvSpPr txBox="1"/>
          <p:nvPr/>
        </p:nvSpPr>
        <p:spPr>
          <a:xfrm>
            <a:off x="228600" y="-76200"/>
            <a:ext cx="8534400" cy="1107996"/>
          </a:xfrm>
          <a:prstGeom prst="rect">
            <a:avLst/>
          </a:prstGeom>
          <a:noFill/>
        </p:spPr>
        <p:txBody>
          <a:bodyPr wrap="square" rtlCol="0">
            <a:spAutoFit/>
          </a:bodyPr>
          <a:lstStyle/>
          <a:p>
            <a:r>
              <a:rPr lang="en-US" sz="3200" b="1" u="sng" dirty="0">
                <a:solidFill>
                  <a:srgbClr val="FF0000"/>
                </a:solidFill>
              </a:rPr>
              <a:t>INSTRUCTIONS:</a:t>
            </a:r>
          </a:p>
          <a:p>
            <a:endParaRPr lang="en-US" sz="1000" dirty="0"/>
          </a:p>
          <a:p>
            <a:endParaRPr lang="en-US" dirty="0"/>
          </a:p>
        </p:txBody>
      </p:sp>
      <p:sp>
        <p:nvSpPr>
          <p:cNvPr id="5" name="TextBox 4"/>
          <p:cNvSpPr txBox="1"/>
          <p:nvPr/>
        </p:nvSpPr>
        <p:spPr>
          <a:xfrm>
            <a:off x="152400" y="494858"/>
            <a:ext cx="8915400" cy="5878532"/>
          </a:xfrm>
          <a:prstGeom prst="rect">
            <a:avLst/>
          </a:prstGeom>
          <a:noFill/>
        </p:spPr>
        <p:txBody>
          <a:bodyPr wrap="square" rtlCol="0">
            <a:spAutoFit/>
          </a:bodyPr>
          <a:lstStyle/>
          <a:p>
            <a:r>
              <a:rPr lang="en-US" i="1" dirty="0"/>
              <a:t>For each function:		</a:t>
            </a:r>
            <a:endParaRPr lang="en-US" dirty="0"/>
          </a:p>
          <a:p>
            <a:r>
              <a:rPr lang="en-US" b="1" dirty="0">
                <a:solidFill>
                  <a:srgbClr val="0000FF"/>
                </a:solidFill>
              </a:rPr>
              <a:t>1. </a:t>
            </a:r>
            <a:r>
              <a:rPr lang="en-US" dirty="0"/>
              <a:t>Choose </a:t>
            </a:r>
            <a:r>
              <a:rPr lang="en-US" b="1" u="sng" dirty="0"/>
              <a:t>at least 8 values</a:t>
            </a:r>
            <a:r>
              <a:rPr lang="en-US" dirty="0"/>
              <a:t> of x and calculate the corresponding values of y, recording them in the table and showing work steps for each.</a:t>
            </a:r>
          </a:p>
          <a:p>
            <a:r>
              <a:rPr lang="en-US" dirty="0"/>
              <a:t>  </a:t>
            </a:r>
            <a:r>
              <a:rPr lang="en-US" b="1" dirty="0">
                <a:solidFill>
                  <a:srgbClr val="0000FF"/>
                </a:solidFill>
              </a:rPr>
              <a:t>……………..….(This table is worth 3 points)……….………….</a:t>
            </a:r>
          </a:p>
          <a:p>
            <a:pPr marL="800100" lvl="1" indent="-342900">
              <a:buFont typeface="Arial" panose="020B0604020202020204" pitchFamily="34" charset="0"/>
              <a:buChar char="•"/>
            </a:pPr>
            <a:r>
              <a:rPr lang="en-US" sz="2200" i="1" dirty="0"/>
              <a:t>Choose your x and y values so that you don’t have more than one point in your table that can’t be graphed on the 10x10 graph grid.</a:t>
            </a:r>
          </a:p>
          <a:p>
            <a:pPr marL="800100" lvl="1" indent="-342900">
              <a:buFont typeface="Arial" panose="020B0604020202020204" pitchFamily="34" charset="0"/>
              <a:buChar char="•"/>
            </a:pPr>
            <a:r>
              <a:rPr lang="en-US" sz="2200" i="1" dirty="0"/>
              <a:t>Choose your x values so that you have no more than one undefined </a:t>
            </a:r>
          </a:p>
          <a:p>
            <a:pPr lvl="1"/>
            <a:r>
              <a:rPr lang="en-US" sz="2200" i="1" dirty="0"/>
              <a:t>	y-value (like the square root of -1). Enter that value as “N”.</a:t>
            </a:r>
          </a:p>
          <a:p>
            <a:pPr lvl="0"/>
            <a:endParaRPr lang="en-US" dirty="0"/>
          </a:p>
          <a:p>
            <a:r>
              <a:rPr lang="en-US" b="1" dirty="0">
                <a:solidFill>
                  <a:srgbClr val="0000FF"/>
                </a:solidFill>
              </a:rPr>
              <a:t>2. </a:t>
            </a:r>
            <a:r>
              <a:rPr lang="en-US" dirty="0"/>
              <a:t>Then </a:t>
            </a:r>
            <a:r>
              <a:rPr lang="en-US" b="1" u="sng" dirty="0"/>
              <a:t>graph the function</a:t>
            </a:r>
            <a:r>
              <a:rPr lang="en-US" dirty="0"/>
              <a:t> by plotting each ordered pair (</a:t>
            </a:r>
            <a:r>
              <a:rPr lang="en-US" dirty="0" err="1"/>
              <a:t>x,y</a:t>
            </a:r>
            <a:r>
              <a:rPr lang="en-US" dirty="0"/>
              <a:t>) on the grid;  and </a:t>
            </a:r>
            <a:r>
              <a:rPr lang="en-US" b="1" u="sng" dirty="0"/>
              <a:t>connect the points</a:t>
            </a:r>
            <a:r>
              <a:rPr lang="en-US" dirty="0"/>
              <a:t> to show the shape of the overall graph. </a:t>
            </a:r>
            <a:r>
              <a:rPr lang="en-US" b="1" dirty="0">
                <a:solidFill>
                  <a:srgbClr val="0000FF"/>
                </a:solidFill>
              </a:rPr>
              <a:t>……………..….(This graph is worth 3 points)………….……….</a:t>
            </a:r>
          </a:p>
          <a:p>
            <a:pPr marL="800100" lvl="1" indent="-342900">
              <a:buFont typeface="Arial" panose="020B0604020202020204" pitchFamily="34" charset="0"/>
              <a:buChar char="•"/>
            </a:pPr>
            <a:r>
              <a:rPr lang="en-US" sz="2200" i="1" dirty="0"/>
              <a:t>PLEASE PLOT GRAPHS IN PENCIL, NOT PEN, and draw graphs neatly. Use arrows to indicate a continuing line or curve.</a:t>
            </a:r>
            <a:endParaRPr lang="en-US" sz="2200" dirty="0"/>
          </a:p>
          <a:p>
            <a:pPr marL="800100" lvl="1" indent="-342900">
              <a:buFont typeface="Arial" panose="020B0604020202020204" pitchFamily="34" charset="0"/>
              <a:buChar char="•"/>
            </a:pPr>
            <a:r>
              <a:rPr lang="en-US" sz="2200" i="1" dirty="0"/>
              <a:t>Plot enough points to make sure you have enough to show the full shape of the graph, including any starting, ending or turning points.</a:t>
            </a:r>
            <a:endParaRPr lang="en-US" sz="2200" dirty="0"/>
          </a:p>
        </p:txBody>
      </p:sp>
    </p:spTree>
    <p:extLst>
      <p:ext uri="{BB962C8B-B14F-4D97-AF65-F5344CB8AC3E}">
        <p14:creationId xmlns:p14="http://schemas.microsoft.com/office/powerpoint/2010/main" val="2279890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4</a:t>
            </a:fld>
            <a:endParaRPr lang="en-US">
              <a:solidFill>
                <a:prstClr val="black">
                  <a:tint val="75000"/>
                </a:prstClr>
              </a:solidFill>
            </a:endParaRPr>
          </a:p>
        </p:txBody>
      </p:sp>
      <p:sp>
        <p:nvSpPr>
          <p:cNvPr id="3" name="TextBox 2"/>
          <p:cNvSpPr txBox="1"/>
          <p:nvPr/>
        </p:nvSpPr>
        <p:spPr>
          <a:xfrm>
            <a:off x="228600" y="-76200"/>
            <a:ext cx="8534400" cy="1107996"/>
          </a:xfrm>
          <a:prstGeom prst="rect">
            <a:avLst/>
          </a:prstGeom>
          <a:noFill/>
        </p:spPr>
        <p:txBody>
          <a:bodyPr wrap="square" rtlCol="0">
            <a:spAutoFit/>
          </a:bodyPr>
          <a:lstStyle/>
          <a:p>
            <a:r>
              <a:rPr lang="en-US" sz="3200" b="1" u="sng" dirty="0">
                <a:solidFill>
                  <a:srgbClr val="FF0000"/>
                </a:solidFill>
              </a:rPr>
              <a:t>INSTRUCTIONS</a:t>
            </a:r>
            <a:r>
              <a:rPr lang="en-US" sz="3200" i="1" dirty="0">
                <a:solidFill>
                  <a:srgbClr val="FF0000"/>
                </a:solidFill>
              </a:rPr>
              <a:t>: (continued)</a:t>
            </a:r>
          </a:p>
          <a:p>
            <a:endParaRPr lang="en-US" sz="1000" dirty="0"/>
          </a:p>
          <a:p>
            <a:endParaRPr lang="en-US" dirty="0"/>
          </a:p>
        </p:txBody>
      </p:sp>
      <p:sp>
        <p:nvSpPr>
          <p:cNvPr id="5" name="TextBox 4"/>
          <p:cNvSpPr txBox="1"/>
          <p:nvPr/>
        </p:nvSpPr>
        <p:spPr>
          <a:xfrm>
            <a:off x="228600" y="488034"/>
            <a:ext cx="8915400" cy="5632311"/>
          </a:xfrm>
          <a:prstGeom prst="rect">
            <a:avLst/>
          </a:prstGeom>
          <a:noFill/>
        </p:spPr>
        <p:txBody>
          <a:bodyPr wrap="square" rtlCol="0">
            <a:spAutoFit/>
          </a:bodyPr>
          <a:lstStyle/>
          <a:p>
            <a:endParaRPr lang="en-US" dirty="0"/>
          </a:p>
          <a:p>
            <a:r>
              <a:rPr lang="en-US" dirty="0"/>
              <a:t>3. </a:t>
            </a:r>
            <a:r>
              <a:rPr lang="en-US" u="sng" dirty="0"/>
              <a:t>Use this graph</a:t>
            </a:r>
            <a:r>
              <a:rPr lang="en-US" dirty="0"/>
              <a:t> to find the </a:t>
            </a:r>
            <a:r>
              <a:rPr lang="en-US" b="1" u="sng" dirty="0"/>
              <a:t>x-intercept(s)</a:t>
            </a:r>
            <a:r>
              <a:rPr lang="en-US" dirty="0"/>
              <a:t> of the graph (if any exist), writing them as </a:t>
            </a:r>
            <a:r>
              <a:rPr lang="en-US" b="1" dirty="0"/>
              <a:t>ordered pairs</a:t>
            </a:r>
            <a:r>
              <a:rPr lang="en-US" dirty="0"/>
              <a:t>. </a:t>
            </a:r>
            <a:r>
              <a:rPr lang="en-US" b="1" dirty="0">
                <a:solidFill>
                  <a:srgbClr val="0000FF"/>
                </a:solidFill>
              </a:rPr>
              <a:t>(1 point)</a:t>
            </a:r>
          </a:p>
          <a:p>
            <a:endParaRPr lang="en-US" dirty="0"/>
          </a:p>
          <a:p>
            <a:r>
              <a:rPr lang="en-US" dirty="0"/>
              <a:t>4. </a:t>
            </a:r>
            <a:r>
              <a:rPr lang="en-US" u="sng" dirty="0"/>
              <a:t>Use this graph</a:t>
            </a:r>
            <a:r>
              <a:rPr lang="en-US" dirty="0"/>
              <a:t> to find the </a:t>
            </a:r>
            <a:r>
              <a:rPr lang="en-US" b="1" u="sng" dirty="0"/>
              <a:t>y-intercept(s)</a:t>
            </a:r>
            <a:r>
              <a:rPr lang="en-US" dirty="0"/>
              <a:t> of the graph (if any exist), writing them as </a:t>
            </a:r>
            <a:r>
              <a:rPr lang="en-US" b="1" dirty="0"/>
              <a:t>ordered pairs</a:t>
            </a:r>
            <a:r>
              <a:rPr lang="en-US" dirty="0"/>
              <a:t>. </a:t>
            </a:r>
            <a:r>
              <a:rPr lang="en-US" b="1" dirty="0">
                <a:solidFill>
                  <a:srgbClr val="0000FF"/>
                </a:solidFill>
              </a:rPr>
              <a:t>(1 point)</a:t>
            </a:r>
          </a:p>
          <a:p>
            <a:pPr marL="342900" lvl="0" indent="-342900">
              <a:buFont typeface="Arial" panose="020B0604020202020204" pitchFamily="34" charset="0"/>
              <a:buChar char="•"/>
            </a:pPr>
            <a:r>
              <a:rPr lang="en-US" b="1" i="1" u="sng" dirty="0"/>
              <a:t>NOTE:</a:t>
            </a:r>
            <a:r>
              <a:rPr lang="en-US" i="1" dirty="0"/>
              <a:t> If you find that a graph does not have one type of intercept, write </a:t>
            </a:r>
            <a:r>
              <a:rPr lang="en-US" b="1" i="1" u="sng" dirty="0"/>
              <a:t>NONE</a:t>
            </a:r>
            <a:r>
              <a:rPr lang="en-US" i="1" dirty="0"/>
              <a:t> rather than leaving the line blank.</a:t>
            </a:r>
          </a:p>
          <a:p>
            <a:pPr lvl="0"/>
            <a:endParaRPr lang="en-US" dirty="0"/>
          </a:p>
          <a:p>
            <a:r>
              <a:rPr lang="en-US" dirty="0"/>
              <a:t>5. </a:t>
            </a:r>
            <a:r>
              <a:rPr lang="en-US" u="sng" dirty="0"/>
              <a:t>Using the graph</a:t>
            </a:r>
            <a:r>
              <a:rPr lang="en-US" dirty="0"/>
              <a:t>, identify the </a:t>
            </a:r>
            <a:r>
              <a:rPr lang="en-US" b="1" u="sng" dirty="0"/>
              <a:t>domain</a:t>
            </a:r>
            <a:r>
              <a:rPr lang="en-US" dirty="0"/>
              <a:t> of each function and write it in </a:t>
            </a:r>
            <a:r>
              <a:rPr lang="en-US" b="1" dirty="0"/>
              <a:t>interval notation.</a:t>
            </a:r>
            <a:r>
              <a:rPr lang="en-US" dirty="0"/>
              <a:t> </a:t>
            </a:r>
            <a:r>
              <a:rPr lang="en-US" b="1" dirty="0">
                <a:solidFill>
                  <a:srgbClr val="0000FF"/>
                </a:solidFill>
              </a:rPr>
              <a:t>(1 point)</a:t>
            </a:r>
          </a:p>
          <a:p>
            <a:endParaRPr lang="en-US" dirty="0"/>
          </a:p>
          <a:p>
            <a:r>
              <a:rPr lang="en-US" dirty="0"/>
              <a:t>6. </a:t>
            </a:r>
            <a:r>
              <a:rPr lang="en-US" u="sng" dirty="0"/>
              <a:t>Using the graph</a:t>
            </a:r>
            <a:r>
              <a:rPr lang="en-US" dirty="0"/>
              <a:t>, identify the </a:t>
            </a:r>
            <a:r>
              <a:rPr lang="en-US" b="1" u="sng" dirty="0"/>
              <a:t>range</a:t>
            </a:r>
            <a:r>
              <a:rPr lang="en-US" dirty="0"/>
              <a:t> of each function and write it in </a:t>
            </a:r>
            <a:r>
              <a:rPr lang="en-US" b="1" dirty="0"/>
              <a:t>interval notation</a:t>
            </a:r>
            <a:r>
              <a:rPr lang="en-US" dirty="0"/>
              <a:t>. </a:t>
            </a:r>
            <a:r>
              <a:rPr lang="en-US" b="1" dirty="0">
                <a:solidFill>
                  <a:srgbClr val="0000FF"/>
                </a:solidFill>
              </a:rPr>
              <a:t>(1 point)</a:t>
            </a:r>
          </a:p>
          <a:p>
            <a:endParaRPr lang="en-US" dirty="0"/>
          </a:p>
        </p:txBody>
      </p:sp>
    </p:spTree>
    <p:extLst>
      <p:ext uri="{BB962C8B-B14F-4D97-AF65-F5344CB8AC3E}">
        <p14:creationId xmlns:p14="http://schemas.microsoft.com/office/powerpoint/2010/main" val="3646118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5</a:t>
            </a:fld>
            <a:endParaRPr lang="en-US">
              <a:solidFill>
                <a:prstClr val="black">
                  <a:tint val="75000"/>
                </a:prstClr>
              </a:solidFill>
            </a:endParaRPr>
          </a:p>
        </p:txBody>
      </p:sp>
      <p:sp>
        <p:nvSpPr>
          <p:cNvPr id="3" name="TextBox 2"/>
          <p:cNvSpPr txBox="1"/>
          <p:nvPr/>
        </p:nvSpPr>
        <p:spPr>
          <a:xfrm>
            <a:off x="0" y="-304801"/>
            <a:ext cx="9220200" cy="4308872"/>
          </a:xfrm>
          <a:prstGeom prst="rect">
            <a:avLst/>
          </a:prstGeom>
          <a:noFill/>
        </p:spPr>
        <p:txBody>
          <a:bodyPr wrap="square" rtlCol="0">
            <a:spAutoFit/>
          </a:bodyPr>
          <a:lstStyle/>
          <a:p>
            <a:r>
              <a:rPr lang="en-US" sz="2800" b="1" dirty="0"/>
              <a:t> </a:t>
            </a:r>
            <a:endParaRPr lang="en-US" sz="2800" dirty="0"/>
          </a:p>
          <a:p>
            <a:r>
              <a:rPr lang="en-US" sz="2800" b="1" u="sng" dirty="0">
                <a:solidFill>
                  <a:srgbClr val="FF0000"/>
                </a:solidFill>
              </a:rPr>
              <a:t>Each function is worth a maximum of 10 points.</a:t>
            </a:r>
            <a:endParaRPr lang="en-US" sz="2800" dirty="0">
              <a:solidFill>
                <a:srgbClr val="FF0000"/>
              </a:solidFill>
            </a:endParaRPr>
          </a:p>
          <a:p>
            <a:pPr marL="457200" lvl="0" indent="-457200">
              <a:buFont typeface="Arial" panose="020B0604020202020204" pitchFamily="34" charset="0"/>
              <a:buChar char="•"/>
            </a:pPr>
            <a:r>
              <a:rPr lang="en-US" sz="2800" dirty="0"/>
              <a:t>Take time to write and plot neatly – </a:t>
            </a:r>
            <a:r>
              <a:rPr lang="en-US" sz="2800" b="1" dirty="0"/>
              <a:t>if we can’t read it easily, it will get 0 points</a:t>
            </a:r>
            <a:r>
              <a:rPr lang="en-US" sz="2800" dirty="0"/>
              <a:t>.</a:t>
            </a:r>
          </a:p>
          <a:p>
            <a:pPr marL="457200" lvl="0" indent="-457200">
              <a:buFont typeface="Arial" panose="020B0604020202020204" pitchFamily="34" charset="0"/>
              <a:buChar char="•"/>
            </a:pPr>
            <a:r>
              <a:rPr lang="en-US" sz="2800" dirty="0"/>
              <a:t>Show the steps in the calculation FOR EACH POINT IN THE TABLE. </a:t>
            </a:r>
            <a:r>
              <a:rPr lang="en-US" sz="2200" dirty="0"/>
              <a:t>(see example below, also on page 1 of your worksheet.) </a:t>
            </a:r>
          </a:p>
          <a:p>
            <a:r>
              <a:rPr lang="en-US" sz="2200" b="1" dirty="0"/>
              <a:t> </a:t>
            </a:r>
            <a:endParaRPr lang="en-US" sz="2200" dirty="0"/>
          </a:p>
          <a:p>
            <a:r>
              <a:rPr lang="en-US" sz="2800" b="1" dirty="0"/>
              <a:t>   </a:t>
            </a:r>
            <a:endParaRPr lang="en-US" sz="2800" dirty="0"/>
          </a:p>
          <a:p>
            <a:r>
              <a:rPr lang="en-US" sz="2800" b="1" dirty="0"/>
              <a:t> </a:t>
            </a:r>
            <a:endParaRPr lang="en-US" sz="2800" dirty="0"/>
          </a:p>
          <a:p>
            <a:r>
              <a:rPr lang="en-US" sz="2800" b="1" dirty="0"/>
              <a:t>      </a:t>
            </a:r>
            <a:endParaRPr lang="en-US" sz="2800" dirty="0"/>
          </a:p>
        </p:txBody>
      </p:sp>
      <p:pic>
        <p:nvPicPr>
          <p:cNvPr id="4" name="Picture 3"/>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371600" y="2330289"/>
            <a:ext cx="6400800" cy="4462513"/>
          </a:xfrm>
          <a:prstGeom prst="rect">
            <a:avLst/>
          </a:prstGeom>
        </p:spPr>
      </p:pic>
      <p:sp>
        <p:nvSpPr>
          <p:cNvPr id="5" name="Rectangle 4"/>
          <p:cNvSpPr/>
          <p:nvPr/>
        </p:nvSpPr>
        <p:spPr>
          <a:xfrm>
            <a:off x="1295400" y="2330289"/>
            <a:ext cx="1752600" cy="18431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8846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6</a:t>
            </a:fld>
            <a:endParaRPr lang="en-US">
              <a:solidFill>
                <a:prstClr val="black">
                  <a:tint val="75000"/>
                </a:prstClr>
              </a:solidFill>
            </a:endParaRPr>
          </a:p>
        </p:txBody>
      </p:sp>
      <p:sp>
        <p:nvSpPr>
          <p:cNvPr id="3" name="TextBox 2"/>
          <p:cNvSpPr txBox="1"/>
          <p:nvPr/>
        </p:nvSpPr>
        <p:spPr>
          <a:xfrm>
            <a:off x="152400" y="-381000"/>
            <a:ext cx="8686800" cy="6124754"/>
          </a:xfrm>
          <a:prstGeom prst="rect">
            <a:avLst/>
          </a:prstGeom>
          <a:noFill/>
        </p:spPr>
        <p:txBody>
          <a:bodyPr wrap="square" rtlCol="0">
            <a:spAutoFit/>
          </a:bodyPr>
          <a:lstStyle/>
          <a:p>
            <a:r>
              <a:rPr lang="en-US" sz="2800" b="1" dirty="0"/>
              <a:t> </a:t>
            </a:r>
            <a:endParaRPr lang="en-US" sz="2800" dirty="0"/>
          </a:p>
          <a:p>
            <a:pPr marL="457200" lvl="0" indent="-457200">
              <a:buFont typeface="Arial" panose="020B0604020202020204" pitchFamily="34" charset="0"/>
              <a:buChar char="•"/>
            </a:pPr>
            <a:r>
              <a:rPr lang="en-US" sz="2800" dirty="0"/>
              <a:t>For square root calculations (functions # 9 - 12), you may use the table on page 1 of your worksheet (or your yellow formula sheet handout), since you won’t have access to the online calculator.</a:t>
            </a:r>
          </a:p>
          <a:p>
            <a:pPr marL="457200" lvl="0" indent="-457200">
              <a:buFont typeface="Arial" panose="020B0604020202020204" pitchFamily="34" charset="0"/>
              <a:buChar char="•"/>
            </a:pPr>
            <a:r>
              <a:rPr lang="en-US" sz="2800" dirty="0"/>
              <a:t>You will have an in-class quiz on problems like this where you have to graph the function by hand and show the same work as on this assignment. </a:t>
            </a:r>
          </a:p>
          <a:p>
            <a:pPr marL="457200" lvl="0" indent="-457200">
              <a:buFont typeface="Arial" panose="020B0604020202020204" pitchFamily="34" charset="0"/>
              <a:buChar char="•"/>
            </a:pPr>
            <a:r>
              <a:rPr lang="en-US" sz="2800" dirty="0"/>
              <a:t>There will also be problems like these on the next test (Test 2) and on the final exam. </a:t>
            </a:r>
          </a:p>
          <a:p>
            <a:r>
              <a:rPr lang="en-US" sz="2800" b="1" dirty="0"/>
              <a:t> </a:t>
            </a:r>
            <a:endParaRPr lang="en-US" sz="2800" dirty="0"/>
          </a:p>
          <a:p>
            <a:r>
              <a:rPr lang="en-US" sz="2800" b="1" dirty="0"/>
              <a:t>   </a:t>
            </a:r>
            <a:endParaRPr lang="en-US" sz="2800" dirty="0"/>
          </a:p>
          <a:p>
            <a:r>
              <a:rPr lang="en-US" sz="2800" b="1" dirty="0"/>
              <a:t> </a:t>
            </a:r>
            <a:endParaRPr lang="en-US" sz="2800" dirty="0"/>
          </a:p>
          <a:p>
            <a:r>
              <a:rPr lang="en-US" sz="2800" b="1" dirty="0"/>
              <a:t>      </a:t>
            </a:r>
            <a:endParaRPr lang="en-US" sz="2800" dirty="0"/>
          </a:p>
        </p:txBody>
      </p:sp>
      <p:sp>
        <p:nvSpPr>
          <p:cNvPr id="4" name="TextBox 3"/>
          <p:cNvSpPr txBox="1"/>
          <p:nvPr/>
        </p:nvSpPr>
        <p:spPr>
          <a:xfrm>
            <a:off x="469726" y="4419600"/>
            <a:ext cx="8238153" cy="1446550"/>
          </a:xfrm>
          <a:prstGeom prst="rect">
            <a:avLst/>
          </a:prstGeom>
          <a:solidFill>
            <a:srgbClr val="FFFF00"/>
          </a:solidFill>
          <a:ln w="63500">
            <a:solidFill>
              <a:srgbClr val="FF0000"/>
            </a:solidFill>
          </a:ln>
        </p:spPr>
        <p:txBody>
          <a:bodyPr wrap="none" rtlCol="0">
            <a:spAutoFit/>
          </a:bodyPr>
          <a:lstStyle/>
          <a:p>
            <a:pPr algn="ctr"/>
            <a:r>
              <a:rPr lang="en-US" sz="4400" b="1" dirty="0"/>
              <a:t>Expect to spend  ≥  90 minutes on</a:t>
            </a:r>
            <a:endParaRPr lang="en-US" sz="4400" dirty="0"/>
          </a:p>
          <a:p>
            <a:pPr algn="ctr"/>
            <a:r>
              <a:rPr lang="en-US" sz="4400" b="1" dirty="0"/>
              <a:t>this assignment outside of class.</a:t>
            </a:r>
            <a:endParaRPr lang="en-US" sz="4400" dirty="0"/>
          </a:p>
        </p:txBody>
      </p:sp>
    </p:spTree>
    <p:extLst>
      <p:ext uri="{BB962C8B-B14F-4D97-AF65-F5344CB8AC3E}">
        <p14:creationId xmlns:p14="http://schemas.microsoft.com/office/powerpoint/2010/main" val="161334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0"/>
                                  </p:iterate>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1" nodeType="clickEffect">
                                  <p:stCondLst>
                                    <p:cond delay="0"/>
                                  </p:stCondLst>
                                  <p:iterate type="lt">
                                    <p:tmPct val="4000"/>
                                  </p:iterate>
                                  <p:childTnLst>
                                    <p:set>
                                      <p:cBhvr override="childStyle">
                                        <p:cTn id="18" dur="500" fill="hold"/>
                                        <p:tgtEl>
                                          <p:spTgt spid="4"/>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7</a:t>
            </a:fld>
            <a:endParaRPr lang="en-US">
              <a:solidFill>
                <a:prstClr val="black">
                  <a:tint val="75000"/>
                </a:prstClr>
              </a:solidFill>
            </a:endParaRPr>
          </a:p>
        </p:txBody>
      </p:sp>
      <p:sp>
        <p:nvSpPr>
          <p:cNvPr id="3" name="TextBox 2"/>
          <p:cNvSpPr txBox="1"/>
          <p:nvPr/>
        </p:nvSpPr>
        <p:spPr>
          <a:xfrm>
            <a:off x="457200" y="304800"/>
            <a:ext cx="8153400" cy="461665"/>
          </a:xfrm>
          <a:prstGeom prst="rect">
            <a:avLst/>
          </a:prstGeom>
          <a:noFill/>
        </p:spPr>
        <p:txBody>
          <a:bodyPr wrap="square" rtlCol="0">
            <a:spAutoFit/>
          </a:bodyPr>
          <a:lstStyle/>
          <a:p>
            <a:r>
              <a:rPr lang="en-US" sz="800" dirty="0"/>
              <a:t>Teachers: In class, do the two following basic graphs on the whiteboard to show them how to go about  the process of graphing each shape. Don’t show the completed graph slide until after you have worked the problems out on the board. (The completed graph slides are mostly for the benefit of students reading the slides online.) You can do additional graphs in class if you have time, or just let students work on their own graphs for the rest of the hour. </a:t>
            </a:r>
          </a:p>
        </p:txBody>
      </p:sp>
    </p:spTree>
    <p:extLst>
      <p:ext uri="{BB962C8B-B14F-4D97-AF65-F5344CB8AC3E}">
        <p14:creationId xmlns:p14="http://schemas.microsoft.com/office/powerpoint/2010/main" val="37043853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8</a:t>
            </a:fld>
            <a:endParaRPr lang="en-US">
              <a:solidFill>
                <a:prstClr val="black">
                  <a:tint val="75000"/>
                </a:prstClr>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28600" y="-76200"/>
            <a:ext cx="8765991" cy="640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89979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9</a:t>
            </a:fld>
            <a:endParaRPr lang="en-US">
              <a:solidFill>
                <a:prstClr val="black">
                  <a:tint val="75000"/>
                </a:prst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9296400" cy="6921178"/>
          </a:xfrm>
          <a:prstGeom prst="rect">
            <a:avLst/>
          </a:prstGeom>
        </p:spPr>
      </p:pic>
      <p:sp>
        <p:nvSpPr>
          <p:cNvPr id="4" name="TextBox 3"/>
          <p:cNvSpPr txBox="1"/>
          <p:nvPr/>
        </p:nvSpPr>
        <p:spPr>
          <a:xfrm>
            <a:off x="5486400" y="304800"/>
            <a:ext cx="1574409" cy="707886"/>
          </a:xfrm>
          <a:prstGeom prst="rect">
            <a:avLst/>
          </a:prstGeom>
          <a:solidFill>
            <a:srgbClr val="FFFF00"/>
          </a:solidFill>
        </p:spPr>
        <p:txBody>
          <a:bodyPr wrap="square" rtlCol="0">
            <a:spAutoFit/>
          </a:bodyPr>
          <a:lstStyle/>
          <a:p>
            <a:r>
              <a:rPr lang="en-US" sz="4000" b="1" dirty="0">
                <a:solidFill>
                  <a:srgbClr val="FF0000"/>
                </a:solidFill>
              </a:rPr>
              <a:t>10</a:t>
            </a:r>
            <a:r>
              <a:rPr lang="en-US" sz="4000" b="1" dirty="0"/>
              <a:t>/10</a:t>
            </a:r>
          </a:p>
        </p:txBody>
      </p:sp>
      <p:sp>
        <p:nvSpPr>
          <p:cNvPr id="5" name="Rectangle 4"/>
          <p:cNvSpPr/>
          <p:nvPr/>
        </p:nvSpPr>
        <p:spPr>
          <a:xfrm>
            <a:off x="838200" y="2895600"/>
            <a:ext cx="169793" cy="1142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842755" y="3200400"/>
            <a:ext cx="169793" cy="152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838201" y="3543301"/>
            <a:ext cx="228600" cy="114299"/>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2755" y="3886200"/>
            <a:ext cx="209551" cy="1524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7871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p:cTn id="11" dur="1000" fill="hold"/>
                                        <p:tgtEl>
                                          <p:spTgt spid="4"/>
                                        </p:tgtEl>
                                        <p:attrNameLst>
                                          <p:attrName>ppt_w</p:attrName>
                                        </p:attrNameLst>
                                      </p:cBhvr>
                                      <p:tavLst>
                                        <p:tav tm="0">
                                          <p:val>
                                            <p:fltVal val="0"/>
                                          </p:val>
                                        </p:tav>
                                        <p:tav tm="100000">
                                          <p:val>
                                            <p:strVal val="#ppt_w"/>
                                          </p:val>
                                        </p:tav>
                                      </p:tavLst>
                                    </p:anim>
                                    <p:anim calcmode="lin" valueType="num">
                                      <p:cBhvr>
                                        <p:cTn id="12" dur="1000" fill="hold"/>
                                        <p:tgtEl>
                                          <p:spTgt spid="4"/>
                                        </p:tgtEl>
                                        <p:attrNameLst>
                                          <p:attrName>ppt_h</p:attrName>
                                        </p:attrNameLst>
                                      </p:cBhvr>
                                      <p:tavLst>
                                        <p:tav tm="0">
                                          <p:val>
                                            <p:fltVal val="0"/>
                                          </p:val>
                                        </p:tav>
                                        <p:tav tm="100000">
                                          <p:val>
                                            <p:strVal val="#ppt_h"/>
                                          </p:val>
                                        </p:tav>
                                      </p:tavLst>
                                    </p:anim>
                                    <p:anim calcmode="lin" valueType="num">
                                      <p:cBhvr>
                                        <p:cTn id="13" dur="1000" fill="hold"/>
                                        <p:tgtEl>
                                          <p:spTgt spid="4"/>
                                        </p:tgtEl>
                                        <p:attrNameLst>
                                          <p:attrName>style.rotation</p:attrName>
                                        </p:attrNameLst>
                                      </p:cBhvr>
                                      <p:tavLst>
                                        <p:tav tm="0">
                                          <p:val>
                                            <p:fltVal val="90"/>
                                          </p:val>
                                        </p:tav>
                                        <p:tav tm="100000">
                                          <p:val>
                                            <p:fltVal val="0"/>
                                          </p:val>
                                        </p:tav>
                                      </p:tavLst>
                                    </p:anim>
                                    <p:animEffect transition="in" filter="fade">
                                      <p:cBhvr>
                                        <p:cTn id="14"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4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default</Template>
  <TotalTime>4853</TotalTime>
  <Words>358</Words>
  <Application>Microsoft Office PowerPoint</Application>
  <PresentationFormat>On-screen Show (4:3)</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10</vt:i4>
      </vt:variant>
      <vt:variant>
        <vt:lpstr>Slide Titles</vt:lpstr>
      </vt:variant>
      <vt:variant>
        <vt:i4>12</vt:i4>
      </vt:variant>
    </vt:vector>
  </HeadingPairs>
  <TitlesOfParts>
    <vt:vector size="28" baseType="lpstr">
      <vt:lpstr>Arial</vt:lpstr>
      <vt:lpstr>Arial Narrow</vt:lpstr>
      <vt:lpstr>Calibri</vt:lpstr>
      <vt:lpstr>Times New Roman</vt:lpstr>
      <vt:lpstr>Verdana</vt:lpstr>
      <vt:lpstr>Wingdings</vt:lpstr>
      <vt:lpstr>Martin Gay</vt:lpstr>
      <vt:lpstr>Pearson_Presentation</vt:lpstr>
      <vt:lpstr>1_Martin Gay</vt:lpstr>
      <vt:lpstr>1_Pearson_Presentation</vt:lpstr>
      <vt:lpstr>2_Martin Gay</vt:lpstr>
      <vt:lpstr>2_Pearson_Presentation</vt:lpstr>
      <vt:lpstr>3_Martin Gay</vt:lpstr>
      <vt:lpstr>2_Office Theme</vt:lpstr>
      <vt:lpstr>4_Martin Gay</vt:lpstr>
      <vt:lpstr>1_Office Theme</vt:lpstr>
      <vt:lpstr>Section 8.2 Graphing Nonlinear Equations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Algebra</dc:title>
  <dc:subject>Chapter 1</dc:subject>
  <dc:creator>Martin-Gay</dc:creator>
  <cp:lastModifiedBy>Skorczewski, Tyler</cp:lastModifiedBy>
  <cp:revision>473</cp:revision>
  <cp:lastPrinted>1601-01-01T00:00:00Z</cp:lastPrinted>
  <dcterms:created xsi:type="dcterms:W3CDTF">2005-01-06T16:58:30Z</dcterms:created>
  <dcterms:modified xsi:type="dcterms:W3CDTF">2018-06-07T21:15:04Z</dcterms:modified>
</cp:coreProperties>
</file>