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0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1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1" r:id="rId2"/>
    <p:sldMasterId id="2147483965" r:id="rId3"/>
    <p:sldMasterId id="2147484013" r:id="rId4"/>
    <p:sldMasterId id="2147484019" r:id="rId5"/>
    <p:sldMasterId id="2147484031" r:id="rId6"/>
    <p:sldMasterId id="2147484037" r:id="rId7"/>
    <p:sldMasterId id="2147484049" r:id="rId8"/>
    <p:sldMasterId id="2147484091" r:id="rId9"/>
    <p:sldMasterId id="2147484097" r:id="rId10"/>
    <p:sldMasterId id="2147484109" r:id="rId11"/>
    <p:sldMasterId id="2147484146" r:id="rId12"/>
  </p:sldMasterIdLst>
  <p:notesMasterIdLst>
    <p:notesMasterId r:id="rId27"/>
  </p:notesMasterIdLst>
  <p:handoutMasterIdLst>
    <p:handoutMasterId r:id="rId28"/>
  </p:handoutMasterIdLst>
  <p:sldIdLst>
    <p:sldId id="929" r:id="rId13"/>
    <p:sldId id="899" r:id="rId14"/>
    <p:sldId id="913" r:id="rId15"/>
    <p:sldId id="928" r:id="rId16"/>
    <p:sldId id="915" r:id="rId17"/>
    <p:sldId id="916" r:id="rId18"/>
    <p:sldId id="902" r:id="rId19"/>
    <p:sldId id="905" r:id="rId20"/>
    <p:sldId id="906" r:id="rId21"/>
    <p:sldId id="903" r:id="rId22"/>
    <p:sldId id="904" r:id="rId23"/>
    <p:sldId id="908" r:id="rId24"/>
    <p:sldId id="909" r:id="rId25"/>
    <p:sldId id="91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B5D"/>
    <a:srgbClr val="053B7D"/>
    <a:srgbClr val="7E0404"/>
    <a:srgbClr val="FFFFCC"/>
    <a:srgbClr val="000000"/>
    <a:srgbClr val="000099"/>
    <a:srgbClr val="8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6" autoAdjust="0"/>
    <p:restoredTop sz="94413" autoAdjust="0"/>
  </p:normalViewPr>
  <p:slideViewPr>
    <p:cSldViewPr>
      <p:cViewPr varScale="1">
        <p:scale>
          <a:sx n="82" d="100"/>
          <a:sy n="82" d="100"/>
        </p:scale>
        <p:origin x="1253" y="67"/>
      </p:cViewPr>
      <p:guideLst>
        <p:guide orient="horz" pos="240"/>
        <p:guide pos="264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264"/>
    </p:cViewPr>
  </p:sorterViewPr>
  <p:notesViewPr>
    <p:cSldViewPr>
      <p:cViewPr varScale="1">
        <p:scale>
          <a:sx n="77" d="100"/>
          <a:sy n="77" d="100"/>
        </p:scale>
        <p:origin x="-245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2CD53B07-0ED5-4E74-94C0-515E6B2A30AD}"/>
    <pc:docChg chg="custSel delSld modSld delMainMaster">
      <pc:chgData name="Skorczewski, Tyler" userId="51e037cb-caff-4c31-880d-f686087de38b" providerId="ADAL" clId="{2CD53B07-0ED5-4E74-94C0-515E6B2A30AD}" dt="2018-06-07T21:21:21.238" v="33" actId="2696"/>
      <pc:docMkLst>
        <pc:docMk/>
      </pc:docMkLst>
      <pc:sldChg chg="delSp modSp delAnim">
        <pc:chgData name="Skorczewski, Tyler" userId="51e037cb-caff-4c31-880d-f686087de38b" providerId="ADAL" clId="{2CD53B07-0ED5-4E74-94C0-515E6B2A30AD}" dt="2018-06-07T21:20:47.465" v="7" actId="478"/>
        <pc:sldMkLst>
          <pc:docMk/>
          <pc:sldMk cId="3542887119" sldId="913"/>
        </pc:sldMkLst>
        <pc:spChg chg="del mod">
          <ac:chgData name="Skorczewski, Tyler" userId="51e037cb-caff-4c31-880d-f686087de38b" providerId="ADAL" clId="{2CD53B07-0ED5-4E74-94C0-515E6B2A30AD}" dt="2018-06-07T21:20:47.465" v="7" actId="478"/>
          <ac:spMkLst>
            <pc:docMk/>
            <pc:sldMk cId="3542887119" sldId="913"/>
            <ac:spMk id="3" creationId="{00000000-0000-0000-0000-000000000000}"/>
          </ac:spMkLst>
        </pc:spChg>
        <pc:spChg chg="mod">
          <ac:chgData name="Skorczewski, Tyler" userId="51e037cb-caff-4c31-880d-f686087de38b" providerId="ADAL" clId="{2CD53B07-0ED5-4E74-94C0-515E6B2A30AD}" dt="2018-06-07T21:20:29.339" v="4" actId="20577"/>
          <ac:spMkLst>
            <pc:docMk/>
            <pc:sldMk cId="3542887119" sldId="913"/>
            <ac:spMk id="26626" creationId="{00000000-0000-0000-0000-000000000000}"/>
          </ac:spMkLst>
        </pc:spChg>
      </pc:sldChg>
      <pc:sldChg chg="del">
        <pc:chgData name="Skorczewski, Tyler" userId="51e037cb-caff-4c31-880d-f686087de38b" providerId="ADAL" clId="{2CD53B07-0ED5-4E74-94C0-515E6B2A30AD}" dt="2018-06-07T21:19:30.177" v="0" actId="2696"/>
        <pc:sldMkLst>
          <pc:docMk/>
          <pc:sldMk cId="1449481584" sldId="920"/>
        </pc:sldMkLst>
      </pc:sldChg>
      <pc:sldChg chg="del">
        <pc:chgData name="Skorczewski, Tyler" userId="51e037cb-caff-4c31-880d-f686087de38b" providerId="ADAL" clId="{2CD53B07-0ED5-4E74-94C0-515E6B2A30AD}" dt="2018-06-07T21:21:20.159" v="8" actId="2696"/>
        <pc:sldMkLst>
          <pc:docMk/>
          <pc:sldMk cId="3661032597" sldId="930"/>
        </pc:sldMkLst>
      </pc:sldChg>
      <pc:sldChg chg="del">
        <pc:chgData name="Skorczewski, Tyler" userId="51e037cb-caff-4c31-880d-f686087de38b" providerId="ADAL" clId="{2CD53B07-0ED5-4E74-94C0-515E6B2A30AD}" dt="2018-06-07T21:21:21.222" v="21" actId="2696"/>
        <pc:sldMkLst>
          <pc:docMk/>
          <pc:sldMk cId="2552581935" sldId="931"/>
        </pc:sldMkLst>
      </pc:sldChg>
      <pc:sldMasterChg chg="del delSldLayout">
        <pc:chgData name="Skorczewski, Tyler" userId="51e037cb-caff-4c31-880d-f686087de38b" providerId="ADAL" clId="{2CD53B07-0ED5-4E74-94C0-515E6B2A30AD}" dt="2018-06-07T21:21:20.159" v="20" actId="2696"/>
        <pc:sldMasterMkLst>
          <pc:docMk/>
          <pc:sldMasterMk cId="1795145204" sldId="2147484158"/>
        </pc:sldMasterMkLst>
        <pc:sldLayoutChg chg="del">
          <pc:chgData name="Skorczewski, Tyler" userId="51e037cb-caff-4c31-880d-f686087de38b" providerId="ADAL" clId="{2CD53B07-0ED5-4E74-94C0-515E6B2A30AD}" dt="2018-06-07T21:21:20.159" v="9" actId="2696"/>
          <pc:sldLayoutMkLst>
            <pc:docMk/>
            <pc:sldMasterMk cId="1795145204" sldId="2147484158"/>
            <pc:sldLayoutMk cId="3130640518" sldId="2147484159"/>
          </pc:sldLayoutMkLst>
        </pc:sldLayoutChg>
        <pc:sldLayoutChg chg="del">
          <pc:chgData name="Skorczewski, Tyler" userId="51e037cb-caff-4c31-880d-f686087de38b" providerId="ADAL" clId="{2CD53B07-0ED5-4E74-94C0-515E6B2A30AD}" dt="2018-06-07T21:21:20.159" v="10" actId="2696"/>
          <pc:sldLayoutMkLst>
            <pc:docMk/>
            <pc:sldMasterMk cId="1795145204" sldId="2147484158"/>
            <pc:sldLayoutMk cId="4017129889" sldId="2147484160"/>
          </pc:sldLayoutMkLst>
        </pc:sldLayoutChg>
        <pc:sldLayoutChg chg="del">
          <pc:chgData name="Skorczewski, Tyler" userId="51e037cb-caff-4c31-880d-f686087de38b" providerId="ADAL" clId="{2CD53B07-0ED5-4E74-94C0-515E6B2A30AD}" dt="2018-06-07T21:21:20.159" v="11" actId="2696"/>
          <pc:sldLayoutMkLst>
            <pc:docMk/>
            <pc:sldMasterMk cId="1795145204" sldId="2147484158"/>
            <pc:sldLayoutMk cId="3414244608" sldId="2147484161"/>
          </pc:sldLayoutMkLst>
        </pc:sldLayoutChg>
        <pc:sldLayoutChg chg="del">
          <pc:chgData name="Skorczewski, Tyler" userId="51e037cb-caff-4c31-880d-f686087de38b" providerId="ADAL" clId="{2CD53B07-0ED5-4E74-94C0-515E6B2A30AD}" dt="2018-06-07T21:21:20.159" v="12" actId="2696"/>
          <pc:sldLayoutMkLst>
            <pc:docMk/>
            <pc:sldMasterMk cId="1795145204" sldId="2147484158"/>
            <pc:sldLayoutMk cId="2172522635" sldId="2147484162"/>
          </pc:sldLayoutMkLst>
        </pc:sldLayoutChg>
        <pc:sldLayoutChg chg="del">
          <pc:chgData name="Skorczewski, Tyler" userId="51e037cb-caff-4c31-880d-f686087de38b" providerId="ADAL" clId="{2CD53B07-0ED5-4E74-94C0-515E6B2A30AD}" dt="2018-06-07T21:21:20.159" v="13" actId="2696"/>
          <pc:sldLayoutMkLst>
            <pc:docMk/>
            <pc:sldMasterMk cId="1795145204" sldId="2147484158"/>
            <pc:sldLayoutMk cId="3498542046" sldId="2147484163"/>
          </pc:sldLayoutMkLst>
        </pc:sldLayoutChg>
        <pc:sldLayoutChg chg="del">
          <pc:chgData name="Skorczewski, Tyler" userId="51e037cb-caff-4c31-880d-f686087de38b" providerId="ADAL" clId="{2CD53B07-0ED5-4E74-94C0-515E6B2A30AD}" dt="2018-06-07T21:21:20.159" v="14" actId="2696"/>
          <pc:sldLayoutMkLst>
            <pc:docMk/>
            <pc:sldMasterMk cId="1795145204" sldId="2147484158"/>
            <pc:sldLayoutMk cId="270064479" sldId="2147484164"/>
          </pc:sldLayoutMkLst>
        </pc:sldLayoutChg>
        <pc:sldLayoutChg chg="del">
          <pc:chgData name="Skorczewski, Tyler" userId="51e037cb-caff-4c31-880d-f686087de38b" providerId="ADAL" clId="{2CD53B07-0ED5-4E74-94C0-515E6B2A30AD}" dt="2018-06-07T21:21:20.159" v="15" actId="2696"/>
          <pc:sldLayoutMkLst>
            <pc:docMk/>
            <pc:sldMasterMk cId="1795145204" sldId="2147484158"/>
            <pc:sldLayoutMk cId="552036772" sldId="2147484165"/>
          </pc:sldLayoutMkLst>
        </pc:sldLayoutChg>
        <pc:sldLayoutChg chg="del">
          <pc:chgData name="Skorczewski, Tyler" userId="51e037cb-caff-4c31-880d-f686087de38b" providerId="ADAL" clId="{2CD53B07-0ED5-4E74-94C0-515E6B2A30AD}" dt="2018-06-07T21:21:20.159" v="16" actId="2696"/>
          <pc:sldLayoutMkLst>
            <pc:docMk/>
            <pc:sldMasterMk cId="1795145204" sldId="2147484158"/>
            <pc:sldLayoutMk cId="1919851615" sldId="2147484166"/>
          </pc:sldLayoutMkLst>
        </pc:sldLayoutChg>
        <pc:sldLayoutChg chg="del">
          <pc:chgData name="Skorczewski, Tyler" userId="51e037cb-caff-4c31-880d-f686087de38b" providerId="ADAL" clId="{2CD53B07-0ED5-4E74-94C0-515E6B2A30AD}" dt="2018-06-07T21:21:20.159" v="17" actId="2696"/>
          <pc:sldLayoutMkLst>
            <pc:docMk/>
            <pc:sldMasterMk cId="1795145204" sldId="2147484158"/>
            <pc:sldLayoutMk cId="4039897562" sldId="2147484167"/>
          </pc:sldLayoutMkLst>
        </pc:sldLayoutChg>
        <pc:sldLayoutChg chg="del">
          <pc:chgData name="Skorczewski, Tyler" userId="51e037cb-caff-4c31-880d-f686087de38b" providerId="ADAL" clId="{2CD53B07-0ED5-4E74-94C0-515E6B2A30AD}" dt="2018-06-07T21:21:20.159" v="18" actId="2696"/>
          <pc:sldLayoutMkLst>
            <pc:docMk/>
            <pc:sldMasterMk cId="1795145204" sldId="2147484158"/>
            <pc:sldLayoutMk cId="1938044068" sldId="2147484168"/>
          </pc:sldLayoutMkLst>
        </pc:sldLayoutChg>
        <pc:sldLayoutChg chg="del">
          <pc:chgData name="Skorczewski, Tyler" userId="51e037cb-caff-4c31-880d-f686087de38b" providerId="ADAL" clId="{2CD53B07-0ED5-4E74-94C0-515E6B2A30AD}" dt="2018-06-07T21:21:20.159" v="19" actId="2696"/>
          <pc:sldLayoutMkLst>
            <pc:docMk/>
            <pc:sldMasterMk cId="1795145204" sldId="2147484158"/>
            <pc:sldLayoutMk cId="1247508117" sldId="2147484169"/>
          </pc:sldLayoutMkLst>
        </pc:sldLayoutChg>
      </pc:sldMasterChg>
      <pc:sldMasterChg chg="del delSldLayout">
        <pc:chgData name="Skorczewski, Tyler" userId="51e037cb-caff-4c31-880d-f686087de38b" providerId="ADAL" clId="{2CD53B07-0ED5-4E74-94C0-515E6B2A30AD}" dt="2018-06-07T21:21:21.238" v="33" actId="2696"/>
        <pc:sldMasterMkLst>
          <pc:docMk/>
          <pc:sldMasterMk cId="3802823838" sldId="2147484170"/>
        </pc:sldMasterMkLst>
        <pc:sldLayoutChg chg="del">
          <pc:chgData name="Skorczewski, Tyler" userId="51e037cb-caff-4c31-880d-f686087de38b" providerId="ADAL" clId="{2CD53B07-0ED5-4E74-94C0-515E6B2A30AD}" dt="2018-06-07T21:21:21.222" v="22" actId="2696"/>
          <pc:sldLayoutMkLst>
            <pc:docMk/>
            <pc:sldMasterMk cId="3802823838" sldId="2147484170"/>
            <pc:sldLayoutMk cId="672194917" sldId="2147484171"/>
          </pc:sldLayoutMkLst>
        </pc:sldLayoutChg>
        <pc:sldLayoutChg chg="del">
          <pc:chgData name="Skorczewski, Tyler" userId="51e037cb-caff-4c31-880d-f686087de38b" providerId="ADAL" clId="{2CD53B07-0ED5-4E74-94C0-515E6B2A30AD}" dt="2018-06-07T21:21:21.222" v="23" actId="2696"/>
          <pc:sldLayoutMkLst>
            <pc:docMk/>
            <pc:sldMasterMk cId="3802823838" sldId="2147484170"/>
            <pc:sldLayoutMk cId="4060310548" sldId="2147484172"/>
          </pc:sldLayoutMkLst>
        </pc:sldLayoutChg>
        <pc:sldLayoutChg chg="del">
          <pc:chgData name="Skorczewski, Tyler" userId="51e037cb-caff-4c31-880d-f686087de38b" providerId="ADAL" clId="{2CD53B07-0ED5-4E74-94C0-515E6B2A30AD}" dt="2018-06-07T21:21:21.222" v="24" actId="2696"/>
          <pc:sldLayoutMkLst>
            <pc:docMk/>
            <pc:sldMasterMk cId="3802823838" sldId="2147484170"/>
            <pc:sldLayoutMk cId="2301361342" sldId="2147484173"/>
          </pc:sldLayoutMkLst>
        </pc:sldLayoutChg>
        <pc:sldLayoutChg chg="del">
          <pc:chgData name="Skorczewski, Tyler" userId="51e037cb-caff-4c31-880d-f686087de38b" providerId="ADAL" clId="{2CD53B07-0ED5-4E74-94C0-515E6B2A30AD}" dt="2018-06-07T21:21:21.222" v="25" actId="2696"/>
          <pc:sldLayoutMkLst>
            <pc:docMk/>
            <pc:sldMasterMk cId="3802823838" sldId="2147484170"/>
            <pc:sldLayoutMk cId="4113761050" sldId="2147484174"/>
          </pc:sldLayoutMkLst>
        </pc:sldLayoutChg>
        <pc:sldLayoutChg chg="del">
          <pc:chgData name="Skorczewski, Tyler" userId="51e037cb-caff-4c31-880d-f686087de38b" providerId="ADAL" clId="{2CD53B07-0ED5-4E74-94C0-515E6B2A30AD}" dt="2018-06-07T21:21:21.222" v="26" actId="2696"/>
          <pc:sldLayoutMkLst>
            <pc:docMk/>
            <pc:sldMasterMk cId="3802823838" sldId="2147484170"/>
            <pc:sldLayoutMk cId="3854194954" sldId="2147484175"/>
          </pc:sldLayoutMkLst>
        </pc:sldLayoutChg>
        <pc:sldLayoutChg chg="del">
          <pc:chgData name="Skorczewski, Tyler" userId="51e037cb-caff-4c31-880d-f686087de38b" providerId="ADAL" clId="{2CD53B07-0ED5-4E74-94C0-515E6B2A30AD}" dt="2018-06-07T21:21:21.222" v="27" actId="2696"/>
          <pc:sldLayoutMkLst>
            <pc:docMk/>
            <pc:sldMasterMk cId="3802823838" sldId="2147484170"/>
            <pc:sldLayoutMk cId="650017866" sldId="2147484176"/>
          </pc:sldLayoutMkLst>
        </pc:sldLayoutChg>
        <pc:sldLayoutChg chg="del">
          <pc:chgData name="Skorczewski, Tyler" userId="51e037cb-caff-4c31-880d-f686087de38b" providerId="ADAL" clId="{2CD53B07-0ED5-4E74-94C0-515E6B2A30AD}" dt="2018-06-07T21:21:21.222" v="28" actId="2696"/>
          <pc:sldLayoutMkLst>
            <pc:docMk/>
            <pc:sldMasterMk cId="3802823838" sldId="2147484170"/>
            <pc:sldLayoutMk cId="3341363333" sldId="2147484177"/>
          </pc:sldLayoutMkLst>
        </pc:sldLayoutChg>
        <pc:sldLayoutChg chg="del">
          <pc:chgData name="Skorczewski, Tyler" userId="51e037cb-caff-4c31-880d-f686087de38b" providerId="ADAL" clId="{2CD53B07-0ED5-4E74-94C0-515E6B2A30AD}" dt="2018-06-07T21:21:21.222" v="29" actId="2696"/>
          <pc:sldLayoutMkLst>
            <pc:docMk/>
            <pc:sldMasterMk cId="3802823838" sldId="2147484170"/>
            <pc:sldLayoutMk cId="993311679" sldId="2147484178"/>
          </pc:sldLayoutMkLst>
        </pc:sldLayoutChg>
        <pc:sldLayoutChg chg="del">
          <pc:chgData name="Skorczewski, Tyler" userId="51e037cb-caff-4c31-880d-f686087de38b" providerId="ADAL" clId="{2CD53B07-0ED5-4E74-94C0-515E6B2A30AD}" dt="2018-06-07T21:21:21.222" v="30" actId="2696"/>
          <pc:sldLayoutMkLst>
            <pc:docMk/>
            <pc:sldMasterMk cId="3802823838" sldId="2147484170"/>
            <pc:sldLayoutMk cId="494354535" sldId="2147484179"/>
          </pc:sldLayoutMkLst>
        </pc:sldLayoutChg>
        <pc:sldLayoutChg chg="del">
          <pc:chgData name="Skorczewski, Tyler" userId="51e037cb-caff-4c31-880d-f686087de38b" providerId="ADAL" clId="{2CD53B07-0ED5-4E74-94C0-515E6B2A30AD}" dt="2018-06-07T21:21:21.222" v="31" actId="2696"/>
          <pc:sldLayoutMkLst>
            <pc:docMk/>
            <pc:sldMasterMk cId="3802823838" sldId="2147484170"/>
            <pc:sldLayoutMk cId="2001248806" sldId="2147484180"/>
          </pc:sldLayoutMkLst>
        </pc:sldLayoutChg>
        <pc:sldLayoutChg chg="del">
          <pc:chgData name="Skorczewski, Tyler" userId="51e037cb-caff-4c31-880d-f686087de38b" providerId="ADAL" clId="{2CD53B07-0ED5-4E74-94C0-515E6B2A30AD}" dt="2018-06-07T21:21:21.222" v="32" actId="2696"/>
          <pc:sldLayoutMkLst>
            <pc:docMk/>
            <pc:sldMasterMk cId="3802823838" sldId="2147484170"/>
            <pc:sldLayoutMk cId="3106565755" sldId="214748418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12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B01AF8-093F-4D47-A5BD-23D4A2C866CB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904D59-006F-48A4-9471-4C5471C9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EC5EFE4D-AD76-4364-8096-FB920066C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3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4010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69E0E-69D6-4A5E-9DAE-46FBE105CE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05674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941C6-A895-4DBC-83D2-517A4667A2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5336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B45B-A263-456F-ACD3-E1AB191B72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985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0C6C-6EB1-4678-9544-A83584CE05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0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6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82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3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3886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491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853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00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6380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2946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502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0369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8943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0447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3135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971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808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2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03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164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56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9589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381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5043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406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087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992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2995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1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675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2983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6774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475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4674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0120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838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08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1955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1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623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8165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7544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1943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72344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307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2182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4841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8289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887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63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1973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0772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69068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25374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6303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51761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7524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62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39626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055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9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690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50B5A-D8BF-41E9-B5AE-DAD08C918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398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668EC-57F8-4D61-91BA-DEF33F333EA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143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2B6A9-DB7F-4D74-956D-EBE5CCB7DE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842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5C1A6-F9E1-4DFA-8DB9-3C1CCE834D7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29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6A2A-9354-4ADD-AC02-84AAB5DD70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798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27CEC-36D8-47BF-9513-7E027FE74AA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78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C7CB9-B4D2-43E3-914D-4FBE676FF1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7215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69E0E-69D6-4A5E-9DAE-46FBE105CE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551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941C6-A895-4DBC-83D2-517A4667A2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352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B45B-A263-456F-ACD3-E1AB191B72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1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1768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0C6C-6EB1-4678-9544-A83584CE05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997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A6AC-0AFA-4C11-B5DB-45E085D276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122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DDF50-9F44-402D-B0BE-A713C032D9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678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F80B5-A5BE-4053-82C6-60D95B099B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5353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C3520-36AC-4608-8EE7-31EF730A75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082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9D29-53BD-4577-98F8-692186921D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823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65032-FC74-4C27-9F9E-EA30807E6F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304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E0FD-74E6-4200-905A-B19489BA25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090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9AA4-6D3A-47A3-987D-37EDD48102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219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D14E-B26F-48EB-BBE7-A33D07F165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6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30659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AAEB1-370A-40CE-983C-A7B612EF0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3834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8C725-E601-4021-A60B-4B8CCE4B88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367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50374-074F-498E-B380-AC893223B1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897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50B5A-D8BF-41E9-B5AE-DAD08C918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2192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668EC-57F8-4D61-91BA-DEF33F333EA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689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2B6A9-DB7F-4D74-956D-EBE5CCB7DE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098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5C1A6-F9E1-4DFA-8DB9-3C1CCE834D7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8630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6A2A-9354-4ADD-AC02-84AAB5DD70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18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27CEC-36D8-47BF-9513-7E027FE74AA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0444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C7CB9-B4D2-43E3-914D-4FBE676FF1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1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6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6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DDFAE64-F301-45AD-BD5B-9A40779FD98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0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8F2CC3-32B7-4A46-8DE9-82C774B7E7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1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DDFAE64-F301-45AD-BD5B-9A40779FD98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64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4101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076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79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082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590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13317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4642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2295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298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178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8199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202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3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614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6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1214854"/>
            <a:ext cx="9296400" cy="2800767"/>
          </a:xfrm>
        </p:spPr>
        <p:txBody>
          <a:bodyPr/>
          <a:lstStyle/>
          <a:p>
            <a:r>
              <a:rPr lang="en-US" dirty="0"/>
              <a:t>Writing Linear Equations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Section 8.1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596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153400" cy="2590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>
                <a:latin typeface="Times New Roman" pitchFamily="18" charset="0"/>
              </a:rPr>
              <a:t>First, we need to find the slope of the given line.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3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= -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+ 6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(subtract x from both sides)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8202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03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Calibri"/>
                </a:rPr>
                <a:t>Example: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04800" y="3810000"/>
            <a:ext cx="6324600" cy="609600"/>
            <a:chOff x="288" y="2112"/>
            <a:chExt cx="3984" cy="384"/>
          </a:xfrm>
        </p:grpSpPr>
        <p:graphicFrame>
          <p:nvGraphicFramePr>
            <p:cNvPr id="37897" name="Object 7"/>
            <p:cNvGraphicFramePr>
              <a:graphicFrameLocks noChangeAspect="1"/>
            </p:cNvGraphicFramePr>
            <p:nvPr/>
          </p:nvGraphicFramePr>
          <p:xfrm>
            <a:off x="1056" y="2112"/>
            <a:ext cx="21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253890" imgH="393529" progId="Equation.3">
                    <p:embed/>
                  </p:oleObj>
                </mc:Choice>
                <mc:Fallback>
                  <p:oleObj name="Equation" r:id="rId3" imgW="253890" imgH="393529" progId="Equation.3">
                    <p:embed/>
                    <p:pic>
                      <p:nvPicPr>
                        <p:cNvPr id="3789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12"/>
                          <a:ext cx="21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Text Box 8"/>
            <p:cNvSpPr txBox="1">
              <a:spLocks noChangeArrowheads="1"/>
            </p:cNvSpPr>
            <p:nvPr/>
          </p:nvSpPr>
          <p:spPr bwMode="auto">
            <a:xfrm>
              <a:off x="288" y="2112"/>
              <a:ext cx="39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1F497D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prstClr val="black"/>
                  </a:solidFill>
                  <a:latin typeface="Calibri" pitchFamily="34" charset="0"/>
                </a:rPr>
                <a:t> </a:t>
              </a:r>
              <a:r>
                <a:rPr lang="en-US" sz="2800" i="1">
                  <a:solidFill>
                    <a:prstClr val="black"/>
                  </a:solidFill>
                  <a:latin typeface="Calibri" pitchFamily="34" charset="0"/>
                </a:rPr>
                <a:t>y</a:t>
              </a:r>
              <a:r>
                <a:rPr lang="en-US" sz="2800">
                  <a:solidFill>
                    <a:prstClr val="black"/>
                  </a:solidFill>
                  <a:latin typeface="Calibri" pitchFamily="34" charset="0"/>
                </a:rPr>
                <a:t> =       </a:t>
              </a:r>
              <a:r>
                <a:rPr lang="en-US" sz="2800" i="1">
                  <a:solidFill>
                    <a:prstClr val="black"/>
                  </a:solidFill>
                  <a:latin typeface="Calibri" pitchFamily="34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latin typeface="Calibri" pitchFamily="34" charset="0"/>
                </a:rPr>
                <a:t> + 2         </a:t>
              </a:r>
              <a:r>
                <a:rPr lang="en-US">
                  <a:solidFill>
                    <a:srgbClr val="1F497D"/>
                  </a:solidFill>
                  <a:latin typeface="Calibri" pitchFamily="34" charset="0"/>
                </a:rPr>
                <a:t>(divide both sides by 3)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81000" y="4800600"/>
            <a:ext cx="8763000" cy="990600"/>
            <a:chOff x="240" y="2736"/>
            <a:chExt cx="5424" cy="624"/>
          </a:xfrm>
        </p:grpSpPr>
        <p:sp>
          <p:nvSpPr>
            <p:cNvPr id="37895" name="Text Box 10"/>
            <p:cNvSpPr txBox="1">
              <a:spLocks noChangeArrowheads="1"/>
            </p:cNvSpPr>
            <p:nvPr/>
          </p:nvSpPr>
          <p:spPr bwMode="auto">
            <a:xfrm>
              <a:off x="240" y="2736"/>
              <a:ext cx="542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1F497D"/>
                </a:buClr>
                <a:buSzPct val="125000"/>
                <a:buFontTx/>
                <a:buChar char="•"/>
              </a:pPr>
              <a:r>
                <a:rPr lang="en-US" sz="2800">
                  <a:solidFill>
                    <a:prstClr val="black"/>
                  </a:solidFill>
                  <a:latin typeface="Calibri" pitchFamily="34" charset="0"/>
                </a:rPr>
                <a:t>  </a:t>
              </a:r>
              <a:r>
                <a:rPr lang="en-US" sz="2800">
                  <a:solidFill>
                    <a:prstClr val="black"/>
                  </a:solidFill>
                  <a:cs typeface="Times New Roman" pitchFamily="18" charset="0"/>
                </a:rPr>
                <a:t>Since parallel lines have the same slope, we use the slope of      for our new equation, together with the given point.</a:t>
              </a:r>
              <a:endParaRPr lang="en-US" sz="2800">
                <a:solidFill>
                  <a:srgbClr val="1F497D"/>
                </a:solidFill>
                <a:cs typeface="Times New Roman" pitchFamily="18" charset="0"/>
              </a:endParaRPr>
            </a:p>
          </p:txBody>
        </p:sp>
        <p:graphicFrame>
          <p:nvGraphicFramePr>
            <p:cNvPr id="37896" name="Object 11"/>
            <p:cNvGraphicFramePr>
              <a:graphicFrameLocks noChangeAspect="1"/>
            </p:cNvGraphicFramePr>
            <p:nvPr/>
          </p:nvGraphicFramePr>
          <p:xfrm>
            <a:off x="523" y="3024"/>
            <a:ext cx="2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253890" imgH="393529" progId="Equation.3">
                    <p:embed/>
                  </p:oleObj>
                </mc:Choice>
                <mc:Fallback>
                  <p:oleObj name="Equation" r:id="rId5" imgW="253890" imgH="393529" progId="Equation.3">
                    <p:embed/>
                    <p:pic>
                      <p:nvPicPr>
                        <p:cNvPr id="3789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3024"/>
                          <a:ext cx="2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2057400" y="88900"/>
            <a:ext cx="7086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prstClr val="black"/>
                </a:solidFill>
              </a:rPr>
              <a:t>Find an equation of a line that contains the point </a:t>
            </a:r>
            <a:r>
              <a:rPr lang="en-US" sz="2800" b="1">
                <a:solidFill>
                  <a:srgbClr val="FF0000"/>
                </a:solidFill>
              </a:rPr>
              <a:t>(-2,4) </a:t>
            </a:r>
            <a:r>
              <a:rPr lang="en-US" sz="2800">
                <a:solidFill>
                  <a:prstClr val="black"/>
                </a:solidFill>
              </a:rPr>
              <a:t>and is parallel to the line </a:t>
            </a:r>
            <a:r>
              <a:rPr lang="en-US" sz="2800" b="1" i="1">
                <a:solidFill>
                  <a:srgbClr val="FF0000"/>
                </a:solidFill>
              </a:rPr>
              <a:t>x</a:t>
            </a:r>
            <a:r>
              <a:rPr lang="en-US" sz="2800" b="1">
                <a:solidFill>
                  <a:srgbClr val="FF0000"/>
                </a:solidFill>
              </a:rPr>
              <a:t> + 3</a:t>
            </a:r>
            <a:r>
              <a:rPr lang="en-US" sz="2800" b="1" i="1">
                <a:solidFill>
                  <a:srgbClr val="FF0000"/>
                </a:solidFill>
              </a:rPr>
              <a:t>y</a:t>
            </a:r>
            <a:r>
              <a:rPr lang="en-US" sz="2800" b="1">
                <a:solidFill>
                  <a:srgbClr val="FF0000"/>
                </a:solidFill>
              </a:rPr>
              <a:t> = 6</a:t>
            </a:r>
            <a:r>
              <a:rPr lang="en-US" sz="2800">
                <a:solidFill>
                  <a:prstClr val="black"/>
                </a:solidFill>
              </a:rPr>
              <a:t>.  Write the equation in </a:t>
            </a:r>
            <a:r>
              <a:rPr lang="en-US" sz="2800" b="1">
                <a:solidFill>
                  <a:srgbClr val="D02800"/>
                </a:solidFill>
              </a:rPr>
              <a:t>standard form</a:t>
            </a:r>
            <a:r>
              <a:rPr lang="en-US" sz="2800">
                <a:solidFill>
                  <a:prstClr val="black"/>
                </a:solidFill>
              </a:rPr>
              <a:t>.</a:t>
            </a:r>
          </a:p>
          <a:p>
            <a:pPr eaLnBrk="1" hangingPunct="1"/>
            <a:endParaRPr lang="en-US" sz="2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50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402" name="Object 2"/>
          <p:cNvGraphicFramePr>
            <a:graphicFrameLocks noChangeAspect="1"/>
          </p:cNvGraphicFramePr>
          <p:nvPr/>
        </p:nvGraphicFramePr>
        <p:xfrm>
          <a:off x="1143000" y="1371600"/>
          <a:ext cx="3048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295400" imgH="393700" progId="Equation.3">
                  <p:embed/>
                </p:oleObj>
              </mc:Choice>
              <mc:Fallback>
                <p:oleObj name="Equation" r:id="rId3" imgW="1295400" imgH="393700" progId="Equation.3">
                  <p:embed/>
                  <p:pic>
                    <p:nvPicPr>
                      <p:cNvPr id="2304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048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69963" y="2438400"/>
            <a:ext cx="7793037" cy="477838"/>
            <a:chOff x="611" y="1536"/>
            <a:chExt cx="4909" cy="301"/>
          </a:xfrm>
        </p:grpSpPr>
        <p:graphicFrame>
          <p:nvGraphicFramePr>
            <p:cNvPr id="38929" name="Object 4"/>
            <p:cNvGraphicFramePr>
              <a:graphicFrameLocks noChangeAspect="1"/>
            </p:cNvGraphicFramePr>
            <p:nvPr/>
          </p:nvGraphicFramePr>
          <p:xfrm>
            <a:off x="611" y="1536"/>
            <a:ext cx="180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1218671" imgH="203112" progId="Equation.DSMT4">
                    <p:embed/>
                  </p:oleObj>
                </mc:Choice>
                <mc:Fallback>
                  <p:oleObj name="Equation" r:id="rId5" imgW="1218671" imgH="203112" progId="Equation.DSMT4">
                    <p:embed/>
                    <p:pic>
                      <p:nvPicPr>
                        <p:cNvPr id="3892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1536"/>
                          <a:ext cx="180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Text Box 5"/>
            <p:cNvSpPr txBox="1">
              <a:spLocks noChangeArrowheads="1"/>
            </p:cNvSpPr>
            <p:nvPr/>
          </p:nvSpPr>
          <p:spPr bwMode="auto">
            <a:xfrm>
              <a:off x="2880" y="1536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1F497D"/>
                  </a:solidFill>
                  <a:latin typeface="Calibri" pitchFamily="34" charset="0"/>
                </a:rPr>
                <a:t>(multiply by 3 to clear fractions)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44575" y="3017838"/>
            <a:ext cx="6629400" cy="554037"/>
            <a:chOff x="576" y="1920"/>
            <a:chExt cx="4176" cy="349"/>
          </a:xfrm>
        </p:grpSpPr>
        <p:graphicFrame>
          <p:nvGraphicFramePr>
            <p:cNvPr id="38927" name="Object 7"/>
            <p:cNvGraphicFramePr>
              <a:graphicFrameLocks noChangeAspect="1"/>
            </p:cNvGraphicFramePr>
            <p:nvPr/>
          </p:nvGraphicFramePr>
          <p:xfrm>
            <a:off x="576" y="1968"/>
            <a:ext cx="148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1002865" imgH="203112" progId="Equation.3">
                    <p:embed/>
                  </p:oleObj>
                </mc:Choice>
                <mc:Fallback>
                  <p:oleObj name="Equation" r:id="rId7" imgW="1002865" imgH="203112" progId="Equation.3">
                    <p:embed/>
                    <p:pic>
                      <p:nvPicPr>
                        <p:cNvPr id="389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68"/>
                          <a:ext cx="148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Text Box 8"/>
            <p:cNvSpPr txBox="1">
              <a:spLocks noChangeArrowheads="1"/>
            </p:cNvSpPr>
            <p:nvPr/>
          </p:nvSpPr>
          <p:spPr bwMode="auto">
            <a:xfrm>
              <a:off x="2544" y="1920"/>
              <a:ext cx="2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1F497D"/>
                  </a:solidFill>
                  <a:latin typeface="Calibri" pitchFamily="34" charset="0"/>
                </a:rPr>
                <a:t>(use distributive property)</a:t>
              </a:r>
            </a:p>
          </p:txBody>
        </p:sp>
      </p:grpSp>
      <p:graphicFrame>
        <p:nvGraphicFramePr>
          <p:cNvPr id="230410" name="Object 10"/>
          <p:cNvGraphicFramePr>
            <a:graphicFrameLocks noChangeAspect="1"/>
          </p:cNvGraphicFramePr>
          <p:nvPr/>
        </p:nvGraphicFramePr>
        <p:xfrm>
          <a:off x="319088" y="3689350"/>
          <a:ext cx="34401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002865" imgH="203112" progId="Equation.3">
                  <p:embed/>
                </p:oleObj>
              </mc:Choice>
              <mc:Fallback>
                <p:oleObj name="Equation" r:id="rId9" imgW="1002865" imgH="203112" progId="Equation.3">
                  <p:embed/>
                  <p:pic>
                    <p:nvPicPr>
                      <p:cNvPr id="2304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689350"/>
                        <a:ext cx="34401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1" name="Text Box 11"/>
          <p:cNvSpPr txBox="1">
            <a:spLocks noChangeArrowheads="1"/>
          </p:cNvSpPr>
          <p:nvPr/>
        </p:nvSpPr>
        <p:spPr bwMode="auto">
          <a:xfrm>
            <a:off x="3857625" y="3597275"/>
            <a:ext cx="5286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1F497D"/>
                </a:solidFill>
                <a:latin typeface="Calibri" pitchFamily="34" charset="0"/>
              </a:rPr>
              <a:t>(add x to both sides) </a:t>
            </a:r>
            <a:r>
              <a:rPr lang="en-US" i="1">
                <a:solidFill>
                  <a:srgbClr val="D02800"/>
                </a:solidFill>
                <a:latin typeface="Calibri" pitchFamily="34" charset="0"/>
              </a:rPr>
              <a:t>(</a:t>
            </a:r>
            <a:r>
              <a:rPr lang="en-US" b="1" i="1" u="sng">
                <a:solidFill>
                  <a:srgbClr val="D02800"/>
                </a:solidFill>
                <a:latin typeface="Calibri" pitchFamily="34" charset="0"/>
              </a:rPr>
              <a:t>Why</a:t>
            </a:r>
            <a:r>
              <a:rPr lang="en-US" i="1">
                <a:solidFill>
                  <a:srgbClr val="D02800"/>
                </a:solidFill>
                <a:latin typeface="Calibri" pitchFamily="34" charset="0"/>
              </a:rPr>
              <a:t>? Because they want it in STANDARD form)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143000" y="4419600"/>
            <a:ext cx="5486400" cy="477838"/>
            <a:chOff x="720" y="2784"/>
            <a:chExt cx="3456" cy="301"/>
          </a:xfrm>
        </p:grpSpPr>
        <p:graphicFrame>
          <p:nvGraphicFramePr>
            <p:cNvPr id="38925" name="Object 13"/>
            <p:cNvGraphicFramePr>
              <a:graphicFrameLocks noChangeAspect="1"/>
            </p:cNvGraphicFramePr>
            <p:nvPr/>
          </p:nvGraphicFramePr>
          <p:xfrm>
            <a:off x="720" y="2784"/>
            <a:ext cx="105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1" imgW="710891" imgH="203112" progId="Equation.DSMT4">
                    <p:embed/>
                  </p:oleObj>
                </mc:Choice>
                <mc:Fallback>
                  <p:oleObj name="Equation" r:id="rId11" imgW="710891" imgH="203112" progId="Equation.DSMT4">
                    <p:embed/>
                    <p:pic>
                      <p:nvPicPr>
                        <p:cNvPr id="3892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84"/>
                          <a:ext cx="105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256" y="2784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1F497D"/>
                  </a:solidFill>
                  <a:latin typeface="Calibri" pitchFamily="34" charset="0"/>
                </a:rPr>
                <a:t>(add 12 to both sides)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  <a:solidFill>
            <a:srgbClr val="00B0F0"/>
          </a:solidFill>
        </p:grpSpPr>
        <p:sp>
          <p:nvSpPr>
            <p:cNvPr id="9231" name="Rectangle 16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32" name="Text Box 17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Calibri"/>
                </a:rPr>
                <a:t>Example (cont.)</a:t>
              </a:r>
            </a:p>
          </p:txBody>
        </p:sp>
      </p:grp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971550" y="5481638"/>
            <a:ext cx="63736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What would this look like in </a:t>
            </a:r>
            <a:r>
              <a:rPr lang="en-US" i="1" dirty="0">
                <a:solidFill>
                  <a:srgbClr val="D02800"/>
                </a:solidFill>
                <a:latin typeface="Calibri" pitchFamily="34" charset="0"/>
              </a:rPr>
              <a:t>slope-intercept form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?</a:t>
            </a:r>
          </a:p>
          <a:p>
            <a:pPr eaLnBrk="1" hangingPunct="1"/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eaLnBrk="1" hangingPunct="1"/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graphicFrame>
        <p:nvGraphicFramePr>
          <p:cNvPr id="230419" name="Object 19"/>
          <p:cNvGraphicFramePr>
            <a:graphicFrameLocks noChangeAspect="1"/>
          </p:cNvGraphicFramePr>
          <p:nvPr/>
        </p:nvGraphicFramePr>
        <p:xfrm>
          <a:off x="7353300" y="5359400"/>
          <a:ext cx="16462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875920" imgH="393529" progId="Equation.DSMT4">
                  <p:embed/>
                </p:oleObj>
              </mc:Choice>
              <mc:Fallback>
                <p:oleObj name="Equation" r:id="rId13" imgW="875920" imgH="393529" progId="Equation.DSMT4">
                  <p:embed/>
                  <p:pic>
                    <p:nvPicPr>
                      <p:cNvPr id="2304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5359400"/>
                        <a:ext cx="16462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3"/>
          <p:cNvGraphicFramePr>
            <a:graphicFrameLocks noChangeAspect="1"/>
          </p:cNvGraphicFramePr>
          <p:nvPr/>
        </p:nvGraphicFramePr>
        <p:xfrm>
          <a:off x="4953000" y="381000"/>
          <a:ext cx="34813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1104421" imgH="215806" progId="Equation.3">
                  <p:embed/>
                </p:oleObj>
              </mc:Choice>
              <mc:Fallback>
                <p:oleObj name="Equation" r:id="rId15" imgW="1104421" imgH="215806" progId="Equation.3">
                  <p:embed/>
                  <p:pic>
                    <p:nvPicPr>
                      <p:cNvPr id="389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"/>
                        <a:ext cx="348138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913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1" grpId="0"/>
      <p:bldP spid="230418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Times New Roman" pitchFamily="18" charset="0"/>
              </a:rPr>
              <a:t>Find the equation of the line parallel to </a:t>
            </a:r>
            <a:r>
              <a:rPr lang="en-US" b="1" i="1">
                <a:latin typeface="Times New Roman" pitchFamily="18" charset="0"/>
              </a:rPr>
              <a:t>y</a:t>
            </a:r>
            <a:r>
              <a:rPr lang="en-US" b="1">
                <a:latin typeface="Times New Roman" pitchFamily="18" charset="0"/>
              </a:rPr>
              <a:t> = -4, passing through the point (0,-3).</a:t>
            </a:r>
          </a:p>
          <a:p>
            <a:pPr eaLnBrk="1" hangingPunct="1">
              <a:buFontTx/>
              <a:buNone/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The line y = -4 is a horizontal line (slope = 0).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If the new line is parallel to this horizontal line      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= -4, then it must also be a horizontal line.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So we use the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-coordinate of our point to find that the equation of the line is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= -3.</a:t>
            </a:r>
          </a:p>
          <a:p>
            <a:pPr eaLnBrk="1" hangingPunct="1">
              <a:buClr>
                <a:schemeClr val="tx2"/>
              </a:buClr>
              <a:buSzPct val="125000"/>
              <a:buFont typeface="Arial" charset="0"/>
              <a:buNone/>
            </a:pPr>
            <a:endParaRPr lang="en-US" sz="110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b="1" i="1">
                <a:latin typeface="Times New Roman" pitchFamily="18" charset="0"/>
              </a:rPr>
              <a:t>NOTE: </a:t>
            </a:r>
            <a:r>
              <a:rPr lang="en-US" sz="2800" i="1">
                <a:solidFill>
                  <a:srgbClr val="FF0000"/>
                </a:solidFill>
                <a:latin typeface="Times New Roman" pitchFamily="18" charset="0"/>
              </a:rPr>
              <a:t>Sketching a quick graph of the line  y = -4 and the point (0,-3) can help you visualize the situation and make sure you are solving the problem correctly.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524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Calibri"/>
                </a:rPr>
                <a:t>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561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Times New Roman" pitchFamily="18" charset="0"/>
              </a:rPr>
              <a:t>Find the equation of the line perpendicular to  </a:t>
            </a:r>
            <a:r>
              <a:rPr lang="en-US" b="1" i="1">
                <a:latin typeface="Times New Roman" pitchFamily="18" charset="0"/>
              </a:rPr>
              <a:t>x</a:t>
            </a:r>
            <a:r>
              <a:rPr lang="en-US" b="1">
                <a:latin typeface="Times New Roman" pitchFamily="18" charset="0"/>
              </a:rPr>
              <a:t> = 7, passing through the point (-5,0).</a:t>
            </a:r>
          </a:p>
          <a:p>
            <a:pPr eaLnBrk="1" hangingPunct="1">
              <a:buFontTx/>
              <a:buNone/>
            </a:pPr>
            <a:endParaRPr lang="en-US" sz="1000">
              <a:latin typeface="Times New Roman" pitchFamily="18" charset="0"/>
            </a:endParaRPr>
          </a:p>
          <a:p>
            <a:pPr eaLnBrk="1" hangingPunct="1">
              <a:buSzPct val="125000"/>
              <a:buFontTx/>
              <a:buChar char="•"/>
            </a:pPr>
            <a:r>
              <a:rPr lang="en-US" sz="2800">
                <a:latin typeface="Times New Roman" pitchFamily="18" charset="0"/>
              </a:rPr>
              <a:t>The line x = 7 is a vertical line.</a:t>
            </a:r>
          </a:p>
          <a:p>
            <a:pPr eaLnBrk="1" hangingPunct="1">
              <a:buSzPct val="125000"/>
              <a:buFontTx/>
              <a:buChar char="•"/>
            </a:pPr>
            <a:r>
              <a:rPr lang="en-US" sz="2800">
                <a:latin typeface="Times New Roman" pitchFamily="18" charset="0"/>
              </a:rPr>
              <a:t>If the new line is perpendicular to the vertical line        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= 7, then it must be a horizontal line.</a:t>
            </a:r>
          </a:p>
          <a:p>
            <a:pPr eaLnBrk="1" hangingPunct="1">
              <a:buSzPct val="125000"/>
              <a:buFontTx/>
              <a:buChar char="•"/>
            </a:pPr>
            <a:r>
              <a:rPr lang="en-US" sz="2800">
                <a:latin typeface="Times New Roman" pitchFamily="18" charset="0"/>
              </a:rPr>
              <a:t>So we use the 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-coordinate of our point to find that the equation of the line is 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0.</a:t>
            </a:r>
          </a:p>
          <a:p>
            <a:pPr eaLnBrk="1" hangingPunct="1">
              <a:buSzPct val="125000"/>
              <a:buFontTx/>
              <a:buChar char="•"/>
            </a:pPr>
            <a:r>
              <a:rPr lang="en-US" sz="2800" b="1" i="1">
                <a:latin typeface="Times New Roman" pitchFamily="18" charset="0"/>
              </a:rPr>
              <a:t>Again: </a:t>
            </a:r>
            <a:r>
              <a:rPr lang="en-US" sz="2800" i="1">
                <a:solidFill>
                  <a:srgbClr val="FF0000"/>
                </a:solidFill>
                <a:latin typeface="Times New Roman" pitchFamily="18" charset="0"/>
              </a:rPr>
              <a:t>Sketching a quick graph of the line  x = 7 and the point (-5,0) can help you visualize the situation and make sure you are solving the problem correctly.</a:t>
            </a:r>
          </a:p>
          <a:p>
            <a:pPr eaLnBrk="1" hangingPunct="1">
              <a:buSzPct val="125000"/>
              <a:buFontTx/>
              <a:buChar char="•"/>
            </a:pPr>
            <a:endParaRPr lang="en-US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Calibri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32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80372" y="82550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Application problems </a:t>
            </a:r>
            <a:r>
              <a:rPr lang="en-US" sz="3600" dirty="0"/>
              <a:t>that involve figuring out the equation of a line: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25550"/>
            <a:ext cx="9144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56125"/>
            <a:ext cx="8763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76400" y="3429000"/>
            <a:ext cx="12954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4267200"/>
            <a:ext cx="9906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5181600"/>
            <a:ext cx="304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05" y="1600200"/>
            <a:ext cx="6248399" cy="4115612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514140"/>
            <a:ext cx="8401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Review of formulas covered in Chapter 3:</a:t>
            </a:r>
          </a:p>
        </p:txBody>
      </p:sp>
    </p:spTree>
    <p:extLst>
      <p:ext uri="{BB962C8B-B14F-4D97-AF65-F5344CB8AC3E}">
        <p14:creationId xmlns:p14="http://schemas.microsoft.com/office/powerpoint/2010/main" val="6683793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D66FC-A709-49E4-9A2B-E45239F28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13738" r="70000" b="35495"/>
          <a:stretch/>
        </p:blipFill>
        <p:spPr>
          <a:xfrm>
            <a:off x="4419600" y="76200"/>
            <a:ext cx="4600616" cy="5683116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267200" cy="5349942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0"/>
              </a:spcBef>
              <a:buFontTx/>
              <a:buNone/>
            </a:pPr>
            <a:r>
              <a:rPr lang="en-US" sz="2400" b="1" u="sng" dirty="0">
                <a:solidFill>
                  <a:srgbClr val="F20A26"/>
                </a:solidFill>
                <a:latin typeface="Times New Roman" pitchFamily="18" charset="0"/>
              </a:rPr>
              <a:t>Note</a:t>
            </a:r>
            <a:r>
              <a:rPr lang="en-US" sz="2400" b="1" dirty="0">
                <a:solidFill>
                  <a:srgbClr val="F20A26"/>
                </a:solidFill>
                <a:latin typeface="Times New Roman" pitchFamily="18" charset="0"/>
              </a:rPr>
              <a:t>: You can use a printed copy of the sheet containing formulas on quizzes/tests. </a:t>
            </a:r>
            <a:r>
              <a:rPr lang="en-US" sz="2400" b="1" i="1" dirty="0">
                <a:solidFill>
                  <a:srgbClr val="F20A26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rgbClr val="F20A26"/>
                </a:solidFill>
                <a:latin typeface="Times New Roman" pitchFamily="18" charset="0"/>
              </a:rPr>
              <a:t>You can view/print a copy of the formula sheet online by clicking on the </a:t>
            </a: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sz="2000" i="1" u="sng" dirty="0">
                <a:solidFill>
                  <a:schemeClr val="accent2"/>
                </a:solidFill>
                <a:latin typeface="Times New Roman" pitchFamily="18" charset="0"/>
              </a:rPr>
              <a:t>Formula sheet</a:t>
            </a: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</a:rPr>
              <a:t>” </a:t>
            </a:r>
            <a:r>
              <a:rPr lang="en-US" sz="2000" i="1" dirty="0">
                <a:solidFill>
                  <a:srgbClr val="F20A26"/>
                </a:solidFill>
                <a:latin typeface="Times New Roman" pitchFamily="18" charset="0"/>
              </a:rPr>
              <a:t>menu button.)</a:t>
            </a:r>
          </a:p>
          <a:p>
            <a:pPr eaLnBrk="1" hangingPunct="1">
              <a:buFontTx/>
              <a:buNone/>
            </a:pPr>
            <a:endParaRPr lang="en-US" sz="800" b="1" dirty="0">
              <a:solidFill>
                <a:srgbClr val="F20A26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rgbClr val="3333FF"/>
                </a:solidFill>
              </a:rPr>
              <a:t>Keep a copy of this sheet in your notebook to use while you do your homework assignments and practice quizzes/tests so you know which ones will be available to you on the sheet and where to find them. </a:t>
            </a:r>
          </a:p>
          <a:p>
            <a:pPr eaLnBrk="1" hangingPunct="1">
              <a:buFontTx/>
              <a:buNone/>
            </a:pPr>
            <a:endParaRPr lang="en-US" sz="800" b="1" dirty="0">
              <a:solidFill>
                <a:srgbClr val="3333FF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400" b="1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87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667000"/>
            <a:ext cx="8153400" cy="2954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Find the equation of the line through (-4,0) and (6,-1).  Write the equation in </a:t>
            </a:r>
            <a:r>
              <a:rPr lang="en-US" b="1" dirty="0">
                <a:solidFill>
                  <a:srgbClr val="D02800"/>
                </a:solidFill>
                <a:latin typeface="Times New Roman" pitchFamily="18" charset="0"/>
              </a:rPr>
              <a:t>standard form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First find the slope.</a:t>
            </a:r>
          </a:p>
        </p:txBody>
      </p:sp>
      <p:graphicFrame>
        <p:nvGraphicFramePr>
          <p:cNvPr id="222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872540"/>
              </p:ext>
            </p:extLst>
          </p:nvPr>
        </p:nvGraphicFramePr>
        <p:xfrm>
          <a:off x="2209800" y="5181600"/>
          <a:ext cx="4648200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727200" imgH="431800" progId="Equation.3">
                  <p:embed/>
                </p:oleObj>
              </mc:Choice>
              <mc:Fallback>
                <p:oleObj name="Equation" r:id="rId3" imgW="1727200" imgH="431800" progId="Equation.3">
                  <p:embed/>
                  <p:pic>
                    <p:nvPicPr>
                      <p:cNvPr id="222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1600"/>
                        <a:ext cx="4648200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Last session we applied the point-slope formula to problems in which we were given the </a:t>
            </a:r>
            <a:r>
              <a:rPr lang="en-US" sz="2800" b="1" dirty="0">
                <a:solidFill>
                  <a:srgbClr val="FF0000"/>
                </a:solidFill>
              </a:rPr>
              <a:t>slope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one point </a:t>
            </a:r>
            <a:r>
              <a:rPr lang="en-US" sz="2800" dirty="0"/>
              <a:t>on the line.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2031357"/>
            <a:ext cx="8847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Example</a:t>
            </a:r>
            <a:r>
              <a:rPr lang="en-US" sz="2800" dirty="0"/>
              <a:t>: What if we’re given </a:t>
            </a:r>
            <a:r>
              <a:rPr lang="en-US" sz="2800" b="1" dirty="0">
                <a:solidFill>
                  <a:srgbClr val="FF0000"/>
                </a:solidFill>
              </a:rPr>
              <a:t>TWO POINTS </a:t>
            </a:r>
            <a:r>
              <a:rPr lang="en-US" sz="2800" dirty="0"/>
              <a:t>on the line?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10" y="106278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Today we’ll be applying the point-slope formula to problems with different sets of information:</a:t>
            </a:r>
          </a:p>
        </p:txBody>
      </p:sp>
    </p:spTree>
    <p:extLst>
      <p:ext uri="{BB962C8B-B14F-4D97-AF65-F5344CB8AC3E}">
        <p14:creationId xmlns:p14="http://schemas.microsoft.com/office/powerpoint/2010/main" val="1360135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95515"/>
            <a:ext cx="3133725" cy="762000"/>
            <a:chOff x="192" y="240"/>
            <a:chExt cx="1974" cy="480"/>
          </a:xfrm>
          <a:solidFill>
            <a:srgbClr val="00B0F0"/>
          </a:solidFill>
        </p:grpSpPr>
        <p:sp>
          <p:nvSpPr>
            <p:cNvPr id="513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3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7924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1F497D"/>
              </a:buClr>
              <a:buSzPct val="125000"/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Now substitute the slope and </a:t>
            </a:r>
            <a:r>
              <a:rPr lang="en-US" sz="3200" i="1" dirty="0">
                <a:solidFill>
                  <a:srgbClr val="FF0000"/>
                </a:solidFill>
              </a:rPr>
              <a:t>either one</a:t>
            </a:r>
            <a:r>
              <a:rPr lang="en-US" sz="3200" dirty="0">
                <a:solidFill>
                  <a:prstClr val="black"/>
                </a:solidFill>
              </a:rPr>
              <a:t> of the points into the point-slope formula.</a:t>
            </a: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944675"/>
              </p:ext>
            </p:extLst>
          </p:nvPr>
        </p:nvGraphicFramePr>
        <p:xfrm>
          <a:off x="990600" y="2362200"/>
          <a:ext cx="36512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358640" imgH="393480" progId="Equation.3">
                  <p:embed/>
                </p:oleObj>
              </mc:Choice>
              <mc:Fallback>
                <p:oleObj name="Equation" r:id="rId3" imgW="1358640" imgH="393480" progId="Equation.3">
                  <p:embed/>
                  <p:pic>
                    <p:nvPicPr>
                      <p:cNvPr id="223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36512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8"/>
          <p:cNvGraphicFramePr>
            <a:graphicFrameLocks noChangeAspect="1"/>
          </p:cNvGraphicFramePr>
          <p:nvPr/>
        </p:nvGraphicFramePr>
        <p:xfrm>
          <a:off x="1219200" y="3733802"/>
          <a:ext cx="25923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965200" imgH="203200" progId="Equation.3">
                  <p:embed/>
                </p:oleObj>
              </mc:Choice>
              <mc:Fallback>
                <p:oleObj name="Equation" r:id="rId5" imgW="965200" imgH="203200" progId="Equation.3">
                  <p:embed/>
                  <p:pic>
                    <p:nvPicPr>
                      <p:cNvPr id="276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2"/>
                        <a:ext cx="25923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9"/>
          <p:cNvSpPr txBox="1">
            <a:spLocks noChangeArrowheads="1"/>
          </p:cNvSpPr>
          <p:nvPr/>
        </p:nvSpPr>
        <p:spPr bwMode="auto">
          <a:xfrm>
            <a:off x="4098925" y="3422652"/>
            <a:ext cx="4968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1F497D"/>
                </a:solidFill>
              </a:rPr>
              <a:t>For standard form, clear fractions by multiplying both sides by 10.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19200" y="4535491"/>
            <a:ext cx="7369175" cy="658813"/>
            <a:chOff x="768" y="2857"/>
            <a:chExt cx="4642" cy="415"/>
          </a:xfrm>
        </p:grpSpPr>
        <p:graphicFrame>
          <p:nvGraphicFramePr>
            <p:cNvPr id="27660" name="Object 11"/>
            <p:cNvGraphicFramePr>
              <a:graphicFrameLocks noChangeAspect="1"/>
            </p:cNvGraphicFramePr>
            <p:nvPr/>
          </p:nvGraphicFramePr>
          <p:xfrm>
            <a:off x="768" y="2928"/>
            <a:ext cx="135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799753" imgH="203112" progId="Equation.3">
                    <p:embed/>
                  </p:oleObj>
                </mc:Choice>
                <mc:Fallback>
                  <p:oleObj name="Equation" r:id="rId7" imgW="799753" imgH="203112" progId="Equation.3">
                    <p:embed/>
                    <p:pic>
                      <p:nvPicPr>
                        <p:cNvPr id="2766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928"/>
                          <a:ext cx="135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Text Box 12"/>
            <p:cNvSpPr txBox="1">
              <a:spLocks noChangeArrowheads="1"/>
            </p:cNvSpPr>
            <p:nvPr/>
          </p:nvSpPr>
          <p:spPr bwMode="auto">
            <a:xfrm>
              <a:off x="2626" y="2857"/>
              <a:ext cx="2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dirty="0">
                  <a:solidFill>
                    <a:srgbClr val="1F497D"/>
                  </a:solidFill>
                </a:rPr>
                <a:t>(use distributive property)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09600" y="5410200"/>
            <a:ext cx="7467600" cy="1160463"/>
            <a:chOff x="384" y="3408"/>
            <a:chExt cx="4704" cy="731"/>
          </a:xfrm>
        </p:grpSpPr>
        <p:graphicFrame>
          <p:nvGraphicFramePr>
            <p:cNvPr id="27658" name="Object 14"/>
            <p:cNvGraphicFramePr>
              <a:graphicFrameLocks noChangeAspect="1"/>
            </p:cNvGraphicFramePr>
            <p:nvPr/>
          </p:nvGraphicFramePr>
          <p:xfrm>
            <a:off x="384" y="3408"/>
            <a:ext cx="135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799753" imgH="203112" progId="Equation.3">
                    <p:embed/>
                  </p:oleObj>
                </mc:Choice>
                <mc:Fallback>
                  <p:oleObj name="Equation" r:id="rId9" imgW="799753" imgH="203112" progId="Equation.3">
                    <p:embed/>
                    <p:pic>
                      <p:nvPicPr>
                        <p:cNvPr id="2765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408"/>
                          <a:ext cx="135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Text Box 15"/>
            <p:cNvSpPr txBox="1">
              <a:spLocks noChangeArrowheads="1"/>
            </p:cNvSpPr>
            <p:nvPr/>
          </p:nvSpPr>
          <p:spPr bwMode="auto">
            <a:xfrm>
              <a:off x="2304" y="3408"/>
              <a:ext cx="278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srgbClr val="1F497D"/>
                  </a:solidFill>
                </a:rPr>
                <a:t>(add </a:t>
              </a:r>
              <a:r>
                <a:rPr lang="en-US" sz="2800" i="1">
                  <a:solidFill>
                    <a:srgbClr val="1F497D"/>
                  </a:solidFill>
                </a:rPr>
                <a:t>x</a:t>
              </a:r>
              <a:r>
                <a:rPr lang="en-US" sz="2800">
                  <a:solidFill>
                    <a:srgbClr val="1F497D"/>
                  </a:solidFill>
                </a:rPr>
                <a:t> to both sides)</a:t>
              </a:r>
            </a:p>
            <a:p>
              <a:pPr eaLnBrk="1" hangingPunct="1">
                <a:spcBef>
                  <a:spcPct val="50000"/>
                </a:spcBef>
              </a:pPr>
              <a:endParaRPr lang="en-US" sz="2800">
                <a:solidFill>
                  <a:srgbClr val="1F497D"/>
                </a:solidFill>
              </a:endParaRPr>
            </a:p>
          </p:txBody>
        </p:sp>
      </p:grp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4414838" y="377825"/>
          <a:ext cx="38703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104421" imgH="215806" progId="Equation.3">
                  <p:embed/>
                </p:oleObj>
              </mc:Choice>
              <mc:Fallback>
                <p:oleObj name="Equation" r:id="rId11" imgW="1104421" imgH="215806" progId="Equation.3">
                  <p:embed/>
                  <p:pic>
                    <p:nvPicPr>
                      <p:cNvPr id="51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377825"/>
                        <a:ext cx="38703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724400" y="2362200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1F497D"/>
                </a:solidFill>
              </a:rPr>
              <a:t>(This would give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1F497D"/>
                </a:solidFill>
              </a:rPr>
              <a:t>but we need </a:t>
            </a:r>
            <a:r>
              <a:rPr lang="en-US" b="1" i="1" dirty="0">
                <a:solidFill>
                  <a:srgbClr val="FF0000"/>
                </a:solidFill>
              </a:rPr>
              <a:t>standard form</a:t>
            </a:r>
            <a:r>
              <a:rPr lang="en-US" dirty="0">
                <a:solidFill>
                  <a:srgbClr val="1F497D"/>
                </a:solidFill>
              </a:rPr>
              <a:t>.)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805973"/>
              </p:ext>
            </p:extLst>
          </p:nvPr>
        </p:nvGraphicFramePr>
        <p:xfrm>
          <a:off x="6934200" y="2171270"/>
          <a:ext cx="1981200" cy="87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888840" imgH="393480" progId="Equation.3">
                  <p:embed/>
                </p:oleObj>
              </mc:Choice>
              <mc:Fallback>
                <p:oleObj name="Equation" r:id="rId13" imgW="88884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171270"/>
                        <a:ext cx="1981200" cy="876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602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20738"/>
            <a:ext cx="9144000" cy="610076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</p:pic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176338" y="174625"/>
            <a:ext cx="6429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prstClr val="black"/>
                </a:solidFill>
              </a:rPr>
              <a:t>Problem from today’s homework:</a:t>
            </a:r>
          </a:p>
        </p:txBody>
      </p:sp>
      <p:sp>
        <p:nvSpPr>
          <p:cNvPr id="2" name="Rectangle 1"/>
          <p:cNvSpPr/>
          <p:nvPr/>
        </p:nvSpPr>
        <p:spPr>
          <a:xfrm>
            <a:off x="2105025" y="421382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Arial" charset="0"/>
              </a:rPr>
              <a:t>Answer in slope-intercept form: </a:t>
            </a:r>
          </a:p>
          <a:p>
            <a:r>
              <a:rPr lang="en-US" b="1" dirty="0">
                <a:solidFill>
                  <a:srgbClr val="FF0000"/>
                </a:solidFill>
                <a:cs typeface="Arial" charset="0"/>
              </a:rPr>
              <a:t>             y = -1/3x +10/3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0103" y="5036403"/>
            <a:ext cx="4572000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Arial" charset="0"/>
              </a:rPr>
              <a:t>Answer in standard form: </a:t>
            </a:r>
          </a:p>
          <a:p>
            <a:r>
              <a:rPr lang="en-US" b="1" dirty="0">
                <a:solidFill>
                  <a:srgbClr val="FF0000"/>
                </a:solidFill>
                <a:cs typeface="Arial" charset="0"/>
              </a:rPr>
              <a:t>           x +  3y = 10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0800" y="3962399"/>
            <a:ext cx="609600" cy="251429"/>
          </a:xfrm>
          <a:prstGeom prst="rect">
            <a:avLst/>
          </a:prstGeom>
          <a:solidFill>
            <a:srgbClr val="FFFF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3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543800" cy="4191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2"/>
              </a:buClr>
              <a:buSzPct val="150000"/>
              <a:buFontTx/>
              <a:buNone/>
              <a:defRPr/>
            </a:pPr>
            <a:endParaRPr lang="en-US" sz="1500" dirty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SzPct val="50000"/>
              <a:defRPr/>
            </a:pPr>
            <a:r>
              <a:rPr lang="en-US" dirty="0">
                <a:latin typeface="Times New Roman" pitchFamily="18" charset="0"/>
              </a:rPr>
              <a:t>Nonvertical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parallel</a:t>
            </a:r>
            <a:r>
              <a:rPr lang="en-US" dirty="0">
                <a:latin typeface="Times New Roman" pitchFamily="18" charset="0"/>
              </a:rPr>
              <a:t> lines have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identical slopes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eaLnBrk="1" fontAlgn="auto" hangingPunct="1">
              <a:spcAft>
                <a:spcPts val="0"/>
              </a:spcAft>
              <a:buSzPct val="50000"/>
              <a:buFont typeface="Arial" charset="0"/>
              <a:buNone/>
              <a:defRPr/>
            </a:pPr>
            <a:endParaRPr lang="en-US" dirty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SzPct val="50000"/>
              <a:defRPr/>
            </a:pPr>
            <a:r>
              <a:rPr lang="en-US" dirty="0">
                <a:latin typeface="Times New Roman" pitchFamily="18" charset="0"/>
              </a:rPr>
              <a:t>Nonvertical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perpendicular</a:t>
            </a:r>
            <a:r>
              <a:rPr lang="en-US" dirty="0">
                <a:latin typeface="Times New Roman" pitchFamily="18" charset="0"/>
              </a:rPr>
              <a:t> lines have slopes that are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negative reciprocals</a:t>
            </a:r>
            <a:r>
              <a:rPr lang="en-US" dirty="0">
                <a:latin typeface="Times New Roman" pitchFamily="18" charset="0"/>
              </a:rPr>
              <a:t> of each other.</a:t>
            </a:r>
          </a:p>
          <a:p>
            <a:pPr lvl="1" eaLnBrk="1" fontAlgn="auto" hangingPunct="1">
              <a:spcAft>
                <a:spcPts val="0"/>
              </a:spcAft>
              <a:buSzPct val="50000"/>
              <a:buFont typeface="Arial" pitchFamily="34" charset="0"/>
              <a:buChar char="•"/>
              <a:defRPr/>
            </a:pPr>
            <a:endParaRPr lang="en-US" dirty="0">
              <a:latin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SzPct val="125000"/>
              <a:buFont typeface="Arial" charset="0"/>
              <a:buNone/>
              <a:defRPr/>
            </a:pPr>
            <a:r>
              <a:rPr lang="en-US" b="1" i="1" u="sng" dirty="0">
                <a:latin typeface="Times New Roman" pitchFamily="18" charset="0"/>
              </a:rPr>
              <a:t>Remember</a:t>
            </a:r>
            <a:r>
              <a:rPr lang="en-US" i="1" dirty="0">
                <a:latin typeface="Times New Roman" pitchFamily="18" charset="0"/>
              </a:rPr>
              <a:t>:  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</a:rPr>
              <a:t>If you rewrite linear equations into </a:t>
            </a:r>
            <a:r>
              <a:rPr lang="en-US" b="1" i="1" dirty="0">
                <a:latin typeface="Times New Roman" pitchFamily="18" charset="0"/>
              </a:rPr>
              <a:t>slope-intercept form </a:t>
            </a:r>
            <a:r>
              <a:rPr lang="en-US" i="1" dirty="0">
                <a:latin typeface="Times New Roman" pitchFamily="18" charset="0"/>
              </a:rPr>
              <a:t>(i.e. solve for y)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</a:rPr>
              <a:t>, you can easily determine the slope.</a:t>
            </a:r>
          </a:p>
        </p:txBody>
      </p:sp>
      <p:sp>
        <p:nvSpPr>
          <p:cNvPr id="36867" name="Tit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</a:rPr>
              <a:t>Quick review: 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parallel and perpendicular lines</a:t>
            </a:r>
            <a:br>
              <a:rPr lang="en-US" b="1" dirty="0">
                <a:latin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2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Find an equation of a line that contains the point (3,-5) and is perpendicular to the line 3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+ 2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7.  Write the equation in </a:t>
            </a:r>
            <a:r>
              <a:rPr lang="en-US" sz="2800" b="1">
                <a:solidFill>
                  <a:srgbClr val="D02800"/>
                </a:solidFill>
                <a:latin typeface="Times New Roman" pitchFamily="18" charset="0"/>
              </a:rPr>
              <a:t>slope-intercept form</a:t>
            </a:r>
            <a:r>
              <a:rPr lang="en-US" sz="2800"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sz="280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>
                <a:latin typeface="Times New Roman" pitchFamily="18" charset="0"/>
              </a:rPr>
              <a:t>First, we need to find the slope of the given line.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= -3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+ 7 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(subtract 3x from both sides)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10251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52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Calibri"/>
                </a:rPr>
                <a:t>Example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4191000"/>
            <a:ext cx="6934200" cy="825500"/>
            <a:chOff x="0" y="2928"/>
            <a:chExt cx="4368" cy="520"/>
          </a:xfrm>
        </p:grpSpPr>
        <p:sp>
          <p:nvSpPr>
            <p:cNvPr id="39944" name="Text Box 7"/>
            <p:cNvSpPr txBox="1">
              <a:spLocks noChangeArrowheads="1"/>
            </p:cNvSpPr>
            <p:nvPr/>
          </p:nvSpPr>
          <p:spPr bwMode="auto">
            <a:xfrm>
              <a:off x="0" y="2976"/>
              <a:ext cx="43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rgbClr val="1F497D"/>
                </a:buClr>
                <a:buFont typeface="Wingdings" pitchFamily="2" charset="2"/>
                <a:buNone/>
              </a:pPr>
              <a:r>
                <a:rPr lang="en-US">
                  <a:solidFill>
                    <a:srgbClr val="1F497D"/>
                  </a:solidFill>
                  <a:latin typeface="Calibri" pitchFamily="34" charset="0"/>
                </a:rPr>
                <a:t>                                            </a:t>
              </a:r>
              <a:r>
                <a:rPr lang="en-US">
                  <a:solidFill>
                    <a:srgbClr val="1F497D"/>
                  </a:solidFill>
                  <a:cs typeface="Times New Roman" pitchFamily="18" charset="0"/>
                </a:rPr>
                <a:t>(divide both sides by 2)</a:t>
              </a:r>
            </a:p>
          </p:txBody>
        </p:sp>
        <p:graphicFrame>
          <p:nvGraphicFramePr>
            <p:cNvPr id="39945" name="Object 8"/>
            <p:cNvGraphicFramePr>
              <a:graphicFrameLocks noChangeAspect="1"/>
            </p:cNvGraphicFramePr>
            <p:nvPr/>
          </p:nvGraphicFramePr>
          <p:xfrm>
            <a:off x="576" y="2928"/>
            <a:ext cx="105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825500" imgH="393700" progId="Equation.DSMT4">
                    <p:embed/>
                  </p:oleObj>
                </mc:Choice>
                <mc:Fallback>
                  <p:oleObj name="Equation" r:id="rId3" imgW="825500" imgH="393700" progId="Equation.DSMT4">
                    <p:embed/>
                    <p:pic>
                      <p:nvPicPr>
                        <p:cNvPr id="3994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928"/>
                          <a:ext cx="105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2" name="Text Box 11"/>
          <p:cNvSpPr txBox="1">
            <a:spLocks noChangeArrowheads="1"/>
          </p:cNvSpPr>
          <p:nvPr/>
        </p:nvSpPr>
        <p:spPr bwMode="auto">
          <a:xfrm>
            <a:off x="381000" y="50292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1F497D"/>
              </a:buClr>
              <a:buSzPct val="125000"/>
              <a:buFontTx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  Since perpendicular lines have slopes that are negative reciprocals of each other, we use the slope of 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2/3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  for our new equation, together with the given point (3,-5).</a:t>
            </a:r>
            <a:endParaRPr lang="en-US" sz="2800" dirty="0">
              <a:solidFill>
                <a:srgbClr val="1F497D"/>
              </a:solidFill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4191000"/>
            <a:ext cx="533400" cy="838200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47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066800" y="1371600"/>
          <a:ext cx="2779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180588" imgH="393529" progId="Equation.3">
                  <p:embed/>
                </p:oleObj>
              </mc:Choice>
              <mc:Fallback>
                <p:oleObj name="Equation" r:id="rId3" imgW="1180588" imgH="393529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27797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  <a:solidFill>
            <a:srgbClr val="00B0F0"/>
          </a:solidFill>
        </p:grpSpPr>
        <p:sp>
          <p:nvSpPr>
            <p:cNvPr id="11283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84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Calibri"/>
                </a:rPr>
                <a:t>Example (cont.)</a:t>
              </a:r>
            </a:p>
          </p:txBody>
        </p:sp>
      </p:grpSp>
      <p:graphicFrame>
        <p:nvGraphicFramePr>
          <p:cNvPr id="40977" name="Object 7"/>
          <p:cNvGraphicFramePr>
            <a:graphicFrameLocks noChangeAspect="1"/>
          </p:cNvGraphicFramePr>
          <p:nvPr/>
        </p:nvGraphicFramePr>
        <p:xfrm>
          <a:off x="1143000" y="2438400"/>
          <a:ext cx="26574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129810" imgH="203112" progId="Equation.DSMT4">
                  <p:embed/>
                </p:oleObj>
              </mc:Choice>
              <mc:Fallback>
                <p:oleObj name="Equation" r:id="rId5" imgW="1129810" imgH="203112" progId="Equation.DSMT4">
                  <p:embed/>
                  <p:pic>
                    <p:nvPicPr>
                      <p:cNvPr id="4097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26574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Text Box 8"/>
          <p:cNvSpPr txBox="1">
            <a:spLocks noChangeArrowheads="1"/>
          </p:cNvSpPr>
          <p:nvPr/>
        </p:nvSpPr>
        <p:spPr bwMode="auto">
          <a:xfrm>
            <a:off x="4572000" y="15240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1F497D"/>
                </a:solidFill>
                <a:latin typeface="Calibri" pitchFamily="34" charset="0"/>
              </a:rPr>
              <a:t>(multiply by 3 to clear fractions)</a:t>
            </a:r>
          </a:p>
        </p:txBody>
      </p:sp>
      <p:graphicFrame>
        <p:nvGraphicFramePr>
          <p:cNvPr id="40975" name="Object 10"/>
          <p:cNvGraphicFramePr>
            <a:graphicFrameLocks noChangeAspect="1"/>
          </p:cNvGraphicFramePr>
          <p:nvPr/>
        </p:nvGraphicFramePr>
        <p:xfrm>
          <a:off x="1233488" y="3124200"/>
          <a:ext cx="23288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990170" imgH="203112" progId="Equation.3">
                  <p:embed/>
                </p:oleObj>
              </mc:Choice>
              <mc:Fallback>
                <p:oleObj name="Equation" r:id="rId7" imgW="990170" imgH="203112" progId="Equation.3">
                  <p:embed/>
                  <p:pic>
                    <p:nvPicPr>
                      <p:cNvPr id="4097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3124200"/>
                        <a:ext cx="232886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Text Box 11"/>
          <p:cNvSpPr txBox="1">
            <a:spLocks noChangeArrowheads="1"/>
          </p:cNvSpPr>
          <p:nvPr/>
        </p:nvSpPr>
        <p:spPr bwMode="auto">
          <a:xfrm>
            <a:off x="4419600" y="2362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1F497D"/>
                </a:solidFill>
                <a:latin typeface="Calibri" pitchFamily="34" charset="0"/>
              </a:rPr>
              <a:t>(use distributive property)</a:t>
            </a: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333375" y="3810000"/>
          <a:ext cx="35829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1524000" imgH="203200" progId="Equation.DSMT4">
                  <p:embed/>
                </p:oleObj>
              </mc:Choice>
              <mc:Fallback>
                <p:oleObj name="Equation" r:id="rId9" imgW="1524000" imgH="203200" progId="Equation.DSMT4">
                  <p:embed/>
                  <p:pic>
                    <p:nvPicPr>
                      <p:cNvPr id="409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810000"/>
                        <a:ext cx="35829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4343400" y="31242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1F497D"/>
                </a:solidFill>
                <a:latin typeface="Calibri" pitchFamily="34" charset="0"/>
              </a:rPr>
              <a:t>(subtract 15 from both sides)</a:t>
            </a:r>
          </a:p>
        </p:txBody>
      </p:sp>
      <p:graphicFrame>
        <p:nvGraphicFramePr>
          <p:cNvPr id="4101" name="Object 16"/>
          <p:cNvGraphicFramePr>
            <a:graphicFrameLocks noChangeAspect="1"/>
          </p:cNvGraphicFramePr>
          <p:nvPr/>
        </p:nvGraphicFramePr>
        <p:xfrm>
          <a:off x="1214438" y="4419600"/>
          <a:ext cx="18526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787058" imgH="203112" progId="Equation.DSMT4">
                  <p:embed/>
                </p:oleObj>
              </mc:Choice>
              <mc:Fallback>
                <p:oleObj name="Equation" r:id="rId11" imgW="787058" imgH="203112" progId="Equation.DSMT4">
                  <p:embed/>
                  <p:pic>
                    <p:nvPicPr>
                      <p:cNvPr id="410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419600"/>
                        <a:ext cx="185261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7" name="Object 19"/>
          <p:cNvGraphicFramePr>
            <a:graphicFrameLocks noChangeAspect="1"/>
          </p:cNvGraphicFramePr>
          <p:nvPr/>
        </p:nvGraphicFramePr>
        <p:xfrm>
          <a:off x="1447800" y="4953000"/>
          <a:ext cx="14525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698197" imgH="393529" progId="Equation.DSMT4">
                  <p:embed/>
                </p:oleObj>
              </mc:Choice>
              <mc:Fallback>
                <p:oleObj name="Equation" r:id="rId13" imgW="698197" imgH="393529" progId="Equation.DSMT4">
                  <p:embed/>
                  <p:pic>
                    <p:nvPicPr>
                      <p:cNvPr id="2324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53000"/>
                        <a:ext cx="145256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191000" y="4419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1F497D"/>
                </a:solidFill>
                <a:latin typeface="Calibri" pitchFamily="34" charset="0"/>
              </a:rPr>
              <a:t>(divide both sides by 3)</a:t>
            </a:r>
          </a:p>
        </p:txBody>
      </p:sp>
      <p:graphicFrame>
        <p:nvGraphicFramePr>
          <p:cNvPr id="40972" name="Object 3"/>
          <p:cNvGraphicFramePr>
            <a:graphicFrameLocks noChangeAspect="1"/>
          </p:cNvGraphicFramePr>
          <p:nvPr/>
        </p:nvGraphicFramePr>
        <p:xfrm>
          <a:off x="4953000" y="381000"/>
          <a:ext cx="34813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1104421" imgH="215806" progId="Equation.3">
                  <p:embed/>
                </p:oleObj>
              </mc:Choice>
              <mc:Fallback>
                <p:oleObj name="Equation" r:id="rId15" imgW="1104421" imgH="215806" progId="Equation.3">
                  <p:embed/>
                  <p:pic>
                    <p:nvPicPr>
                      <p:cNvPr id="409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"/>
                        <a:ext cx="348138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419600" y="3809999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1F497D"/>
                </a:solidFill>
                <a:latin typeface="Calibri" pitchFamily="34" charset="0"/>
              </a:rPr>
              <a:t>(simplify)</a:t>
            </a:r>
          </a:p>
        </p:txBody>
      </p:sp>
    </p:spTree>
    <p:extLst>
      <p:ext uri="{BB962C8B-B14F-4D97-AF65-F5344CB8AC3E}">
        <p14:creationId xmlns:p14="http://schemas.microsoft.com/office/powerpoint/2010/main" val="2099737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8" grpId="0"/>
      <p:bldP spid="40976" grpId="0"/>
      <p:bldP spid="40974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5659</TotalTime>
  <Words>833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Arial</vt:lpstr>
      <vt:lpstr>Arial Black</vt:lpstr>
      <vt:lpstr>Arial Narrow</vt:lpstr>
      <vt:lpstr>Calibri</vt:lpstr>
      <vt:lpstr>Times New Roman</vt:lpstr>
      <vt:lpstr>Verdana</vt:lpstr>
      <vt:lpstr>Wingdings</vt:lpstr>
      <vt:lpstr>Martin Gay</vt:lpstr>
      <vt:lpstr>Pearson_Presentation</vt:lpstr>
      <vt:lpstr>2_Network Blitz</vt:lpstr>
      <vt:lpstr>1_Martin Gay</vt:lpstr>
      <vt:lpstr>1_Pearson_Presentation</vt:lpstr>
      <vt:lpstr>2_Martin Gay</vt:lpstr>
      <vt:lpstr>2_Pearson_Presentation</vt:lpstr>
      <vt:lpstr>3_Martin Gay</vt:lpstr>
      <vt:lpstr>4_Martin Gay</vt:lpstr>
      <vt:lpstr>1_Office Theme</vt:lpstr>
      <vt:lpstr>Default Design</vt:lpstr>
      <vt:lpstr>Office Theme</vt:lpstr>
      <vt:lpstr>Equation</vt:lpstr>
      <vt:lpstr>Writing Linear Equations 2  Section 8.1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review:  parallel and perpendicular lines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problems that involve figuring out the equation of a line: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Algebra</dc:title>
  <dc:subject>Chapter 1</dc:subject>
  <dc:creator>Martin-Gay</dc:creator>
  <cp:lastModifiedBy>Skorczewski, Tyler</cp:lastModifiedBy>
  <cp:revision>453</cp:revision>
  <cp:lastPrinted>1601-01-01T00:00:00Z</cp:lastPrinted>
  <dcterms:created xsi:type="dcterms:W3CDTF">2005-01-06T16:58:30Z</dcterms:created>
  <dcterms:modified xsi:type="dcterms:W3CDTF">2018-06-07T21:21:24Z</dcterms:modified>
</cp:coreProperties>
</file>