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4" r:id="rId3"/>
    <p:sldMasterId id="2147483708" r:id="rId4"/>
    <p:sldMasterId id="2147483745" r:id="rId5"/>
  </p:sldMasterIdLst>
  <p:notesMasterIdLst>
    <p:notesMasterId r:id="rId21"/>
  </p:notesMasterIdLst>
  <p:sldIdLst>
    <p:sldId id="334" r:id="rId6"/>
    <p:sldId id="325" r:id="rId7"/>
    <p:sldId id="345" r:id="rId8"/>
    <p:sldId id="346" r:id="rId9"/>
    <p:sldId id="315" r:id="rId10"/>
    <p:sldId id="313" r:id="rId11"/>
    <p:sldId id="336" r:id="rId12"/>
    <p:sldId id="278" r:id="rId13"/>
    <p:sldId id="256" r:id="rId14"/>
    <p:sldId id="258" r:id="rId15"/>
    <p:sldId id="337" r:id="rId16"/>
    <p:sldId id="261" r:id="rId17"/>
    <p:sldId id="262" r:id="rId18"/>
    <p:sldId id="340" r:id="rId19"/>
    <p:sldId id="339"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4" d="100"/>
          <a:sy n="114" d="100"/>
        </p:scale>
        <p:origin x="-906"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3A4E15E-66ED-4BD6-904A-E795490E02C9}" type="datetimeFigureOut">
              <a:rPr lang="en-US"/>
              <a:pPr>
                <a:defRPr/>
              </a:pPr>
              <a:t>4/25/2018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BA2C741-9D03-4369-8B6D-B87638317848}" type="slidenum">
              <a:rPr lang="en-US"/>
              <a:pPr>
                <a:defRPr/>
              </a:pPr>
              <a:t>‹#›</a:t>
            </a:fld>
            <a:endParaRPr lang="en-US"/>
          </a:p>
        </p:txBody>
      </p:sp>
    </p:spTree>
    <p:extLst>
      <p:ext uri="{BB962C8B-B14F-4D97-AF65-F5344CB8AC3E}">
        <p14:creationId xmlns:p14="http://schemas.microsoft.com/office/powerpoint/2010/main" val="38419345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43D2BB9-1971-4933-9407-6E50C44ACB1B}" type="slidenum">
              <a:rPr lang="en-US"/>
              <a:pPr>
                <a:defRPr/>
              </a:pPr>
              <a:t>‹#›</a:t>
            </a:fld>
            <a:endParaRPr lang="en-US"/>
          </a:p>
        </p:txBody>
      </p:sp>
    </p:spTree>
    <p:extLst>
      <p:ext uri="{BB962C8B-B14F-4D97-AF65-F5344CB8AC3E}">
        <p14:creationId xmlns:p14="http://schemas.microsoft.com/office/powerpoint/2010/main" val="4155995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3C52D8-7BBF-4CCE-9C80-F0B0BC1DEC46}" type="slidenum">
              <a:rPr lang="en-US"/>
              <a:pPr>
                <a:defRPr/>
              </a:pPr>
              <a:t>‹#›</a:t>
            </a:fld>
            <a:endParaRPr lang="en-US"/>
          </a:p>
        </p:txBody>
      </p:sp>
    </p:spTree>
    <p:extLst>
      <p:ext uri="{BB962C8B-B14F-4D97-AF65-F5344CB8AC3E}">
        <p14:creationId xmlns:p14="http://schemas.microsoft.com/office/powerpoint/2010/main" val="1031366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D59909-8857-48DD-9619-71D9BDC897AC}" type="slidenum">
              <a:rPr lang="en-US"/>
              <a:pPr>
                <a:defRPr/>
              </a:pPr>
              <a:t>‹#›</a:t>
            </a:fld>
            <a:endParaRPr lang="en-US"/>
          </a:p>
        </p:txBody>
      </p:sp>
    </p:spTree>
    <p:extLst>
      <p:ext uri="{BB962C8B-B14F-4D97-AF65-F5344CB8AC3E}">
        <p14:creationId xmlns:p14="http://schemas.microsoft.com/office/powerpoint/2010/main" val="3225881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9236C36-E69B-4FFB-B6B0-72BC0991000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93503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66E885F-6E7F-49CB-8638-310F83A8135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42071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9A534AE-5132-41EB-AE91-304DDB43575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16461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98DE9A4-00A0-48C7-B712-442188E11D7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32679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EB9843E-9314-4980-8185-6C301E48B17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75234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7B2E0C37-4BA7-4ED5-9FD3-F30245821EB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91293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0D06107D-0753-4988-B775-6DDE3C48EE3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581698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880A08B-9D96-4708-A6DD-C24536D5996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9881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77A2DD-52BF-49BC-9D97-10E39EBD4AD4}" type="slidenum">
              <a:rPr lang="en-US"/>
              <a:pPr>
                <a:defRPr/>
              </a:pPr>
              <a:t>‹#›</a:t>
            </a:fld>
            <a:endParaRPr lang="en-US"/>
          </a:p>
        </p:txBody>
      </p:sp>
    </p:spTree>
    <p:extLst>
      <p:ext uri="{BB962C8B-B14F-4D97-AF65-F5344CB8AC3E}">
        <p14:creationId xmlns:p14="http://schemas.microsoft.com/office/powerpoint/2010/main" val="1497594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1014480-78CC-4328-90FA-406EBAE6BE9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54007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708C4C3-97B2-4B3D-921D-28F7967C5DF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343226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7AE7F3E-5543-4DE4-84C4-32AD394BB3F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725311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9236C36-E69B-4FFB-B6B0-72BC0991000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789239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66E885F-6E7F-49CB-8638-310F83A8135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28136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9A534AE-5132-41EB-AE91-304DDB43575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69611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98DE9A4-00A0-48C7-B712-442188E11D7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610685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EB9843E-9314-4980-8185-6C301E48B17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948508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7B2E0C37-4BA7-4ED5-9FD3-F30245821EB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385777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0D06107D-0753-4988-B775-6DDE3C48EE3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2485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84FF8F-A327-4671-9127-F672D2BF8DE8}" type="slidenum">
              <a:rPr lang="en-US"/>
              <a:pPr>
                <a:defRPr/>
              </a:pPr>
              <a:t>‹#›</a:t>
            </a:fld>
            <a:endParaRPr lang="en-US"/>
          </a:p>
        </p:txBody>
      </p:sp>
    </p:spTree>
    <p:extLst>
      <p:ext uri="{BB962C8B-B14F-4D97-AF65-F5344CB8AC3E}">
        <p14:creationId xmlns:p14="http://schemas.microsoft.com/office/powerpoint/2010/main" val="8102275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880A08B-9D96-4708-A6DD-C24536D5996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93860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1014480-78CC-4328-90FA-406EBAE6BE9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87737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708C4C3-97B2-4B3D-921D-28F7967C5DF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655783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7AE7F3E-5543-4DE4-84C4-32AD394BB3F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147227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8201A2-3B15-4006-B9EC-08ED3CE2364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79129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15681E4-B218-4991-82BA-87B2808E431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269233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85CFD1E-B8FA-484E-8BA0-81D3C43F0DB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70553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6CB32D8-4314-471B-91AD-AAB2ED80CF9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70989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6C2D2231-B740-44E4-B9F1-4D4E9EEBDB3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742622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2A6C664-451B-47F2-9FC0-DF59A095344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74953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9C9493A-E899-49CB-91B5-A4A4DD59B20C}" type="slidenum">
              <a:rPr lang="en-US"/>
              <a:pPr>
                <a:defRPr/>
              </a:pPr>
              <a:t>‹#›</a:t>
            </a:fld>
            <a:endParaRPr lang="en-US"/>
          </a:p>
        </p:txBody>
      </p:sp>
    </p:spTree>
    <p:extLst>
      <p:ext uri="{BB962C8B-B14F-4D97-AF65-F5344CB8AC3E}">
        <p14:creationId xmlns:p14="http://schemas.microsoft.com/office/powerpoint/2010/main" val="17198743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93100AFF-CB48-4AFD-AF94-A0BA84A3FB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834915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B44EF41-2428-47E0-AA49-4DF354FEA2B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816054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F1638D1-2B5B-4E1F-BDC6-E5083A06867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797829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3E97E3F-3CC1-4E27-A40E-5F2C004D050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824276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232DCC-5724-4927-A4B4-7247286E4B1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917079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43D2BB9-1971-4933-9407-6E50C44ACB1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514760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77A2DD-52BF-49BC-9D97-10E39EBD4AD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910880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484FF8F-A327-4671-9127-F672D2BF8DE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106353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9C9493A-E899-49CB-91B5-A4A4DD59B20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473033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1AD2D9CC-1342-4EDF-9A60-D98490E477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7692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AD2D9CC-1342-4EDF-9A60-D98490E4778E}" type="slidenum">
              <a:rPr lang="en-US"/>
              <a:pPr>
                <a:defRPr/>
              </a:pPr>
              <a:t>‹#›</a:t>
            </a:fld>
            <a:endParaRPr lang="en-US"/>
          </a:p>
        </p:txBody>
      </p:sp>
    </p:spTree>
    <p:extLst>
      <p:ext uri="{BB962C8B-B14F-4D97-AF65-F5344CB8AC3E}">
        <p14:creationId xmlns:p14="http://schemas.microsoft.com/office/powerpoint/2010/main" val="20200947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53E48A5-7C71-43AF-BC01-A245FBAA6A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456629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6370289-4177-441C-B437-AD058FA911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062651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B7E2997-2789-41F4-A02F-3C81DA5897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090752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53730F2-4433-47ED-92AA-15D9E8B073F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230022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3C52D8-7BBF-4CCE-9C80-F0B0BC1DEC4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9942268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9D59909-8857-48DD-9619-71D9BDC897A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84887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53E48A5-7C71-43AF-BC01-A245FBAA6A1D}" type="slidenum">
              <a:rPr lang="en-US"/>
              <a:pPr>
                <a:defRPr/>
              </a:pPr>
              <a:t>‹#›</a:t>
            </a:fld>
            <a:endParaRPr lang="en-US"/>
          </a:p>
        </p:txBody>
      </p:sp>
    </p:spTree>
    <p:extLst>
      <p:ext uri="{BB962C8B-B14F-4D97-AF65-F5344CB8AC3E}">
        <p14:creationId xmlns:p14="http://schemas.microsoft.com/office/powerpoint/2010/main" val="400652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6370289-4177-441C-B437-AD058FA9113B}" type="slidenum">
              <a:rPr lang="en-US"/>
              <a:pPr>
                <a:defRPr/>
              </a:pPr>
              <a:t>‹#›</a:t>
            </a:fld>
            <a:endParaRPr lang="en-US"/>
          </a:p>
        </p:txBody>
      </p:sp>
    </p:spTree>
    <p:extLst>
      <p:ext uri="{BB962C8B-B14F-4D97-AF65-F5344CB8AC3E}">
        <p14:creationId xmlns:p14="http://schemas.microsoft.com/office/powerpoint/2010/main" val="258203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7E2997-2789-41F4-A02F-3C81DA58970E}" type="slidenum">
              <a:rPr lang="en-US"/>
              <a:pPr>
                <a:defRPr/>
              </a:pPr>
              <a:t>‹#›</a:t>
            </a:fld>
            <a:endParaRPr lang="en-US"/>
          </a:p>
        </p:txBody>
      </p:sp>
    </p:spTree>
    <p:extLst>
      <p:ext uri="{BB962C8B-B14F-4D97-AF65-F5344CB8AC3E}">
        <p14:creationId xmlns:p14="http://schemas.microsoft.com/office/powerpoint/2010/main" val="204746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3730F2-4433-47ED-92AA-15D9E8B073FF}" type="slidenum">
              <a:rPr lang="en-US"/>
              <a:pPr>
                <a:defRPr/>
              </a:pPr>
              <a:t>‹#›</a:t>
            </a:fld>
            <a:endParaRPr lang="en-US"/>
          </a:p>
        </p:txBody>
      </p:sp>
    </p:spTree>
    <p:extLst>
      <p:ext uri="{BB962C8B-B14F-4D97-AF65-F5344CB8AC3E}">
        <p14:creationId xmlns:p14="http://schemas.microsoft.com/office/powerpoint/2010/main" val="310590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B9BDCB5-8837-4C6C-B0CA-6993E5316E7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solidFill>
                <a:prstClr val="black">
                  <a:tint val="75000"/>
                </a:prstClr>
              </a:solidFill>
              <a:latin typeface="Times New Roman" pitchFamily="18" charset="0"/>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latin typeface="Times New Roman" pitchFamily="18" charset="0"/>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3B105C4-DF80-4920-B221-43FAD8B20C26}" type="slidenum">
              <a:rPr lang="en-US">
                <a:solidFill>
                  <a:prstClr val="black">
                    <a:tint val="75000"/>
                  </a:prstClr>
                </a:solidFill>
                <a:latin typeface="Times New Roman" pitchFamily="18" charset="0"/>
                <a:cs typeface="+mn-cs"/>
              </a:rPr>
              <a:pPr>
                <a:defRPr/>
              </a:pPr>
              <a:t>‹#›</a:t>
            </a:fld>
            <a:endParaRPr lang="en-US">
              <a:solidFill>
                <a:prstClr val="black">
                  <a:tint val="75000"/>
                </a:prstClr>
              </a:solidFill>
              <a:latin typeface="Times New Roman" pitchFamily="18" charset="0"/>
              <a:cs typeface="+mn-cs"/>
            </a:endParaRPr>
          </a:p>
        </p:txBody>
      </p:sp>
    </p:spTree>
    <p:extLst>
      <p:ext uri="{BB962C8B-B14F-4D97-AF65-F5344CB8AC3E}">
        <p14:creationId xmlns:p14="http://schemas.microsoft.com/office/powerpoint/2010/main" val="4337041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solidFill>
                <a:prstClr val="black">
                  <a:tint val="75000"/>
                </a:prstClr>
              </a:solidFill>
              <a:latin typeface="Times New Roman" pitchFamily="18" charset="0"/>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latin typeface="Times New Roman" pitchFamily="18" charset="0"/>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3B105C4-DF80-4920-B221-43FAD8B20C26}" type="slidenum">
              <a:rPr lang="en-US">
                <a:solidFill>
                  <a:prstClr val="black">
                    <a:tint val="75000"/>
                  </a:prstClr>
                </a:solidFill>
                <a:latin typeface="Times New Roman" pitchFamily="18" charset="0"/>
                <a:cs typeface="+mn-cs"/>
              </a:rPr>
              <a:pPr>
                <a:defRPr/>
              </a:pPr>
              <a:t>‹#›</a:t>
            </a:fld>
            <a:endParaRPr lang="en-US">
              <a:solidFill>
                <a:prstClr val="black">
                  <a:tint val="75000"/>
                </a:prstClr>
              </a:solidFill>
              <a:latin typeface="Times New Roman" pitchFamily="18" charset="0"/>
              <a:cs typeface="+mn-cs"/>
            </a:endParaRPr>
          </a:p>
        </p:txBody>
      </p:sp>
    </p:spTree>
    <p:extLst>
      <p:ext uri="{BB962C8B-B14F-4D97-AF65-F5344CB8AC3E}">
        <p14:creationId xmlns:p14="http://schemas.microsoft.com/office/powerpoint/2010/main" val="124018944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endParaRPr lang="en-US" baseline="30000">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a:defRPr/>
            </a:pPr>
            <a:endParaRPr lang="en-US" baseline="30000">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a:defRPr/>
            </a:pPr>
            <a:fld id="{941FEAC6-F8E7-4CE0-BF63-CE9DC1879044}" type="slidenum">
              <a:rPr lang="en-US" baseline="30000">
                <a:solidFill>
                  <a:prstClr val="black">
                    <a:tint val="75000"/>
                  </a:prstClr>
                </a:solidFill>
                <a:latin typeface="Times New Roman" pitchFamily="18" charset="0"/>
              </a:rPr>
              <a:pPr>
                <a:defRPr/>
              </a:pPr>
              <a:t>‹#›</a:t>
            </a:fld>
            <a:endParaRPr lang="en-US" baseline="30000">
              <a:solidFill>
                <a:prstClr val="black">
                  <a:tint val="75000"/>
                </a:prstClr>
              </a:solidFill>
              <a:latin typeface="Times New Roman" pitchFamily="18" charset="0"/>
            </a:endParaRPr>
          </a:p>
        </p:txBody>
      </p:sp>
    </p:spTree>
    <p:extLst>
      <p:ext uri="{BB962C8B-B14F-4D97-AF65-F5344CB8AC3E}">
        <p14:creationId xmlns:p14="http://schemas.microsoft.com/office/powerpoint/2010/main" val="40058296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B9BDCB5-8837-4C6C-B0CA-6993E5316E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87883819"/>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hyperlink" Target="http://www.uwstout.edu/mathtlc" TargetMode="Externa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Teachers: If you hand back Test 4 today, tell your class you will review it with them in class on Thursday when you do the review lecture on Chapters 6, 7, 10, &amp; 11.</a:t>
            </a:r>
          </a:p>
        </p:txBody>
      </p:sp>
    </p:spTree>
    <p:extLst>
      <p:ext uri="{BB962C8B-B14F-4D97-AF65-F5344CB8AC3E}">
        <p14:creationId xmlns:p14="http://schemas.microsoft.com/office/powerpoint/2010/main" val="1149135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725466" cy="1077218"/>
          </a:xfrm>
          <a:prstGeom prst="rect">
            <a:avLst/>
          </a:prstGeom>
          <a:noFill/>
        </p:spPr>
        <p:txBody>
          <a:bodyPr wrap="none" rtlCol="0">
            <a:spAutoFit/>
          </a:bodyPr>
          <a:lstStyle/>
          <a:p>
            <a:r>
              <a:rPr lang="en-US" sz="3200" b="1" dirty="0">
                <a:solidFill>
                  <a:srgbClr val="FF0000"/>
                </a:solidFill>
              </a:rPr>
              <a:t>Part 1 of the Final Exam Review HW covers:</a:t>
            </a:r>
            <a:r>
              <a:rPr lang="en-US" sz="3200" b="1" dirty="0">
                <a:solidFill>
                  <a:srgbClr val="0000FF"/>
                </a:solidFill>
              </a:rPr>
              <a:t/>
            </a:r>
            <a:br>
              <a:rPr lang="en-US" sz="3200" b="1" dirty="0">
                <a:solidFill>
                  <a:srgbClr val="0000FF"/>
                </a:solidFill>
              </a:rPr>
            </a:br>
            <a:endParaRPr lang="en-US" sz="3200" b="1" dirty="0"/>
          </a:p>
        </p:txBody>
      </p:sp>
      <p:sp>
        <p:nvSpPr>
          <p:cNvPr id="3" name="TextBox 2"/>
          <p:cNvSpPr txBox="1"/>
          <p:nvPr/>
        </p:nvSpPr>
        <p:spPr>
          <a:xfrm>
            <a:off x="762001" y="1534418"/>
            <a:ext cx="8001000" cy="5093702"/>
          </a:xfrm>
          <a:prstGeom prst="rect">
            <a:avLst/>
          </a:prstGeom>
          <a:noFill/>
        </p:spPr>
        <p:txBody>
          <a:bodyPr wrap="square" rtlCol="0">
            <a:spAutoFit/>
          </a:bodyPr>
          <a:lstStyle/>
          <a:p>
            <a:pPr marL="342900" indent="-342900">
              <a:spcAft>
                <a:spcPts val="600"/>
              </a:spcAft>
              <a:buFontTx/>
              <a:buChar char="-"/>
            </a:pPr>
            <a:r>
              <a:rPr lang="en-US" sz="3600" b="1" dirty="0">
                <a:solidFill>
                  <a:srgbClr val="0000FF"/>
                </a:solidFill>
              </a:rPr>
              <a:t>Chapter 1</a:t>
            </a:r>
            <a:r>
              <a:rPr lang="en-US" sz="2400" b="1" dirty="0">
                <a:solidFill>
                  <a:srgbClr val="0000FF"/>
                </a:solidFill>
              </a:rPr>
              <a:t> </a:t>
            </a:r>
            <a:r>
              <a:rPr lang="en-US" sz="2400" dirty="0">
                <a:solidFill>
                  <a:srgbClr val="0000FF"/>
                </a:solidFill>
              </a:rPr>
              <a:t>(Operations on real numbers)</a:t>
            </a:r>
            <a:br>
              <a:rPr lang="en-US" sz="2400" dirty="0">
                <a:solidFill>
                  <a:srgbClr val="0000FF"/>
                </a:solidFill>
              </a:rPr>
            </a:br>
            <a:endParaRPr lang="en-US" sz="1200" dirty="0">
              <a:solidFill>
                <a:srgbClr val="0000FF"/>
              </a:solidFill>
            </a:endParaRPr>
          </a:p>
          <a:p>
            <a:pPr marL="342900" indent="-342900">
              <a:spcAft>
                <a:spcPts val="600"/>
              </a:spcAft>
              <a:buFontTx/>
              <a:buChar char="-"/>
            </a:pPr>
            <a:r>
              <a:rPr lang="en-US" sz="3600" b="1" dirty="0">
                <a:solidFill>
                  <a:srgbClr val="0000FF"/>
                </a:solidFill>
              </a:rPr>
              <a:t>Chapter 2 </a:t>
            </a:r>
            <a:r>
              <a:rPr lang="en-US" sz="2400" dirty="0">
                <a:solidFill>
                  <a:srgbClr val="0000FF"/>
                </a:solidFill>
              </a:rPr>
              <a:t>(Linear equations &amp; inequalities)</a:t>
            </a:r>
            <a:br>
              <a:rPr lang="en-US" sz="2400" dirty="0">
                <a:solidFill>
                  <a:srgbClr val="0000FF"/>
                </a:solidFill>
              </a:rPr>
            </a:br>
            <a:endParaRPr lang="en-US" sz="1200" dirty="0">
              <a:solidFill>
                <a:srgbClr val="0000FF"/>
              </a:solidFill>
            </a:endParaRPr>
          </a:p>
          <a:p>
            <a:pPr marL="342900" indent="-342900">
              <a:spcAft>
                <a:spcPts val="600"/>
              </a:spcAft>
              <a:buFontTx/>
              <a:buChar char="-"/>
            </a:pPr>
            <a:r>
              <a:rPr lang="en-US" sz="3600" b="1" dirty="0">
                <a:solidFill>
                  <a:srgbClr val="0000FF"/>
                </a:solidFill>
              </a:rPr>
              <a:t>Chapter 3</a:t>
            </a:r>
            <a:r>
              <a:rPr lang="en-US" sz="2400" b="1" dirty="0">
                <a:solidFill>
                  <a:srgbClr val="0000FF"/>
                </a:solidFill>
              </a:rPr>
              <a:t> </a:t>
            </a:r>
            <a:r>
              <a:rPr lang="en-US" sz="2400" dirty="0">
                <a:solidFill>
                  <a:srgbClr val="0000FF"/>
                </a:solidFill>
              </a:rPr>
              <a:t>(Graphs of lines, slopes, intercepts)</a:t>
            </a:r>
          </a:p>
          <a:p>
            <a:pPr>
              <a:spcAft>
                <a:spcPts val="600"/>
              </a:spcAft>
            </a:pPr>
            <a:r>
              <a:rPr lang="en-US" sz="3600" b="1" dirty="0">
                <a:solidFill>
                  <a:srgbClr val="0000FF"/>
                </a:solidFill>
              </a:rPr>
              <a:t>- Chapter 8 </a:t>
            </a:r>
            <a:r>
              <a:rPr lang="en-US" sz="2400" dirty="0">
                <a:solidFill>
                  <a:srgbClr val="0000FF"/>
                </a:solidFill>
              </a:rPr>
              <a:t>(Graphs of nonlinear functions)</a:t>
            </a:r>
          </a:p>
          <a:p>
            <a:pPr>
              <a:spcAft>
                <a:spcPts val="600"/>
              </a:spcAft>
            </a:pPr>
            <a:r>
              <a:rPr lang="en-US" sz="3600" b="1" dirty="0">
                <a:solidFill>
                  <a:srgbClr val="0000FF"/>
                </a:solidFill>
              </a:rPr>
              <a:t>- Chapter 4 </a:t>
            </a:r>
            <a:r>
              <a:rPr lang="en-US" sz="2400" dirty="0">
                <a:solidFill>
                  <a:srgbClr val="0000FF"/>
                </a:solidFill>
              </a:rPr>
              <a:t>(Systems of linear equations)</a:t>
            </a:r>
            <a:br>
              <a:rPr lang="en-US" sz="2400" dirty="0">
                <a:solidFill>
                  <a:srgbClr val="0000FF"/>
                </a:solidFill>
              </a:rPr>
            </a:br>
            <a:endParaRPr lang="en-US" sz="1200" dirty="0">
              <a:solidFill>
                <a:srgbClr val="0000FF"/>
              </a:solidFill>
            </a:endParaRPr>
          </a:p>
          <a:p>
            <a:pPr>
              <a:spcAft>
                <a:spcPts val="600"/>
              </a:spcAft>
            </a:pPr>
            <a:r>
              <a:rPr lang="en-US" sz="2800" dirty="0">
                <a:solidFill>
                  <a:srgbClr val="00B050"/>
                </a:solidFill>
              </a:rPr>
              <a:t>Make sure you look over your graded worksheet from </a:t>
            </a:r>
            <a:r>
              <a:rPr lang="en-US" sz="2800" b="1" u="sng" dirty="0">
                <a:solidFill>
                  <a:srgbClr val="00B050"/>
                </a:solidFill>
              </a:rPr>
              <a:t>TEST 1 and Test 2</a:t>
            </a:r>
            <a:r>
              <a:rPr lang="en-US" sz="2800" dirty="0">
                <a:solidFill>
                  <a:srgbClr val="00B050"/>
                </a:solidFill>
              </a:rPr>
              <a:t> as part of your preparation for the final exam.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pPr algn="l"/>
            <a:r>
              <a:rPr lang="en-US" sz="800" dirty="0"/>
              <a:t>Teachers: Go over problems that students in your section need work on, especially the word problems from Chapter 2 and any problems they had a tough time with on Test 1 and Test 2 as determined by your item analysis.</a:t>
            </a:r>
            <a:br>
              <a:rPr lang="en-US" sz="800" dirty="0"/>
            </a:br>
            <a:r>
              <a:rPr lang="en-US" sz="800" dirty="0"/>
              <a:t>I’ve attached review slides on the subsets of the real number system, which almost all students will need to be reminded about. </a:t>
            </a:r>
          </a:p>
        </p:txBody>
      </p:sp>
    </p:spTree>
    <p:extLst>
      <p:ext uri="{BB962C8B-B14F-4D97-AF65-F5344CB8AC3E}">
        <p14:creationId xmlns:p14="http://schemas.microsoft.com/office/powerpoint/2010/main" val="254058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457200" y="609600"/>
            <a:ext cx="8229600" cy="5562600"/>
          </a:xfrm>
        </p:spPr>
        <p:txBody>
          <a:bodyPr/>
          <a:lstStyle/>
          <a:p>
            <a:pPr eaLnBrk="1" hangingPunct="1">
              <a:lnSpc>
                <a:spcPct val="90000"/>
              </a:lnSpc>
              <a:buClr>
                <a:schemeClr val="tx2"/>
              </a:buClr>
              <a:buSzPct val="125000"/>
              <a:buFontTx/>
              <a:buNone/>
            </a:pPr>
            <a:r>
              <a:rPr lang="en-US">
                <a:latin typeface="Times New Roman" pitchFamily="18" charset="0"/>
              </a:rPr>
              <a:t>Sets of numbers:</a:t>
            </a:r>
          </a:p>
          <a:p>
            <a:pPr eaLnBrk="1" hangingPunct="1">
              <a:lnSpc>
                <a:spcPct val="90000"/>
              </a:lnSpc>
              <a:buClr>
                <a:schemeClr val="tx2"/>
              </a:buClr>
              <a:buSzPct val="125000"/>
              <a:buFontTx/>
              <a:buNone/>
            </a:pPr>
            <a:endParaRPr lang="en-US">
              <a:latin typeface="Times New Roman" pitchFamily="18" charset="0"/>
            </a:endParaRPr>
          </a:p>
          <a:p>
            <a:pPr lvl="1" eaLnBrk="1" hangingPunct="1">
              <a:lnSpc>
                <a:spcPct val="90000"/>
              </a:lnSpc>
              <a:buFontTx/>
              <a:buChar char="•"/>
            </a:pPr>
            <a:r>
              <a:rPr lang="en-US" b="1" i="1">
                <a:solidFill>
                  <a:schemeClr val="accent2"/>
                </a:solidFill>
                <a:latin typeface="Times New Roman" pitchFamily="18" charset="0"/>
              </a:rPr>
              <a:t>Natural (counting) numbers</a:t>
            </a:r>
            <a:r>
              <a:rPr lang="en-US">
                <a:solidFill>
                  <a:schemeClr val="tx2"/>
                </a:solidFill>
                <a:latin typeface="Times New Roman" pitchFamily="18" charset="0"/>
              </a:rPr>
              <a:t> </a:t>
            </a:r>
            <a:r>
              <a:rPr lang="en-US">
                <a:latin typeface="Times New Roman" pitchFamily="18" charset="0"/>
              </a:rPr>
              <a:t>: </a:t>
            </a:r>
          </a:p>
          <a:p>
            <a:pPr lvl="1" eaLnBrk="1" hangingPunct="1">
              <a:lnSpc>
                <a:spcPct val="90000"/>
              </a:lnSpc>
              <a:buFontTx/>
              <a:buNone/>
            </a:pPr>
            <a:r>
              <a:rPr lang="en-US">
                <a:latin typeface="Times New Roman" pitchFamily="18" charset="0"/>
              </a:rPr>
              <a:t>				N = {1, 2, 3, 4, 5, 6 . . .}</a:t>
            </a:r>
          </a:p>
          <a:p>
            <a:pPr lvl="1" eaLnBrk="1" hangingPunct="1">
              <a:lnSpc>
                <a:spcPct val="90000"/>
              </a:lnSpc>
              <a:buFontTx/>
              <a:buChar char="•"/>
            </a:pPr>
            <a:r>
              <a:rPr lang="en-US" b="1" i="1">
                <a:solidFill>
                  <a:schemeClr val="accent2"/>
                </a:solidFill>
                <a:latin typeface="Times New Roman" pitchFamily="18" charset="0"/>
              </a:rPr>
              <a:t>Whole numbers</a:t>
            </a:r>
            <a:r>
              <a:rPr lang="en-US">
                <a:solidFill>
                  <a:schemeClr val="tx2"/>
                </a:solidFill>
                <a:latin typeface="Times New Roman" pitchFamily="18" charset="0"/>
              </a:rPr>
              <a:t> </a:t>
            </a:r>
            <a:r>
              <a:rPr lang="en-US">
                <a:latin typeface="Times New Roman" pitchFamily="18" charset="0"/>
              </a:rPr>
              <a:t>: </a:t>
            </a:r>
          </a:p>
          <a:p>
            <a:pPr lvl="1" eaLnBrk="1" hangingPunct="1">
              <a:lnSpc>
                <a:spcPct val="90000"/>
              </a:lnSpc>
              <a:buFontTx/>
              <a:buNone/>
            </a:pPr>
            <a:r>
              <a:rPr lang="en-US">
                <a:latin typeface="Times New Roman" pitchFamily="18" charset="0"/>
              </a:rPr>
              <a:t>				W = {0, 1, 2, 3, 4 . . .}</a:t>
            </a:r>
          </a:p>
          <a:p>
            <a:pPr lvl="1" eaLnBrk="1" hangingPunct="1">
              <a:lnSpc>
                <a:spcPct val="90000"/>
              </a:lnSpc>
              <a:buFontTx/>
              <a:buChar char="•"/>
            </a:pPr>
            <a:r>
              <a:rPr lang="en-US" b="1" i="1">
                <a:solidFill>
                  <a:schemeClr val="accent2"/>
                </a:solidFill>
                <a:latin typeface="Times New Roman" pitchFamily="18" charset="0"/>
              </a:rPr>
              <a:t>Integers</a:t>
            </a:r>
            <a:r>
              <a:rPr lang="en-US">
                <a:solidFill>
                  <a:schemeClr val="tx2"/>
                </a:solidFill>
                <a:latin typeface="Times New Roman" pitchFamily="18" charset="0"/>
              </a:rPr>
              <a:t> </a:t>
            </a:r>
            <a:r>
              <a:rPr lang="en-US">
                <a:latin typeface="Times New Roman" pitchFamily="18" charset="0"/>
              </a:rPr>
              <a:t>: </a:t>
            </a:r>
          </a:p>
          <a:p>
            <a:pPr lvl="1" eaLnBrk="1" hangingPunct="1">
              <a:lnSpc>
                <a:spcPct val="90000"/>
              </a:lnSpc>
              <a:buFontTx/>
              <a:buNone/>
            </a:pPr>
            <a:r>
              <a:rPr lang="en-US">
                <a:latin typeface="Times New Roman" pitchFamily="18" charset="0"/>
              </a:rPr>
              <a:t>				Z = {. . . -3, -2, -1, 0, 1, 2, 3 . . .}</a:t>
            </a:r>
          </a:p>
          <a:p>
            <a:pPr lvl="1" eaLnBrk="1" hangingPunct="1">
              <a:lnSpc>
                <a:spcPct val="90000"/>
              </a:lnSpc>
              <a:buFontTx/>
              <a:buNone/>
            </a:pPr>
            <a:endParaRPr lang="en-US">
              <a:latin typeface="Times New Roman" pitchFamily="18" charset="0"/>
            </a:endParaRPr>
          </a:p>
          <a:p>
            <a:pPr lvl="1" eaLnBrk="1" hangingPunct="1">
              <a:lnSpc>
                <a:spcPct val="90000"/>
              </a:lnSpc>
              <a:buFontTx/>
              <a:buNone/>
            </a:pPr>
            <a:r>
              <a:rPr lang="en-US">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4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457200" y="609600"/>
            <a:ext cx="8229600" cy="5562600"/>
          </a:xfrm>
        </p:spPr>
        <p:txBody>
          <a:bodyPr/>
          <a:lstStyle/>
          <a:p>
            <a:pPr eaLnBrk="1" hangingPunct="1">
              <a:buClr>
                <a:schemeClr val="tx2"/>
              </a:buClr>
              <a:buSzPct val="125000"/>
              <a:buFontTx/>
              <a:buNone/>
            </a:pPr>
            <a:r>
              <a:rPr lang="en-US" dirty="0">
                <a:latin typeface="Times New Roman" pitchFamily="18" charset="0"/>
              </a:rPr>
              <a:t>More Sets of numbers:</a:t>
            </a:r>
          </a:p>
          <a:p>
            <a:pPr lvl="1" eaLnBrk="1" hangingPunct="1">
              <a:buFontTx/>
              <a:buChar char="•"/>
            </a:pPr>
            <a:r>
              <a:rPr lang="en-US" b="1" i="1" dirty="0">
                <a:solidFill>
                  <a:schemeClr val="accent2"/>
                </a:solidFill>
                <a:latin typeface="Times New Roman" pitchFamily="18" charset="0"/>
              </a:rPr>
              <a:t>Rational numbers</a:t>
            </a:r>
            <a:r>
              <a:rPr lang="en-US" dirty="0">
                <a:solidFill>
                  <a:schemeClr val="tx2"/>
                </a:solidFill>
                <a:latin typeface="Times New Roman" pitchFamily="18" charset="0"/>
              </a:rPr>
              <a:t> </a:t>
            </a:r>
            <a:r>
              <a:rPr lang="en-US" dirty="0">
                <a:latin typeface="Times New Roman" pitchFamily="18" charset="0"/>
              </a:rPr>
              <a:t>: the set (Q) of all numbers that can be expressed as a quotient of integers, with denominator </a:t>
            </a:r>
            <a:r>
              <a:rPr lang="en-US" dirty="0">
                <a:latin typeface="Times New Roman" pitchFamily="18" charset="0"/>
                <a:sym typeface="Symbol" pitchFamily="18" charset="2"/>
              </a:rPr>
              <a:t> 0</a:t>
            </a:r>
            <a:endParaRPr lang="en-US" dirty="0">
              <a:latin typeface="Times New Roman" pitchFamily="18" charset="0"/>
            </a:endParaRPr>
          </a:p>
          <a:p>
            <a:pPr lvl="1" eaLnBrk="1" hangingPunct="1">
              <a:buFontTx/>
              <a:buChar char="•"/>
            </a:pPr>
            <a:r>
              <a:rPr lang="en-US" b="1" i="1" dirty="0">
                <a:solidFill>
                  <a:schemeClr val="accent2"/>
                </a:solidFill>
                <a:latin typeface="Times New Roman" pitchFamily="18" charset="0"/>
              </a:rPr>
              <a:t>Irrational numbers</a:t>
            </a:r>
            <a:r>
              <a:rPr lang="en-US" dirty="0">
                <a:solidFill>
                  <a:schemeClr val="tx2"/>
                </a:solidFill>
                <a:latin typeface="Times New Roman" pitchFamily="18" charset="0"/>
              </a:rPr>
              <a:t> </a:t>
            </a:r>
            <a:r>
              <a:rPr lang="en-US" dirty="0">
                <a:latin typeface="Times New Roman" pitchFamily="18" charset="0"/>
              </a:rPr>
              <a:t>: the set (I) of all numbers that can NOT be expressed as a quotient of integers</a:t>
            </a:r>
          </a:p>
          <a:p>
            <a:pPr lvl="1" eaLnBrk="1" hangingPunct="1">
              <a:buFontTx/>
              <a:buChar char="•"/>
            </a:pPr>
            <a:r>
              <a:rPr lang="en-US" b="1" i="1" dirty="0">
                <a:solidFill>
                  <a:schemeClr val="accent2"/>
                </a:solidFill>
                <a:latin typeface="Times New Roman" pitchFamily="18" charset="0"/>
              </a:rPr>
              <a:t>Real numbers</a:t>
            </a:r>
            <a:r>
              <a:rPr lang="en-US" dirty="0">
                <a:solidFill>
                  <a:schemeClr val="tx2"/>
                </a:solidFill>
                <a:latin typeface="Times New Roman" pitchFamily="18" charset="0"/>
              </a:rPr>
              <a:t> </a:t>
            </a:r>
            <a:r>
              <a:rPr lang="en-US" dirty="0">
                <a:latin typeface="Times New Roman" pitchFamily="18" charset="0"/>
              </a:rPr>
              <a:t>: the set (R) of all rational and irrational numbers combined</a:t>
            </a:r>
          </a:p>
          <a:p>
            <a:pPr lvl="1" eaLnBrk="1" hangingPunct="1">
              <a:buFontTx/>
              <a:buNone/>
            </a:pPr>
            <a:r>
              <a:rPr lang="en-US" dirty="0">
                <a:latin typeface="Times New Roman" pitchFamily="18" charset="0"/>
              </a:rPr>
              <a:t>NOTE: 	Q is a</a:t>
            </a:r>
            <a:r>
              <a:rPr lang="en-US" dirty="0">
                <a:solidFill>
                  <a:srgbClr val="FF0000"/>
                </a:solidFill>
                <a:latin typeface="Times New Roman" pitchFamily="18" charset="0"/>
              </a:rPr>
              <a:t> </a:t>
            </a:r>
            <a:r>
              <a:rPr lang="en-US" i="1" dirty="0">
                <a:solidFill>
                  <a:srgbClr val="FF0000"/>
                </a:solidFill>
                <a:latin typeface="Times New Roman" pitchFamily="18" charset="0"/>
              </a:rPr>
              <a:t>subset</a:t>
            </a:r>
            <a:r>
              <a:rPr lang="en-US" dirty="0">
                <a:solidFill>
                  <a:srgbClr val="FF0000"/>
                </a:solidFill>
                <a:latin typeface="Times New Roman" pitchFamily="18" charset="0"/>
              </a:rPr>
              <a:t> </a:t>
            </a:r>
            <a:r>
              <a:rPr lang="en-US" dirty="0">
                <a:latin typeface="Times New Roman" pitchFamily="18" charset="0"/>
              </a:rPr>
              <a:t>of R</a:t>
            </a:r>
          </a:p>
          <a:p>
            <a:pPr lvl="1" eaLnBrk="1" hangingPunct="1">
              <a:buFontTx/>
              <a:buNone/>
            </a:pPr>
            <a:r>
              <a:rPr lang="en-US" dirty="0">
                <a:latin typeface="Times New Roman" pitchFamily="18" charset="0"/>
              </a:rPr>
              <a:t>			I is a</a:t>
            </a:r>
            <a:r>
              <a:rPr lang="en-US" dirty="0">
                <a:solidFill>
                  <a:srgbClr val="FF0000"/>
                </a:solidFill>
                <a:latin typeface="Times New Roman" pitchFamily="18" charset="0"/>
              </a:rPr>
              <a:t> </a:t>
            </a:r>
            <a:r>
              <a:rPr lang="en-US" i="1" dirty="0">
                <a:solidFill>
                  <a:srgbClr val="FF0000"/>
                </a:solidFill>
                <a:latin typeface="Times New Roman" pitchFamily="18" charset="0"/>
              </a:rPr>
              <a:t>subset</a:t>
            </a:r>
            <a:r>
              <a:rPr lang="en-US" dirty="0">
                <a:solidFill>
                  <a:srgbClr val="FF0000"/>
                </a:solidFill>
                <a:latin typeface="Times New Roman" pitchFamily="18" charset="0"/>
              </a:rPr>
              <a:t> </a:t>
            </a:r>
            <a:r>
              <a:rPr lang="en-US" dirty="0">
                <a:latin typeface="Times New Roman" pitchFamily="18" charset="0"/>
              </a:rPr>
              <a:t>of R</a:t>
            </a:r>
          </a:p>
          <a:p>
            <a:pPr lvl="1" eaLnBrk="1" hangingPunct="1">
              <a:buFontTx/>
              <a:buNone/>
            </a:pPr>
            <a:r>
              <a:rPr lang="en-US" dirty="0">
                <a:latin typeface="Times New Roman" pitchFamily="18" charset="0"/>
              </a:rPr>
              <a:t>but Q and I have NO members in common</a:t>
            </a:r>
          </a:p>
          <a:p>
            <a:pPr lvl="1" eaLnBrk="1" hangingPunct="1">
              <a:buFontTx/>
              <a:buNone/>
            </a:pPr>
            <a:endParaRPr lang="en-US"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1890"/>
            <a:ext cx="8153400" cy="400110"/>
          </a:xfrm>
          <a:prstGeom prst="rect">
            <a:avLst/>
          </a:prstGeom>
          <a:noFill/>
        </p:spPr>
        <p:txBody>
          <a:bodyPr wrap="square" rtlCol="0">
            <a:spAutoFit/>
          </a:bodyPr>
          <a:lstStyle/>
          <a:p>
            <a:r>
              <a:rPr lang="en-US" sz="1000" dirty="0"/>
              <a:t>Teachers: Insert any additional screen shots of Test 1 or Test 2 problems, or any other notes/problems you want to review with your students today. </a:t>
            </a:r>
          </a:p>
        </p:txBody>
      </p:sp>
    </p:spTree>
    <p:extLst>
      <p:ext uri="{BB962C8B-B14F-4D97-AF65-F5344CB8AC3E}">
        <p14:creationId xmlns:p14="http://schemas.microsoft.com/office/powerpoint/2010/main" val="257753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533400" y="457200"/>
            <a:ext cx="8106508" cy="5257800"/>
          </a:xfrm>
          <a:solidFill>
            <a:srgbClr val="FFFF00"/>
          </a:solidFill>
        </p:spPr>
        <p:txBody>
          <a:bodyPr/>
          <a:lstStyle/>
          <a:p>
            <a:pPr algn="ctr" eaLnBrk="1" hangingPunct="1">
              <a:buNone/>
            </a:pPr>
            <a:r>
              <a:rPr lang="en-US" sz="3600" dirty="0">
                <a:solidFill>
                  <a:srgbClr val="6600CC"/>
                </a:solidFill>
              </a:rPr>
              <a:t>You should now open your laptop and work on  </a:t>
            </a:r>
            <a:r>
              <a:rPr lang="en-US" sz="3600" b="1" dirty="0"/>
              <a:t>Final Review HW 1</a:t>
            </a:r>
            <a:r>
              <a:rPr lang="en-US" sz="3600" dirty="0">
                <a:solidFill>
                  <a:srgbClr val="6600CC"/>
                </a:solidFill>
              </a:rPr>
              <a:t>.</a:t>
            </a:r>
          </a:p>
          <a:p>
            <a:pPr algn="ctr" eaLnBrk="1" hangingPunct="1">
              <a:buNone/>
            </a:pPr>
            <a:endParaRPr lang="en-US" sz="2800" dirty="0">
              <a:solidFill>
                <a:srgbClr val="6600CC"/>
              </a:solidFill>
            </a:endParaRPr>
          </a:p>
          <a:p>
            <a:pPr algn="ctr" eaLnBrk="1" hangingPunct="1">
              <a:buNone/>
            </a:pPr>
            <a:r>
              <a:rPr lang="en-US" sz="2800" dirty="0">
                <a:solidFill>
                  <a:srgbClr val="6600CC"/>
                </a:solidFill>
              </a:rPr>
              <a:t> </a:t>
            </a:r>
            <a:r>
              <a:rPr lang="en-US" sz="2800" b="1" u="sng" dirty="0">
                <a:solidFill>
                  <a:srgbClr val="FF0000"/>
                </a:solidFill>
              </a:rPr>
              <a:t>This assignment is due at the start </a:t>
            </a:r>
          </a:p>
          <a:p>
            <a:pPr algn="ctr" eaLnBrk="1" hangingPunct="1">
              <a:buNone/>
            </a:pPr>
            <a:r>
              <a:rPr lang="en-US" sz="2800" b="1" u="sng" dirty="0">
                <a:solidFill>
                  <a:srgbClr val="FF0000"/>
                </a:solidFill>
              </a:rPr>
              <a:t>of the next class session</a:t>
            </a:r>
            <a:r>
              <a:rPr lang="en-US" sz="2800" dirty="0">
                <a:solidFill>
                  <a:srgbClr val="6600CC"/>
                </a:solidFill>
              </a:rPr>
              <a:t> </a:t>
            </a:r>
          </a:p>
          <a:p>
            <a:pPr algn="ctr" eaLnBrk="1" hangingPunct="1">
              <a:buFontTx/>
              <a:buNone/>
            </a:pPr>
            <a:endParaRPr lang="en-US" sz="1400" b="1" dirty="0"/>
          </a:p>
          <a:p>
            <a:pPr eaLnBrk="1" hangingPunct="1">
              <a:buFontTx/>
              <a:buNone/>
            </a:pPr>
            <a:endParaRPr lang="en-US" b="1" dirty="0"/>
          </a:p>
          <a:p>
            <a:pPr eaLnBrk="1" hangingPunct="1">
              <a:buFontTx/>
              <a:buNone/>
            </a:pPr>
            <a:endParaRPr lang="en-US" sz="5400" dirty="0"/>
          </a:p>
          <a:p>
            <a:pPr eaLnBrk="1" hangingPunct="1">
              <a:buFontTx/>
              <a:buNone/>
            </a:pPr>
            <a:endParaRPr lang="en-US" sz="5400" dirty="0"/>
          </a:p>
        </p:txBody>
      </p:sp>
    </p:spTree>
    <p:extLst>
      <p:ext uri="{BB962C8B-B14F-4D97-AF65-F5344CB8AC3E}">
        <p14:creationId xmlns:p14="http://schemas.microsoft.com/office/powerpoint/2010/main" val="2568887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519113" y="55563"/>
            <a:ext cx="8077200" cy="711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r>
              <a:rPr lang="en-US" sz="8000" b="1">
                <a:solidFill>
                  <a:srgbClr val="000000"/>
                </a:solidFill>
                <a:latin typeface="Arial" charset="0"/>
              </a:rPr>
              <a:t>Please</a:t>
            </a:r>
            <a:endParaRPr lang="en-US" sz="6000" b="1">
              <a:solidFill>
                <a:srgbClr val="000000"/>
              </a:solidFill>
              <a:latin typeface="Arial" charset="0"/>
            </a:endParaRPr>
          </a:p>
          <a:p>
            <a:pPr algn="ctr" eaLnBrk="1" hangingPunct="1"/>
            <a:r>
              <a:rPr lang="en-US" sz="9600" b="1" u="sng">
                <a:solidFill>
                  <a:srgbClr val="FF0000"/>
                </a:solidFill>
                <a:latin typeface="Arial" charset="0"/>
              </a:rPr>
              <a:t>CLOSE</a:t>
            </a:r>
            <a:r>
              <a:rPr lang="en-US" sz="6000" b="1">
                <a:solidFill>
                  <a:srgbClr val="FF0000"/>
                </a:solidFill>
                <a:latin typeface="Arial" charset="0"/>
              </a:rPr>
              <a:t> </a:t>
            </a:r>
          </a:p>
          <a:p>
            <a:pPr algn="ctr" eaLnBrk="1" hangingPunct="1"/>
            <a:r>
              <a:rPr lang="en-US" sz="7200" b="1">
                <a:solidFill>
                  <a:srgbClr val="000000"/>
                </a:solidFill>
                <a:latin typeface="Arial" charset="0"/>
              </a:rPr>
              <a:t>YOUR LAPTOPS,</a:t>
            </a:r>
          </a:p>
          <a:p>
            <a:pPr algn="ctr" eaLnBrk="1" hangingPunct="1"/>
            <a:r>
              <a:rPr lang="en-US" sz="4000" b="1">
                <a:solidFill>
                  <a:srgbClr val="000000"/>
                </a:solidFill>
                <a:latin typeface="Arial" charset="0"/>
              </a:rPr>
              <a:t>and turn off and put away your cell phones,</a:t>
            </a:r>
          </a:p>
          <a:p>
            <a:pPr algn="ctr" eaLnBrk="1" hangingPunct="1"/>
            <a:r>
              <a:rPr lang="en-US" sz="4800" b="1">
                <a:solidFill>
                  <a:srgbClr val="0000FF"/>
                </a:solidFill>
                <a:latin typeface="Arial" charset="0"/>
              </a:rPr>
              <a:t>and get out your note-taking materials.</a:t>
            </a:r>
          </a:p>
          <a:p>
            <a:pPr algn="ctr" eaLnBrk="1" hangingPunct="1"/>
            <a:endParaRPr lang="en-US" sz="3200" b="1" i="1">
              <a:solidFill>
                <a:srgbClr val="009DD9"/>
              </a:solidFill>
              <a:latin typeface="Arial" charset="0"/>
            </a:endParaRPr>
          </a:p>
        </p:txBody>
      </p:sp>
    </p:spTree>
    <p:extLst>
      <p:ext uri="{BB962C8B-B14F-4D97-AF65-F5344CB8AC3E}">
        <p14:creationId xmlns:p14="http://schemas.microsoft.com/office/powerpoint/2010/main" val="209762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600" cy="914400"/>
          </a:xfrm>
          <a:solidFill>
            <a:srgbClr val="FFFF00"/>
          </a:solidFill>
        </p:spPr>
        <p:txBody>
          <a:bodyPr/>
          <a:lstStyle/>
          <a:p>
            <a:r>
              <a:rPr lang="en-US" sz="3200" b="1" dirty="0"/>
              <a:t>Two evaluations – </a:t>
            </a:r>
            <a:r>
              <a:rPr lang="en-US" sz="3200" b="1" u="sng" dirty="0">
                <a:solidFill>
                  <a:srgbClr val="FF0000"/>
                </a:solidFill>
              </a:rPr>
              <a:t>Please take time for both!</a:t>
            </a:r>
          </a:p>
        </p:txBody>
      </p:sp>
      <p:sp>
        <p:nvSpPr>
          <p:cNvPr id="3" name="Content Placeholder 2"/>
          <p:cNvSpPr>
            <a:spLocks noGrp="1"/>
          </p:cNvSpPr>
          <p:nvPr>
            <p:ph idx="1"/>
          </p:nvPr>
        </p:nvSpPr>
        <p:spPr>
          <a:xfrm>
            <a:off x="228600" y="867428"/>
            <a:ext cx="8915400" cy="4724400"/>
          </a:xfrm>
        </p:spPr>
        <p:txBody>
          <a:bodyPr/>
          <a:lstStyle/>
          <a:p>
            <a:pPr marL="0" indent="0">
              <a:buNone/>
            </a:pPr>
            <a:r>
              <a:rPr lang="en-US" sz="2400" i="1" dirty="0"/>
              <a:t>You should have received two separate survey email requests: </a:t>
            </a:r>
          </a:p>
          <a:p>
            <a:r>
              <a:rPr lang="en-US" sz="2400" dirty="0"/>
              <a:t>One was from your </a:t>
            </a:r>
            <a:r>
              <a:rPr lang="en-US" sz="2800" b="1" i="1" dirty="0">
                <a:solidFill>
                  <a:srgbClr val="FF0000"/>
                </a:solidFill>
              </a:rPr>
              <a:t>Professor                                        </a:t>
            </a:r>
            <a:r>
              <a:rPr lang="en-US" sz="2400" dirty="0"/>
              <a:t>– This one is an </a:t>
            </a:r>
            <a:r>
              <a:rPr lang="en-US" sz="2400" dirty="0">
                <a:solidFill>
                  <a:srgbClr val="0000FF"/>
                </a:solidFill>
              </a:rPr>
              <a:t>evaluation of the </a:t>
            </a:r>
            <a:r>
              <a:rPr lang="en-US" sz="2400" b="1" dirty="0">
                <a:solidFill>
                  <a:srgbClr val="0000FF"/>
                </a:solidFill>
              </a:rPr>
              <a:t>Math 10/90 Teaching and Learning Center structure</a:t>
            </a:r>
            <a:r>
              <a:rPr lang="en-US" sz="2400" dirty="0"/>
              <a:t>. </a:t>
            </a:r>
            <a:r>
              <a:rPr lang="en-US" sz="2400" dirty="0">
                <a:solidFill>
                  <a:srgbClr val="009900"/>
                </a:solidFill>
              </a:rPr>
              <a:t>This will help us evaluate our course setup, software, tutor lab, TAs, and online grading/assignments/learning aids.</a:t>
            </a:r>
            <a:endParaRPr lang="en-US" sz="400" b="1" dirty="0">
              <a:solidFill>
                <a:srgbClr val="009900"/>
              </a:solidFill>
            </a:endParaRPr>
          </a:p>
          <a:p>
            <a:r>
              <a:rPr lang="en-US" sz="2400" dirty="0"/>
              <a:t>The other was from </a:t>
            </a:r>
            <a:r>
              <a:rPr lang="en-US" sz="2800" b="1" i="1" dirty="0">
                <a:solidFill>
                  <a:srgbClr val="FF0000"/>
                </a:solidFill>
              </a:rPr>
              <a:t>Dr. </a:t>
            </a:r>
            <a:r>
              <a:rPr lang="en-US" sz="2800" b="1" i="1" dirty="0" err="1">
                <a:solidFill>
                  <a:srgbClr val="FF0000"/>
                </a:solidFill>
              </a:rPr>
              <a:t>Petre</a:t>
            </a:r>
            <a:r>
              <a:rPr lang="en-US" sz="2800" b="1" i="1" dirty="0">
                <a:solidFill>
                  <a:srgbClr val="FF0000"/>
                </a:solidFill>
              </a:rPr>
              <a:t> (</a:t>
            </a:r>
            <a:r>
              <a:rPr lang="en-US" sz="2800" b="1" i="1" dirty="0" err="1">
                <a:solidFill>
                  <a:srgbClr val="FF0000"/>
                </a:solidFill>
              </a:rPr>
              <a:t>Nelu</a:t>
            </a:r>
            <a:r>
              <a:rPr lang="en-US" sz="2800" b="1" i="1" dirty="0">
                <a:solidFill>
                  <a:srgbClr val="FF0000"/>
                </a:solidFill>
              </a:rPr>
              <a:t>) </a:t>
            </a:r>
            <a:r>
              <a:rPr lang="en-US" sz="2800" b="1" i="1" dirty="0" err="1">
                <a:solidFill>
                  <a:srgbClr val="FF0000"/>
                </a:solidFill>
              </a:rPr>
              <a:t>Ghenciu</a:t>
            </a:r>
            <a:r>
              <a:rPr lang="en-US" sz="2400" dirty="0">
                <a:solidFill>
                  <a:srgbClr val="FF0000"/>
                </a:solidFill>
              </a:rPr>
              <a:t>, MSCS </a:t>
            </a:r>
            <a:r>
              <a:rPr lang="en-US" sz="2400" dirty="0"/>
              <a:t>dept. chair</a:t>
            </a:r>
            <a:r>
              <a:rPr lang="en-US" sz="2400" dirty="0">
                <a:solidFill>
                  <a:srgbClr val="FF0000"/>
                </a:solidFill>
              </a:rPr>
              <a:t> </a:t>
            </a:r>
            <a:r>
              <a:rPr lang="en-US" sz="2400" dirty="0"/>
              <a:t>-- This one is an </a:t>
            </a:r>
            <a:r>
              <a:rPr lang="en-US" sz="2400" dirty="0">
                <a:solidFill>
                  <a:srgbClr val="0000FF"/>
                </a:solidFill>
              </a:rPr>
              <a:t>evaluation of the </a:t>
            </a:r>
            <a:r>
              <a:rPr lang="en-US" sz="2400" b="1" dirty="0">
                <a:solidFill>
                  <a:srgbClr val="0000FF"/>
                </a:solidFill>
              </a:rPr>
              <a:t>teacher of your Math 10 or 90 class section.</a:t>
            </a:r>
            <a:r>
              <a:rPr lang="en-US" sz="2400" dirty="0">
                <a:solidFill>
                  <a:srgbClr val="0000FF"/>
                </a:solidFill>
              </a:rPr>
              <a:t> </a:t>
            </a:r>
            <a:r>
              <a:rPr lang="en-US" sz="2000" dirty="0">
                <a:solidFill>
                  <a:srgbClr val="009900"/>
                </a:solidFill>
              </a:rPr>
              <a:t>This will give feedback to the department and to your own teacher about how you rate the effectiveness of instruction in your particular class section.</a:t>
            </a:r>
          </a:p>
          <a:p>
            <a:r>
              <a:rPr lang="en-US" sz="2000" b="1" dirty="0">
                <a:solidFill>
                  <a:srgbClr val="0070C0"/>
                </a:solidFill>
              </a:rPr>
              <a:t>Please complete these ASAP as the surveys close soon!</a:t>
            </a:r>
          </a:p>
        </p:txBody>
      </p:sp>
      <p:sp>
        <p:nvSpPr>
          <p:cNvPr id="4" name="TextBox 3"/>
          <p:cNvSpPr txBox="1"/>
          <p:nvPr/>
        </p:nvSpPr>
        <p:spPr>
          <a:xfrm>
            <a:off x="381000" y="5581471"/>
            <a:ext cx="8458200" cy="1200329"/>
          </a:xfrm>
          <a:prstGeom prst="rect">
            <a:avLst/>
          </a:prstGeom>
          <a:solidFill>
            <a:srgbClr val="FFFF00"/>
          </a:solidFill>
          <a:ln w="63500">
            <a:solidFill>
              <a:srgbClr val="9933FF"/>
            </a:solidFill>
          </a:ln>
        </p:spPr>
        <p:txBody>
          <a:bodyPr wrap="square" rtlCol="0">
            <a:spAutoFit/>
          </a:bodyPr>
          <a:lstStyle/>
          <a:p>
            <a:r>
              <a:rPr lang="en-US" sz="2400" b="1" dirty="0">
                <a:solidFill>
                  <a:srgbClr val="9933FF"/>
                </a:solidFill>
              </a:rPr>
              <a:t>Your feedback on both of these surveys will be very helpful to us in evaluating and improving our teaching methods and the Math TLC program – </a:t>
            </a:r>
            <a:r>
              <a:rPr lang="en-US" sz="2400" b="1" u="sng" dirty="0">
                <a:solidFill>
                  <a:srgbClr val="FF0000"/>
                </a:solidFill>
              </a:rPr>
              <a:t>THANK YOU!!!</a:t>
            </a:r>
            <a:endParaRPr lang="en-US" dirty="0">
              <a:solidFill>
                <a:srgbClr val="000000"/>
              </a:solidFill>
            </a:endParaRPr>
          </a:p>
        </p:txBody>
      </p:sp>
    </p:spTree>
    <p:extLst>
      <p:ext uri="{BB962C8B-B14F-4D97-AF65-F5344CB8AC3E}">
        <p14:creationId xmlns:p14="http://schemas.microsoft.com/office/powerpoint/2010/main" val="385568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3200" b="1" dirty="0">
                <a:solidFill>
                  <a:srgbClr val="FF0000"/>
                </a:solidFill>
              </a:rPr>
              <a:t>Schedule for Math TLC Open Lab in Room 203:</a:t>
            </a:r>
            <a:r>
              <a:rPr lang="en-US" sz="3200" b="1" dirty="0">
                <a:solidFill>
                  <a:srgbClr val="00B050"/>
                </a:solidFill>
              </a:rPr>
              <a:t/>
            </a:r>
            <a:br>
              <a:rPr lang="en-US" sz="3200" b="1" dirty="0">
                <a:solidFill>
                  <a:srgbClr val="00B050"/>
                </a:solidFill>
              </a:rPr>
            </a:br>
            <a:endParaRPr lang="en-US" sz="3200" dirty="0"/>
          </a:p>
        </p:txBody>
      </p:sp>
      <p:sp>
        <p:nvSpPr>
          <p:cNvPr id="3" name="Content Placeholder 2"/>
          <p:cNvSpPr>
            <a:spLocks noGrp="1"/>
          </p:cNvSpPr>
          <p:nvPr>
            <p:ph idx="1"/>
          </p:nvPr>
        </p:nvSpPr>
        <p:spPr>
          <a:xfrm>
            <a:off x="457200" y="1143000"/>
            <a:ext cx="8229600" cy="4525963"/>
          </a:xfrm>
        </p:spPr>
        <p:txBody>
          <a:bodyPr/>
          <a:lstStyle/>
          <a:p>
            <a:pPr marL="0" indent="0">
              <a:buNone/>
            </a:pPr>
            <a:r>
              <a:rPr lang="en-US" sz="3600" b="1" u="sng" dirty="0">
                <a:solidFill>
                  <a:srgbClr val="00B050"/>
                </a:solidFill>
              </a:rPr>
              <a:t>Finals week</a:t>
            </a:r>
            <a:r>
              <a:rPr lang="en-US" sz="3600" b="1" dirty="0">
                <a:solidFill>
                  <a:srgbClr val="00B050"/>
                </a:solidFill>
              </a:rPr>
              <a:t>: </a:t>
            </a:r>
            <a:r>
              <a:rPr lang="en-US" dirty="0" smtClean="0"/>
              <a:t>(May 7-11) </a:t>
            </a:r>
            <a:endParaRPr lang="en-US" sz="2000" dirty="0">
              <a:highlight>
                <a:srgbClr val="FFFF00"/>
              </a:highlight>
            </a:endParaRPr>
          </a:p>
          <a:p>
            <a:pPr>
              <a:buFont typeface="Arial" panose="020B0604020202020204" pitchFamily="34" charset="0"/>
              <a:buChar char="•"/>
            </a:pPr>
            <a:r>
              <a:rPr lang="en-US" dirty="0" smtClean="0"/>
              <a:t>Sunday 6:00pm – 8:00pm</a:t>
            </a:r>
          </a:p>
          <a:p>
            <a:pPr>
              <a:buFont typeface="Arial" panose="020B0604020202020204" pitchFamily="34" charset="0"/>
              <a:buChar char="•"/>
            </a:pPr>
            <a:r>
              <a:rPr lang="en-US" dirty="0" smtClean="0"/>
              <a:t>Monday 8:00am – 8:00pm</a:t>
            </a:r>
          </a:p>
          <a:p>
            <a:pPr>
              <a:buFont typeface="Arial" panose="020B0604020202020204" pitchFamily="34" charset="0"/>
              <a:buChar char="•"/>
            </a:pPr>
            <a:r>
              <a:rPr lang="en-US" dirty="0" smtClean="0"/>
              <a:t>Tuesday 8:00am – 6:00pm</a:t>
            </a:r>
          </a:p>
          <a:p>
            <a:pPr>
              <a:buFont typeface="Arial" panose="020B0604020202020204" pitchFamily="34" charset="0"/>
              <a:buChar char="•"/>
            </a:pPr>
            <a:r>
              <a:rPr lang="en-US" dirty="0" smtClean="0"/>
              <a:t>Wednesday 8:00am – 4:00pm</a:t>
            </a:r>
          </a:p>
          <a:p>
            <a:pPr>
              <a:buFont typeface="Arial" panose="020B0604020202020204" pitchFamily="34" charset="0"/>
              <a:buChar char="•"/>
            </a:pPr>
            <a:r>
              <a:rPr lang="en-US" dirty="0" smtClean="0"/>
              <a:t>Thursday 8:00am – 2:00pm </a:t>
            </a:r>
          </a:p>
          <a:p>
            <a:pPr>
              <a:buFont typeface="Arial" panose="020B0604020202020204" pitchFamily="34" charset="0"/>
              <a:buChar char="•"/>
            </a:pPr>
            <a:endParaRPr lang="en-US" dirty="0"/>
          </a:p>
          <a:p>
            <a:pPr marL="0" indent="0" algn="ctr">
              <a:buNone/>
            </a:pPr>
            <a:r>
              <a:rPr lang="en-US" sz="1600" dirty="0"/>
              <a:t>Full schedule with staffing for open labs is posted on bulletin boards in the</a:t>
            </a:r>
            <a:r>
              <a:rPr lang="en-US" sz="1600" b="1" dirty="0">
                <a:solidFill>
                  <a:srgbClr val="00B050"/>
                </a:solidFill>
              </a:rPr>
              <a:t> </a:t>
            </a:r>
            <a:r>
              <a:rPr lang="en-US" sz="1600" b="1" dirty="0">
                <a:solidFill>
                  <a:srgbClr val="FF0000"/>
                </a:solidFill>
              </a:rPr>
              <a:t>classroom</a:t>
            </a:r>
            <a:r>
              <a:rPr lang="en-US" sz="1600" b="1" dirty="0">
                <a:solidFill>
                  <a:srgbClr val="00B050"/>
                </a:solidFill>
              </a:rPr>
              <a:t> </a:t>
            </a:r>
            <a:r>
              <a:rPr lang="en-US" sz="1600" dirty="0"/>
              <a:t>and in the </a:t>
            </a:r>
            <a:r>
              <a:rPr lang="en-US" sz="1600" b="1" dirty="0">
                <a:solidFill>
                  <a:srgbClr val="FF0000"/>
                </a:solidFill>
              </a:rPr>
              <a:t>open lab,  </a:t>
            </a:r>
            <a:r>
              <a:rPr lang="en-US" sz="1600" dirty="0"/>
              <a:t>and </a:t>
            </a:r>
            <a:r>
              <a:rPr lang="en-US" sz="1600" b="1" dirty="0">
                <a:solidFill>
                  <a:srgbClr val="FF0000"/>
                </a:solidFill>
              </a:rPr>
              <a:t>online</a:t>
            </a:r>
            <a:r>
              <a:rPr lang="en-US" sz="1600" b="1" dirty="0">
                <a:solidFill>
                  <a:srgbClr val="00B050"/>
                </a:solidFill>
              </a:rPr>
              <a:t> </a:t>
            </a:r>
            <a:r>
              <a:rPr lang="en-US" sz="1600" dirty="0"/>
              <a:t>at</a:t>
            </a:r>
            <a:r>
              <a:rPr lang="en-US" sz="1600" b="1" dirty="0">
                <a:solidFill>
                  <a:srgbClr val="00B050"/>
                </a:solidFill>
              </a:rPr>
              <a:t> </a:t>
            </a:r>
            <a:r>
              <a:rPr lang="en-US" sz="1600" b="1" dirty="0">
                <a:solidFill>
                  <a:srgbClr val="0000FF"/>
                </a:solidFill>
                <a:hlinkClick r:id="rId2"/>
              </a:rPr>
              <a:t>http://www.uwstout.edu/mathtlc</a:t>
            </a:r>
            <a:endParaRPr lang="en-US" sz="1600" b="1" dirty="0">
              <a:solidFill>
                <a:srgbClr val="0000FF"/>
              </a:solidFill>
            </a:endParaRPr>
          </a:p>
          <a:p>
            <a:pPr marL="0" indent="0">
              <a:buNone/>
            </a:pPr>
            <a:r>
              <a:rPr lang="en-US" dirty="0" smtClean="0"/>
              <a:t> </a:t>
            </a:r>
            <a:endParaRPr lang="en-US" dirty="0"/>
          </a:p>
        </p:txBody>
      </p:sp>
    </p:spTree>
    <p:extLst>
      <p:ext uri="{BB962C8B-B14F-4D97-AF65-F5344CB8AC3E}">
        <p14:creationId xmlns:p14="http://schemas.microsoft.com/office/powerpoint/2010/main" val="320657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8194" name="Title 1"/>
          <p:cNvSpPr>
            <a:spLocks noGrp="1"/>
          </p:cNvSpPr>
          <p:nvPr>
            <p:ph type="ctrTitle"/>
          </p:nvPr>
        </p:nvSpPr>
        <p:spPr>
          <a:xfrm>
            <a:off x="-152400" y="1201738"/>
            <a:ext cx="9296400" cy="1617662"/>
          </a:xfrm>
        </p:spPr>
        <p:txBody>
          <a:bodyPr/>
          <a:lstStyle/>
          <a:p>
            <a:r>
              <a:rPr lang="en-US" b="1" dirty="0"/>
              <a:t>Make sure you know the </a:t>
            </a:r>
            <a:br>
              <a:rPr lang="en-US" b="1" dirty="0"/>
            </a:br>
            <a:r>
              <a:rPr lang="en-US" b="1" dirty="0"/>
              <a:t>day and time of the final exam </a:t>
            </a:r>
            <a:br>
              <a:rPr lang="en-US" b="1" dirty="0"/>
            </a:br>
            <a:r>
              <a:rPr lang="en-US" b="1" dirty="0"/>
              <a:t>for this section of Math 90:</a:t>
            </a:r>
            <a:r>
              <a:rPr lang="en-US" dirty="0"/>
              <a:t/>
            </a:r>
            <a:br>
              <a:rPr lang="en-US" dirty="0"/>
            </a:br>
            <a:r>
              <a:rPr lang="en-US" sz="1200" dirty="0"/>
              <a:t/>
            </a:r>
            <a:br>
              <a:rPr lang="en-US" sz="1200" dirty="0"/>
            </a:br>
            <a:r>
              <a:rPr lang="en-US" b="1" dirty="0">
                <a:solidFill>
                  <a:srgbClr val="FF0000"/>
                </a:solidFill>
              </a:rPr>
              <a:t>Day:  ______  Date:______</a:t>
            </a:r>
            <a:r>
              <a:rPr lang="en-US" dirty="0"/>
              <a:t/>
            </a:r>
            <a:br>
              <a:rPr lang="en-US" dirty="0"/>
            </a:br>
            <a:r>
              <a:rPr lang="en-US" b="1" dirty="0">
                <a:solidFill>
                  <a:srgbClr val="FF0000"/>
                </a:solidFill>
              </a:rPr>
              <a:t>Time:  ______  to _______</a:t>
            </a:r>
          </a:p>
        </p:txBody>
      </p:sp>
      <p:sp>
        <p:nvSpPr>
          <p:cNvPr id="8195" name="Subtitle 2"/>
          <p:cNvSpPr>
            <a:spLocks noGrp="1"/>
          </p:cNvSpPr>
          <p:nvPr>
            <p:ph type="subTitle" idx="1"/>
          </p:nvPr>
        </p:nvSpPr>
        <p:spPr>
          <a:xfrm>
            <a:off x="0" y="4038600"/>
            <a:ext cx="9143999" cy="1927225"/>
          </a:xfrm>
        </p:spPr>
        <p:txBody>
          <a:bodyPr/>
          <a:lstStyle/>
          <a:p>
            <a:pPr marL="457200" indent="-457200" algn="l">
              <a:buFontTx/>
              <a:buChar char="•"/>
            </a:pPr>
            <a:r>
              <a:rPr lang="en-US" dirty="0">
                <a:solidFill>
                  <a:srgbClr val="0000FF"/>
                </a:solidFill>
              </a:rPr>
              <a:t>All Math 90 finals will be given in your regular classroom.</a:t>
            </a:r>
          </a:p>
          <a:p>
            <a:pPr marL="457200" indent="-457200" algn="l">
              <a:buFontTx/>
              <a:buChar char="•"/>
            </a:pPr>
            <a:r>
              <a:rPr lang="en-US" sz="2800" dirty="0"/>
              <a:t>Final exam schedules for all sections are posted on the bulletin board and in your course syllabus and online at the Math TLC web site (the link is available at your MyMathLab course home page).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457200" y="-152400"/>
            <a:ext cx="8229600" cy="1143000"/>
          </a:xfrm>
        </p:spPr>
        <p:txBody>
          <a:bodyPr/>
          <a:lstStyle/>
          <a:p>
            <a:r>
              <a:rPr lang="en-US" b="1" dirty="0">
                <a:solidFill>
                  <a:srgbClr val="FF0000"/>
                </a:solidFill>
              </a:rPr>
              <a:t>Math 90 Final Exam:</a:t>
            </a:r>
          </a:p>
        </p:txBody>
      </p:sp>
      <p:sp>
        <p:nvSpPr>
          <p:cNvPr id="3075" name="Content Placeholder 4"/>
          <p:cNvSpPr>
            <a:spLocks noGrp="1"/>
          </p:cNvSpPr>
          <p:nvPr>
            <p:ph idx="1"/>
          </p:nvPr>
        </p:nvSpPr>
        <p:spPr>
          <a:xfrm>
            <a:off x="228600" y="990600"/>
            <a:ext cx="8915400" cy="5867400"/>
          </a:xfrm>
        </p:spPr>
        <p:txBody>
          <a:bodyPr/>
          <a:lstStyle/>
          <a:p>
            <a:r>
              <a:rPr lang="en-US" sz="2400" b="1" dirty="0">
                <a:solidFill>
                  <a:srgbClr val="0000FF"/>
                </a:solidFill>
              </a:rPr>
              <a:t>Comprehensive</a:t>
            </a:r>
            <a:r>
              <a:rPr lang="en-US" sz="2400" dirty="0"/>
              <a:t> – covers the whole semester</a:t>
            </a:r>
          </a:p>
          <a:p>
            <a:r>
              <a:rPr lang="en-US" sz="2400" dirty="0"/>
              <a:t>Worth </a:t>
            </a:r>
            <a:r>
              <a:rPr lang="en-US" sz="2400" b="1" dirty="0">
                <a:solidFill>
                  <a:srgbClr val="0000FF"/>
                </a:solidFill>
              </a:rPr>
              <a:t>200 points </a:t>
            </a:r>
            <a:r>
              <a:rPr lang="en-US" sz="2400" dirty="0"/>
              <a:t>(20% of course grade)</a:t>
            </a:r>
          </a:p>
          <a:p>
            <a:r>
              <a:rPr lang="en-US" sz="2400" b="1" dirty="0" smtClean="0">
                <a:solidFill>
                  <a:srgbClr val="0000FF"/>
                </a:solidFill>
              </a:rPr>
              <a:t>40 </a:t>
            </a:r>
            <a:r>
              <a:rPr lang="en-US" sz="2400" b="1" dirty="0">
                <a:solidFill>
                  <a:srgbClr val="0000FF"/>
                </a:solidFill>
              </a:rPr>
              <a:t>questions</a:t>
            </a:r>
          </a:p>
          <a:p>
            <a:r>
              <a:rPr lang="en-US" sz="2400" dirty="0"/>
              <a:t>Test period is </a:t>
            </a:r>
            <a:r>
              <a:rPr lang="en-US" sz="2400" b="1" dirty="0">
                <a:solidFill>
                  <a:srgbClr val="0000FF"/>
                </a:solidFill>
              </a:rPr>
              <a:t>one hour and 50 minutes</a:t>
            </a:r>
          </a:p>
          <a:p>
            <a:r>
              <a:rPr lang="en-US" sz="2400" b="1" dirty="0">
                <a:solidFill>
                  <a:srgbClr val="009900"/>
                </a:solidFill>
              </a:rPr>
              <a:t>Practice Final </a:t>
            </a:r>
            <a:r>
              <a:rPr lang="en-US" sz="2400" dirty="0"/>
              <a:t>is worth </a:t>
            </a:r>
            <a:r>
              <a:rPr lang="en-US" sz="2400" b="1" dirty="0">
                <a:solidFill>
                  <a:srgbClr val="009900"/>
                </a:solidFill>
              </a:rPr>
              <a:t>10 points</a:t>
            </a:r>
            <a:r>
              <a:rPr lang="en-US" sz="2400" dirty="0"/>
              <a:t> and </a:t>
            </a:r>
            <a:r>
              <a:rPr lang="en-US" sz="2400" dirty="0" smtClean="0"/>
              <a:t>has </a:t>
            </a:r>
            <a:r>
              <a:rPr lang="en-US" sz="2400" b="1" dirty="0">
                <a:solidFill>
                  <a:srgbClr val="009900"/>
                </a:solidFill>
              </a:rPr>
              <a:t>45 questions </a:t>
            </a:r>
            <a:r>
              <a:rPr lang="en-US" sz="2400" dirty="0"/>
              <a:t>and</a:t>
            </a:r>
            <a:r>
              <a:rPr lang="en-US" sz="2400" b="1" dirty="0">
                <a:solidFill>
                  <a:srgbClr val="009900"/>
                </a:solidFill>
              </a:rPr>
              <a:t> unlimited tries.</a:t>
            </a:r>
          </a:p>
          <a:p>
            <a:r>
              <a:rPr lang="en-US" sz="2400" b="1" dirty="0">
                <a:solidFill>
                  <a:srgbClr val="FF0000"/>
                </a:solidFill>
              </a:rPr>
              <a:t>Your best score on the practice final will also earn up to </a:t>
            </a:r>
            <a:r>
              <a:rPr lang="en-US" sz="2400" b="1" u="sng" dirty="0">
                <a:solidFill>
                  <a:srgbClr val="FF0000"/>
                </a:solidFill>
              </a:rPr>
              <a:t>20 extra credit points on the final.</a:t>
            </a:r>
          </a:p>
          <a:p>
            <a:r>
              <a:rPr lang="en-US" sz="2400" dirty="0"/>
              <a:t>The practice final is due at the scheduled start time of this section’s final exam.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09600" y="533400"/>
            <a:ext cx="7696200" cy="609600"/>
          </a:xfrm>
        </p:spPr>
        <p:txBody>
          <a:bodyPr/>
          <a:lstStyle/>
          <a:p>
            <a:pPr eaLnBrk="1" hangingPunct="1"/>
            <a:r>
              <a:rPr lang="en-US" u="sng"/>
              <a:t>Final Exam Review Materials:</a:t>
            </a:r>
            <a:r>
              <a:rPr lang="en-US"/>
              <a:t/>
            </a:r>
            <a:br>
              <a:rPr lang="en-US"/>
            </a:br>
            <a:endParaRPr lang="en-US"/>
          </a:p>
        </p:txBody>
      </p:sp>
      <p:sp>
        <p:nvSpPr>
          <p:cNvPr id="10243" name="Rectangle 3"/>
          <p:cNvSpPr>
            <a:spLocks noGrp="1" noChangeArrowheads="1"/>
          </p:cNvSpPr>
          <p:nvPr>
            <p:ph type="subTitle" idx="1"/>
          </p:nvPr>
        </p:nvSpPr>
        <p:spPr>
          <a:xfrm>
            <a:off x="0" y="990600"/>
            <a:ext cx="9144000" cy="1905000"/>
          </a:xfrm>
        </p:spPr>
        <p:txBody>
          <a:bodyPr/>
          <a:lstStyle/>
          <a:p>
            <a:pPr algn="l" eaLnBrk="1" hangingPunct="1">
              <a:defRPr/>
            </a:pPr>
            <a:r>
              <a:rPr lang="en-US" sz="2800" b="1" dirty="0">
                <a:solidFill>
                  <a:srgbClr val="0000FF"/>
                </a:solidFill>
              </a:rPr>
              <a:t>There are two review homework assignments.    </a:t>
            </a:r>
          </a:p>
          <a:p>
            <a:pPr algn="l" eaLnBrk="1" hangingPunct="1">
              <a:defRPr/>
            </a:pPr>
            <a:r>
              <a:rPr lang="en-US" sz="1800" b="1" i="1" dirty="0">
                <a:solidFill>
                  <a:srgbClr val="FF0000"/>
                </a:solidFill>
              </a:rPr>
              <a:t>These are each worth </a:t>
            </a:r>
            <a:r>
              <a:rPr lang="en-US" sz="1800" b="1" i="1" u="sng" dirty="0">
                <a:solidFill>
                  <a:srgbClr val="FF0000"/>
                </a:solidFill>
              </a:rPr>
              <a:t>7 points</a:t>
            </a:r>
            <a:r>
              <a:rPr lang="en-US" sz="1800" b="1" i="1" dirty="0">
                <a:solidFill>
                  <a:srgbClr val="FF0000"/>
                </a:solidFill>
              </a:rPr>
              <a:t>, vs. the usual homework assignment of 4 points.</a:t>
            </a:r>
          </a:p>
          <a:p>
            <a:pPr algn="l" eaLnBrk="1" hangingPunct="1">
              <a:defRPr/>
            </a:pPr>
            <a:endParaRPr lang="en-US" sz="1200" dirty="0"/>
          </a:p>
          <a:p>
            <a:pPr algn="l" eaLnBrk="1" hangingPunct="1">
              <a:buFont typeface="Arial" pitchFamily="34" charset="0"/>
              <a:buChar char="•"/>
              <a:defRPr/>
            </a:pPr>
            <a:r>
              <a:rPr lang="en-US" sz="2800" b="1" dirty="0"/>
              <a:t> Unit 1 review homework (Chapters 1, 2, 3, 4, 8)</a:t>
            </a:r>
          </a:p>
          <a:p>
            <a:pPr algn="l" eaLnBrk="1" hangingPunct="1">
              <a:defRPr/>
            </a:pPr>
            <a:r>
              <a:rPr lang="en-US" sz="2800" i="1" dirty="0">
                <a:solidFill>
                  <a:srgbClr val="FF0000"/>
                </a:solidFill>
              </a:rPr>
              <a:t>  Due at the start </a:t>
            </a:r>
            <a:r>
              <a:rPr lang="en-US" sz="2800" i="1" dirty="0" smtClean="0">
                <a:solidFill>
                  <a:srgbClr val="FF0000"/>
                </a:solidFill>
              </a:rPr>
              <a:t>of class </a:t>
            </a:r>
            <a:r>
              <a:rPr lang="en-US" sz="2800" i="1" dirty="0">
                <a:solidFill>
                  <a:srgbClr val="FF0000"/>
                </a:solidFill>
              </a:rPr>
              <a:t>tomorrow</a:t>
            </a:r>
          </a:p>
          <a:p>
            <a:pPr algn="l" eaLnBrk="1" hangingPunct="1">
              <a:defRPr/>
            </a:pPr>
            <a:endParaRPr lang="en-US" sz="2400" i="1" dirty="0">
              <a:solidFill>
                <a:srgbClr val="FF0000"/>
              </a:solidFill>
            </a:endParaRPr>
          </a:p>
          <a:p>
            <a:pPr algn="l" eaLnBrk="1" hangingPunct="1">
              <a:buFont typeface="Arial" pitchFamily="34" charset="0"/>
              <a:buChar char="•"/>
              <a:defRPr/>
            </a:pPr>
            <a:r>
              <a:rPr lang="en-US" sz="2800" b="1" dirty="0"/>
              <a:t> Unit 2 review homework (Chapters 5, 6, 7, 10, 11)</a:t>
            </a:r>
          </a:p>
          <a:p>
            <a:pPr algn="l" eaLnBrk="1" hangingPunct="1">
              <a:defRPr/>
            </a:pPr>
            <a:r>
              <a:rPr lang="en-US" sz="2000" b="1" i="1" dirty="0"/>
              <a:t>	Due at 8 a.m. next Monday </a:t>
            </a:r>
            <a:r>
              <a:rPr lang="en-US" sz="2000" b="1" i="1" dirty="0" smtClean="0"/>
              <a:t>May 7</a:t>
            </a:r>
            <a:r>
              <a:rPr lang="en-US" sz="2000" b="1" i="1" baseline="30000" dirty="0" smtClean="0"/>
              <a:t>th</a:t>
            </a:r>
            <a:r>
              <a:rPr lang="en-US" sz="2000" b="1" i="1" dirty="0" smtClean="0"/>
              <a:t> (first </a:t>
            </a:r>
            <a:r>
              <a:rPr lang="en-US" sz="2000" b="1" i="1" dirty="0"/>
              <a:t>day of finals).</a:t>
            </a:r>
            <a:endParaRPr lang="en-US" sz="2000" dirty="0">
              <a:solidFill>
                <a:srgbClr val="FF0000"/>
              </a:solidFill>
            </a:endParaRPr>
          </a:p>
          <a:p>
            <a:pPr algn="l" eaLnBrk="1" hangingPunct="1">
              <a:defRPr/>
            </a:pPr>
            <a:endParaRPr lang="en-US" sz="2000" b="1" i="1" dirty="0"/>
          </a:p>
          <a:p>
            <a:pPr marL="342900" indent="-342900" algn="l" eaLnBrk="1" hangingPunct="1">
              <a:buFont typeface="Arial" panose="020B0604020202020204" pitchFamily="34" charset="0"/>
              <a:buChar char="•"/>
              <a:defRPr/>
            </a:pPr>
            <a:r>
              <a:rPr lang="en-US" sz="2800" b="1" dirty="0"/>
              <a:t>Practice Final Exam</a:t>
            </a:r>
          </a:p>
          <a:p>
            <a:pPr algn="l" eaLnBrk="1" hangingPunct="1">
              <a:defRPr/>
            </a:pPr>
            <a:r>
              <a:rPr lang="en-US" sz="2000" b="1" i="1" dirty="0"/>
              <a:t>	Due at the start time of your scheduled final exam period.</a:t>
            </a:r>
            <a:endParaRPr lang="en-US" sz="2000" dirty="0">
              <a:solidFill>
                <a:srgbClr val="FF0000"/>
              </a:solidFill>
            </a:endParaRPr>
          </a:p>
          <a:p>
            <a:pPr algn="l" eaLnBrk="1" hangingPunct="1">
              <a:defRPr/>
            </a:pPr>
            <a:endParaRPr lang="en-US" sz="2000" dirty="0">
              <a:solidFill>
                <a:srgbClr val="FF0000"/>
              </a:solidFill>
            </a:endParaRPr>
          </a:p>
          <a:p>
            <a:pPr algn="l" eaLnBrk="1" hangingPunct="1">
              <a:defRPr/>
            </a:pPr>
            <a:endParaRPr lang="en-US" sz="2400" dirty="0">
              <a:solidFill>
                <a:srgbClr val="0000FF"/>
              </a:solidFill>
            </a:endParaRPr>
          </a:p>
        </p:txBody>
      </p:sp>
    </p:spTree>
    <p:extLst>
      <p:ext uri="{BB962C8B-B14F-4D97-AF65-F5344CB8AC3E}">
        <p14:creationId xmlns:p14="http://schemas.microsoft.com/office/powerpoint/2010/main" val="3602106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24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6200" y="17834"/>
            <a:ext cx="8991600" cy="1887166"/>
          </a:xfrm>
        </p:spPr>
        <p:txBody>
          <a:bodyPr/>
          <a:lstStyle/>
          <a:p>
            <a:pPr algn="l" eaLnBrk="1" hangingPunct="1">
              <a:defRPr/>
            </a:pPr>
            <a:r>
              <a:rPr lang="en-US" sz="3600" b="1" dirty="0">
                <a:solidFill>
                  <a:srgbClr val="0000FF"/>
                </a:solidFill>
              </a:rPr>
              <a:t>More info about the Practice Final:</a:t>
            </a:r>
          </a:p>
          <a:p>
            <a:pPr algn="l" eaLnBrk="1" hangingPunct="1">
              <a:defRPr/>
            </a:pPr>
            <a:endParaRPr lang="en-US" sz="1200" dirty="0">
              <a:solidFill>
                <a:srgbClr val="FF0000"/>
              </a:solidFill>
            </a:endParaRPr>
          </a:p>
          <a:p>
            <a:pPr marL="274320" indent="-274320" algn="l" eaLnBrk="1" hangingPunct="1">
              <a:lnSpc>
                <a:spcPct val="90000"/>
              </a:lnSpc>
              <a:spcBef>
                <a:spcPts val="0"/>
              </a:spcBef>
              <a:spcAft>
                <a:spcPts val="1200"/>
              </a:spcAft>
              <a:buFont typeface="Arial" pitchFamily="34" charset="0"/>
              <a:buChar char="•"/>
              <a:defRPr/>
            </a:pPr>
            <a:r>
              <a:rPr lang="en-US" sz="2200" dirty="0"/>
              <a:t>The practice final has </a:t>
            </a:r>
            <a:r>
              <a:rPr lang="en-US" sz="2200" b="1" dirty="0">
                <a:solidFill>
                  <a:srgbClr val="FF0000"/>
                </a:solidFill>
              </a:rPr>
              <a:t>45 </a:t>
            </a:r>
            <a:r>
              <a:rPr lang="en-US" sz="2200" b="1" dirty="0" smtClean="0">
                <a:solidFill>
                  <a:srgbClr val="FF0000"/>
                </a:solidFill>
              </a:rPr>
              <a:t>questions</a:t>
            </a:r>
            <a:r>
              <a:rPr lang="en-US" sz="2200" dirty="0" smtClean="0"/>
              <a:t>. </a:t>
            </a:r>
            <a:r>
              <a:rPr lang="en-US" sz="2200" dirty="0"/>
              <a:t>The questions will NOT be exactly the same as those on the regular final, but they will be similar in content and are distributed across sections the same way as on the regular final. Each time you take the practice final you will get a different set of questions. </a:t>
            </a:r>
          </a:p>
          <a:p>
            <a:pPr marL="274320" indent="-274320" algn="l" eaLnBrk="1" hangingPunct="1">
              <a:lnSpc>
                <a:spcPct val="90000"/>
              </a:lnSpc>
              <a:spcBef>
                <a:spcPts val="0"/>
              </a:spcBef>
              <a:spcAft>
                <a:spcPts val="1200"/>
              </a:spcAft>
              <a:buFont typeface="Arial" pitchFamily="34" charset="0"/>
              <a:buChar char="•"/>
              <a:defRPr/>
            </a:pPr>
            <a:r>
              <a:rPr lang="en-US" sz="2200" b="1" u="sng" dirty="0">
                <a:solidFill>
                  <a:srgbClr val="0000FF"/>
                </a:solidFill>
              </a:rPr>
              <a:t>EXTRA CREDIT OPPORTUNITY</a:t>
            </a:r>
            <a:r>
              <a:rPr lang="en-US" sz="2200" dirty="0"/>
              <a:t>: Your highest score will earn you that percentage of </a:t>
            </a:r>
            <a:r>
              <a:rPr lang="en-US" sz="2200" b="1" dirty="0">
                <a:solidFill>
                  <a:srgbClr val="FF0000"/>
                </a:solidFill>
              </a:rPr>
              <a:t>20 extra credit points on the final</a:t>
            </a:r>
            <a:r>
              <a:rPr lang="en-US" sz="2200" dirty="0"/>
              <a:t>, so it will pay off if you can find the time to take it more than once.</a:t>
            </a:r>
          </a:p>
          <a:p>
            <a:pPr marL="274320" indent="-274320" algn="l" eaLnBrk="1" hangingPunct="1">
              <a:lnSpc>
                <a:spcPct val="90000"/>
              </a:lnSpc>
              <a:spcBef>
                <a:spcPts val="0"/>
              </a:spcBef>
              <a:spcAft>
                <a:spcPts val="1200"/>
              </a:spcAft>
              <a:buFont typeface="Arial" pitchFamily="34" charset="0"/>
              <a:buChar char="•"/>
              <a:defRPr/>
            </a:pPr>
            <a:r>
              <a:rPr lang="en-US" sz="2200" dirty="0"/>
              <a:t>You </a:t>
            </a:r>
            <a:r>
              <a:rPr lang="en-US" sz="2200" b="1" u="sng" dirty="0"/>
              <a:t>CAN</a:t>
            </a:r>
            <a:r>
              <a:rPr lang="en-US" sz="2200" dirty="0"/>
              <a:t> stop the time clock on your practice final by closing the window without submitting the test. You can then come back and finish it later, and any answers you’ve already entered will be saved.</a:t>
            </a:r>
          </a:p>
          <a:p>
            <a:pPr marL="274320" indent="-274320" algn="l" eaLnBrk="1" hangingPunct="1">
              <a:lnSpc>
                <a:spcPct val="90000"/>
              </a:lnSpc>
              <a:spcBef>
                <a:spcPts val="0"/>
              </a:spcBef>
              <a:spcAft>
                <a:spcPts val="600"/>
              </a:spcAft>
              <a:buFont typeface="Arial" pitchFamily="34" charset="0"/>
              <a:buChar char="•"/>
              <a:defRPr/>
            </a:pPr>
            <a:r>
              <a:rPr lang="en-US" sz="2200" dirty="0">
                <a:solidFill>
                  <a:srgbClr val="0000FF"/>
                </a:solidFill>
              </a:rPr>
              <a:t>Completing the review HW assignments to </a:t>
            </a:r>
            <a:r>
              <a:rPr lang="en-US" sz="4000" b="1" u="sng" dirty="0">
                <a:solidFill>
                  <a:srgbClr val="FF0000"/>
                </a:solidFill>
              </a:rPr>
              <a:t>100%</a:t>
            </a:r>
            <a:r>
              <a:rPr lang="en-US" sz="2200" dirty="0">
                <a:solidFill>
                  <a:srgbClr val="0000FF"/>
                </a:solidFill>
              </a:rPr>
              <a:t> will prepare you much better for the final, </a:t>
            </a:r>
            <a:r>
              <a:rPr lang="en-US" sz="2200" dirty="0" smtClean="0">
                <a:solidFill>
                  <a:srgbClr val="0000FF"/>
                </a:solidFill>
              </a:rPr>
              <a:t>… </a:t>
            </a:r>
            <a:r>
              <a:rPr lang="en-US" sz="2200" dirty="0">
                <a:solidFill>
                  <a:srgbClr val="0000FF"/>
                </a:solidFill>
              </a:rPr>
              <a:t>And it will get you the full 7 HW points for each one (14 total), so you’ll have more of a cushion going into the final exam.</a:t>
            </a:r>
            <a:endParaRPr lang="en-US" sz="2200" dirty="0">
              <a:solidFill>
                <a:srgbClr val="FF0000"/>
              </a:solidFill>
            </a:endParaRPr>
          </a:p>
          <a:p>
            <a:pPr marL="274320" indent="-274320" algn="l" eaLnBrk="1" hangingPunct="1">
              <a:lnSpc>
                <a:spcPct val="90000"/>
              </a:lnSpc>
              <a:spcBef>
                <a:spcPts val="0"/>
              </a:spcBef>
              <a:spcAft>
                <a:spcPts val="600"/>
              </a:spcAft>
              <a:defRPr/>
            </a:pPr>
            <a:endParaRPr lang="en-US" sz="2400" dirty="0"/>
          </a:p>
          <a:p>
            <a:pPr algn="l" eaLnBrk="1" hangingPunct="1">
              <a:defRPr/>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762000" y="1752600"/>
            <a:ext cx="7772400" cy="1470025"/>
          </a:xfrm>
        </p:spPr>
        <p:txBody>
          <a:bodyPr/>
          <a:lstStyle/>
          <a:p>
            <a:pPr eaLnBrk="1" hangingPunct="1"/>
            <a:r>
              <a:rPr lang="en-US" sz="6000" b="1" dirty="0"/>
              <a:t>Final Exam Review, Part 1</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901</TotalTime>
  <Words>885</Words>
  <Application>Microsoft Office PowerPoint</Application>
  <PresentationFormat>On-screen Show (4:3)</PresentationFormat>
  <Paragraphs>84</Paragraphs>
  <Slides>15</Slides>
  <Notes>0</Notes>
  <HiddenSlides>0</HiddenSlides>
  <MMClips>0</MMClips>
  <ScaleCrop>false</ScaleCrop>
  <HeadingPairs>
    <vt:vector size="4" baseType="variant">
      <vt:variant>
        <vt:lpstr>Theme</vt:lpstr>
      </vt:variant>
      <vt:variant>
        <vt:i4>5</vt:i4>
      </vt:variant>
      <vt:variant>
        <vt:lpstr>Slide Titles</vt:lpstr>
      </vt:variant>
      <vt:variant>
        <vt:i4>15</vt:i4>
      </vt:variant>
    </vt:vector>
  </HeadingPairs>
  <TitlesOfParts>
    <vt:vector size="20" baseType="lpstr">
      <vt:lpstr>Default Design</vt:lpstr>
      <vt:lpstr>Office Theme</vt:lpstr>
      <vt:lpstr>1_Office Theme</vt:lpstr>
      <vt:lpstr>3_Office Theme</vt:lpstr>
      <vt:lpstr>1_Default Design</vt:lpstr>
      <vt:lpstr>Teachers: If you hand back Test 4 today, tell your class you will review it with them in class on Thursday when you do the review lecture on Chapters 6, 7, 10, &amp; 11.</vt:lpstr>
      <vt:lpstr>PowerPoint Presentation</vt:lpstr>
      <vt:lpstr>Two evaluations – Please take time for both!</vt:lpstr>
      <vt:lpstr>Schedule for Math TLC Open Lab in Room 203: </vt:lpstr>
      <vt:lpstr>Make sure you know the  day and time of the final exam  for this section of Math 90:  Day:  ______  Date:______ Time:  ______  to _______</vt:lpstr>
      <vt:lpstr>Math 90 Final Exam:</vt:lpstr>
      <vt:lpstr>Final Exam Review Materials: </vt:lpstr>
      <vt:lpstr>PowerPoint Presentation</vt:lpstr>
      <vt:lpstr>Final Exam Review, Part 1</vt:lpstr>
      <vt:lpstr>PowerPoint Presentation</vt:lpstr>
      <vt:lpstr>Teachers: Go over problems that students in your section need work on, especially the word problems from Chapter 2 and any problems they had a tough time with on Test 1 and Test 2 as determined by your item analysis. I’ve attached review slides on the subsets of the real number system, which almost all students will need to be reminded about. </vt:lpstr>
      <vt:lpstr>PowerPoint Presentation</vt:lpstr>
      <vt:lpstr>PowerPoint Presentation</vt:lpstr>
      <vt:lpstr>PowerPoint Presentation</vt:lpstr>
      <vt:lpstr>PowerPoint Presentation</vt:lpstr>
    </vt:vector>
  </TitlesOfParts>
  <Company>UW-Stout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 Review, Unit 1</dc:title>
  <dc:creator>Jeanne Foley</dc:creator>
  <cp:lastModifiedBy>Schmidt, Laura</cp:lastModifiedBy>
  <cp:revision>110</cp:revision>
  <dcterms:created xsi:type="dcterms:W3CDTF">2006-01-17T01:23:52Z</dcterms:created>
  <dcterms:modified xsi:type="dcterms:W3CDTF">2018-04-25T17:05:33Z</dcterms:modified>
</cp:coreProperties>
</file>