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theme/theme3.xml" ContentType="application/vnd.openxmlformats-officedocument.theme+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theme/theme4.xml" ContentType="application/vnd.openxmlformats-officedocument.theme+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ink/ink1.xml" ContentType="application/inkml+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720" r:id="rId2"/>
    <p:sldMasterId id="2147483745" r:id="rId3"/>
    <p:sldMasterId id="2147483781" r:id="rId4"/>
    <p:sldMasterId id="2147483805" r:id="rId5"/>
  </p:sldMasterIdLst>
  <p:notesMasterIdLst>
    <p:notesMasterId r:id="rId17"/>
  </p:notesMasterIdLst>
  <p:sldIdLst>
    <p:sldId id="338" r:id="rId6"/>
    <p:sldId id="342" r:id="rId7"/>
    <p:sldId id="357" r:id="rId8"/>
    <p:sldId id="360" r:id="rId9"/>
    <p:sldId id="359" r:id="rId10"/>
    <p:sldId id="351" r:id="rId11"/>
    <p:sldId id="256" r:id="rId12"/>
    <p:sldId id="258" r:id="rId13"/>
    <p:sldId id="337" r:id="rId14"/>
    <p:sldId id="345" r:id="rId15"/>
    <p:sldId id="353" r:id="rId1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99FF99"/>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p:scale>
          <a:sx n="114" d="100"/>
          <a:sy n="114" d="100"/>
        </p:scale>
        <p:origin x="-906" y="-24"/>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presProps" Target="presProps.xml"/><Relationship Id="rId3" Type="http://schemas.openxmlformats.org/officeDocument/2006/relationships/slideMaster" Target="slideMasters/slideMaster3.xml"/><Relationship Id="rId21" Type="http://schemas.openxmlformats.org/officeDocument/2006/relationships/tableStyles" Target="tableStyle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5.xml"/><Relationship Id="rId15" Type="http://schemas.openxmlformats.org/officeDocument/2006/relationships/slide" Target="slides/slide10.xml"/><Relationship Id="rId10" Type="http://schemas.openxmlformats.org/officeDocument/2006/relationships/slide" Target="slides/slide5.xml"/><Relationship Id="rId19"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microsoft.com/office/2015/10/relationships/revisionInfo" Target="revisionInfo.xml"/></Relationships>
</file>

<file path=ppt/ink/ink1.xml><?xml version="1.0" encoding="utf-8"?>
<inkml:ink xmlns:inkml="http://www.w3.org/2003/InkML">
  <inkml:definitions>
    <inkml:context xml:id="ctx0">
      <inkml:inkSource xml:id="inkSrc0">
        <inkml:traceFormat>
          <inkml:channel name="X" type="integer" max="1280" units="cm"/>
          <inkml:channel name="Y" type="integer" max="1024" units="cm"/>
        </inkml:traceFormat>
        <inkml:channelProperties>
          <inkml:channelProperty channel="X" name="resolution" value="28.31858" units="1/cm"/>
          <inkml:channelProperty channel="Y" name="resolution" value="28.36565" units="1/cm"/>
        </inkml:channelProperties>
      </inkml:inkSource>
      <inkml:timestamp xml:id="ts0" timeString="2013-12-11T00:27:20.325"/>
    </inkml:context>
    <inkml:brush xml:id="br0">
      <inkml:brushProperty name="width" value="0.08333" units="cm"/>
      <inkml:brushProperty name="height" value="0.08333" units="cm"/>
      <inkml:brushProperty name="fitToCurve" value="1"/>
    </inkml:brush>
  </inkml:definitions>
  <inkml:traceGroup>
    <inkml:annotationXML>
      <emma:emma xmlns:emma="http://www.w3.org/2003/04/emma" version="1.0">
        <emma:interpretation id="{5D4DB6C8-B573-4317-8ACC-039CE38C9B70}" emma:medium="tactile" emma:mode="ink">
          <msink:context xmlns:msink="http://schemas.microsoft.com/ink/2010/main" type="writingRegion" rotatedBoundingBox="3555,1798 4000,1798 4000,2360 3555,2360"/>
        </emma:interpretation>
      </emma:emma>
    </inkml:annotationXML>
    <inkml:traceGroup>
      <inkml:annotationXML>
        <emma:emma xmlns:emma="http://www.w3.org/2003/04/emma" version="1.0">
          <emma:interpretation id="{5629810A-B912-4AF0-BD84-7F49C7E69813}" emma:medium="tactile" emma:mode="ink">
            <msink:context xmlns:msink="http://schemas.microsoft.com/ink/2010/main" type="paragraph" rotatedBoundingBox="3555,1798 4000,1798 4000,2360 3555,2360" alignmentLevel="1"/>
          </emma:interpretation>
        </emma:emma>
      </inkml:annotationXML>
      <inkml:traceGroup>
        <inkml:annotationXML>
          <emma:emma xmlns:emma="http://www.w3.org/2003/04/emma" version="1.0">
            <emma:interpretation id="{BF8A575D-CD31-4A8C-9338-6FAF70FC69D1}" emma:medium="tactile" emma:mode="ink">
              <msink:context xmlns:msink="http://schemas.microsoft.com/ink/2010/main" type="line" rotatedBoundingBox="3555,1798 4000,1798 4000,2360 3555,2360"/>
            </emma:interpretation>
          </emma:emma>
        </inkml:annotationXML>
        <inkml:traceGroup>
          <inkml:annotationXML>
            <emma:emma xmlns:emma="http://www.w3.org/2003/04/emma" version="1.0">
              <emma:interpretation id="{082DFEBD-9EA5-45CC-9BA9-539A7EC3646C}" emma:medium="tactile" emma:mode="ink">
                <msink:context xmlns:msink="http://schemas.microsoft.com/ink/2010/main" type="inkWord" rotatedBoundingBox="3555,1798 4000,1798 4000,2360 3555,2360"/>
              </emma:interpretation>
              <emma:one-of disjunction-type="recognition" id="oneOf0">
                <emma:interpretation id="interp0" emma:lang="en-US" emma:confidence="1">
                  <emma:literal>:</emma:literal>
                </emma:interpretation>
                <emma:interpretation id="interp1" emma:lang="en-US" emma:confidence="0">
                  <emma:literal>☺</emma:literal>
                </emma:interpretation>
                <emma:interpretation id="interp2" emma:lang="en-US" emma:confidence="0">
                  <emma:literal>;</emma:literal>
                </emma:interpretation>
                <emma:interpretation id="interp3" emma:lang="en-US" emma:confidence="0">
                  <emma:literal>!</emma:literal>
                </emma:interpretation>
                <emma:interpretation id="interp4" emma:lang="en-US" emma:confidence="0">
                  <emma:literal>i</emma:literal>
                </emma:interpretation>
              </emma:one-of>
            </emma:emma>
          </inkml:annotationXML>
          <inkml:trace contextRef="#ctx0" brushRef="#br0">-430 547</inkml:trace>
          <inkml:trace contextRef="#ctx0" brushRef="#br0" timeOffset="-1392.1389">0 0</inkml:trace>
        </inkml:traceGroup>
      </inkml:traceGroup>
    </inkml:traceGroup>
  </inkml:traceGroup>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pPr>
              <a:defRPr/>
            </a:pPr>
            <a:fld id="{E3A4E15E-66ED-4BD6-904A-E795490E02C9}" type="datetimeFigureOut">
              <a:rPr lang="en-US"/>
              <a:pPr>
                <a:defRPr/>
              </a:pPr>
              <a:t>4/25/2018</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pPr>
              <a:defRPr/>
            </a:pPr>
            <a:fld id="{BBA2C741-9D03-4369-8B6D-B87638317848}" type="slidenum">
              <a:rPr lang="en-US"/>
              <a:pPr>
                <a:defRPr/>
              </a:pPr>
              <a:t>‹#›</a:t>
            </a:fld>
            <a:endParaRPr lang="en-US"/>
          </a:p>
        </p:txBody>
      </p:sp>
    </p:spTree>
    <p:extLst>
      <p:ext uri="{BB962C8B-B14F-4D97-AF65-F5344CB8AC3E}">
        <p14:creationId xmlns:p14="http://schemas.microsoft.com/office/powerpoint/2010/main" val="38419345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43D2BB9-1971-4933-9407-6E50C44ACB1B}" type="slidenum">
              <a:rPr lang="en-US"/>
              <a:pPr>
                <a:defRPr/>
              </a:pPr>
              <a:t>‹#›</a:t>
            </a:fld>
            <a:endParaRPr lang="en-US"/>
          </a:p>
        </p:txBody>
      </p:sp>
    </p:spTree>
    <p:extLst>
      <p:ext uri="{BB962C8B-B14F-4D97-AF65-F5344CB8AC3E}">
        <p14:creationId xmlns:p14="http://schemas.microsoft.com/office/powerpoint/2010/main" val="41559958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03C52D8-7BBF-4CCE-9C80-F0B0BC1DEC46}" type="slidenum">
              <a:rPr lang="en-US"/>
              <a:pPr>
                <a:defRPr/>
              </a:pPr>
              <a:t>‹#›</a:t>
            </a:fld>
            <a:endParaRPr lang="en-US"/>
          </a:p>
        </p:txBody>
      </p:sp>
    </p:spTree>
    <p:extLst>
      <p:ext uri="{BB962C8B-B14F-4D97-AF65-F5344CB8AC3E}">
        <p14:creationId xmlns:p14="http://schemas.microsoft.com/office/powerpoint/2010/main" val="1031366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59D59909-8857-48DD-9619-71D9BDC897AC}" type="slidenum">
              <a:rPr lang="en-US"/>
              <a:pPr>
                <a:defRPr/>
              </a:pPr>
              <a:t>‹#›</a:t>
            </a:fld>
            <a:endParaRPr lang="en-US"/>
          </a:p>
        </p:txBody>
      </p:sp>
    </p:spTree>
    <p:extLst>
      <p:ext uri="{BB962C8B-B14F-4D97-AF65-F5344CB8AC3E}">
        <p14:creationId xmlns:p14="http://schemas.microsoft.com/office/powerpoint/2010/main" val="32258810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523F2F5-188D-443C-B814-62784233E01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042254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BF6DEE67-02D8-4AEB-BBAE-8E35A2158164}"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72655564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1A211873-5CB4-41D4-B984-C99997969A77}"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96888765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9A1F1D01-FDCA-425B-B066-B1DEA4DB8866}"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24106221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8"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9" name="Slide Number Placeholder 5"/>
          <p:cNvSpPr>
            <a:spLocks noGrp="1"/>
          </p:cNvSpPr>
          <p:nvPr>
            <p:ph type="sldNum" sz="quarter" idx="12"/>
          </p:nvPr>
        </p:nvSpPr>
        <p:spPr/>
        <p:txBody>
          <a:bodyPr/>
          <a:lstStyle>
            <a:lvl1pPr>
              <a:defRPr/>
            </a:lvl1pPr>
          </a:lstStyle>
          <a:p>
            <a:pPr>
              <a:defRPr/>
            </a:pPr>
            <a:fld id="{9E2598EE-2C21-4232-9713-4E22663CE981}"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0857763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4"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5" name="Slide Number Placeholder 5"/>
          <p:cNvSpPr>
            <a:spLocks noGrp="1"/>
          </p:cNvSpPr>
          <p:nvPr>
            <p:ph type="sldNum" sz="quarter" idx="12"/>
          </p:nvPr>
        </p:nvSpPr>
        <p:spPr/>
        <p:txBody>
          <a:bodyPr/>
          <a:lstStyle>
            <a:lvl1pPr>
              <a:defRPr/>
            </a:lvl1pPr>
          </a:lstStyle>
          <a:p>
            <a:pPr>
              <a:defRPr/>
            </a:pPr>
            <a:fld id="{9B18FAB0-E833-4DFC-9B45-49EACA0EDFC5}"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64927010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3"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4" name="Slide Number Placeholder 5"/>
          <p:cNvSpPr>
            <a:spLocks noGrp="1"/>
          </p:cNvSpPr>
          <p:nvPr>
            <p:ph type="sldNum" sz="quarter" idx="12"/>
          </p:nvPr>
        </p:nvSpPr>
        <p:spPr/>
        <p:txBody>
          <a:bodyPr/>
          <a:lstStyle>
            <a:lvl1pPr>
              <a:defRPr/>
            </a:lvl1pPr>
          </a:lstStyle>
          <a:p>
            <a:pPr>
              <a:defRPr/>
            </a:pPr>
            <a:fld id="{4F7CF293-A85A-4AE6-AA6E-6FC6B5185A7F}"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8171304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A861E6B0-A80C-4935-8D50-DADF584B77E9}"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995776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A77A2DD-52BF-49BC-9D97-10E39EBD4AD4}" type="slidenum">
              <a:rPr lang="en-US"/>
              <a:pPr>
                <a:defRPr/>
              </a:pPr>
              <a:t>‹#›</a:t>
            </a:fld>
            <a:endParaRPr lang="en-US"/>
          </a:p>
        </p:txBody>
      </p:sp>
    </p:spTree>
    <p:extLst>
      <p:ext uri="{BB962C8B-B14F-4D97-AF65-F5344CB8AC3E}">
        <p14:creationId xmlns:p14="http://schemas.microsoft.com/office/powerpoint/2010/main" val="149759486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6"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7" name="Slide Number Placeholder 5"/>
          <p:cNvSpPr>
            <a:spLocks noGrp="1"/>
          </p:cNvSpPr>
          <p:nvPr>
            <p:ph type="sldNum" sz="quarter" idx="12"/>
          </p:nvPr>
        </p:nvSpPr>
        <p:spPr/>
        <p:txBody>
          <a:bodyPr/>
          <a:lstStyle>
            <a:lvl1pPr>
              <a:defRPr/>
            </a:lvl1pPr>
          </a:lstStyle>
          <a:p>
            <a:pPr>
              <a:defRPr/>
            </a:pPr>
            <a:fld id="{C81D516D-9CDB-420F-9E37-2277BDAEE8EB}"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32963762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3037CD40-77D3-49CB-B279-4C304B3A3C80}"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37457115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5"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lvl1pPr>
              <a:defRPr/>
            </a:lvl1pPr>
          </a:lstStyle>
          <a:p>
            <a:pPr>
              <a:defRPr/>
            </a:pPr>
            <a:fld id="{465F89AA-2D14-497C-8865-4B54C0C160F2}"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155320420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465138"/>
            <a:ext cx="7772400" cy="1431925"/>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648200" y="19812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648200" y="4114800"/>
            <a:ext cx="3810000" cy="1981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3"/>
          <p:cNvSpPr>
            <a:spLocks noGrp="1"/>
          </p:cNvSpPr>
          <p:nvPr>
            <p:ph type="dt" sz="half" idx="10"/>
          </p:nvPr>
        </p:nvSpPr>
        <p:spPr/>
        <p:txBody>
          <a:bodyPr/>
          <a:lstStyle>
            <a:lvl1pPr>
              <a:defRPr/>
            </a:lvl1pPr>
          </a:lstStyle>
          <a:p>
            <a:pPr>
              <a:defRPr/>
            </a:pPr>
            <a:endParaRPr lang="en-US">
              <a:solidFill>
                <a:prstClr val="black">
                  <a:tint val="75000"/>
                </a:prstClr>
              </a:solidFill>
            </a:endParaRPr>
          </a:p>
        </p:txBody>
      </p:sp>
      <p:sp>
        <p:nvSpPr>
          <p:cNvPr id="7" name="Footer Placeholder 4"/>
          <p:cNvSpPr>
            <a:spLocks noGrp="1"/>
          </p:cNvSpPr>
          <p:nvPr>
            <p:ph type="ftr" sz="quarter" idx="11"/>
          </p:nvPr>
        </p:nvSpPr>
        <p:spPr/>
        <p:txBody>
          <a:bodyPr/>
          <a:lstStyle>
            <a:lvl1pPr>
              <a:defRPr/>
            </a:lvl1pPr>
          </a:lstStyle>
          <a:p>
            <a:pPr>
              <a:defRPr/>
            </a:pPr>
            <a:endParaRPr lang="en-US">
              <a:solidFill>
                <a:prstClr val="black">
                  <a:tint val="75000"/>
                </a:prstClr>
              </a:solidFill>
            </a:endParaRPr>
          </a:p>
        </p:txBody>
      </p:sp>
      <p:sp>
        <p:nvSpPr>
          <p:cNvPr id="8" name="Slide Number Placeholder 5"/>
          <p:cNvSpPr>
            <a:spLocks noGrp="1"/>
          </p:cNvSpPr>
          <p:nvPr>
            <p:ph type="sldNum" sz="quarter" idx="12"/>
          </p:nvPr>
        </p:nvSpPr>
        <p:spPr/>
        <p:txBody>
          <a:bodyPr/>
          <a:lstStyle>
            <a:lvl1pPr>
              <a:defRPr/>
            </a:lvl1pPr>
          </a:lstStyle>
          <a:p>
            <a:pPr>
              <a:defRPr/>
            </a:pPr>
            <a:fld id="{A0DD540E-526B-46D0-BC45-E4058EE915AA}" type="slidenum">
              <a:rPr lang="en-US">
                <a:solidFill>
                  <a:prstClr val="black">
                    <a:tint val="75000"/>
                  </a:prstClr>
                </a:solidFill>
              </a:rPr>
              <a:pPr>
                <a:defRPr/>
              </a:pPr>
              <a:t>‹#›</a:t>
            </a:fld>
            <a:endParaRPr lang="en-US">
              <a:solidFill>
                <a:prstClr val="black">
                  <a:tint val="75000"/>
                </a:prstClr>
              </a:solidFill>
            </a:endParaRPr>
          </a:p>
        </p:txBody>
      </p:sp>
    </p:spTree>
    <p:extLst>
      <p:ext uri="{BB962C8B-B14F-4D97-AF65-F5344CB8AC3E}">
        <p14:creationId xmlns:p14="http://schemas.microsoft.com/office/powerpoint/2010/main" val="794314787"/>
      </p:ext>
    </p:extLst>
  </p:cSld>
  <p:clrMapOvr>
    <a:masterClrMapping/>
  </p:clrMapOvr>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43D2BB9-1971-4933-9407-6E50C44ACB1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541064059"/>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A77A2DD-52BF-49BC-9D97-10E39EBD4AD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13999854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484FF8F-A327-4671-9127-F672D2BF8DE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61745894"/>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9C9493A-E899-49CB-91B5-A4A4DD59B20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7027352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1AD2D9CC-1342-4EDF-9A60-D98490E4778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2721072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353E48A5-7C71-43AF-BC01-A245FBAA6A1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25324933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A484FF8F-A327-4671-9127-F672D2BF8DE8}" type="slidenum">
              <a:rPr lang="en-US"/>
              <a:pPr>
                <a:defRPr/>
              </a:pPr>
              <a:t>‹#›</a:t>
            </a:fld>
            <a:endParaRPr lang="en-US"/>
          </a:p>
        </p:txBody>
      </p:sp>
    </p:spTree>
    <p:extLst>
      <p:ext uri="{BB962C8B-B14F-4D97-AF65-F5344CB8AC3E}">
        <p14:creationId xmlns:p14="http://schemas.microsoft.com/office/powerpoint/2010/main" val="8102275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66370289-4177-441C-B437-AD058FA9113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37163477"/>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B7E2997-2789-41F4-A02F-3C81DA58970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1848790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53730F2-4433-47ED-92AA-15D9E8B073F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89924406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03C52D8-7BBF-4CCE-9C80-F0B0BC1DEC4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77780543"/>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9D59909-8857-48DD-9619-71D9BDC897A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00420400"/>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43D2BB9-1971-4933-9407-6E50C44ACB1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981776002"/>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A77A2DD-52BF-49BC-9D97-10E39EBD4AD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7750519"/>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484FF8F-A327-4671-9127-F672D2BF8DE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3471327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9C9493A-E899-49CB-91B5-A4A4DD59B20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090738735"/>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1AD2D9CC-1342-4EDF-9A60-D98490E4778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3060087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29C9493A-E899-49CB-91B5-A4A4DD59B20C}" type="slidenum">
              <a:rPr lang="en-US"/>
              <a:pPr>
                <a:defRPr/>
              </a:pPr>
              <a:t>‹#›</a:t>
            </a:fld>
            <a:endParaRPr lang="en-US"/>
          </a:p>
        </p:txBody>
      </p:sp>
    </p:spTree>
    <p:extLst>
      <p:ext uri="{BB962C8B-B14F-4D97-AF65-F5344CB8AC3E}">
        <p14:creationId xmlns:p14="http://schemas.microsoft.com/office/powerpoint/2010/main" val="171987430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353E48A5-7C71-43AF-BC01-A245FBAA6A1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901012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66370289-4177-441C-B437-AD058FA9113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3596899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B7E2997-2789-41F4-A02F-3C81DA58970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23041943"/>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53730F2-4433-47ED-92AA-15D9E8B073F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284390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03C52D8-7BBF-4CCE-9C80-F0B0BC1DEC4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1542179168"/>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9D59909-8857-48DD-9619-71D9BDC897A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95432331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43D2BB9-1971-4933-9407-6E50C44ACB1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63543248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1A77A2DD-52BF-49BC-9D97-10E39EBD4AD4}"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22110863"/>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A484FF8F-A327-4671-9127-F672D2BF8DE8}"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2535075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9C9493A-E899-49CB-91B5-A4A4DD59B20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98727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AD2D9CC-1342-4EDF-9A60-D98490E4778E}" type="slidenum">
              <a:rPr lang="en-US"/>
              <a:pPr>
                <a:defRPr/>
              </a:pPr>
              <a:t>‹#›</a:t>
            </a:fld>
            <a:endParaRPr lang="en-US"/>
          </a:p>
        </p:txBody>
      </p:sp>
    </p:spTree>
    <p:extLst>
      <p:ext uri="{BB962C8B-B14F-4D97-AF65-F5344CB8AC3E}">
        <p14:creationId xmlns:p14="http://schemas.microsoft.com/office/powerpoint/2010/main" val="202009470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1AD2D9CC-1342-4EDF-9A60-D98490E4778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62752633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353E48A5-7C71-43AF-BC01-A245FBAA6A1D}"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420390168"/>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66370289-4177-441C-B437-AD058FA9113B}"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802895577"/>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B7E2997-2789-41F4-A02F-3C81DA58970E}"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77035644"/>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53730F2-4433-47ED-92AA-15D9E8B073FF}"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48108285"/>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03C52D8-7BBF-4CCE-9C80-F0B0BC1DEC46}"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98350387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59D59909-8857-48DD-9619-71D9BDC897AC}"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2279587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353E48A5-7C71-43AF-BC01-A245FBAA6A1D}" type="slidenum">
              <a:rPr lang="en-US"/>
              <a:pPr>
                <a:defRPr/>
              </a:pPr>
              <a:t>‹#›</a:t>
            </a:fld>
            <a:endParaRPr lang="en-US"/>
          </a:p>
        </p:txBody>
      </p:sp>
    </p:spTree>
    <p:extLst>
      <p:ext uri="{BB962C8B-B14F-4D97-AF65-F5344CB8AC3E}">
        <p14:creationId xmlns:p14="http://schemas.microsoft.com/office/powerpoint/2010/main" val="40065268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66370289-4177-441C-B437-AD058FA9113B}" type="slidenum">
              <a:rPr lang="en-US"/>
              <a:pPr>
                <a:defRPr/>
              </a:pPr>
              <a:t>‹#›</a:t>
            </a:fld>
            <a:endParaRPr lang="en-US"/>
          </a:p>
        </p:txBody>
      </p:sp>
    </p:spTree>
    <p:extLst>
      <p:ext uri="{BB962C8B-B14F-4D97-AF65-F5344CB8AC3E}">
        <p14:creationId xmlns:p14="http://schemas.microsoft.com/office/powerpoint/2010/main" val="25820338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BB7E2997-2789-41F4-A02F-3C81DA58970E}" type="slidenum">
              <a:rPr lang="en-US"/>
              <a:pPr>
                <a:defRPr/>
              </a:pPr>
              <a:t>‹#›</a:t>
            </a:fld>
            <a:endParaRPr lang="en-US"/>
          </a:p>
        </p:txBody>
      </p:sp>
    </p:spTree>
    <p:extLst>
      <p:ext uri="{BB962C8B-B14F-4D97-AF65-F5344CB8AC3E}">
        <p14:creationId xmlns:p14="http://schemas.microsoft.com/office/powerpoint/2010/main" val="20474610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53730F2-4433-47ED-92AA-15D9E8B073FF}" type="slidenum">
              <a:rPr lang="en-US"/>
              <a:pPr>
                <a:defRPr/>
              </a:pPr>
              <a:t>‹#›</a:t>
            </a:fld>
            <a:endParaRPr lang="en-US"/>
          </a:p>
        </p:txBody>
      </p:sp>
    </p:spTree>
    <p:extLst>
      <p:ext uri="{BB962C8B-B14F-4D97-AF65-F5344CB8AC3E}">
        <p14:creationId xmlns:p14="http://schemas.microsoft.com/office/powerpoint/2010/main" val="310590315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theme" Target="../theme/theme3.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2.xml"/><Relationship Id="rId3" Type="http://schemas.openxmlformats.org/officeDocument/2006/relationships/slideLayout" Target="../slideLayouts/slideLayout37.xml"/><Relationship Id="rId7" Type="http://schemas.openxmlformats.org/officeDocument/2006/relationships/slideLayout" Target="../slideLayouts/slideLayout41.xml"/><Relationship Id="rId12" Type="http://schemas.openxmlformats.org/officeDocument/2006/relationships/theme" Target="../theme/theme4.xml"/><Relationship Id="rId2" Type="http://schemas.openxmlformats.org/officeDocument/2006/relationships/slideLayout" Target="../slideLayouts/slideLayout36.xml"/><Relationship Id="rId1" Type="http://schemas.openxmlformats.org/officeDocument/2006/relationships/slideLayout" Target="../slideLayouts/slideLayout35.xml"/><Relationship Id="rId6" Type="http://schemas.openxmlformats.org/officeDocument/2006/relationships/slideLayout" Target="../slideLayouts/slideLayout40.xml"/><Relationship Id="rId11" Type="http://schemas.openxmlformats.org/officeDocument/2006/relationships/slideLayout" Target="../slideLayouts/slideLayout45.xml"/><Relationship Id="rId5" Type="http://schemas.openxmlformats.org/officeDocument/2006/relationships/slideLayout" Target="../slideLayouts/slideLayout39.xml"/><Relationship Id="rId10" Type="http://schemas.openxmlformats.org/officeDocument/2006/relationships/slideLayout" Target="../slideLayouts/slideLayout44.xml"/><Relationship Id="rId4" Type="http://schemas.openxmlformats.org/officeDocument/2006/relationships/slideLayout" Target="../slideLayouts/slideLayout38.xml"/><Relationship Id="rId9" Type="http://schemas.openxmlformats.org/officeDocument/2006/relationships/slideLayout" Target="../slideLayouts/slideLayout43.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3.xml"/><Relationship Id="rId3" Type="http://schemas.openxmlformats.org/officeDocument/2006/relationships/slideLayout" Target="../slideLayouts/slideLayout48.xml"/><Relationship Id="rId7" Type="http://schemas.openxmlformats.org/officeDocument/2006/relationships/slideLayout" Target="../slideLayouts/slideLayout52.xml"/><Relationship Id="rId12" Type="http://schemas.openxmlformats.org/officeDocument/2006/relationships/theme" Target="../theme/theme5.xml"/><Relationship Id="rId2" Type="http://schemas.openxmlformats.org/officeDocument/2006/relationships/slideLayout" Target="../slideLayouts/slideLayout47.xml"/><Relationship Id="rId1" Type="http://schemas.openxmlformats.org/officeDocument/2006/relationships/slideLayout" Target="../slideLayouts/slideLayout46.xml"/><Relationship Id="rId6" Type="http://schemas.openxmlformats.org/officeDocument/2006/relationships/slideLayout" Target="../slideLayouts/slideLayout51.xml"/><Relationship Id="rId11" Type="http://schemas.openxmlformats.org/officeDocument/2006/relationships/slideLayout" Target="../slideLayouts/slideLayout56.xml"/><Relationship Id="rId5" Type="http://schemas.openxmlformats.org/officeDocument/2006/relationships/slideLayout" Target="../slideLayouts/slideLayout50.xml"/><Relationship Id="rId10" Type="http://schemas.openxmlformats.org/officeDocument/2006/relationships/slideLayout" Target="../slideLayouts/slideLayout55.xml"/><Relationship Id="rId4" Type="http://schemas.openxmlformats.org/officeDocument/2006/relationships/slideLayout" Target="../slideLayouts/slideLayout49.xml"/><Relationship Id="rId9" Type="http://schemas.openxmlformats.org/officeDocument/2006/relationships/slideLayout" Target="../slideLayouts/slideLayout5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B9BDCB5-8837-4C6C-B0CA-6993E5316E79}"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cs typeface="+mn-cs"/>
              </a:defRPr>
            </a:lvl1pPr>
          </a:lstStyle>
          <a:p>
            <a:pPr>
              <a:defRPr/>
            </a:pPr>
            <a:endParaRPr lang="en-US">
              <a:solidFill>
                <a:prstClr val="black">
                  <a:tint val="75000"/>
                </a:prstClr>
              </a:solidFill>
              <a:latin typeface="Times New Roman" pitchFamily="18" charset="0"/>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cs typeface="+mn-cs"/>
              </a:defRPr>
            </a:lvl1pPr>
          </a:lstStyle>
          <a:p>
            <a:pPr>
              <a:defRPr/>
            </a:pPr>
            <a:endParaRPr lang="en-US">
              <a:solidFill>
                <a:prstClr val="black">
                  <a:tint val="75000"/>
                </a:prstClr>
              </a:solidFill>
              <a:latin typeface="Times New Roman" pitchFamily="18" charset="0"/>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cs typeface="+mn-cs"/>
              </a:defRPr>
            </a:lvl1pPr>
          </a:lstStyle>
          <a:p>
            <a:pPr>
              <a:defRPr/>
            </a:pPr>
            <a:fld id="{06E50443-1363-4B39-94DC-CDA1CE4A4EBF}" type="slidenum">
              <a:rPr lang="en-US">
                <a:solidFill>
                  <a:prstClr val="black">
                    <a:tint val="75000"/>
                  </a:prstClr>
                </a:solidFill>
                <a:latin typeface="Times New Roman" pitchFamily="18" charset="0"/>
              </a:rPr>
              <a:pPr>
                <a:defRPr/>
              </a:pPr>
              <a:t>‹#›</a:t>
            </a:fld>
            <a:endParaRPr lang="en-US">
              <a:solidFill>
                <a:prstClr val="black">
                  <a:tint val="75000"/>
                </a:prstClr>
              </a:solidFill>
              <a:latin typeface="Times New Roman" pitchFamily="18" charset="0"/>
            </a:endParaRPr>
          </a:p>
        </p:txBody>
      </p:sp>
    </p:spTree>
    <p:extLst>
      <p:ext uri="{BB962C8B-B14F-4D97-AF65-F5344CB8AC3E}">
        <p14:creationId xmlns:p14="http://schemas.microsoft.com/office/powerpoint/2010/main" val="2543973752"/>
      </p:ext>
    </p:extLst>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B9BDCB5-8837-4C6C-B0CA-6993E5316E7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657366465"/>
      </p:ext>
    </p:extLst>
  </p:cSld>
  <p:clrMap bg1="lt1" tx1="dk1" bg2="lt2" tx2="dk2" accent1="accent1" accent2="accent2" accent3="accent3" accent4="accent4" accent5="accent5" accent6="accent6" hlink="hlink" folHlink="folHlink"/>
  <p:sldLayoutIdLst>
    <p:sldLayoutId id="2147483746" r:id="rId1"/>
    <p:sldLayoutId id="2147483747" r:id="rId2"/>
    <p:sldLayoutId id="2147483748" r:id="rId3"/>
    <p:sldLayoutId id="2147483749" r:id="rId4"/>
    <p:sldLayoutId id="2147483750" r:id="rId5"/>
    <p:sldLayoutId id="2147483751" r:id="rId6"/>
    <p:sldLayoutId id="2147483752" r:id="rId7"/>
    <p:sldLayoutId id="2147483753" r:id="rId8"/>
    <p:sldLayoutId id="2147483754" r:id="rId9"/>
    <p:sldLayoutId id="2147483755" r:id="rId10"/>
    <p:sldLayoutId id="2147483756"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B9BDCB5-8837-4C6C-B0CA-6993E5316E7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2036592906"/>
      </p:ext>
    </p:extLst>
  </p:cSld>
  <p:clrMap bg1="lt1" tx1="dk1" bg2="lt2" tx2="dk2" accent1="accent1" accent2="accent2" accent3="accent3" accent4="accent4" accent5="accent5" accent6="accent6" hlink="hlink" folHlink="folHlink"/>
  <p:sldLayoutIdLst>
    <p:sldLayoutId id="2147483782" r:id="rId1"/>
    <p:sldLayoutId id="2147483783" r:id="rId2"/>
    <p:sldLayoutId id="2147483784" r:id="rId3"/>
    <p:sldLayoutId id="2147483785" r:id="rId4"/>
    <p:sldLayoutId id="2147483786" r:id="rId5"/>
    <p:sldLayoutId id="2147483787" r:id="rId6"/>
    <p:sldLayoutId id="2147483788" r:id="rId7"/>
    <p:sldLayoutId id="2147483789" r:id="rId8"/>
    <p:sldLayoutId id="2147483790" r:id="rId9"/>
    <p:sldLayoutId id="2147483791" r:id="rId10"/>
    <p:sldLayoutId id="2147483792"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6147"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vl1pPr>
          </a:lstStyle>
          <a:p>
            <a:pPr>
              <a:defRPr/>
            </a:pPr>
            <a:endParaRPr lang="en-US">
              <a:solidFill>
                <a:srgbClr val="000000"/>
              </a:solidFill>
            </a:endParaRPr>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vl1pPr>
          </a:lstStyle>
          <a:p>
            <a:pPr>
              <a:defRPr/>
            </a:pPr>
            <a:endParaRPr lang="en-US">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pPr>
              <a:defRPr/>
            </a:pPr>
            <a:fld id="{FB9BDCB5-8837-4C6C-B0CA-6993E5316E79}" type="slidenum">
              <a:rPr lang="en-US">
                <a:solidFill>
                  <a:srgbClr val="000000"/>
                </a:solidFill>
              </a:rPr>
              <a:pPr>
                <a:defRPr/>
              </a:pPr>
              <a:t>‹#›</a:t>
            </a:fld>
            <a:endParaRPr lang="en-US">
              <a:solidFill>
                <a:srgbClr val="000000"/>
              </a:solidFill>
            </a:endParaRPr>
          </a:p>
        </p:txBody>
      </p:sp>
    </p:spTree>
    <p:extLst>
      <p:ext uri="{BB962C8B-B14F-4D97-AF65-F5344CB8AC3E}">
        <p14:creationId xmlns:p14="http://schemas.microsoft.com/office/powerpoint/2010/main" val="3801486519"/>
      </p:ext>
    </p:extLst>
  </p:cSld>
  <p:clrMap bg1="lt1" tx1="dk1" bg2="lt2" tx2="dk2" accent1="accent1" accent2="accent2" accent3="accent3" accent4="accent4" accent5="accent5" accent6="accent6" hlink="hlink" folHlink="folHlink"/>
  <p:sldLayoutIdLst>
    <p:sldLayoutId id="2147483806" r:id="rId1"/>
    <p:sldLayoutId id="2147483807" r:id="rId2"/>
    <p:sldLayoutId id="2147483808" r:id="rId3"/>
    <p:sldLayoutId id="2147483809" r:id="rId4"/>
    <p:sldLayoutId id="2147483810" r:id="rId5"/>
    <p:sldLayoutId id="2147483811" r:id="rId6"/>
    <p:sldLayoutId id="2147483812" r:id="rId7"/>
    <p:sldLayoutId id="2147483813" r:id="rId8"/>
    <p:sldLayoutId id="2147483814" r:id="rId9"/>
    <p:sldLayoutId id="2147483815" r:id="rId10"/>
    <p:sldLayoutId id="2147483816"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cs typeface="+mn-cs"/>
        </a:defRPr>
      </a:lvl2pPr>
      <a:lvl3pPr marL="1143000" indent="-228600" algn="l" rtl="0" eaLnBrk="0" fontAlgn="base" hangingPunct="0">
        <a:spcBef>
          <a:spcPct val="20000"/>
        </a:spcBef>
        <a:spcAft>
          <a:spcPct val="0"/>
        </a:spcAft>
        <a:buChar char="•"/>
        <a:defRPr sz="2400">
          <a:solidFill>
            <a:schemeClr val="tx1"/>
          </a:solidFill>
          <a:latin typeface="+mn-lt"/>
          <a:cs typeface="+mn-cs"/>
        </a:defRPr>
      </a:lvl3pPr>
      <a:lvl4pPr marL="1600200" indent="-228600" algn="l" rtl="0" eaLnBrk="0" fontAlgn="base" hangingPunct="0">
        <a:spcBef>
          <a:spcPct val="20000"/>
        </a:spcBef>
        <a:spcAft>
          <a:spcPct val="0"/>
        </a:spcAft>
        <a:buChar char="–"/>
        <a:defRPr sz="2000">
          <a:solidFill>
            <a:schemeClr val="tx1"/>
          </a:solidFill>
          <a:latin typeface="+mn-lt"/>
          <a:cs typeface="+mn-cs"/>
        </a:defRPr>
      </a:lvl4pPr>
      <a:lvl5pPr marL="2057400" indent="-228600" algn="l" rtl="0" eaLnBrk="0" fontAlgn="base" hangingPunct="0">
        <a:spcBef>
          <a:spcPct val="20000"/>
        </a:spcBef>
        <a:spcAft>
          <a:spcPct val="0"/>
        </a:spcAft>
        <a:buChar char="»"/>
        <a:defRPr sz="2000">
          <a:solidFill>
            <a:schemeClr val="tx1"/>
          </a:solidFill>
          <a:latin typeface="+mn-lt"/>
          <a:cs typeface="+mn-cs"/>
        </a:defRPr>
      </a:lvl5pPr>
      <a:lvl6pPr marL="2514600" indent="-228600" algn="l" rtl="0" fontAlgn="base">
        <a:spcBef>
          <a:spcPct val="20000"/>
        </a:spcBef>
        <a:spcAft>
          <a:spcPct val="0"/>
        </a:spcAft>
        <a:buChar char="»"/>
        <a:defRPr sz="2000">
          <a:solidFill>
            <a:schemeClr val="tx1"/>
          </a:solidFill>
          <a:latin typeface="+mn-lt"/>
          <a:cs typeface="+mn-cs"/>
        </a:defRPr>
      </a:lvl6pPr>
      <a:lvl7pPr marL="2971800" indent="-228600" algn="l" rtl="0" fontAlgn="base">
        <a:spcBef>
          <a:spcPct val="20000"/>
        </a:spcBef>
        <a:spcAft>
          <a:spcPct val="0"/>
        </a:spcAft>
        <a:buChar char="»"/>
        <a:defRPr sz="2000">
          <a:solidFill>
            <a:schemeClr val="tx1"/>
          </a:solidFill>
          <a:latin typeface="+mn-lt"/>
          <a:cs typeface="+mn-cs"/>
        </a:defRPr>
      </a:lvl7pPr>
      <a:lvl8pPr marL="3429000" indent="-228600" algn="l" rtl="0" fontAlgn="base">
        <a:spcBef>
          <a:spcPct val="20000"/>
        </a:spcBef>
        <a:spcAft>
          <a:spcPct val="0"/>
        </a:spcAft>
        <a:buChar char="»"/>
        <a:defRPr sz="2000">
          <a:solidFill>
            <a:schemeClr val="tx1"/>
          </a:solidFill>
          <a:latin typeface="+mn-lt"/>
          <a:cs typeface="+mn-cs"/>
        </a:defRPr>
      </a:lvl8pPr>
      <a:lvl9pPr marL="3886200" indent="-228600" algn="l" rtl="0" fontAlgn="base">
        <a:spcBef>
          <a:spcPct val="20000"/>
        </a:spcBef>
        <a:spcAft>
          <a:spcPct val="0"/>
        </a:spcAft>
        <a:buChar char="»"/>
        <a:defRPr sz="2000">
          <a:solidFill>
            <a:schemeClr val="tx1"/>
          </a:solidFill>
          <a:latin typeface="+mn-lt"/>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hyperlink" Target="http://www.uwstout.edu/mathtlc"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customXml" Target="../ink/ink1.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ext Box 2"/>
          <p:cNvSpPr txBox="1">
            <a:spLocks noChangeArrowheads="1"/>
          </p:cNvSpPr>
          <p:nvPr/>
        </p:nvSpPr>
        <p:spPr bwMode="auto">
          <a:xfrm>
            <a:off x="484095" y="337036"/>
            <a:ext cx="8305856" cy="353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cs typeface="Arial" charset="0"/>
              </a:defRPr>
            </a:lvl1pPr>
            <a:lvl2pPr marL="742950" indent="-285750" eaLnBrk="0" hangingPunct="0">
              <a:defRPr sz="2400">
                <a:solidFill>
                  <a:schemeClr val="tx1"/>
                </a:solidFill>
                <a:latin typeface="Times New Roman" pitchFamily="18" charset="0"/>
                <a:cs typeface="Arial" charset="0"/>
              </a:defRPr>
            </a:lvl2pPr>
            <a:lvl3pPr marL="1143000" indent="-228600" eaLnBrk="0" hangingPunct="0">
              <a:defRPr sz="2400">
                <a:solidFill>
                  <a:schemeClr val="tx1"/>
                </a:solidFill>
                <a:latin typeface="Times New Roman" pitchFamily="18" charset="0"/>
                <a:cs typeface="Arial" charset="0"/>
              </a:defRPr>
            </a:lvl3pPr>
            <a:lvl4pPr marL="1600200" indent="-228600" eaLnBrk="0" hangingPunct="0">
              <a:defRPr sz="2400">
                <a:solidFill>
                  <a:schemeClr val="tx1"/>
                </a:solidFill>
                <a:latin typeface="Times New Roman" pitchFamily="18" charset="0"/>
                <a:cs typeface="Arial" charset="0"/>
              </a:defRPr>
            </a:lvl4pPr>
            <a:lvl5pPr marL="2057400" indent="-228600" eaLnBrk="0" hangingPunct="0">
              <a:defRPr sz="2400">
                <a:solidFill>
                  <a:schemeClr val="tx1"/>
                </a:solidFill>
                <a:latin typeface="Times New Roman" pitchFamily="18" charset="0"/>
                <a:cs typeface="Arial" charset="0"/>
              </a:defRPr>
            </a:lvl5pPr>
            <a:lvl6pPr marL="2514600" indent="-228600" eaLnBrk="0" fontAlgn="base" hangingPunct="0">
              <a:spcBef>
                <a:spcPct val="0"/>
              </a:spcBef>
              <a:spcAft>
                <a:spcPct val="0"/>
              </a:spcAft>
              <a:defRPr sz="2400">
                <a:solidFill>
                  <a:schemeClr val="tx1"/>
                </a:solidFill>
                <a:latin typeface="Times New Roman" pitchFamily="18" charset="0"/>
                <a:cs typeface="Arial" charset="0"/>
              </a:defRPr>
            </a:lvl6pPr>
            <a:lvl7pPr marL="2971800" indent="-228600" eaLnBrk="0" fontAlgn="base" hangingPunct="0">
              <a:spcBef>
                <a:spcPct val="0"/>
              </a:spcBef>
              <a:spcAft>
                <a:spcPct val="0"/>
              </a:spcAft>
              <a:defRPr sz="2400">
                <a:solidFill>
                  <a:schemeClr val="tx1"/>
                </a:solidFill>
                <a:latin typeface="Times New Roman" pitchFamily="18" charset="0"/>
                <a:cs typeface="Arial" charset="0"/>
              </a:defRPr>
            </a:lvl7pPr>
            <a:lvl8pPr marL="3429000" indent="-228600" eaLnBrk="0" fontAlgn="base" hangingPunct="0">
              <a:spcBef>
                <a:spcPct val="0"/>
              </a:spcBef>
              <a:spcAft>
                <a:spcPct val="0"/>
              </a:spcAft>
              <a:defRPr sz="2400">
                <a:solidFill>
                  <a:schemeClr val="tx1"/>
                </a:solidFill>
                <a:latin typeface="Times New Roman" pitchFamily="18" charset="0"/>
                <a:cs typeface="Arial" charset="0"/>
              </a:defRPr>
            </a:lvl8pPr>
            <a:lvl9pPr marL="3886200" indent="-228600" eaLnBrk="0" fontAlgn="base" hangingPunct="0">
              <a:spcBef>
                <a:spcPct val="0"/>
              </a:spcBef>
              <a:spcAft>
                <a:spcPct val="0"/>
              </a:spcAft>
              <a:defRPr sz="2400">
                <a:solidFill>
                  <a:schemeClr val="tx1"/>
                </a:solidFill>
                <a:latin typeface="Times New Roman" pitchFamily="18" charset="0"/>
                <a:cs typeface="Arial" charset="0"/>
              </a:defRPr>
            </a:lvl9pPr>
          </a:lstStyle>
          <a:p>
            <a:pPr algn="ctr" eaLnBrk="1" hangingPunct="1"/>
            <a:r>
              <a:rPr lang="en-US" sz="3600" b="1" dirty="0">
                <a:solidFill>
                  <a:srgbClr val="000000"/>
                </a:solidFill>
                <a:latin typeface="Arial" charset="0"/>
              </a:rPr>
              <a:t>Please </a:t>
            </a:r>
            <a:r>
              <a:rPr lang="en-US" sz="3600" b="1" u="sng" dirty="0">
                <a:solidFill>
                  <a:srgbClr val="FF0000"/>
                </a:solidFill>
                <a:latin typeface="Arial" charset="0"/>
              </a:rPr>
              <a:t>CLOSE</a:t>
            </a:r>
            <a:r>
              <a:rPr lang="en-US" sz="3600" b="1" dirty="0">
                <a:solidFill>
                  <a:srgbClr val="FF0000"/>
                </a:solidFill>
                <a:latin typeface="Arial" charset="0"/>
              </a:rPr>
              <a:t> </a:t>
            </a:r>
            <a:r>
              <a:rPr lang="en-US" sz="3600" b="1" dirty="0">
                <a:solidFill>
                  <a:srgbClr val="000000"/>
                </a:solidFill>
                <a:latin typeface="Arial" charset="0"/>
              </a:rPr>
              <a:t>YOUR LAPTOPS,</a:t>
            </a:r>
          </a:p>
          <a:p>
            <a:pPr algn="ctr" eaLnBrk="1" hangingPunct="1"/>
            <a:r>
              <a:rPr lang="en-US" sz="3600" b="1" dirty="0">
                <a:solidFill>
                  <a:srgbClr val="000000"/>
                </a:solidFill>
                <a:latin typeface="Arial" charset="0"/>
              </a:rPr>
              <a:t>and turn off and put away </a:t>
            </a:r>
          </a:p>
          <a:p>
            <a:pPr algn="ctr" eaLnBrk="1" hangingPunct="1"/>
            <a:r>
              <a:rPr lang="en-US" sz="3600" b="1" dirty="0">
                <a:solidFill>
                  <a:srgbClr val="000000"/>
                </a:solidFill>
                <a:latin typeface="Arial" charset="0"/>
              </a:rPr>
              <a:t>your cell phones,</a:t>
            </a:r>
          </a:p>
          <a:p>
            <a:pPr algn="ctr" eaLnBrk="1" hangingPunct="1"/>
            <a:r>
              <a:rPr lang="en-US" sz="3600" b="1" dirty="0">
                <a:solidFill>
                  <a:srgbClr val="0000FF"/>
                </a:solidFill>
                <a:latin typeface="Arial" charset="0"/>
              </a:rPr>
              <a:t>and get out your note-taking materials.</a:t>
            </a:r>
          </a:p>
          <a:p>
            <a:pPr algn="ctr" eaLnBrk="1" hangingPunct="1"/>
            <a:endParaRPr lang="en-US" sz="4400" b="1" dirty="0">
              <a:solidFill>
                <a:srgbClr val="00B050"/>
              </a:solidFill>
              <a:latin typeface="Arial" charset="0"/>
            </a:endParaRPr>
          </a:p>
        </p:txBody>
      </p:sp>
    </p:spTree>
    <p:extLst>
      <p:ext uri="{BB962C8B-B14F-4D97-AF65-F5344CB8AC3E}">
        <p14:creationId xmlns:p14="http://schemas.microsoft.com/office/powerpoint/2010/main" val="56824796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0"/>
            <a:ext cx="9296400" cy="2172376"/>
          </a:xfrm>
          <a:noFill/>
        </p:spPr>
        <p:txBody>
          <a:bodyPr/>
          <a:lstStyle/>
          <a:p>
            <a:r>
              <a:rPr lang="en-US" sz="3200" b="1" dirty="0"/>
              <a:t>Math Teaching and Learning Center</a:t>
            </a:r>
            <a:br>
              <a:rPr lang="en-US" sz="3200" b="1" dirty="0"/>
            </a:br>
            <a:r>
              <a:rPr lang="en-US" sz="3200" b="1" dirty="0"/>
              <a:t>and Open Lab Survey –</a:t>
            </a:r>
            <a:br>
              <a:rPr lang="en-US" sz="3200" b="1" dirty="0"/>
            </a:br>
            <a:endParaRPr lang="en-US" sz="3200" b="1" u="sng" dirty="0">
              <a:solidFill>
                <a:srgbClr val="FF0000"/>
              </a:solidFill>
            </a:endParaRPr>
          </a:p>
        </p:txBody>
      </p:sp>
      <p:sp>
        <p:nvSpPr>
          <p:cNvPr id="4" name="TextBox 3"/>
          <p:cNvSpPr txBox="1"/>
          <p:nvPr/>
        </p:nvSpPr>
        <p:spPr>
          <a:xfrm>
            <a:off x="335267" y="3958975"/>
            <a:ext cx="8458200" cy="1384995"/>
          </a:xfrm>
          <a:prstGeom prst="rect">
            <a:avLst/>
          </a:prstGeom>
          <a:solidFill>
            <a:srgbClr val="FFFF00"/>
          </a:solidFill>
          <a:ln w="63500">
            <a:solidFill>
              <a:srgbClr val="9933FF"/>
            </a:solidFill>
          </a:ln>
        </p:spPr>
        <p:txBody>
          <a:bodyPr wrap="square" rtlCol="0">
            <a:spAutoFit/>
          </a:bodyPr>
          <a:lstStyle/>
          <a:p>
            <a:pPr algn="ctr"/>
            <a:r>
              <a:rPr lang="en-US" sz="2400" b="1" dirty="0">
                <a:solidFill>
                  <a:srgbClr val="9933FF"/>
                </a:solidFill>
              </a:rPr>
              <a:t>Your feedback on this survey will be very helpful to us in evaluating and improving the Math TLC program. </a:t>
            </a:r>
            <a:r>
              <a:rPr lang="en-US" sz="3600" b="1" u="sng" dirty="0">
                <a:solidFill>
                  <a:srgbClr val="FF0000"/>
                </a:solidFill>
              </a:rPr>
              <a:t>THANK YOU!!!</a:t>
            </a:r>
            <a:endParaRPr lang="en-US" sz="3600" dirty="0">
              <a:solidFill>
                <a:srgbClr val="000000"/>
              </a:solidFill>
            </a:endParaRPr>
          </a:p>
        </p:txBody>
      </p:sp>
      <p:sp>
        <p:nvSpPr>
          <p:cNvPr id="6" name="TextBox 5"/>
          <p:cNvSpPr txBox="1"/>
          <p:nvPr/>
        </p:nvSpPr>
        <p:spPr>
          <a:xfrm>
            <a:off x="1" y="2057400"/>
            <a:ext cx="9189694" cy="830997"/>
          </a:xfrm>
          <a:prstGeom prst="rect">
            <a:avLst/>
          </a:prstGeom>
          <a:noFill/>
        </p:spPr>
        <p:txBody>
          <a:bodyPr wrap="square" rtlCol="0">
            <a:spAutoFit/>
          </a:bodyPr>
          <a:lstStyle/>
          <a:p>
            <a:pPr algn="ctr"/>
            <a:r>
              <a:rPr lang="en-US" sz="4800" b="1" dirty="0">
                <a:solidFill>
                  <a:srgbClr val="000000"/>
                </a:solidFill>
              </a:rPr>
              <a:t>LINK: </a:t>
            </a:r>
          </a:p>
        </p:txBody>
      </p:sp>
      <p:sp>
        <p:nvSpPr>
          <p:cNvPr id="8" name="Title 1"/>
          <p:cNvSpPr txBox="1">
            <a:spLocks/>
          </p:cNvSpPr>
          <p:nvPr/>
        </p:nvSpPr>
        <p:spPr bwMode="auto">
          <a:xfrm>
            <a:off x="335267" y="1371600"/>
            <a:ext cx="8244854" cy="1371600"/>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cs typeface="Arial" charset="0"/>
              </a:defRPr>
            </a:lvl2pPr>
            <a:lvl3pPr algn="ctr" rtl="0" eaLnBrk="0" fontAlgn="base" hangingPunct="0">
              <a:spcBef>
                <a:spcPct val="0"/>
              </a:spcBef>
              <a:spcAft>
                <a:spcPct val="0"/>
              </a:spcAft>
              <a:defRPr sz="4400">
                <a:solidFill>
                  <a:schemeClr val="tx2"/>
                </a:solidFill>
                <a:latin typeface="Arial" charset="0"/>
                <a:cs typeface="Arial" charset="0"/>
              </a:defRPr>
            </a:lvl3pPr>
            <a:lvl4pPr algn="ctr" rtl="0" eaLnBrk="0" fontAlgn="base" hangingPunct="0">
              <a:spcBef>
                <a:spcPct val="0"/>
              </a:spcBef>
              <a:spcAft>
                <a:spcPct val="0"/>
              </a:spcAft>
              <a:defRPr sz="4400">
                <a:solidFill>
                  <a:schemeClr val="tx2"/>
                </a:solidFill>
                <a:latin typeface="Arial" charset="0"/>
                <a:cs typeface="Arial" charset="0"/>
              </a:defRPr>
            </a:lvl4pPr>
            <a:lvl5pPr algn="ctr" rtl="0" eaLnBrk="0" fontAlgn="base" hangingPunct="0">
              <a:spcBef>
                <a:spcPct val="0"/>
              </a:spcBef>
              <a:spcAft>
                <a:spcPct val="0"/>
              </a:spcAft>
              <a:defRPr sz="4400">
                <a:solidFill>
                  <a:schemeClr val="tx2"/>
                </a:solidFill>
                <a:latin typeface="Arial" charset="0"/>
                <a:cs typeface="Arial" charset="0"/>
              </a:defRPr>
            </a:lvl5pPr>
            <a:lvl6pPr marL="457200" algn="ctr" rtl="0" fontAlgn="base">
              <a:spcBef>
                <a:spcPct val="0"/>
              </a:spcBef>
              <a:spcAft>
                <a:spcPct val="0"/>
              </a:spcAft>
              <a:defRPr sz="4400">
                <a:solidFill>
                  <a:schemeClr val="tx2"/>
                </a:solidFill>
                <a:latin typeface="Arial" charset="0"/>
                <a:cs typeface="Arial" charset="0"/>
              </a:defRPr>
            </a:lvl6pPr>
            <a:lvl7pPr marL="914400" algn="ctr" rtl="0" fontAlgn="base">
              <a:spcBef>
                <a:spcPct val="0"/>
              </a:spcBef>
              <a:spcAft>
                <a:spcPct val="0"/>
              </a:spcAft>
              <a:defRPr sz="4400">
                <a:solidFill>
                  <a:schemeClr val="tx2"/>
                </a:solidFill>
                <a:latin typeface="Arial" charset="0"/>
                <a:cs typeface="Arial" charset="0"/>
              </a:defRPr>
            </a:lvl7pPr>
            <a:lvl8pPr marL="1371600" algn="ctr" rtl="0" fontAlgn="base">
              <a:spcBef>
                <a:spcPct val="0"/>
              </a:spcBef>
              <a:spcAft>
                <a:spcPct val="0"/>
              </a:spcAft>
              <a:defRPr sz="4400">
                <a:solidFill>
                  <a:schemeClr val="tx2"/>
                </a:solidFill>
                <a:latin typeface="Arial" charset="0"/>
                <a:cs typeface="Arial" charset="0"/>
              </a:defRPr>
            </a:lvl8pPr>
            <a:lvl9pPr marL="1828800" algn="ctr" rtl="0" fontAlgn="base">
              <a:spcBef>
                <a:spcPct val="0"/>
              </a:spcBef>
              <a:spcAft>
                <a:spcPct val="0"/>
              </a:spcAft>
              <a:defRPr sz="4400">
                <a:solidFill>
                  <a:schemeClr val="tx2"/>
                </a:solidFill>
                <a:latin typeface="Arial" charset="0"/>
                <a:cs typeface="Arial" charset="0"/>
              </a:defRPr>
            </a:lvl9pPr>
          </a:lstStyle>
          <a:p>
            <a:r>
              <a:rPr lang="en-US" sz="3200" b="1" kern="0" dirty="0">
                <a:solidFill>
                  <a:srgbClr val="FF0000"/>
                </a:solidFill>
              </a:rPr>
              <a:t>If you haven’t had time to do this one yet, please take time to do it now!</a:t>
            </a:r>
            <a:endParaRPr lang="en-US" sz="3200" b="1" u="sng" kern="0" dirty="0">
              <a:solidFill>
                <a:srgbClr val="FF0000"/>
              </a:solidFill>
            </a:endParaRPr>
          </a:p>
        </p:txBody>
      </p:sp>
    </p:spTree>
    <p:extLst>
      <p:ext uri="{BB962C8B-B14F-4D97-AF65-F5344CB8AC3E}">
        <p14:creationId xmlns:p14="http://schemas.microsoft.com/office/powerpoint/2010/main" val="21927080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p:bldP spid="8"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body" idx="1"/>
          </p:nvPr>
        </p:nvSpPr>
        <p:spPr>
          <a:xfrm>
            <a:off x="533400" y="457200"/>
            <a:ext cx="8106508" cy="5257800"/>
          </a:xfrm>
          <a:solidFill>
            <a:srgbClr val="FFFF00"/>
          </a:solidFill>
        </p:spPr>
        <p:txBody>
          <a:bodyPr/>
          <a:lstStyle/>
          <a:p>
            <a:pPr algn="ctr" eaLnBrk="1" hangingPunct="1">
              <a:buNone/>
            </a:pPr>
            <a:r>
              <a:rPr lang="en-US" sz="3600" dirty="0">
                <a:solidFill>
                  <a:srgbClr val="6600CC"/>
                </a:solidFill>
              </a:rPr>
              <a:t>You should now open your laptop and work on  </a:t>
            </a:r>
            <a:r>
              <a:rPr lang="en-US" sz="3600" b="1" dirty="0"/>
              <a:t>Final Review HW 2</a:t>
            </a:r>
            <a:r>
              <a:rPr lang="en-US" sz="3600" dirty="0">
                <a:solidFill>
                  <a:srgbClr val="6600CC"/>
                </a:solidFill>
              </a:rPr>
              <a:t>.</a:t>
            </a:r>
          </a:p>
          <a:p>
            <a:pPr algn="ctr" eaLnBrk="1" hangingPunct="1">
              <a:buNone/>
            </a:pPr>
            <a:endParaRPr lang="en-US" sz="2800" dirty="0">
              <a:solidFill>
                <a:srgbClr val="6600CC"/>
              </a:solidFill>
            </a:endParaRPr>
          </a:p>
          <a:p>
            <a:pPr algn="ctr" eaLnBrk="1" hangingPunct="1">
              <a:buNone/>
            </a:pPr>
            <a:r>
              <a:rPr lang="en-US" sz="2800" dirty="0">
                <a:solidFill>
                  <a:srgbClr val="6600CC"/>
                </a:solidFill>
              </a:rPr>
              <a:t> </a:t>
            </a:r>
            <a:r>
              <a:rPr lang="en-US" sz="2800" b="1" u="sng" dirty="0">
                <a:solidFill>
                  <a:srgbClr val="FF0000"/>
                </a:solidFill>
              </a:rPr>
              <a:t>This assignment is due </a:t>
            </a:r>
            <a:r>
              <a:rPr lang="en-US" sz="2800" b="1" u="sng" dirty="0" smtClean="0">
                <a:solidFill>
                  <a:srgbClr val="FF0000"/>
                </a:solidFill>
              </a:rPr>
              <a:t>on </a:t>
            </a:r>
          </a:p>
          <a:p>
            <a:pPr algn="ctr" eaLnBrk="1" hangingPunct="1">
              <a:buNone/>
            </a:pPr>
            <a:r>
              <a:rPr lang="en-US" sz="2800" b="1" u="sng" dirty="0" smtClean="0">
                <a:solidFill>
                  <a:srgbClr val="FF0000"/>
                </a:solidFill>
              </a:rPr>
              <a:t>Monday </a:t>
            </a:r>
            <a:r>
              <a:rPr lang="en-US" sz="2800" b="1" u="sng" dirty="0" smtClean="0">
                <a:solidFill>
                  <a:srgbClr val="FF0000"/>
                </a:solidFill>
              </a:rPr>
              <a:t>May 7</a:t>
            </a:r>
            <a:r>
              <a:rPr lang="en-US" sz="2800" b="1" u="sng" baseline="30000" dirty="0" smtClean="0">
                <a:solidFill>
                  <a:srgbClr val="FF0000"/>
                </a:solidFill>
              </a:rPr>
              <a:t>th</a:t>
            </a:r>
            <a:r>
              <a:rPr lang="en-US" sz="2800" b="1" u="sng" dirty="0" smtClean="0">
                <a:solidFill>
                  <a:srgbClr val="FF0000"/>
                </a:solidFill>
              </a:rPr>
              <a:t> at </a:t>
            </a:r>
            <a:r>
              <a:rPr lang="en-US" sz="2800" b="1" u="sng" dirty="0" smtClean="0">
                <a:solidFill>
                  <a:srgbClr val="FF0000"/>
                </a:solidFill>
              </a:rPr>
              <a:t>8am.</a:t>
            </a:r>
            <a:endParaRPr lang="en-US" b="1" dirty="0"/>
          </a:p>
          <a:p>
            <a:pPr eaLnBrk="1" hangingPunct="1">
              <a:buFontTx/>
              <a:buNone/>
            </a:pPr>
            <a:endParaRPr lang="en-US" sz="5400" dirty="0"/>
          </a:p>
          <a:p>
            <a:pPr eaLnBrk="1" hangingPunct="1">
              <a:buFontTx/>
              <a:buNone/>
            </a:pPr>
            <a:endParaRPr lang="en-US" sz="5400" dirty="0"/>
          </a:p>
        </p:txBody>
      </p:sp>
    </p:spTree>
    <p:extLst>
      <p:ext uri="{BB962C8B-B14F-4D97-AF65-F5344CB8AC3E}">
        <p14:creationId xmlns:p14="http://schemas.microsoft.com/office/powerpoint/2010/main" val="9090222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0" y="0"/>
            <a:ext cx="5943600" cy="1143000"/>
          </a:xfrm>
          <a:solidFill>
            <a:srgbClr val="FFFF00"/>
          </a:solidFill>
        </p:spPr>
        <p:txBody>
          <a:bodyPr/>
          <a:lstStyle/>
          <a:p>
            <a:r>
              <a:rPr lang="en-US" sz="3200" b="1" dirty="0"/>
              <a:t>Two evaluation surveys –</a:t>
            </a:r>
            <a:br>
              <a:rPr lang="en-US" sz="3200" b="1" dirty="0"/>
            </a:br>
            <a:r>
              <a:rPr lang="en-US" sz="3200" b="1" u="sng" dirty="0">
                <a:solidFill>
                  <a:srgbClr val="FF0000"/>
                </a:solidFill>
              </a:rPr>
              <a:t>Please take time to do both!</a:t>
            </a:r>
          </a:p>
        </p:txBody>
      </p:sp>
      <p:sp>
        <p:nvSpPr>
          <p:cNvPr id="3" name="Content Placeholder 2"/>
          <p:cNvSpPr>
            <a:spLocks noGrp="1"/>
          </p:cNvSpPr>
          <p:nvPr>
            <p:ph idx="1"/>
          </p:nvPr>
        </p:nvSpPr>
        <p:spPr>
          <a:xfrm>
            <a:off x="228600" y="1143000"/>
            <a:ext cx="8915400" cy="4724400"/>
          </a:xfrm>
        </p:spPr>
        <p:txBody>
          <a:bodyPr/>
          <a:lstStyle/>
          <a:p>
            <a:pPr marL="0" indent="0">
              <a:buNone/>
            </a:pPr>
            <a:r>
              <a:rPr lang="en-US" sz="2400" i="1" dirty="0"/>
              <a:t>You should have received two separate survey email requests: </a:t>
            </a:r>
          </a:p>
          <a:p>
            <a:r>
              <a:rPr lang="en-US" sz="2400" dirty="0"/>
              <a:t>One was from </a:t>
            </a:r>
            <a:r>
              <a:rPr lang="en-US" sz="2400" dirty="0" smtClean="0"/>
              <a:t>your </a:t>
            </a:r>
            <a:r>
              <a:rPr lang="en-US" sz="2800" b="1" i="1" dirty="0" smtClean="0">
                <a:solidFill>
                  <a:srgbClr val="FF0000"/>
                </a:solidFill>
              </a:rPr>
              <a:t>Professor                                        </a:t>
            </a:r>
            <a:r>
              <a:rPr lang="en-US" sz="2400" dirty="0" smtClean="0"/>
              <a:t>– </a:t>
            </a:r>
            <a:r>
              <a:rPr lang="en-US" sz="2400" dirty="0"/>
              <a:t>This one is an </a:t>
            </a:r>
            <a:r>
              <a:rPr lang="en-US" sz="2400" dirty="0">
                <a:solidFill>
                  <a:srgbClr val="0000FF"/>
                </a:solidFill>
              </a:rPr>
              <a:t>evaluation of the </a:t>
            </a:r>
            <a:r>
              <a:rPr lang="en-US" sz="2400" b="1" dirty="0">
                <a:solidFill>
                  <a:srgbClr val="0000FF"/>
                </a:solidFill>
              </a:rPr>
              <a:t>Math 10/90 Teaching and Learning Center structure</a:t>
            </a:r>
            <a:r>
              <a:rPr lang="en-US" sz="2400" dirty="0"/>
              <a:t>. </a:t>
            </a:r>
            <a:r>
              <a:rPr lang="en-US" sz="2400" dirty="0">
                <a:solidFill>
                  <a:srgbClr val="009900"/>
                </a:solidFill>
              </a:rPr>
              <a:t>This will help us evaluate our course setup, software, tutor lab, TAs, and online grading/assignments/learning aids.</a:t>
            </a:r>
          </a:p>
          <a:p>
            <a:endParaRPr lang="en-US" sz="400" b="1" dirty="0">
              <a:solidFill>
                <a:srgbClr val="009900"/>
              </a:solidFill>
            </a:endParaRPr>
          </a:p>
          <a:p>
            <a:r>
              <a:rPr lang="en-US" sz="2400" dirty="0"/>
              <a:t>The other was from </a:t>
            </a:r>
            <a:r>
              <a:rPr lang="en-US" sz="2800" b="1" i="1" dirty="0">
                <a:solidFill>
                  <a:srgbClr val="FF0000"/>
                </a:solidFill>
              </a:rPr>
              <a:t>Dr. </a:t>
            </a:r>
            <a:r>
              <a:rPr lang="en-US" sz="2800" b="1" i="1" dirty="0" err="1">
                <a:solidFill>
                  <a:srgbClr val="FF0000"/>
                </a:solidFill>
              </a:rPr>
              <a:t>Petre</a:t>
            </a:r>
            <a:r>
              <a:rPr lang="en-US" sz="2800" b="1" i="1" dirty="0">
                <a:solidFill>
                  <a:srgbClr val="FF0000"/>
                </a:solidFill>
              </a:rPr>
              <a:t> (</a:t>
            </a:r>
            <a:r>
              <a:rPr lang="en-US" sz="2800" b="1" i="1" dirty="0" err="1">
                <a:solidFill>
                  <a:srgbClr val="FF0000"/>
                </a:solidFill>
              </a:rPr>
              <a:t>Nelu</a:t>
            </a:r>
            <a:r>
              <a:rPr lang="en-US" sz="2800" b="1" i="1" dirty="0">
                <a:solidFill>
                  <a:srgbClr val="FF0000"/>
                </a:solidFill>
              </a:rPr>
              <a:t>) </a:t>
            </a:r>
            <a:r>
              <a:rPr lang="en-US" sz="2800" b="1" i="1" dirty="0" err="1">
                <a:solidFill>
                  <a:srgbClr val="FF0000"/>
                </a:solidFill>
              </a:rPr>
              <a:t>Ghenciu</a:t>
            </a:r>
            <a:r>
              <a:rPr lang="en-US" sz="2400" dirty="0">
                <a:solidFill>
                  <a:srgbClr val="FF0000"/>
                </a:solidFill>
              </a:rPr>
              <a:t>, MSCS </a:t>
            </a:r>
            <a:r>
              <a:rPr lang="en-US" sz="2400" dirty="0"/>
              <a:t>dept. chair</a:t>
            </a:r>
            <a:r>
              <a:rPr lang="en-US" sz="2400" dirty="0">
                <a:solidFill>
                  <a:srgbClr val="FF0000"/>
                </a:solidFill>
              </a:rPr>
              <a:t> </a:t>
            </a:r>
            <a:r>
              <a:rPr lang="en-US" sz="2400" dirty="0"/>
              <a:t>-- This one is an </a:t>
            </a:r>
            <a:r>
              <a:rPr lang="en-US" sz="2400" dirty="0">
                <a:solidFill>
                  <a:srgbClr val="0000FF"/>
                </a:solidFill>
              </a:rPr>
              <a:t>evaluation of the </a:t>
            </a:r>
            <a:r>
              <a:rPr lang="en-US" sz="2400" b="1" dirty="0">
                <a:solidFill>
                  <a:srgbClr val="0000FF"/>
                </a:solidFill>
              </a:rPr>
              <a:t>teacher of your Math 10 or 90 class section.</a:t>
            </a:r>
            <a:r>
              <a:rPr lang="en-US" sz="2400" dirty="0">
                <a:solidFill>
                  <a:srgbClr val="0000FF"/>
                </a:solidFill>
              </a:rPr>
              <a:t> </a:t>
            </a:r>
            <a:r>
              <a:rPr lang="en-US" sz="2000" dirty="0">
                <a:solidFill>
                  <a:srgbClr val="009900"/>
                </a:solidFill>
              </a:rPr>
              <a:t>This will give feedback to the department and to your own teacher about how you rate the effectiveness of instruction in your particular class section.</a:t>
            </a:r>
            <a:endParaRPr lang="en-US" sz="2000" b="1" dirty="0">
              <a:solidFill>
                <a:srgbClr val="009900"/>
              </a:solidFill>
            </a:endParaRPr>
          </a:p>
        </p:txBody>
      </p:sp>
      <p:sp>
        <p:nvSpPr>
          <p:cNvPr id="4" name="TextBox 3"/>
          <p:cNvSpPr txBox="1"/>
          <p:nvPr/>
        </p:nvSpPr>
        <p:spPr>
          <a:xfrm>
            <a:off x="381000" y="5581471"/>
            <a:ext cx="8458200" cy="1200329"/>
          </a:xfrm>
          <a:prstGeom prst="rect">
            <a:avLst/>
          </a:prstGeom>
          <a:solidFill>
            <a:srgbClr val="FFFF00"/>
          </a:solidFill>
          <a:ln w="63500">
            <a:solidFill>
              <a:srgbClr val="9933FF"/>
            </a:solidFill>
          </a:ln>
        </p:spPr>
        <p:txBody>
          <a:bodyPr wrap="square" rtlCol="0">
            <a:spAutoFit/>
          </a:bodyPr>
          <a:lstStyle/>
          <a:p>
            <a:r>
              <a:rPr lang="en-US" sz="2400" b="1" dirty="0">
                <a:solidFill>
                  <a:srgbClr val="9933FF"/>
                </a:solidFill>
              </a:rPr>
              <a:t>Your feedback on both of these surveys will be very helpful to us in evaluating and improving our teaching methods and the Math TLC program – </a:t>
            </a:r>
            <a:r>
              <a:rPr lang="en-US" sz="2400" b="1" u="sng" dirty="0">
                <a:solidFill>
                  <a:srgbClr val="FF0000"/>
                </a:solidFill>
              </a:rPr>
              <a:t>THANK YOU!!!</a:t>
            </a:r>
            <a:endParaRPr lang="en-US" dirty="0">
              <a:solidFill>
                <a:srgbClr val="000000"/>
              </a:solidFill>
            </a:endParaRPr>
          </a:p>
        </p:txBody>
      </p:sp>
    </p:spTree>
    <p:extLst>
      <p:ext uri="{BB962C8B-B14F-4D97-AF65-F5344CB8AC3E}">
        <p14:creationId xmlns:p14="http://schemas.microsoft.com/office/powerpoint/2010/main" val="36769310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1" presetClass="entr" presetSubtype="1" fill="hold" grpId="0" nodeType="click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heel(1)">
                                      <p:cBhvr>
                                        <p:cTn id="15"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3"/>
          <p:cNvSpPr>
            <a:spLocks noGrp="1" noChangeArrowheads="1"/>
          </p:cNvSpPr>
          <p:nvPr>
            <p:ph type="body" idx="1"/>
          </p:nvPr>
        </p:nvSpPr>
        <p:spPr>
          <a:xfrm>
            <a:off x="0" y="-381000"/>
            <a:ext cx="9144000" cy="5105400"/>
          </a:xfrm>
        </p:spPr>
        <p:txBody>
          <a:bodyPr/>
          <a:lstStyle/>
          <a:p>
            <a:pPr marL="349250" indent="-349250" algn="ctr">
              <a:lnSpc>
                <a:spcPct val="80000"/>
              </a:lnSpc>
              <a:buFontTx/>
              <a:buNone/>
              <a:tabLst>
                <a:tab pos="4111625" algn="l"/>
              </a:tabLst>
            </a:pPr>
            <a:endParaRPr lang="en-US" b="1" dirty="0">
              <a:solidFill>
                <a:srgbClr val="FF0000"/>
              </a:solidFill>
            </a:endParaRPr>
          </a:p>
          <a:p>
            <a:pPr marL="349250" indent="-349250" algn="ctr">
              <a:lnSpc>
                <a:spcPct val="80000"/>
              </a:lnSpc>
              <a:buFontTx/>
              <a:buNone/>
              <a:tabLst>
                <a:tab pos="4111625" algn="l"/>
              </a:tabLst>
            </a:pPr>
            <a:r>
              <a:rPr lang="en-US" b="1" dirty="0">
                <a:solidFill>
                  <a:srgbClr val="FF0000"/>
                </a:solidFill>
              </a:rPr>
              <a:t>Schedule for Math TLC Open Lab </a:t>
            </a:r>
          </a:p>
          <a:p>
            <a:pPr marL="349250" indent="-349250" algn="ctr">
              <a:lnSpc>
                <a:spcPct val="80000"/>
              </a:lnSpc>
              <a:buFontTx/>
              <a:buNone/>
              <a:tabLst>
                <a:tab pos="4111625" algn="l"/>
              </a:tabLst>
            </a:pPr>
            <a:r>
              <a:rPr lang="en-US" b="1" dirty="0">
                <a:solidFill>
                  <a:srgbClr val="FF0000"/>
                </a:solidFill>
              </a:rPr>
              <a:t>in Room 203:</a:t>
            </a:r>
            <a:endParaRPr lang="en-US" sz="1400" b="1" dirty="0">
              <a:solidFill>
                <a:srgbClr val="00B050"/>
              </a:solidFill>
            </a:endParaRPr>
          </a:p>
          <a:p>
            <a:pPr marL="0" indent="0">
              <a:lnSpc>
                <a:spcPct val="80000"/>
              </a:lnSpc>
              <a:buNone/>
              <a:tabLst>
                <a:tab pos="4111625" algn="l"/>
              </a:tabLst>
            </a:pPr>
            <a:endParaRPr lang="en-US" sz="400" b="1" dirty="0">
              <a:solidFill>
                <a:srgbClr val="0000FF"/>
              </a:solidFill>
            </a:endParaRPr>
          </a:p>
          <a:p>
            <a:pPr marL="0" indent="0">
              <a:lnSpc>
                <a:spcPct val="80000"/>
              </a:lnSpc>
              <a:buNone/>
              <a:tabLst>
                <a:tab pos="4111625" algn="l"/>
              </a:tabLst>
            </a:pPr>
            <a:r>
              <a:rPr lang="en-US" sz="4800" b="1" u="sng" dirty="0">
                <a:solidFill>
                  <a:srgbClr val="00B050"/>
                </a:solidFill>
              </a:rPr>
              <a:t>Finals week</a:t>
            </a:r>
            <a:r>
              <a:rPr lang="en-US" sz="4800" b="1" dirty="0">
                <a:solidFill>
                  <a:srgbClr val="00B050"/>
                </a:solidFill>
              </a:rPr>
              <a:t>: </a:t>
            </a:r>
            <a:r>
              <a:rPr lang="en-US" sz="4800" dirty="0" smtClean="0"/>
              <a:t>(May 7-11)</a:t>
            </a:r>
            <a:endParaRPr lang="en-US" sz="4800" dirty="0"/>
          </a:p>
          <a:p>
            <a:pPr>
              <a:buFont typeface="Arial" panose="020B0604020202020204" pitchFamily="34" charset="0"/>
              <a:buChar char="•"/>
            </a:pPr>
            <a:r>
              <a:rPr lang="en-US" sz="2800" dirty="0"/>
              <a:t>Sunday 6:00pm – 8:00pm</a:t>
            </a:r>
          </a:p>
          <a:p>
            <a:pPr>
              <a:buFont typeface="Arial" panose="020B0604020202020204" pitchFamily="34" charset="0"/>
              <a:buChar char="•"/>
            </a:pPr>
            <a:r>
              <a:rPr lang="en-US" sz="2800" dirty="0"/>
              <a:t>Monday 8:00am – 8:00pm</a:t>
            </a:r>
          </a:p>
          <a:p>
            <a:pPr>
              <a:buFont typeface="Arial" panose="020B0604020202020204" pitchFamily="34" charset="0"/>
              <a:buChar char="•"/>
            </a:pPr>
            <a:r>
              <a:rPr lang="en-US" sz="2800" dirty="0"/>
              <a:t>Tuesday 8:00am – 6:00pm</a:t>
            </a:r>
          </a:p>
          <a:p>
            <a:pPr>
              <a:buFont typeface="Arial" panose="020B0604020202020204" pitchFamily="34" charset="0"/>
              <a:buChar char="•"/>
            </a:pPr>
            <a:r>
              <a:rPr lang="en-US" sz="2800" dirty="0"/>
              <a:t>Wednesday 8:00am – </a:t>
            </a:r>
            <a:r>
              <a:rPr lang="en-US" sz="2800" dirty="0" smtClean="0"/>
              <a:t>4:00pm</a:t>
            </a:r>
            <a:endParaRPr lang="en-US" sz="2800" dirty="0"/>
          </a:p>
          <a:p>
            <a:pPr>
              <a:buFont typeface="Arial" panose="020B0604020202020204" pitchFamily="34" charset="0"/>
              <a:buChar char="•"/>
            </a:pPr>
            <a:r>
              <a:rPr lang="en-US" sz="2800" dirty="0"/>
              <a:t>Thursday 8:00am – 2:00pm </a:t>
            </a:r>
          </a:p>
          <a:p>
            <a:pPr marL="0" indent="0">
              <a:lnSpc>
                <a:spcPct val="80000"/>
              </a:lnSpc>
              <a:buNone/>
              <a:tabLst>
                <a:tab pos="4111625" algn="l"/>
              </a:tabLst>
            </a:pPr>
            <a:endParaRPr lang="en-US" sz="2800" dirty="0"/>
          </a:p>
          <a:p>
            <a:pPr marL="349250" indent="-349250" algn="ctr">
              <a:lnSpc>
                <a:spcPct val="80000"/>
              </a:lnSpc>
              <a:buFontTx/>
              <a:buNone/>
              <a:tabLst>
                <a:tab pos="4111625" algn="l"/>
              </a:tabLst>
            </a:pPr>
            <a:r>
              <a:rPr lang="en-US" sz="2800" dirty="0"/>
              <a:t>Full schedule with staffing for open labs is posted on bulletin boards in the</a:t>
            </a:r>
            <a:r>
              <a:rPr lang="en-US" sz="2800" b="1" dirty="0">
                <a:solidFill>
                  <a:srgbClr val="00B050"/>
                </a:solidFill>
              </a:rPr>
              <a:t> </a:t>
            </a:r>
            <a:r>
              <a:rPr lang="en-US" sz="2800" b="1" dirty="0">
                <a:solidFill>
                  <a:srgbClr val="FF0000"/>
                </a:solidFill>
              </a:rPr>
              <a:t>classroom</a:t>
            </a:r>
            <a:r>
              <a:rPr lang="en-US" sz="2800" b="1" dirty="0">
                <a:solidFill>
                  <a:srgbClr val="00B050"/>
                </a:solidFill>
              </a:rPr>
              <a:t> </a:t>
            </a:r>
            <a:r>
              <a:rPr lang="en-US" sz="2800" dirty="0"/>
              <a:t>and in the </a:t>
            </a:r>
            <a:r>
              <a:rPr lang="en-US" sz="2800" b="1" dirty="0">
                <a:solidFill>
                  <a:srgbClr val="FF0000"/>
                </a:solidFill>
              </a:rPr>
              <a:t>open lab,  </a:t>
            </a:r>
            <a:r>
              <a:rPr lang="en-US" sz="2800" dirty="0"/>
              <a:t>and </a:t>
            </a:r>
            <a:r>
              <a:rPr lang="en-US" sz="2800" b="1" dirty="0">
                <a:solidFill>
                  <a:srgbClr val="FF0000"/>
                </a:solidFill>
              </a:rPr>
              <a:t>online</a:t>
            </a:r>
            <a:r>
              <a:rPr lang="en-US" sz="2800" b="1" dirty="0">
                <a:solidFill>
                  <a:srgbClr val="00B050"/>
                </a:solidFill>
              </a:rPr>
              <a:t> </a:t>
            </a:r>
            <a:r>
              <a:rPr lang="en-US" sz="2800" dirty="0"/>
              <a:t>at</a:t>
            </a:r>
            <a:r>
              <a:rPr lang="en-US" sz="2800" b="1" dirty="0">
                <a:solidFill>
                  <a:srgbClr val="00B050"/>
                </a:solidFill>
              </a:rPr>
              <a:t> </a:t>
            </a:r>
            <a:r>
              <a:rPr lang="en-US" sz="2800" b="1" dirty="0">
                <a:solidFill>
                  <a:srgbClr val="0000FF"/>
                </a:solidFill>
                <a:hlinkClick r:id="rId2"/>
              </a:rPr>
              <a:t>http://www.uwstout.edu/mathtlc</a:t>
            </a:r>
            <a:endParaRPr lang="en-US" sz="2800" b="1" dirty="0">
              <a:solidFill>
                <a:srgbClr val="0000FF"/>
              </a:solidFill>
            </a:endParaRPr>
          </a:p>
          <a:p>
            <a:pPr marL="349250" indent="-349250" algn="ctr">
              <a:lnSpc>
                <a:spcPct val="80000"/>
              </a:lnSpc>
              <a:buFontTx/>
              <a:buNone/>
              <a:tabLst>
                <a:tab pos="4111625" algn="l"/>
              </a:tabLst>
            </a:pPr>
            <a:endParaRPr lang="en-US" sz="4400" b="1" dirty="0">
              <a:solidFill>
                <a:srgbClr val="0000FF"/>
              </a:solidFill>
            </a:endParaRPr>
          </a:p>
          <a:p>
            <a:pPr marL="349250" indent="-349250" algn="ctr">
              <a:lnSpc>
                <a:spcPct val="80000"/>
              </a:lnSpc>
              <a:buFontTx/>
              <a:buNone/>
              <a:tabLst>
                <a:tab pos="4111625" algn="l"/>
              </a:tabLst>
            </a:pPr>
            <a:endParaRPr lang="en-US" sz="3600" b="1" dirty="0">
              <a:solidFill>
                <a:srgbClr val="0000FF"/>
              </a:solidFill>
            </a:endParaRPr>
          </a:p>
          <a:p>
            <a:pPr marL="349250" indent="-349250" algn="ctr">
              <a:lnSpc>
                <a:spcPct val="80000"/>
              </a:lnSpc>
              <a:buFontTx/>
              <a:buNone/>
              <a:tabLst>
                <a:tab pos="4111625" algn="l"/>
              </a:tabLst>
            </a:pPr>
            <a:endParaRPr lang="en-US" sz="2400" i="1" dirty="0"/>
          </a:p>
          <a:p>
            <a:pPr marL="349250" indent="-349250" algn="ctr">
              <a:lnSpc>
                <a:spcPct val="80000"/>
              </a:lnSpc>
              <a:spcBef>
                <a:spcPct val="10000"/>
              </a:spcBef>
              <a:buFontTx/>
              <a:buNone/>
              <a:tabLst>
                <a:tab pos="4111625" algn="l"/>
              </a:tabLst>
            </a:pPr>
            <a:r>
              <a:rPr lang="en-US" sz="2800" i="1" dirty="0"/>
              <a:t> </a:t>
            </a:r>
            <a:endParaRPr lang="en-US" sz="2000" i="1" dirty="0"/>
          </a:p>
          <a:p>
            <a:pPr marL="801688" lvl="1" indent="-338138">
              <a:lnSpc>
                <a:spcPct val="80000"/>
              </a:lnSpc>
              <a:spcBef>
                <a:spcPct val="10000"/>
              </a:spcBef>
              <a:buClr>
                <a:schemeClr val="tx1"/>
              </a:buClr>
              <a:buFontTx/>
              <a:buNone/>
              <a:tabLst>
                <a:tab pos="4111625" algn="l"/>
              </a:tabLst>
            </a:pPr>
            <a:endParaRPr lang="en-US" sz="2000" dirty="0">
              <a:solidFill>
                <a:srgbClr val="FF0000"/>
              </a:solidFill>
            </a:endParaRPr>
          </a:p>
          <a:p>
            <a:pPr marL="349250" indent="-349250">
              <a:lnSpc>
                <a:spcPct val="80000"/>
              </a:lnSpc>
              <a:tabLst>
                <a:tab pos="4111625" algn="l"/>
              </a:tabLst>
            </a:pPr>
            <a:endParaRPr lang="en-US" b="1" dirty="0"/>
          </a:p>
        </p:txBody>
      </p:sp>
    </p:spTree>
    <p:extLst>
      <p:ext uri="{BB962C8B-B14F-4D97-AF65-F5344CB8AC3E}">
        <p14:creationId xmlns:p14="http://schemas.microsoft.com/office/powerpoint/2010/main" val="22799415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ctrTitle"/>
          </p:nvPr>
        </p:nvSpPr>
        <p:spPr>
          <a:xfrm>
            <a:off x="-152400" y="1201738"/>
            <a:ext cx="9296400" cy="1617662"/>
          </a:xfrm>
        </p:spPr>
        <p:txBody>
          <a:bodyPr/>
          <a:lstStyle/>
          <a:p>
            <a:r>
              <a:rPr lang="en-US" b="1" dirty="0"/>
              <a:t>Make sure you know the </a:t>
            </a:r>
            <a:br>
              <a:rPr lang="en-US" b="1" dirty="0"/>
            </a:br>
            <a:r>
              <a:rPr lang="en-US" b="1" dirty="0"/>
              <a:t>day and time of the final exam </a:t>
            </a:r>
            <a:br>
              <a:rPr lang="en-US" b="1" dirty="0"/>
            </a:br>
            <a:r>
              <a:rPr lang="en-US" b="1" dirty="0"/>
              <a:t>for this section of Math 90:</a:t>
            </a:r>
            <a:r>
              <a:rPr lang="en-US" dirty="0"/>
              <a:t/>
            </a:r>
            <a:br>
              <a:rPr lang="en-US" dirty="0"/>
            </a:br>
            <a:r>
              <a:rPr lang="en-US" sz="1200" dirty="0"/>
              <a:t/>
            </a:r>
            <a:br>
              <a:rPr lang="en-US" sz="1200" dirty="0"/>
            </a:br>
            <a:r>
              <a:rPr lang="en-US" b="1" dirty="0">
                <a:solidFill>
                  <a:srgbClr val="FF0000"/>
                </a:solidFill>
              </a:rPr>
              <a:t>Day:  ______  Date:______</a:t>
            </a:r>
            <a:r>
              <a:rPr lang="en-US" dirty="0"/>
              <a:t/>
            </a:r>
            <a:br>
              <a:rPr lang="en-US" dirty="0"/>
            </a:br>
            <a:r>
              <a:rPr lang="en-US" b="1" dirty="0">
                <a:solidFill>
                  <a:srgbClr val="FF0000"/>
                </a:solidFill>
              </a:rPr>
              <a:t>Time:  ______  to _______</a:t>
            </a:r>
          </a:p>
        </p:txBody>
      </p:sp>
      <p:sp>
        <p:nvSpPr>
          <p:cNvPr id="8195" name="Subtitle 2"/>
          <p:cNvSpPr>
            <a:spLocks noGrp="1"/>
          </p:cNvSpPr>
          <p:nvPr>
            <p:ph type="subTitle" idx="1"/>
          </p:nvPr>
        </p:nvSpPr>
        <p:spPr>
          <a:xfrm>
            <a:off x="0" y="4038600"/>
            <a:ext cx="9143999" cy="1927225"/>
          </a:xfrm>
        </p:spPr>
        <p:txBody>
          <a:bodyPr/>
          <a:lstStyle/>
          <a:p>
            <a:pPr marL="457200" indent="-457200" algn="l">
              <a:buFontTx/>
              <a:buChar char="•"/>
            </a:pPr>
            <a:r>
              <a:rPr lang="en-US" dirty="0">
                <a:solidFill>
                  <a:srgbClr val="0000FF"/>
                </a:solidFill>
              </a:rPr>
              <a:t>All Math 90 finals will be given in your regular classroom.</a:t>
            </a:r>
          </a:p>
          <a:p>
            <a:pPr marL="457200" indent="-457200" algn="l">
              <a:buFontTx/>
              <a:buChar char="•"/>
            </a:pPr>
            <a:r>
              <a:rPr lang="en-US" sz="2800" dirty="0"/>
              <a:t>Final exam schedules for all sections are posted on the bulletin board and in your course syllabus and online at the Math TLC web site (the link is available at your MyMathLab course home page).</a:t>
            </a:r>
          </a:p>
        </p:txBody>
      </p:sp>
    </p:spTree>
    <p:extLst>
      <p:ext uri="{BB962C8B-B14F-4D97-AF65-F5344CB8AC3E}">
        <p14:creationId xmlns:p14="http://schemas.microsoft.com/office/powerpoint/2010/main" val="22936995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F00"/>
        </a:solidFill>
        <a:effectLst/>
      </p:bgPr>
    </p:bg>
    <p:spTree>
      <p:nvGrpSpPr>
        <p:cNvPr id="1" name=""/>
        <p:cNvGrpSpPr/>
        <p:nvPr/>
      </p:nvGrpSpPr>
      <p:grpSpPr>
        <a:xfrm>
          <a:off x="0" y="0"/>
          <a:ext cx="0" cy="0"/>
          <a:chOff x="0" y="0"/>
          <a:chExt cx="0" cy="0"/>
        </a:xfrm>
      </p:grpSpPr>
      <p:sp>
        <p:nvSpPr>
          <p:cNvPr id="10242" name="Rectangle 2"/>
          <p:cNvSpPr>
            <a:spLocks noGrp="1" noChangeArrowheads="1"/>
          </p:cNvSpPr>
          <p:nvPr>
            <p:ph type="ctrTitle"/>
          </p:nvPr>
        </p:nvSpPr>
        <p:spPr>
          <a:xfrm>
            <a:off x="609600" y="533400"/>
            <a:ext cx="7696200" cy="609600"/>
          </a:xfrm>
        </p:spPr>
        <p:txBody>
          <a:bodyPr/>
          <a:lstStyle/>
          <a:p>
            <a:pPr eaLnBrk="1" hangingPunct="1"/>
            <a:r>
              <a:rPr lang="en-US" u="sng"/>
              <a:t>Final Exam Review Materials:</a:t>
            </a:r>
            <a:r>
              <a:rPr lang="en-US"/>
              <a:t/>
            </a:r>
            <a:br>
              <a:rPr lang="en-US"/>
            </a:br>
            <a:endParaRPr lang="en-US"/>
          </a:p>
        </p:txBody>
      </p:sp>
      <p:sp>
        <p:nvSpPr>
          <p:cNvPr id="10243" name="Rectangle 3"/>
          <p:cNvSpPr>
            <a:spLocks noGrp="1" noChangeArrowheads="1"/>
          </p:cNvSpPr>
          <p:nvPr>
            <p:ph type="subTitle" idx="1"/>
          </p:nvPr>
        </p:nvSpPr>
        <p:spPr>
          <a:xfrm>
            <a:off x="0" y="990600"/>
            <a:ext cx="9144000" cy="1905000"/>
          </a:xfrm>
          <a:solidFill>
            <a:srgbClr val="FFFF00"/>
          </a:solidFill>
        </p:spPr>
        <p:txBody>
          <a:bodyPr/>
          <a:lstStyle/>
          <a:p>
            <a:pPr algn="l" eaLnBrk="1" hangingPunct="1">
              <a:defRPr/>
            </a:pPr>
            <a:r>
              <a:rPr lang="en-US" sz="2800" b="1" dirty="0">
                <a:solidFill>
                  <a:srgbClr val="0000FF"/>
                </a:solidFill>
              </a:rPr>
              <a:t>There are two review homework assignments.    </a:t>
            </a:r>
          </a:p>
          <a:p>
            <a:pPr algn="l" eaLnBrk="1" hangingPunct="1">
              <a:defRPr/>
            </a:pPr>
            <a:r>
              <a:rPr lang="en-US" sz="1800" b="1" i="1" dirty="0">
                <a:solidFill>
                  <a:srgbClr val="FF0000"/>
                </a:solidFill>
              </a:rPr>
              <a:t>These are each worth </a:t>
            </a:r>
            <a:r>
              <a:rPr lang="en-US" sz="1800" b="1" i="1" u="sng" dirty="0">
                <a:solidFill>
                  <a:srgbClr val="FF0000"/>
                </a:solidFill>
              </a:rPr>
              <a:t>7 points</a:t>
            </a:r>
            <a:r>
              <a:rPr lang="en-US" sz="1800" b="1" i="1" dirty="0">
                <a:solidFill>
                  <a:srgbClr val="FF0000"/>
                </a:solidFill>
              </a:rPr>
              <a:t>, vs. the usual homework assignment of 4 points.</a:t>
            </a:r>
          </a:p>
          <a:p>
            <a:pPr algn="l" eaLnBrk="1" hangingPunct="1">
              <a:defRPr/>
            </a:pPr>
            <a:endParaRPr lang="en-US" sz="1200" dirty="0"/>
          </a:p>
          <a:p>
            <a:pPr algn="l" eaLnBrk="1" hangingPunct="1">
              <a:buFont typeface="Arial" pitchFamily="34" charset="0"/>
              <a:buChar char="•"/>
              <a:defRPr/>
            </a:pPr>
            <a:r>
              <a:rPr lang="en-US" sz="2800" b="1" dirty="0"/>
              <a:t> Unit 1 review homework (Chapters 1, 2, 3, 4, 8)</a:t>
            </a:r>
          </a:p>
          <a:p>
            <a:pPr algn="l" eaLnBrk="1" hangingPunct="1">
              <a:defRPr/>
            </a:pPr>
            <a:r>
              <a:rPr lang="en-US" sz="2800" i="1" dirty="0">
                <a:solidFill>
                  <a:srgbClr val="FF0000"/>
                </a:solidFill>
              </a:rPr>
              <a:t>  Due at the start </a:t>
            </a:r>
            <a:r>
              <a:rPr lang="en-US" sz="2800" i="1" dirty="0" smtClean="0">
                <a:solidFill>
                  <a:srgbClr val="FF0000"/>
                </a:solidFill>
              </a:rPr>
              <a:t>of class </a:t>
            </a:r>
            <a:r>
              <a:rPr lang="en-US" sz="2800" i="1" dirty="0">
                <a:solidFill>
                  <a:srgbClr val="FF0000"/>
                </a:solidFill>
              </a:rPr>
              <a:t>today</a:t>
            </a:r>
          </a:p>
          <a:p>
            <a:pPr algn="l" eaLnBrk="1" hangingPunct="1">
              <a:defRPr/>
            </a:pPr>
            <a:endParaRPr lang="en-US" sz="2400" i="1" dirty="0">
              <a:solidFill>
                <a:srgbClr val="FF0000"/>
              </a:solidFill>
            </a:endParaRPr>
          </a:p>
          <a:p>
            <a:pPr algn="l" eaLnBrk="1" hangingPunct="1">
              <a:buFont typeface="Arial" pitchFamily="34" charset="0"/>
              <a:buChar char="•"/>
              <a:defRPr/>
            </a:pPr>
            <a:r>
              <a:rPr lang="en-US" sz="2800" b="1" dirty="0"/>
              <a:t> Unit 2 review homework (Chapters 5, 6, 7, 10, 11)</a:t>
            </a:r>
          </a:p>
          <a:p>
            <a:pPr algn="l" eaLnBrk="1" hangingPunct="1">
              <a:defRPr/>
            </a:pPr>
            <a:r>
              <a:rPr lang="en-US" sz="2000" b="1" i="1" dirty="0"/>
              <a:t>	Due at 8 a.m. next Monday </a:t>
            </a:r>
            <a:r>
              <a:rPr lang="en-US" sz="2000" b="1" i="1" dirty="0" smtClean="0"/>
              <a:t>May 7</a:t>
            </a:r>
            <a:r>
              <a:rPr lang="en-US" sz="2000" b="1" i="1" baseline="30000" dirty="0" smtClean="0"/>
              <a:t>th</a:t>
            </a:r>
            <a:r>
              <a:rPr lang="en-US" sz="2000" b="1" i="1" dirty="0" smtClean="0"/>
              <a:t> (first </a:t>
            </a:r>
            <a:r>
              <a:rPr lang="en-US" sz="2000" b="1" i="1" dirty="0"/>
              <a:t>day of finals).</a:t>
            </a:r>
            <a:endParaRPr lang="en-US" sz="2000" dirty="0">
              <a:solidFill>
                <a:srgbClr val="FF0000"/>
              </a:solidFill>
            </a:endParaRPr>
          </a:p>
          <a:p>
            <a:pPr algn="l" eaLnBrk="1" hangingPunct="1">
              <a:defRPr/>
            </a:pPr>
            <a:endParaRPr lang="en-US" sz="2000" b="1" i="1" dirty="0"/>
          </a:p>
          <a:p>
            <a:pPr marL="342900" indent="-342900" algn="l" eaLnBrk="1" hangingPunct="1">
              <a:buFont typeface="Arial" panose="020B0604020202020204" pitchFamily="34" charset="0"/>
              <a:buChar char="•"/>
              <a:defRPr/>
            </a:pPr>
            <a:r>
              <a:rPr lang="en-US" sz="2800" b="1" dirty="0"/>
              <a:t>Practice Final Exam</a:t>
            </a:r>
          </a:p>
          <a:p>
            <a:pPr algn="l" eaLnBrk="1" hangingPunct="1">
              <a:defRPr/>
            </a:pPr>
            <a:r>
              <a:rPr lang="en-US" sz="2000" b="1" i="1" dirty="0"/>
              <a:t>	Due at the start time of your scheduled final exam period.</a:t>
            </a:r>
            <a:endParaRPr lang="en-US" sz="2000" dirty="0">
              <a:solidFill>
                <a:srgbClr val="FF0000"/>
              </a:solidFill>
            </a:endParaRPr>
          </a:p>
          <a:p>
            <a:pPr algn="l" eaLnBrk="1" hangingPunct="1">
              <a:defRPr/>
            </a:pPr>
            <a:endParaRPr lang="en-US" sz="2000" dirty="0">
              <a:solidFill>
                <a:srgbClr val="FF0000"/>
              </a:solidFill>
            </a:endParaRPr>
          </a:p>
          <a:p>
            <a:pPr algn="l" eaLnBrk="1" hangingPunct="1">
              <a:defRPr/>
            </a:pPr>
            <a:endParaRPr lang="en-US" sz="2400" dirty="0">
              <a:solidFill>
                <a:srgbClr val="0000FF"/>
              </a:solidFill>
            </a:endParaRPr>
          </a:p>
        </p:txBody>
      </p:sp>
    </p:spTree>
    <p:extLst>
      <p:ext uri="{BB962C8B-B14F-4D97-AF65-F5344CB8AC3E}">
        <p14:creationId xmlns:p14="http://schemas.microsoft.com/office/powerpoint/2010/main" val="217892031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024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nodeType="clickEffect">
                                  <p:stCondLst>
                                    <p:cond delay="0"/>
                                  </p:stCondLst>
                                  <p:childTnLst>
                                    <p:set>
                                      <p:cBhvr>
                                        <p:cTn id="12" dur="1" fill="hold">
                                          <p:stCondLst>
                                            <p:cond delay="0"/>
                                          </p:stCondLst>
                                        </p:cTn>
                                        <p:tgtEl>
                                          <p:spTgt spid="10243">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24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2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accent5"/>
        </a:solidFill>
        <a:effectLst/>
      </p:bgPr>
    </p:bg>
    <p:spTree>
      <p:nvGrpSpPr>
        <p:cNvPr id="1" name=""/>
        <p:cNvGrpSpPr/>
        <p:nvPr/>
      </p:nvGrpSpPr>
      <p:grpSpPr>
        <a:xfrm>
          <a:off x="0" y="0"/>
          <a:ext cx="0" cy="0"/>
          <a:chOff x="0" y="0"/>
          <a:chExt cx="0" cy="0"/>
        </a:xfrm>
      </p:grpSpPr>
      <p:sp>
        <p:nvSpPr>
          <p:cNvPr id="11267" name="Rectangle 3"/>
          <p:cNvSpPr>
            <a:spLocks noGrp="1" noChangeArrowheads="1"/>
          </p:cNvSpPr>
          <p:nvPr>
            <p:ph type="subTitle" idx="1"/>
          </p:nvPr>
        </p:nvSpPr>
        <p:spPr>
          <a:xfrm>
            <a:off x="76200" y="17834"/>
            <a:ext cx="8991600" cy="1887166"/>
          </a:xfrm>
        </p:spPr>
        <p:txBody>
          <a:bodyPr/>
          <a:lstStyle/>
          <a:p>
            <a:pPr algn="l" eaLnBrk="1" hangingPunct="1">
              <a:defRPr/>
            </a:pPr>
            <a:r>
              <a:rPr lang="en-US" sz="3600" b="1" dirty="0">
                <a:solidFill>
                  <a:srgbClr val="0000FF"/>
                </a:solidFill>
              </a:rPr>
              <a:t>More info about the Practice Final:</a:t>
            </a:r>
          </a:p>
          <a:p>
            <a:pPr algn="l" eaLnBrk="1" hangingPunct="1">
              <a:defRPr/>
            </a:pPr>
            <a:endParaRPr lang="en-US" sz="1200" dirty="0">
              <a:solidFill>
                <a:srgbClr val="FF0000"/>
              </a:solidFill>
            </a:endParaRPr>
          </a:p>
          <a:p>
            <a:pPr marL="274320" indent="-274320" algn="l" eaLnBrk="1" hangingPunct="1">
              <a:lnSpc>
                <a:spcPct val="90000"/>
              </a:lnSpc>
              <a:spcBef>
                <a:spcPts val="0"/>
              </a:spcBef>
              <a:spcAft>
                <a:spcPts val="1200"/>
              </a:spcAft>
              <a:buFont typeface="Arial" pitchFamily="34" charset="0"/>
              <a:buChar char="•"/>
              <a:defRPr/>
            </a:pPr>
            <a:r>
              <a:rPr lang="en-US" sz="2200" dirty="0"/>
              <a:t>The practice final has </a:t>
            </a:r>
            <a:r>
              <a:rPr lang="en-US" sz="2200" b="1" dirty="0">
                <a:solidFill>
                  <a:srgbClr val="FF0000"/>
                </a:solidFill>
              </a:rPr>
              <a:t>45 </a:t>
            </a:r>
            <a:r>
              <a:rPr lang="en-US" sz="2200" b="1" dirty="0" smtClean="0">
                <a:solidFill>
                  <a:srgbClr val="FF0000"/>
                </a:solidFill>
              </a:rPr>
              <a:t>questions</a:t>
            </a:r>
            <a:r>
              <a:rPr lang="en-US" sz="2200" dirty="0" smtClean="0"/>
              <a:t>. </a:t>
            </a:r>
            <a:r>
              <a:rPr lang="en-US" sz="2200" dirty="0"/>
              <a:t>The questions will NOT be exactly the same as those on the regular final, but they will be similar in content and are distributed across sections the same way as on the regular final. Each time you take the practice final you will get a different set of questions. </a:t>
            </a:r>
          </a:p>
          <a:p>
            <a:pPr marL="274320" indent="-274320" algn="l" eaLnBrk="1" hangingPunct="1">
              <a:lnSpc>
                <a:spcPct val="90000"/>
              </a:lnSpc>
              <a:spcBef>
                <a:spcPts val="0"/>
              </a:spcBef>
              <a:spcAft>
                <a:spcPts val="1200"/>
              </a:spcAft>
              <a:buFont typeface="Arial" pitchFamily="34" charset="0"/>
              <a:buChar char="•"/>
              <a:defRPr/>
            </a:pPr>
            <a:r>
              <a:rPr lang="en-US" sz="2200" b="1" u="sng" dirty="0">
                <a:solidFill>
                  <a:srgbClr val="0000FF"/>
                </a:solidFill>
              </a:rPr>
              <a:t>EXTRA CREDIT OPPORTUNITY</a:t>
            </a:r>
            <a:r>
              <a:rPr lang="en-US" sz="2200" dirty="0"/>
              <a:t>: Your highest score will earn you that percentage of </a:t>
            </a:r>
            <a:r>
              <a:rPr lang="en-US" sz="2200" b="1" dirty="0">
                <a:solidFill>
                  <a:srgbClr val="FF0000"/>
                </a:solidFill>
              </a:rPr>
              <a:t>20 extra credit points on the final</a:t>
            </a:r>
            <a:r>
              <a:rPr lang="en-US" sz="2200" dirty="0"/>
              <a:t>, so it will pay off if you can find the time to take it more than once.</a:t>
            </a:r>
          </a:p>
          <a:p>
            <a:pPr marL="274320" indent="-274320" algn="l" eaLnBrk="1" hangingPunct="1">
              <a:lnSpc>
                <a:spcPct val="90000"/>
              </a:lnSpc>
              <a:spcBef>
                <a:spcPts val="0"/>
              </a:spcBef>
              <a:spcAft>
                <a:spcPts val="1200"/>
              </a:spcAft>
              <a:buFont typeface="Arial" pitchFamily="34" charset="0"/>
              <a:buChar char="•"/>
              <a:defRPr/>
            </a:pPr>
            <a:r>
              <a:rPr lang="en-US" sz="2200" dirty="0"/>
              <a:t>You </a:t>
            </a:r>
            <a:r>
              <a:rPr lang="en-US" sz="2200" b="1" u="sng" dirty="0"/>
              <a:t>CAN</a:t>
            </a:r>
            <a:r>
              <a:rPr lang="en-US" sz="2200" dirty="0"/>
              <a:t> stop the time clock on your practice final by closing the window without submitting the test. You can then come back and finish it later, and any answers you’ve already entered will be saved.</a:t>
            </a:r>
          </a:p>
          <a:p>
            <a:pPr marL="274320" indent="-274320" algn="l" eaLnBrk="1" hangingPunct="1">
              <a:lnSpc>
                <a:spcPct val="90000"/>
              </a:lnSpc>
              <a:spcBef>
                <a:spcPts val="0"/>
              </a:spcBef>
              <a:spcAft>
                <a:spcPts val="600"/>
              </a:spcAft>
              <a:buFont typeface="Arial" pitchFamily="34" charset="0"/>
              <a:buChar char="•"/>
              <a:defRPr/>
            </a:pPr>
            <a:r>
              <a:rPr lang="en-US" sz="2200" dirty="0">
                <a:solidFill>
                  <a:srgbClr val="0000FF"/>
                </a:solidFill>
              </a:rPr>
              <a:t>Completing the review HW assignments to </a:t>
            </a:r>
            <a:r>
              <a:rPr lang="en-US" sz="4000" b="1" u="sng" dirty="0">
                <a:solidFill>
                  <a:srgbClr val="FF0000"/>
                </a:solidFill>
              </a:rPr>
              <a:t>100%</a:t>
            </a:r>
            <a:r>
              <a:rPr lang="en-US" sz="2200" dirty="0">
                <a:solidFill>
                  <a:srgbClr val="0000FF"/>
                </a:solidFill>
              </a:rPr>
              <a:t> will prepare you much better for the final, </a:t>
            </a:r>
            <a:r>
              <a:rPr lang="en-US" sz="2200" dirty="0" smtClean="0">
                <a:solidFill>
                  <a:srgbClr val="0000FF"/>
                </a:solidFill>
              </a:rPr>
              <a:t>… </a:t>
            </a:r>
            <a:r>
              <a:rPr lang="en-US" sz="2200" dirty="0">
                <a:solidFill>
                  <a:srgbClr val="0000FF"/>
                </a:solidFill>
              </a:rPr>
              <a:t>And it will get you the full 7 HW points for each one (14 total), so you’ll have more of a cushion going into the final exam.</a:t>
            </a:r>
            <a:endParaRPr lang="en-US" sz="2200" dirty="0">
              <a:solidFill>
                <a:srgbClr val="FF0000"/>
              </a:solidFill>
            </a:endParaRPr>
          </a:p>
          <a:p>
            <a:pPr marL="274320" indent="-274320" algn="l" eaLnBrk="1" hangingPunct="1">
              <a:lnSpc>
                <a:spcPct val="90000"/>
              </a:lnSpc>
              <a:spcBef>
                <a:spcPts val="0"/>
              </a:spcBef>
              <a:spcAft>
                <a:spcPts val="600"/>
              </a:spcAft>
              <a:defRPr/>
            </a:pPr>
            <a:endParaRPr lang="en-US" sz="2400" dirty="0"/>
          </a:p>
          <a:p>
            <a:pPr algn="l" eaLnBrk="1" hangingPunct="1">
              <a:defRPr/>
            </a:pPr>
            <a:endParaRPr lang="en-US" sz="2400" dirty="0"/>
          </a:p>
        </p:txBody>
      </p:sp>
    </p:spTree>
    <p:extLst>
      <p:ext uri="{BB962C8B-B14F-4D97-AF65-F5344CB8AC3E}">
        <p14:creationId xmlns:p14="http://schemas.microsoft.com/office/powerpoint/2010/main" val="321317262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267">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26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26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ctrTitle"/>
          </p:nvPr>
        </p:nvSpPr>
        <p:spPr>
          <a:xfrm>
            <a:off x="762000" y="1752600"/>
            <a:ext cx="7772400" cy="1470025"/>
          </a:xfrm>
        </p:spPr>
        <p:txBody>
          <a:bodyPr/>
          <a:lstStyle/>
          <a:p>
            <a:pPr eaLnBrk="1" hangingPunct="1"/>
            <a:r>
              <a:rPr lang="en-US" sz="6000" b="1" dirty="0"/>
              <a:t>Final Exam Review, Part 2</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457200"/>
            <a:ext cx="8725466" cy="1077218"/>
          </a:xfrm>
          <a:prstGeom prst="rect">
            <a:avLst/>
          </a:prstGeom>
          <a:noFill/>
        </p:spPr>
        <p:txBody>
          <a:bodyPr wrap="none" rtlCol="0">
            <a:spAutoFit/>
          </a:bodyPr>
          <a:lstStyle/>
          <a:p>
            <a:r>
              <a:rPr lang="en-US" sz="3200" b="1" dirty="0">
                <a:solidFill>
                  <a:srgbClr val="FF0000"/>
                </a:solidFill>
              </a:rPr>
              <a:t>Part 2 of the Final Exam Review HW covers:</a:t>
            </a:r>
            <a:r>
              <a:rPr lang="en-US" sz="3200" b="1" dirty="0">
                <a:solidFill>
                  <a:srgbClr val="0000FF"/>
                </a:solidFill>
              </a:rPr>
              <a:t/>
            </a:r>
            <a:br>
              <a:rPr lang="en-US" sz="3200" b="1" dirty="0">
                <a:solidFill>
                  <a:srgbClr val="0000FF"/>
                </a:solidFill>
              </a:rPr>
            </a:br>
            <a:endParaRPr lang="en-US" sz="3200" b="1" dirty="0"/>
          </a:p>
        </p:txBody>
      </p:sp>
      <p:sp>
        <p:nvSpPr>
          <p:cNvPr id="3" name="TextBox 2"/>
          <p:cNvSpPr txBox="1"/>
          <p:nvPr/>
        </p:nvSpPr>
        <p:spPr>
          <a:xfrm>
            <a:off x="762001" y="1534418"/>
            <a:ext cx="8001000" cy="4662815"/>
          </a:xfrm>
          <a:prstGeom prst="rect">
            <a:avLst/>
          </a:prstGeom>
          <a:noFill/>
        </p:spPr>
        <p:txBody>
          <a:bodyPr wrap="square" rtlCol="0">
            <a:spAutoFit/>
          </a:bodyPr>
          <a:lstStyle/>
          <a:p>
            <a:pPr marL="342900" indent="-342900">
              <a:spcAft>
                <a:spcPts val="600"/>
              </a:spcAft>
              <a:buFontTx/>
              <a:buChar char="-"/>
            </a:pPr>
            <a:r>
              <a:rPr lang="en-US" sz="3200" b="1" dirty="0">
                <a:solidFill>
                  <a:srgbClr val="0000FF"/>
                </a:solidFill>
              </a:rPr>
              <a:t>Chapter 5 </a:t>
            </a:r>
            <a:r>
              <a:rPr lang="en-US" sz="2000" dirty="0">
                <a:solidFill>
                  <a:srgbClr val="0000FF"/>
                </a:solidFill>
              </a:rPr>
              <a:t>(Exponents and polynomials)</a:t>
            </a:r>
          </a:p>
          <a:p>
            <a:pPr marL="342900" indent="-342900">
              <a:spcAft>
                <a:spcPts val="600"/>
              </a:spcAft>
              <a:buFontTx/>
              <a:buChar char="-"/>
            </a:pPr>
            <a:r>
              <a:rPr lang="en-US" sz="3200" b="1" dirty="0">
                <a:solidFill>
                  <a:srgbClr val="0000FF"/>
                </a:solidFill>
              </a:rPr>
              <a:t>Chapter 6 </a:t>
            </a:r>
            <a:r>
              <a:rPr lang="en-US" sz="2000" dirty="0">
                <a:solidFill>
                  <a:srgbClr val="0000FF"/>
                </a:solidFill>
              </a:rPr>
              <a:t>(Factoring polynomials)</a:t>
            </a:r>
            <a:br>
              <a:rPr lang="en-US" sz="2000" dirty="0">
                <a:solidFill>
                  <a:srgbClr val="0000FF"/>
                </a:solidFill>
              </a:rPr>
            </a:br>
            <a:endParaRPr lang="en-US" sz="1100" dirty="0">
              <a:solidFill>
                <a:srgbClr val="0000FF"/>
              </a:solidFill>
            </a:endParaRPr>
          </a:p>
          <a:p>
            <a:pPr marL="342900" indent="-342900">
              <a:spcAft>
                <a:spcPts val="600"/>
              </a:spcAft>
              <a:buFontTx/>
              <a:buChar char="-"/>
            </a:pPr>
            <a:r>
              <a:rPr lang="en-US" sz="3200" b="1" dirty="0">
                <a:solidFill>
                  <a:srgbClr val="0000FF"/>
                </a:solidFill>
              </a:rPr>
              <a:t>Section 7.1, 7.2 </a:t>
            </a:r>
            <a:r>
              <a:rPr lang="en-US" sz="2000" dirty="0">
                <a:solidFill>
                  <a:srgbClr val="0000FF"/>
                </a:solidFill>
              </a:rPr>
              <a:t>(Rational expressions)</a:t>
            </a:r>
          </a:p>
          <a:p>
            <a:pPr marL="342900" indent="-342900">
              <a:spcAft>
                <a:spcPts val="600"/>
              </a:spcAft>
              <a:buFontTx/>
              <a:buChar char="-"/>
            </a:pPr>
            <a:r>
              <a:rPr lang="en-US" sz="3200" b="1" dirty="0">
                <a:solidFill>
                  <a:srgbClr val="0000FF"/>
                </a:solidFill>
              </a:rPr>
              <a:t>Chapter 10 </a:t>
            </a:r>
            <a:r>
              <a:rPr lang="en-US" sz="2000" dirty="0">
                <a:solidFill>
                  <a:srgbClr val="0000FF"/>
                </a:solidFill>
              </a:rPr>
              <a:t>(Working with radicals)</a:t>
            </a:r>
          </a:p>
          <a:p>
            <a:pPr marL="342900" indent="-342900">
              <a:spcAft>
                <a:spcPts val="600"/>
              </a:spcAft>
              <a:buFontTx/>
              <a:buChar char="-"/>
            </a:pPr>
            <a:r>
              <a:rPr lang="en-US" sz="3200" b="1" dirty="0">
                <a:solidFill>
                  <a:srgbClr val="0000FF"/>
                </a:solidFill>
              </a:rPr>
              <a:t>Sections 11.2 and 11.5 </a:t>
            </a:r>
            <a:r>
              <a:rPr lang="en-US" sz="2000" dirty="0">
                <a:solidFill>
                  <a:srgbClr val="0000FF"/>
                </a:solidFill>
              </a:rPr>
              <a:t>(Quadratic formula)</a:t>
            </a:r>
          </a:p>
          <a:p>
            <a:pPr>
              <a:spcAft>
                <a:spcPts val="600"/>
              </a:spcAft>
            </a:pPr>
            <a:endParaRPr lang="en-US" sz="2000" dirty="0">
              <a:solidFill>
                <a:srgbClr val="0000FF"/>
              </a:solidFill>
            </a:endParaRPr>
          </a:p>
          <a:p>
            <a:pPr>
              <a:spcAft>
                <a:spcPts val="600"/>
              </a:spcAft>
            </a:pPr>
            <a:r>
              <a:rPr lang="en-US" sz="2400" dirty="0">
                <a:solidFill>
                  <a:srgbClr val="00B050"/>
                </a:solidFill>
              </a:rPr>
              <a:t>Make sure you look over your graded worksheets from </a:t>
            </a:r>
            <a:r>
              <a:rPr lang="en-US" sz="2400" b="1" u="sng" dirty="0">
                <a:solidFill>
                  <a:srgbClr val="FF0000"/>
                </a:solidFill>
              </a:rPr>
              <a:t>TEST 3</a:t>
            </a:r>
            <a:r>
              <a:rPr lang="en-US" sz="2400" dirty="0">
                <a:solidFill>
                  <a:srgbClr val="00B050"/>
                </a:solidFill>
              </a:rPr>
              <a:t> and </a:t>
            </a:r>
            <a:r>
              <a:rPr lang="en-US" sz="2400" b="1" u="sng" dirty="0">
                <a:solidFill>
                  <a:srgbClr val="FF0000"/>
                </a:solidFill>
              </a:rPr>
              <a:t>TEST 4</a:t>
            </a:r>
            <a:r>
              <a:rPr lang="en-US" sz="2400" b="1" dirty="0">
                <a:solidFill>
                  <a:srgbClr val="00B050"/>
                </a:solidFill>
              </a:rPr>
              <a:t>  </a:t>
            </a:r>
            <a:r>
              <a:rPr lang="en-US" sz="2400" dirty="0">
                <a:solidFill>
                  <a:srgbClr val="00B050"/>
                </a:solidFill>
              </a:rPr>
              <a:t>as part of your preparation for the final exam.</a:t>
            </a:r>
          </a:p>
        </p:txBody>
      </p:sp>
      <mc:AlternateContent xmlns:mc="http://schemas.openxmlformats.org/markup-compatibility/2006" xmlns:p14="http://schemas.microsoft.com/office/powerpoint/2010/main">
        <mc:Choice Requires="p14">
          <p:contentPart p14:bwMode="auto" r:id="rId2">
            <p14:nvContentPartPr>
              <p14:cNvPr id="6" name="Ink 5"/>
              <p14:cNvContentPartPr/>
              <p14:nvPr/>
            </p14:nvContentPartPr>
            <p14:xfrm>
              <a:off x="1280022" y="647280"/>
              <a:ext cx="155160" cy="197280"/>
            </p14:xfrm>
          </p:contentPart>
        </mc:Choice>
        <mc:Fallback xmlns="">
          <p:pic>
            <p:nvPicPr>
              <p:cNvPr id="6" name="Ink 5"/>
              <p:cNvPicPr/>
              <p:nvPr/>
            </p:nvPicPr>
            <p:blipFill>
              <a:blip r:embed="rId3"/>
              <a:stretch>
                <a:fillRect/>
              </a:stretch>
            </p:blipFill>
            <p:spPr>
              <a:xfrm>
                <a:off x="1264902" y="632160"/>
                <a:ext cx="185400" cy="227520"/>
              </a:xfrm>
              <a:prstGeom prst="rect">
                <a:avLst/>
              </a:prstGeom>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152400"/>
            <a:ext cx="8229600" cy="1143000"/>
          </a:xfrm>
        </p:spPr>
        <p:txBody>
          <a:bodyPr/>
          <a:lstStyle/>
          <a:p>
            <a:pPr algn="l"/>
            <a:r>
              <a:rPr lang="en-US" sz="1000" dirty="0"/>
              <a:t>Teachers: Go over problems that students in your section need work on, especially the word problems from Chapters 3 and 4, and rules of exponents (especially negative exponents and scientific notation.). </a:t>
            </a:r>
          </a:p>
        </p:txBody>
      </p:sp>
    </p:spTree>
    <p:extLst>
      <p:ext uri="{BB962C8B-B14F-4D97-AF65-F5344CB8AC3E}">
        <p14:creationId xmlns:p14="http://schemas.microsoft.com/office/powerpoint/2010/main" val="2540582794"/>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4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1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3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4_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Arial"/>
      </a:majorFont>
      <a:minorFont>
        <a:latin typeface="Arial"/>
        <a:ea typeface=""/>
        <a:cs typeface="Arial"/>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478</TotalTime>
  <Words>689</Words>
  <Application>Microsoft Office PowerPoint</Application>
  <PresentationFormat>On-screen Show (4:3)</PresentationFormat>
  <Paragraphs>65</Paragraphs>
  <Slides>11</Slides>
  <Notes>0</Notes>
  <HiddenSlides>0</HiddenSlides>
  <MMClips>0</MMClips>
  <ScaleCrop>false</ScaleCrop>
  <HeadingPairs>
    <vt:vector size="4" baseType="variant">
      <vt:variant>
        <vt:lpstr>Theme</vt:lpstr>
      </vt:variant>
      <vt:variant>
        <vt:i4>5</vt:i4>
      </vt:variant>
      <vt:variant>
        <vt:lpstr>Slide Titles</vt:lpstr>
      </vt:variant>
      <vt:variant>
        <vt:i4>11</vt:i4>
      </vt:variant>
    </vt:vector>
  </HeadingPairs>
  <TitlesOfParts>
    <vt:vector size="16" baseType="lpstr">
      <vt:lpstr>Default Design</vt:lpstr>
      <vt:lpstr>4_Office Theme</vt:lpstr>
      <vt:lpstr>1_Default Design</vt:lpstr>
      <vt:lpstr>3_Default Design</vt:lpstr>
      <vt:lpstr>4_Default Design</vt:lpstr>
      <vt:lpstr>PowerPoint Presentation</vt:lpstr>
      <vt:lpstr>Two evaluation surveys – Please take time to do both!</vt:lpstr>
      <vt:lpstr>PowerPoint Presentation</vt:lpstr>
      <vt:lpstr>Make sure you know the  day and time of the final exam  for this section of Math 90:  Day:  ______  Date:______ Time:  ______  to _______</vt:lpstr>
      <vt:lpstr>Final Exam Review Materials: </vt:lpstr>
      <vt:lpstr>PowerPoint Presentation</vt:lpstr>
      <vt:lpstr>Final Exam Review, Part 2</vt:lpstr>
      <vt:lpstr>PowerPoint Presentation</vt:lpstr>
      <vt:lpstr>Teachers: Go over problems that students in your section need work on, especially the word problems from Chapters 3 and 4, and rules of exponents (especially negative exponents and scientific notation.). </vt:lpstr>
      <vt:lpstr>Math Teaching and Learning Center and Open Lab Survey – </vt:lpstr>
      <vt:lpstr>PowerPoint Presentation</vt:lpstr>
    </vt:vector>
  </TitlesOfParts>
  <Company>UW-Stout</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Final Exam Review, Unit 1</dc:title>
  <dc:creator>Jeanne Foley</dc:creator>
  <cp:lastModifiedBy>Schmidt, Laura</cp:lastModifiedBy>
  <cp:revision>93</cp:revision>
  <dcterms:created xsi:type="dcterms:W3CDTF">2006-01-17T01:23:52Z</dcterms:created>
  <dcterms:modified xsi:type="dcterms:W3CDTF">2018-04-25T17:04:13Z</dcterms:modified>
</cp:coreProperties>
</file>