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753" r:id="rId2"/>
    <p:sldMasterId id="2147483765" r:id="rId3"/>
  </p:sldMasterIdLst>
  <p:notesMasterIdLst>
    <p:notesMasterId r:id="rId15"/>
  </p:notesMasterIdLst>
  <p:sldIdLst>
    <p:sldId id="328" r:id="rId4"/>
    <p:sldId id="329" r:id="rId5"/>
    <p:sldId id="339" r:id="rId6"/>
    <p:sldId id="330" r:id="rId7"/>
    <p:sldId id="331" r:id="rId8"/>
    <p:sldId id="332" r:id="rId9"/>
    <p:sldId id="333" r:id="rId10"/>
    <p:sldId id="341" r:id="rId11"/>
    <p:sldId id="337" r:id="rId12"/>
    <p:sldId id="336" r:id="rId13"/>
    <p:sldId id="34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3" autoAdjust="0"/>
    <p:restoredTop sz="94660"/>
  </p:normalViewPr>
  <p:slideViewPr>
    <p:cSldViewPr>
      <p:cViewPr varScale="1">
        <p:scale>
          <a:sx n="82" d="100"/>
          <a:sy n="82" d="100"/>
        </p:scale>
        <p:origin x="154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69498B28-8B16-4E1E-8CFB-465C024612A3}"/>
    <pc:docChg chg="delSld modSld delMainMaster">
      <pc:chgData name="Skorczewski, Tyler" userId="51e037cb-caff-4c31-880d-f686087de38b" providerId="ADAL" clId="{69498B28-8B16-4E1E-8CFB-465C024612A3}" dt="2018-06-07T20:22:10.608" v="73" actId="2696"/>
      <pc:docMkLst>
        <pc:docMk/>
      </pc:docMkLst>
      <pc:sldChg chg="del">
        <pc:chgData name="Skorczewski, Tyler" userId="51e037cb-caff-4c31-880d-f686087de38b" providerId="ADAL" clId="{69498B28-8B16-4E1E-8CFB-465C024612A3}" dt="2018-06-07T20:17:21.862" v="0" actId="2696"/>
        <pc:sldMkLst>
          <pc:docMk/>
          <pc:sldMk cId="3911564486" sldId="257"/>
        </pc:sldMkLst>
      </pc:sldChg>
      <pc:sldChg chg="del">
        <pc:chgData name="Skorczewski, Tyler" userId="51e037cb-caff-4c31-880d-f686087de38b" providerId="ADAL" clId="{69498B28-8B16-4E1E-8CFB-465C024612A3}" dt="2018-06-07T20:22:10.588" v="61" actId="2696"/>
        <pc:sldMkLst>
          <pc:docMk/>
          <pc:sldMk cId="227002168" sldId="324"/>
        </pc:sldMkLst>
      </pc:sldChg>
      <pc:sldChg chg="modSp">
        <pc:chgData name="Skorczewski, Tyler" userId="51e037cb-caff-4c31-880d-f686087de38b" providerId="ADAL" clId="{69498B28-8B16-4E1E-8CFB-465C024612A3}" dt="2018-06-07T20:19:00.721" v="30" actId="20577"/>
        <pc:sldMkLst>
          <pc:docMk/>
          <pc:sldMk cId="218422635" sldId="332"/>
        </pc:sldMkLst>
        <pc:spChg chg="mod">
          <ac:chgData name="Skorczewski, Tyler" userId="51e037cb-caff-4c31-880d-f686087de38b" providerId="ADAL" clId="{69498B28-8B16-4E1E-8CFB-465C024612A3}" dt="2018-06-07T20:19:00.721" v="30" actId="20577"/>
          <ac:spMkLst>
            <pc:docMk/>
            <pc:sldMk cId="218422635" sldId="332"/>
            <ac:spMk id="16387" creationId="{00000000-0000-0000-0000-000000000000}"/>
          </ac:spMkLst>
        </pc:spChg>
      </pc:sldChg>
      <pc:sldChg chg="modSp modAnim">
        <pc:chgData name="Skorczewski, Tyler" userId="51e037cb-caff-4c31-880d-f686087de38b" providerId="ADAL" clId="{69498B28-8B16-4E1E-8CFB-465C024612A3}" dt="2018-06-07T20:20:40.346" v="41" actId="20577"/>
        <pc:sldMkLst>
          <pc:docMk/>
          <pc:sldMk cId="2575904345" sldId="337"/>
        </pc:sldMkLst>
        <pc:spChg chg="mod">
          <ac:chgData name="Skorczewski, Tyler" userId="51e037cb-caff-4c31-880d-f686087de38b" providerId="ADAL" clId="{69498B28-8B16-4E1E-8CFB-465C024612A3}" dt="2018-06-07T20:20:40.346" v="41" actId="20577"/>
          <ac:spMkLst>
            <pc:docMk/>
            <pc:sldMk cId="2575904345" sldId="337"/>
            <ac:spMk id="12291" creationId="{00000000-0000-0000-0000-000000000000}"/>
          </ac:spMkLst>
        </pc:spChg>
      </pc:sldChg>
      <pc:sldChg chg="del">
        <pc:chgData name="Skorczewski, Tyler" userId="51e037cb-caff-4c31-880d-f686087de38b" providerId="ADAL" clId="{69498B28-8B16-4E1E-8CFB-465C024612A3}" dt="2018-06-07T20:22:03.401" v="59" actId="2696"/>
        <pc:sldMkLst>
          <pc:docMk/>
          <pc:sldMk cId="1230712884" sldId="338"/>
        </pc:sldMkLst>
      </pc:sldChg>
      <pc:sldChg chg="modSp">
        <pc:chgData name="Skorczewski, Tyler" userId="51e037cb-caff-4c31-880d-f686087de38b" providerId="ADAL" clId="{69498B28-8B16-4E1E-8CFB-465C024612A3}" dt="2018-06-07T20:19:58.472" v="35" actId="20577"/>
        <pc:sldMkLst>
          <pc:docMk/>
          <pc:sldMk cId="407502259" sldId="341"/>
        </pc:sldMkLst>
        <pc:spChg chg="mod">
          <ac:chgData name="Skorczewski, Tyler" userId="51e037cb-caff-4c31-880d-f686087de38b" providerId="ADAL" clId="{69498B28-8B16-4E1E-8CFB-465C024612A3}" dt="2018-06-07T20:19:58.472" v="35" actId="20577"/>
          <ac:spMkLst>
            <pc:docMk/>
            <pc:sldMk cId="407502259" sldId="341"/>
            <ac:spMk id="12291" creationId="{00000000-0000-0000-0000-000000000000}"/>
          </ac:spMkLst>
        </pc:spChg>
      </pc:sldChg>
      <pc:sldChg chg="modSp">
        <pc:chgData name="Skorczewski, Tyler" userId="51e037cb-caff-4c31-880d-f686087de38b" providerId="ADAL" clId="{69498B28-8B16-4E1E-8CFB-465C024612A3}" dt="2018-06-07T20:21:50.255" v="58" actId="20577"/>
        <pc:sldMkLst>
          <pc:docMk/>
          <pc:sldMk cId="873054987" sldId="343"/>
        </pc:sldMkLst>
        <pc:spChg chg="mod">
          <ac:chgData name="Skorczewski, Tyler" userId="51e037cb-caff-4c31-880d-f686087de38b" providerId="ADAL" clId="{69498B28-8B16-4E1E-8CFB-465C024612A3}" dt="2018-06-07T20:21:50.255" v="58" actId="20577"/>
          <ac:spMkLst>
            <pc:docMk/>
            <pc:sldMk cId="873054987" sldId="343"/>
            <ac:spMk id="2" creationId="{00000000-0000-0000-0000-000000000000}"/>
          </ac:spMkLst>
        </pc:spChg>
      </pc:sldChg>
      <pc:sldChg chg="del">
        <pc:chgData name="Skorczewski, Tyler" userId="51e037cb-caff-4c31-880d-f686087de38b" providerId="ADAL" clId="{69498B28-8B16-4E1E-8CFB-465C024612A3}" dt="2018-06-07T20:22:07.800" v="60" actId="2696"/>
        <pc:sldMkLst>
          <pc:docMk/>
          <pc:sldMk cId="2287069215" sldId="344"/>
        </pc:sldMkLst>
      </pc:sldChg>
      <pc:sldMasterChg chg="del delSldLayout">
        <pc:chgData name="Skorczewski, Tyler" userId="51e037cb-caff-4c31-880d-f686087de38b" providerId="ADAL" clId="{69498B28-8B16-4E1E-8CFB-465C024612A3}" dt="2018-06-07T20:17:21.876" v="12" actId="2696"/>
        <pc:sldMasterMkLst>
          <pc:docMk/>
          <pc:sldMasterMk cId="2011720526" sldId="2147483660"/>
        </pc:sldMasterMkLst>
        <pc:sldLayoutChg chg="del">
          <pc:chgData name="Skorczewski, Tyler" userId="51e037cb-caff-4c31-880d-f686087de38b" providerId="ADAL" clId="{69498B28-8B16-4E1E-8CFB-465C024612A3}" dt="2018-06-07T20:17:21.866" v="1" actId="2696"/>
          <pc:sldLayoutMkLst>
            <pc:docMk/>
            <pc:sldMasterMk cId="2011720526" sldId="2147483660"/>
            <pc:sldLayoutMk cId="2313134876" sldId="2147483661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67" v="2" actId="2696"/>
          <pc:sldLayoutMkLst>
            <pc:docMk/>
            <pc:sldMasterMk cId="2011720526" sldId="2147483660"/>
            <pc:sldLayoutMk cId="1037935100" sldId="2147483662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67" v="3" actId="2696"/>
          <pc:sldLayoutMkLst>
            <pc:docMk/>
            <pc:sldMasterMk cId="2011720526" sldId="2147483660"/>
            <pc:sldLayoutMk cId="2320525561" sldId="2147483663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68" v="4" actId="2696"/>
          <pc:sldLayoutMkLst>
            <pc:docMk/>
            <pc:sldMasterMk cId="2011720526" sldId="2147483660"/>
            <pc:sldLayoutMk cId="1934269170" sldId="2147483664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69" v="5" actId="2696"/>
          <pc:sldLayoutMkLst>
            <pc:docMk/>
            <pc:sldMasterMk cId="2011720526" sldId="2147483660"/>
            <pc:sldLayoutMk cId="1221059870" sldId="2147483665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69" v="6" actId="2696"/>
          <pc:sldLayoutMkLst>
            <pc:docMk/>
            <pc:sldMasterMk cId="2011720526" sldId="2147483660"/>
            <pc:sldLayoutMk cId="2815887189" sldId="2147483666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70" v="7" actId="2696"/>
          <pc:sldLayoutMkLst>
            <pc:docMk/>
            <pc:sldMasterMk cId="2011720526" sldId="2147483660"/>
            <pc:sldLayoutMk cId="1920401149" sldId="2147483667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71" v="8" actId="2696"/>
          <pc:sldLayoutMkLst>
            <pc:docMk/>
            <pc:sldMasterMk cId="2011720526" sldId="2147483660"/>
            <pc:sldLayoutMk cId="1458083745" sldId="2147483668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72" v="9" actId="2696"/>
          <pc:sldLayoutMkLst>
            <pc:docMk/>
            <pc:sldMasterMk cId="2011720526" sldId="2147483660"/>
            <pc:sldLayoutMk cId="3104156568" sldId="2147483669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72" v="10" actId="2696"/>
          <pc:sldLayoutMkLst>
            <pc:docMk/>
            <pc:sldMasterMk cId="2011720526" sldId="2147483660"/>
            <pc:sldLayoutMk cId="2366559264" sldId="2147483670"/>
          </pc:sldLayoutMkLst>
        </pc:sldLayoutChg>
        <pc:sldLayoutChg chg="del">
          <pc:chgData name="Skorczewski, Tyler" userId="51e037cb-caff-4c31-880d-f686087de38b" providerId="ADAL" clId="{69498B28-8B16-4E1E-8CFB-465C024612A3}" dt="2018-06-07T20:17:21.873" v="11" actId="2696"/>
          <pc:sldLayoutMkLst>
            <pc:docMk/>
            <pc:sldMasterMk cId="2011720526" sldId="2147483660"/>
            <pc:sldLayoutMk cId="1343423368" sldId="2147483671"/>
          </pc:sldLayoutMkLst>
        </pc:sldLayoutChg>
      </pc:sldMasterChg>
      <pc:sldMasterChg chg="del delSldLayout">
        <pc:chgData name="Skorczewski, Tyler" userId="51e037cb-caff-4c31-880d-f686087de38b" providerId="ADAL" clId="{69498B28-8B16-4E1E-8CFB-465C024612A3}" dt="2018-06-07T20:22:10.608" v="73" actId="2696"/>
        <pc:sldMasterMkLst>
          <pc:docMk/>
          <pc:sldMasterMk cId="605975460" sldId="2147483710"/>
        </pc:sldMasterMkLst>
        <pc:sldLayoutChg chg="del">
          <pc:chgData name="Skorczewski, Tyler" userId="51e037cb-caff-4c31-880d-f686087de38b" providerId="ADAL" clId="{69498B28-8B16-4E1E-8CFB-465C024612A3}" dt="2018-06-07T20:22:10.590" v="62" actId="2696"/>
          <pc:sldLayoutMkLst>
            <pc:docMk/>
            <pc:sldMasterMk cId="605975460" sldId="2147483710"/>
            <pc:sldLayoutMk cId="2132374377" sldId="2147483711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1" v="63" actId="2696"/>
          <pc:sldLayoutMkLst>
            <pc:docMk/>
            <pc:sldMasterMk cId="605975460" sldId="2147483710"/>
            <pc:sldLayoutMk cId="78015117" sldId="2147483712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2" v="64" actId="2696"/>
          <pc:sldLayoutMkLst>
            <pc:docMk/>
            <pc:sldMasterMk cId="605975460" sldId="2147483710"/>
            <pc:sldLayoutMk cId="602426757" sldId="2147483713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4" v="65" actId="2696"/>
          <pc:sldLayoutMkLst>
            <pc:docMk/>
            <pc:sldMasterMk cId="605975460" sldId="2147483710"/>
            <pc:sldLayoutMk cId="4263044869" sldId="2147483714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6" v="66" actId="2696"/>
          <pc:sldLayoutMkLst>
            <pc:docMk/>
            <pc:sldMasterMk cId="605975460" sldId="2147483710"/>
            <pc:sldLayoutMk cId="4007772307" sldId="2147483715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7" v="67" actId="2696"/>
          <pc:sldLayoutMkLst>
            <pc:docMk/>
            <pc:sldMasterMk cId="605975460" sldId="2147483710"/>
            <pc:sldLayoutMk cId="1803148340" sldId="2147483716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599" v="68" actId="2696"/>
          <pc:sldLayoutMkLst>
            <pc:docMk/>
            <pc:sldMasterMk cId="605975460" sldId="2147483710"/>
            <pc:sldLayoutMk cId="3352996105" sldId="2147483717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600" v="69" actId="2696"/>
          <pc:sldLayoutMkLst>
            <pc:docMk/>
            <pc:sldMasterMk cId="605975460" sldId="2147483710"/>
            <pc:sldLayoutMk cId="1708397790" sldId="2147483718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602" v="70" actId="2696"/>
          <pc:sldLayoutMkLst>
            <pc:docMk/>
            <pc:sldMasterMk cId="605975460" sldId="2147483710"/>
            <pc:sldLayoutMk cId="1179139971" sldId="2147483719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603" v="71" actId="2696"/>
          <pc:sldLayoutMkLst>
            <pc:docMk/>
            <pc:sldMasterMk cId="605975460" sldId="2147483710"/>
            <pc:sldLayoutMk cId="2960479981" sldId="2147483720"/>
          </pc:sldLayoutMkLst>
        </pc:sldLayoutChg>
        <pc:sldLayoutChg chg="del">
          <pc:chgData name="Skorczewski, Tyler" userId="51e037cb-caff-4c31-880d-f686087de38b" providerId="ADAL" clId="{69498B28-8B16-4E1E-8CFB-465C024612A3}" dt="2018-06-07T20:22:10.605" v="72" actId="2696"/>
          <pc:sldLayoutMkLst>
            <pc:docMk/>
            <pc:sldMasterMk cId="605975460" sldId="2147483710"/>
            <pc:sldLayoutMk cId="1403549150" sldId="2147483721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8137C75-D9C8-437D-B2F7-98B0A0C60E15}" type="slidenum">
              <a:rPr lang="en-US" smtClean="0">
                <a:solidFill>
                  <a:prstClr val="black"/>
                </a:solidFill>
              </a:rPr>
              <a:pPr eaLnBrk="1" hangingPunct="1"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F699E88-9D6A-48E2-A4D5-F456FE78594B}" type="slidenum">
              <a:rPr lang="en-US" smtClean="0">
                <a:solidFill>
                  <a:prstClr val="black"/>
                </a:solidFill>
              </a:rPr>
              <a:pPr eaLnBrk="1" hangingPunct="1"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26CE5-AF01-4F6F-831A-38FC72EA88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12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921AE-4CAC-42D1-A5BA-6DD26B72DD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6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87F883-C09A-4EB5-A22E-45AFEE80D8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06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DD72A-A62A-4A3D-B000-21158BAB9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34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922B5-5461-4C2D-8C21-D6739A259A5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28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1FEC6-4647-42A1-A3AE-8A2CEDD7DEC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55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AE-156A-4846-AAC2-145BE747A1C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3530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63DAEF-5260-40E8-9888-49C09F97712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20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6D3A4-CEEE-473A-AE0D-9C974A3D28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249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C4836C-5C7D-4037-B26B-B5AECA2D118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9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3FD07-CA51-428D-9A8D-9A8B8756F2A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4060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8F25D-0648-43BA-8597-C561766138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47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903C1-9214-499E-81FE-BC2E6D0310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3853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58BF0-6339-4EAE-8B4A-B64D989489B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5127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857C3-3FC8-44E9-9D8F-1004CA293F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378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8D03E-8035-4931-A1BA-C25CEEAAE8E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3368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A6C17-3689-41A4-B20C-2047473B3F5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209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94837-A980-40EF-996B-E651332A4CD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0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36736-B4A6-434A-B8CE-99064D20BFA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060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791D9-C265-4F88-9355-EC077355D5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417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9AEBB-DBA8-40FF-BC1F-1B9B7B6BB97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00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D0EC19-F8EF-45F7-9741-8D19B17C02C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5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BE62C5-5E28-4CD5-BB2C-3268EF1003DF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39667F9-4493-40C3-9828-BC1244FFB2A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95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athxl.com/mmllogin.htm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athxl.com/mmllogin.htm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066800"/>
            <a:ext cx="7772400" cy="2536825"/>
          </a:xfrm>
        </p:spPr>
        <p:txBody>
          <a:bodyPr/>
          <a:lstStyle/>
          <a:p>
            <a:pPr eaLnBrk="1" hangingPunct="1"/>
            <a:r>
              <a:rPr lang="en-US" sz="6000" u="sng">
                <a:solidFill>
                  <a:srgbClr val="FF0000"/>
                </a:solidFill>
              </a:rPr>
              <a:t>Review for Test 1</a:t>
            </a:r>
            <a:endParaRPr lang="en-US" sz="6000"/>
          </a:p>
        </p:txBody>
      </p:sp>
    </p:spTree>
    <p:extLst>
      <p:ext uri="{BB962C8B-B14F-4D97-AF65-F5344CB8AC3E}">
        <p14:creationId xmlns:p14="http://schemas.microsoft.com/office/powerpoint/2010/main" val="2645815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1219200" y="2235200"/>
          <a:ext cx="6172200" cy="462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hart" r:id="rId3" imgW="4286165" imgH="3210039" progId="Excel.Chart.8">
                  <p:embed/>
                </p:oleObj>
              </mc:Choice>
              <mc:Fallback>
                <p:oleObj name="Chart" r:id="rId3" imgW="4286165" imgH="3210039" progId="Excel.Chart.8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35200"/>
                        <a:ext cx="6172200" cy="462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Group 3"/>
          <p:cNvGraphicFramePr>
            <a:graphicFrameLocks noGrp="1"/>
          </p:cNvGraphicFramePr>
          <p:nvPr/>
        </p:nvGraphicFramePr>
        <p:xfrm>
          <a:off x="5029200" y="304800"/>
          <a:ext cx="3276600" cy="1828801"/>
        </p:xfrm>
        <a:graphic>
          <a:graphicData uri="http://schemas.openxmlformats.org/drawingml/2006/table">
            <a:tbl>
              <a:tblPr/>
              <a:tblGrid>
                <a:gridCol w="798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8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Practice Test Tries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Average Test Score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number of students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76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C+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89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A-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251" name="Text Box 35"/>
          <p:cNvSpPr txBox="1">
            <a:spLocks noChangeArrowheads="1"/>
          </p:cNvSpPr>
          <p:nvPr/>
        </p:nvSpPr>
        <p:spPr bwMode="auto">
          <a:xfrm>
            <a:off x="228600" y="381000"/>
            <a:ext cx="4572000" cy="156966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</a:rPr>
              <a:t>Why you should take advantage of the opportunity to take the practice test </a:t>
            </a:r>
            <a:r>
              <a:rPr lang="en-US" sz="2400" b="1" dirty="0">
                <a:solidFill>
                  <a:srgbClr val="0000FF"/>
                </a:solidFill>
              </a:rPr>
              <a:t>multiple times</a:t>
            </a:r>
            <a:r>
              <a:rPr lang="en-US" sz="2400" b="1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2743200"/>
            <a:ext cx="2514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36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8153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Practice Test 1 </a:t>
            </a:r>
          </a:p>
          <a:p>
            <a:pPr algn="ctr"/>
            <a:r>
              <a:rPr lang="en-US" sz="3200" b="1" dirty="0"/>
              <a:t>is your only assignment for the weekend</a:t>
            </a:r>
          </a:p>
          <a:p>
            <a:pPr algn="ctr"/>
            <a:r>
              <a:rPr lang="en-US" sz="3200" dirty="0"/>
              <a:t> </a:t>
            </a:r>
          </a:p>
          <a:p>
            <a:pPr algn="ctr"/>
            <a:r>
              <a:rPr lang="en-US" sz="3200" b="1" dirty="0">
                <a:solidFill>
                  <a:srgbClr val="0000FF"/>
                </a:solidFill>
              </a:rPr>
              <a:t>It is worth 10 points.</a:t>
            </a:r>
          </a:p>
        </p:txBody>
      </p:sp>
    </p:spTree>
    <p:extLst>
      <p:ext uri="{BB962C8B-B14F-4D97-AF65-F5344CB8AC3E}">
        <p14:creationId xmlns:p14="http://schemas.microsoft.com/office/powerpoint/2010/main" val="87305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5344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00"/>
                </a:solidFill>
              </a:rPr>
              <a:t>If at any time you are unable to access assignments from the </a:t>
            </a:r>
            <a:r>
              <a:rPr lang="en-US" sz="2800" b="1" dirty="0" err="1">
                <a:solidFill>
                  <a:srgbClr val="000000"/>
                </a:solidFill>
              </a:rPr>
              <a:t>PearsonMyLab</a:t>
            </a:r>
            <a:r>
              <a:rPr lang="en-US" sz="2800" b="1" dirty="0">
                <a:solidFill>
                  <a:srgbClr val="000000"/>
                </a:solidFill>
              </a:rPr>
              <a:t> web site: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</a:rPr>
              <a:t>You can still get to your homework assignments and practice tests and quizzes during this time by using the following login site: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000000"/>
              </a:solidFill>
              <a:hlinkClick r:id="rId2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hlinkClick r:id="rId2"/>
              </a:rPr>
              <a:t>http://www.mathxl.com/mmllogin.htm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3300"/>
                </a:solidFill>
              </a:rPr>
              <a:t>MAKE SURE YOU HAVE THIS WEBSITE ADDED TO YOUR “FAVORITES” LIST</a:t>
            </a:r>
            <a:r>
              <a:rPr lang="en-US" sz="3200" dirty="0">
                <a:solidFill>
                  <a:srgbClr val="000000"/>
                </a:solidFill>
              </a:rPr>
              <a:t>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i="1" u="sng" dirty="0">
                <a:solidFill>
                  <a:srgbClr val="000000"/>
                </a:solidFill>
              </a:rPr>
              <a:t>AND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  <a:r>
              <a:rPr lang="en-US" sz="3200" b="1" dirty="0">
                <a:solidFill>
                  <a:srgbClr val="3333FF"/>
                </a:solidFill>
              </a:rPr>
              <a:t>KNOW HOW TO USE IT TO ACCESS HOMEWORK AND PRACTICE TESTS!</a:t>
            </a:r>
          </a:p>
        </p:txBody>
      </p:sp>
    </p:spTree>
    <p:extLst>
      <p:ext uri="{BB962C8B-B14F-4D97-AF65-F5344CB8AC3E}">
        <p14:creationId xmlns:p14="http://schemas.microsoft.com/office/powerpoint/2010/main" val="10258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-152400"/>
            <a:ext cx="85031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000000"/>
                </a:solidFill>
                <a:hlinkClick r:id="rId2"/>
              </a:rPr>
              <a:t>http://www.mathxl.com/mmllogin.htm</a:t>
            </a:r>
            <a:r>
              <a:rPr lang="en-US" sz="3600" b="1" dirty="0">
                <a:solidFill>
                  <a:srgbClr val="000000"/>
                </a:solidFill>
              </a:rPr>
              <a:t> 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6034087" cy="42330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H="1">
            <a:off x="2765821" y="4104799"/>
            <a:ext cx="1173957" cy="16287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6819"/>
            <a:ext cx="7604637" cy="2514600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>
            <a:off x="5801578" y="2474119"/>
            <a:ext cx="2078540" cy="83820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358" y="4186238"/>
            <a:ext cx="7412679" cy="23774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6019801" y="5486400"/>
            <a:ext cx="2078540" cy="845820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73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REMINDERS</a:t>
            </a:r>
            <a:r>
              <a:rPr lang="en-US" dirty="0"/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can use your laptop on the test,  but </a:t>
            </a:r>
            <a:r>
              <a:rPr lang="en-US" sz="2800" b="1" dirty="0">
                <a:solidFill>
                  <a:srgbClr val="FF0000"/>
                </a:solidFill>
              </a:rPr>
              <a:t>no other devices </a:t>
            </a:r>
            <a:r>
              <a:rPr lang="en-US" sz="2800" dirty="0"/>
              <a:t>(cell phones, iPads, headphones, calculators, etc.) </a:t>
            </a:r>
            <a:r>
              <a:rPr lang="en-US" sz="2800" b="1" dirty="0">
                <a:solidFill>
                  <a:srgbClr val="FF0000"/>
                </a:solidFill>
              </a:rPr>
              <a:t>or notes are allowed</a:t>
            </a:r>
            <a:r>
              <a:rPr lang="en-US" sz="2800" dirty="0"/>
              <a:t>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You will have access to the online calculator within both Practice Test 1 and Test 1.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If you will need formulas for any test problems, they will be given to you within the problem, on the whiteboard, or on a printed formulas sheet.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b="1" dirty="0"/>
              <a:t>Any attempt to use notes or unauthorized devices or other students’ help will result in a zero score being assigned to your test</a:t>
            </a:r>
            <a:r>
              <a:rPr lang="en-US" sz="2800" dirty="0"/>
              <a:t>.               </a:t>
            </a:r>
            <a:r>
              <a:rPr lang="en-US" sz="2400" b="1" dirty="0">
                <a:solidFill>
                  <a:srgbClr val="9900FF"/>
                </a:solidFill>
              </a:rPr>
              <a:t>If it happens again, you’ll get an F for the course and an academic misconduct citation in your permanent record.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8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2514600"/>
            <a:ext cx="9144000" cy="1447800"/>
          </a:xfrm>
        </p:spPr>
        <p:txBody>
          <a:bodyPr/>
          <a:lstStyle/>
          <a:p>
            <a:pPr algn="l" eaLnBrk="1" hangingPunct="1"/>
            <a:r>
              <a:rPr lang="en-US" u="sng" dirty="0">
                <a:solidFill>
                  <a:srgbClr val="0000FF"/>
                </a:solidFill>
              </a:rPr>
              <a:t>Test 1 is worth 100 points.</a:t>
            </a:r>
            <a:br>
              <a:rPr lang="en-US" u="sng" dirty="0">
                <a:solidFill>
                  <a:srgbClr val="0000FF"/>
                </a:solidFill>
              </a:rPr>
            </a:br>
            <a:br>
              <a:rPr lang="en-US" u="sng" dirty="0">
                <a:solidFill>
                  <a:srgbClr val="0000FF"/>
                </a:solidFill>
              </a:rPr>
            </a:br>
            <a:r>
              <a:rPr lang="en-US" dirty="0"/>
              <a:t>It covers:</a:t>
            </a:r>
            <a:br>
              <a:rPr lang="en-US" dirty="0"/>
            </a:br>
            <a:br>
              <a:rPr lang="en-US" sz="1200" u="sng" dirty="0"/>
            </a:br>
            <a:r>
              <a:rPr lang="en-US" sz="4000" dirty="0">
                <a:solidFill>
                  <a:srgbClr val="0000FF"/>
                </a:solidFill>
              </a:rPr>
              <a:t>Chapter 1 </a:t>
            </a:r>
            <a:r>
              <a:rPr lang="en-US" sz="3600" dirty="0">
                <a:solidFill>
                  <a:srgbClr val="0000FF"/>
                </a:solidFill>
              </a:rPr>
              <a:t>(Operations on real numbers)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1200" u="sng" dirty="0"/>
            </a:br>
            <a:r>
              <a:rPr lang="en-US" sz="4000" dirty="0">
                <a:solidFill>
                  <a:srgbClr val="0000FF"/>
                </a:solidFill>
              </a:rPr>
              <a:t>Chapter 2 </a:t>
            </a:r>
            <a:r>
              <a:rPr lang="en-US" sz="3600" dirty="0">
                <a:solidFill>
                  <a:srgbClr val="0000FF"/>
                </a:solidFill>
              </a:rPr>
              <a:t>(Linear equations/inequalities)</a:t>
            </a:r>
            <a:br>
              <a:rPr lang="en-US" sz="3600" dirty="0">
                <a:solidFill>
                  <a:srgbClr val="0000FF"/>
                </a:solidFill>
              </a:rPr>
            </a:br>
            <a:br>
              <a:rPr lang="en-US" sz="3600" dirty="0">
                <a:solidFill>
                  <a:srgbClr val="0000FF"/>
                </a:solidFill>
              </a:rPr>
            </a:br>
            <a:endParaRPr 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64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/>
              <a:t>To study for the test: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91600" cy="5257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1). </a:t>
            </a:r>
            <a:r>
              <a:rPr lang="en-US" sz="2800" b="1" dirty="0">
                <a:solidFill>
                  <a:srgbClr val="FF0000"/>
                </a:solidFill>
              </a:rPr>
              <a:t>Take Practice Test 1</a:t>
            </a:r>
            <a:r>
              <a:rPr lang="en-US" sz="2800" dirty="0"/>
              <a:t> </a:t>
            </a:r>
            <a:r>
              <a:rPr lang="en-US" sz="2400" dirty="0"/>
              <a:t>as many times as you want. 	</a:t>
            </a:r>
            <a:r>
              <a:rPr lang="en-US" sz="2200" i="1" dirty="0">
                <a:solidFill>
                  <a:srgbClr val="0000FF"/>
                </a:solidFill>
              </a:rPr>
              <a:t>(Remember, your best score on the practice test DOES count </a:t>
            </a:r>
            <a:r>
              <a:rPr lang="en-US" sz="2200" b="1" i="1" dirty="0">
                <a:solidFill>
                  <a:srgbClr val="FF0000"/>
                </a:solidFill>
              </a:rPr>
              <a:t>10 points </a:t>
            </a:r>
            <a:r>
              <a:rPr lang="en-US" sz="2200" i="1" dirty="0">
                <a:solidFill>
                  <a:srgbClr val="0000FF"/>
                </a:solidFill>
              </a:rPr>
              <a:t>toward your course grade. </a:t>
            </a:r>
            <a:r>
              <a:rPr lang="en-US" sz="2200" i="1" dirty="0"/>
              <a:t>A 100% score gives you 10 points, 50% gives you 5 points, and not taking it at all gives you 0 out of the 10 points</a:t>
            </a:r>
            <a:r>
              <a:rPr lang="en-US" sz="2200" i="1" dirty="0">
                <a:solidFill>
                  <a:srgbClr val="0000FF"/>
                </a:solidFill>
              </a:rPr>
              <a:t>.)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dirty="0">
              <a:solidFill>
                <a:srgbClr val="0099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2). </a:t>
            </a:r>
            <a:r>
              <a:rPr lang="en-US" sz="2800" b="1" dirty="0">
                <a:solidFill>
                  <a:srgbClr val="FF0000"/>
                </a:solidFill>
              </a:rPr>
              <a:t>Review the homework . </a:t>
            </a:r>
            <a:r>
              <a:rPr lang="en-US" sz="2200" i="1" dirty="0"/>
              <a:t>(Review homework by using the “Gradebook” function, not the “Assignments” button.)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3). </a:t>
            </a:r>
            <a:r>
              <a:rPr lang="en-US" sz="2800" b="1" dirty="0">
                <a:solidFill>
                  <a:srgbClr val="FF0000"/>
                </a:solidFill>
              </a:rPr>
              <a:t>Review your QUIZZES</a:t>
            </a:r>
            <a:r>
              <a:rPr lang="en-US" sz="2800" dirty="0"/>
              <a:t> </a:t>
            </a:r>
            <a:r>
              <a:rPr lang="en-US" sz="2200" dirty="0"/>
              <a:t>using the </a:t>
            </a:r>
            <a:r>
              <a:rPr lang="en-US" sz="2200" b="1" dirty="0"/>
              <a:t>Gradebook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i="1" dirty="0">
                <a:solidFill>
                  <a:srgbClr val="0000FF"/>
                </a:solidFill>
              </a:rPr>
              <a:t>     </a:t>
            </a:r>
            <a:r>
              <a:rPr lang="en-US" sz="2000" b="1" i="1" u="sng" dirty="0">
                <a:solidFill>
                  <a:srgbClr val="0000FF"/>
                </a:solidFill>
              </a:rPr>
              <a:t>Using the online gradebook</a:t>
            </a:r>
            <a:r>
              <a:rPr lang="en-US" sz="2000" i="1" dirty="0"/>
              <a:t>: Click “Review” to view any completed quiz/test (including practice versions) or HW assignments. The online help buttons (like “Help Me Solve This” )will be available when reviewing a submitted quiz or test.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400" i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/>
              <a:t>4).</a:t>
            </a:r>
            <a:r>
              <a:rPr lang="en-US" sz="2000" b="1" dirty="0"/>
              <a:t> </a:t>
            </a:r>
            <a:r>
              <a:rPr lang="en-US" sz="2800" b="1" dirty="0"/>
              <a:t>Review your notes and/or the online lecture slides</a:t>
            </a:r>
            <a:r>
              <a:rPr lang="en-US" sz="2800" dirty="0"/>
              <a:t> </a:t>
            </a:r>
            <a:r>
              <a:rPr lang="en-US" sz="2200" i="1" dirty="0"/>
              <a:t>(from the Lecture Slides link on your MyMathLab course home page)</a:t>
            </a:r>
          </a:p>
        </p:txBody>
      </p:sp>
    </p:spTree>
    <p:extLst>
      <p:ext uri="{BB962C8B-B14F-4D97-AF65-F5344CB8AC3E}">
        <p14:creationId xmlns:p14="http://schemas.microsoft.com/office/powerpoint/2010/main" val="218422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67000"/>
            <a:ext cx="8240117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828800"/>
            <a:ext cx="9067800" cy="1219200"/>
          </a:xfrm>
        </p:spPr>
        <p:txBody>
          <a:bodyPr/>
          <a:lstStyle/>
          <a:p>
            <a:pPr algn="l" eaLnBrk="1" hangingPunct="1"/>
            <a:r>
              <a:rPr lang="en-US" sz="2800" dirty="0">
                <a:solidFill>
                  <a:schemeClr val="tx1"/>
                </a:solidFill>
              </a:rPr>
              <a:t>Another good study aid: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rgbClr val="FF0000"/>
                </a:solidFill>
              </a:rPr>
              <a:t>“Chapter Highlights” </a:t>
            </a:r>
            <a:r>
              <a:rPr lang="en-US" sz="2800" dirty="0">
                <a:solidFill>
                  <a:schemeClr val="tx1"/>
                </a:solidFill>
              </a:rPr>
              <a:t>pages in textbook 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i="1" dirty="0">
                <a:solidFill>
                  <a:schemeClr val="tx1"/>
                </a:solidFill>
              </a:rPr>
              <a:t>                  (online or hardcopy):</a:t>
            </a:r>
            <a:br>
              <a:rPr lang="en-US" sz="2800" dirty="0">
                <a:solidFill>
                  <a:srgbClr val="0000FF"/>
                </a:solidFill>
              </a:rPr>
            </a:br>
            <a:br>
              <a:rPr lang="en-US" sz="1200" dirty="0">
                <a:solidFill>
                  <a:srgbClr val="0000FF"/>
                </a:solidFill>
              </a:rPr>
            </a:br>
            <a:r>
              <a:rPr lang="en-US" sz="1200" dirty="0">
                <a:solidFill>
                  <a:srgbClr val="0000FF"/>
                </a:solidFill>
              </a:rPr>
              <a:t>	</a:t>
            </a:r>
            <a:br>
              <a:rPr lang="en-US" sz="2800" b="1" dirty="0">
                <a:solidFill>
                  <a:srgbClr val="0070C0"/>
                </a:solidFill>
              </a:rPr>
            </a:br>
            <a:r>
              <a:rPr lang="en-US" sz="2800" dirty="0">
                <a:solidFill>
                  <a:srgbClr val="0000FF"/>
                </a:solidFill>
              </a:rPr>
              <a:t>                     </a:t>
            </a:r>
            <a:br>
              <a:rPr lang="en-US" sz="2800" dirty="0">
                <a:solidFill>
                  <a:srgbClr val="0000FF"/>
                </a:solidFill>
              </a:rPr>
            </a:br>
            <a:br>
              <a:rPr lang="en-US" sz="2000" dirty="0">
                <a:solidFill>
                  <a:srgbClr val="0000FF"/>
                </a:solidFill>
              </a:rPr>
            </a:br>
            <a:r>
              <a:rPr lang="en-US" sz="4000" dirty="0">
                <a:solidFill>
                  <a:srgbClr val="0000FF"/>
                </a:solidFill>
              </a:rPr>
              <a:t>      </a:t>
            </a:r>
            <a:br>
              <a:rPr lang="en-US" sz="2400" dirty="0">
                <a:solidFill>
                  <a:srgbClr val="0000FF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36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Practice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818" y="762000"/>
            <a:ext cx="8915400" cy="5029200"/>
          </a:xfrm>
        </p:spPr>
        <p:txBody>
          <a:bodyPr/>
          <a:lstStyle/>
          <a:p>
            <a:pPr eaLnBrk="1" hangingPunct="1"/>
            <a:r>
              <a:rPr lang="en-US" sz="2400" dirty="0"/>
              <a:t>There is no password needed for the practice test</a:t>
            </a:r>
            <a:r>
              <a:rPr lang="en-US" sz="2400" b="1" dirty="0">
                <a:solidFill>
                  <a:srgbClr val="0000FF"/>
                </a:solidFill>
              </a:rPr>
              <a:t>.</a:t>
            </a:r>
          </a:p>
          <a:p>
            <a:pPr eaLnBrk="1" hangingPunct="1"/>
            <a:r>
              <a:rPr lang="en-US" sz="2400" b="1" dirty="0">
                <a:solidFill>
                  <a:srgbClr val="0000FF"/>
                </a:solidFill>
              </a:rPr>
              <a:t>There are </a:t>
            </a:r>
            <a:r>
              <a:rPr lang="en-US" sz="2400" b="1" dirty="0">
                <a:solidFill>
                  <a:srgbClr val="FF0000"/>
                </a:solidFill>
              </a:rPr>
              <a:t>20 questions</a:t>
            </a:r>
            <a:r>
              <a:rPr lang="en-US" sz="2400" b="1" dirty="0">
                <a:solidFill>
                  <a:srgbClr val="0000FF"/>
                </a:solidFill>
              </a:rPr>
              <a:t> on the practice test, the  same number of questions as on the real test</a:t>
            </a:r>
            <a:r>
              <a:rPr lang="en-US" sz="2400" dirty="0"/>
              <a:t>. </a:t>
            </a:r>
          </a:p>
          <a:p>
            <a:pPr eaLnBrk="1" hangingPunct="1"/>
            <a:r>
              <a:rPr lang="en-US" sz="2400" b="1" dirty="0"/>
              <a:t>The time limit on the </a:t>
            </a:r>
            <a:r>
              <a:rPr lang="en-US" sz="2400" b="1" dirty="0">
                <a:solidFill>
                  <a:srgbClr val="FF0000"/>
                </a:solidFill>
              </a:rPr>
              <a:t>practice test </a:t>
            </a:r>
            <a:r>
              <a:rPr lang="en-US" sz="2400" b="1" dirty="0"/>
              <a:t>is </a:t>
            </a:r>
            <a:r>
              <a:rPr lang="en-US" sz="2400" b="1" dirty="0">
                <a:solidFill>
                  <a:srgbClr val="FF0000"/>
                </a:solidFill>
              </a:rPr>
              <a:t>75 minutes</a:t>
            </a:r>
            <a:r>
              <a:rPr lang="en-US" sz="2400" dirty="0"/>
              <a:t>, but the </a:t>
            </a:r>
            <a:r>
              <a:rPr lang="en-US" sz="2400" b="1" dirty="0"/>
              <a:t>time limit on the </a:t>
            </a:r>
            <a:r>
              <a:rPr lang="en-US" sz="2400" b="1" dirty="0">
                <a:solidFill>
                  <a:srgbClr val="9900FF"/>
                </a:solidFill>
              </a:rPr>
              <a:t>real test </a:t>
            </a:r>
            <a:r>
              <a:rPr lang="en-US" sz="2400" b="1" dirty="0"/>
              <a:t>is only </a:t>
            </a:r>
            <a:r>
              <a:rPr lang="en-US" sz="2400" b="1" dirty="0">
                <a:solidFill>
                  <a:srgbClr val="9900FF"/>
                </a:solidFill>
              </a:rPr>
              <a:t>55 minutes</a:t>
            </a:r>
            <a:r>
              <a:rPr lang="en-US" sz="2400" dirty="0"/>
              <a:t>.</a:t>
            </a:r>
          </a:p>
          <a:p>
            <a:pPr eaLnBrk="1" hangingPunct="1"/>
            <a:r>
              <a:rPr lang="en-US" sz="2400" b="1" dirty="0"/>
              <a:t>Each time you take the practice test you will get a different set of questions</a:t>
            </a:r>
            <a:r>
              <a:rPr lang="en-US" sz="2400" dirty="0"/>
              <a:t>, so taking it </a:t>
            </a:r>
            <a:r>
              <a:rPr lang="en-US" sz="2400" b="1" i="1" u="sng" dirty="0">
                <a:solidFill>
                  <a:srgbClr val="FF0000"/>
                </a:solidFill>
              </a:rPr>
              <a:t>at least</a:t>
            </a:r>
            <a:r>
              <a:rPr lang="en-US" sz="2400" b="1" i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twice will help you review more of the topics and problems that might appear on the test. </a:t>
            </a:r>
          </a:p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If you need a calculator for any problems, use the online calculator in your laptop browser. That is the only calculator you will be able to use on the test.</a:t>
            </a:r>
          </a:p>
        </p:txBody>
      </p:sp>
    </p:spTree>
    <p:extLst>
      <p:ext uri="{BB962C8B-B14F-4D97-AF65-F5344CB8AC3E}">
        <p14:creationId xmlns:p14="http://schemas.microsoft.com/office/powerpoint/2010/main" val="4075022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pPr eaLnBrk="1" hangingPunct="1"/>
            <a:r>
              <a:rPr lang="en-US" dirty="0"/>
              <a:t>More Test Tips: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685800"/>
            <a:ext cx="9275618" cy="52578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sz="2200" b="1" i="1" u="sng" dirty="0">
                <a:solidFill>
                  <a:srgbClr val="0000FF"/>
                </a:solidFill>
              </a:rPr>
              <a:t>If you finish the test early, use the extra time to check your work</a:t>
            </a:r>
            <a:r>
              <a:rPr lang="en-US" sz="2200" i="1" dirty="0">
                <a:solidFill>
                  <a:schemeClr val="accent4"/>
                </a:solidFill>
              </a:rPr>
              <a:t>.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This means you should get in the habit of </a:t>
            </a:r>
            <a:r>
              <a:rPr lang="en-US" sz="2200" b="1" dirty="0">
                <a:solidFill>
                  <a:srgbClr val="FF0000"/>
                </a:solidFill>
              </a:rPr>
              <a:t>showing work for each practice test problem in your notebook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00FF"/>
                </a:solidFill>
              </a:rPr>
              <a:t>practice checking answers</a:t>
            </a:r>
            <a:r>
              <a:rPr lang="en-US" sz="2200" dirty="0"/>
              <a:t> before submitting your practice test. </a:t>
            </a:r>
            <a:r>
              <a:rPr lang="en-US" sz="2200" b="1" i="1" dirty="0"/>
              <a:t>Make sure you know the steps for checking answers to “solve equations” problems!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sz="2200" b="1" dirty="0">
                <a:solidFill>
                  <a:srgbClr val="00CC00"/>
                </a:solidFill>
              </a:rPr>
              <a:t>You </a:t>
            </a:r>
            <a:r>
              <a:rPr lang="en-US" sz="2200" b="1" i="1" u="sng" dirty="0">
                <a:solidFill>
                  <a:srgbClr val="00CC00"/>
                </a:solidFill>
              </a:rPr>
              <a:t>DON’T</a:t>
            </a:r>
            <a:r>
              <a:rPr lang="en-US" sz="2200" b="1" dirty="0">
                <a:solidFill>
                  <a:srgbClr val="00CC00"/>
                </a:solidFill>
              </a:rPr>
              <a:t> have to finish a practice test all on one session</a:t>
            </a:r>
            <a:r>
              <a:rPr lang="en-US" sz="2200" b="1" dirty="0"/>
              <a:t>. </a:t>
            </a:r>
            <a:r>
              <a:rPr lang="en-US" sz="2200" dirty="0"/>
              <a:t>On the </a:t>
            </a:r>
            <a:r>
              <a:rPr lang="en-US" sz="2200" b="1" u="sng" dirty="0">
                <a:solidFill>
                  <a:srgbClr val="FF0000"/>
                </a:solidFill>
              </a:rPr>
              <a:t>PRACTICE</a:t>
            </a:r>
            <a:r>
              <a:rPr lang="en-US" sz="2200" b="1" dirty="0"/>
              <a:t> </a:t>
            </a:r>
            <a:r>
              <a:rPr lang="en-US" sz="2200" dirty="0"/>
              <a:t>test, you can do part of it, then close it </a:t>
            </a:r>
            <a:r>
              <a:rPr lang="en-US" sz="2200" i="1" dirty="0">
                <a:solidFill>
                  <a:srgbClr val="FF0000"/>
                </a:solidFill>
              </a:rPr>
              <a:t>(DON’T submit the unfinished quiz, just close the window and leave the page) </a:t>
            </a:r>
            <a:r>
              <a:rPr lang="en-US" sz="2200" dirty="0"/>
              <a:t>and come back later to finish it without losing any time off your clock.  </a:t>
            </a:r>
          </a:p>
          <a:p>
            <a:pPr eaLnBrk="1" hangingPunct="1">
              <a:spcBef>
                <a:spcPts val="0"/>
              </a:spcBef>
              <a:spcAft>
                <a:spcPts val="1000"/>
              </a:spcAft>
            </a:pPr>
            <a:r>
              <a:rPr lang="en-US" sz="2200" dirty="0"/>
              <a:t>When you </a:t>
            </a:r>
            <a:r>
              <a:rPr lang="en-US" sz="2200" b="1" dirty="0"/>
              <a:t>REVIEW</a:t>
            </a:r>
            <a:r>
              <a:rPr lang="en-US" sz="2200" dirty="0"/>
              <a:t> submitted tests, the </a:t>
            </a:r>
            <a:r>
              <a:rPr lang="en-US" sz="2200" b="1" dirty="0">
                <a:solidFill>
                  <a:srgbClr val="FF0000"/>
                </a:solidFill>
              </a:rPr>
              <a:t>online help buttons </a:t>
            </a:r>
            <a:r>
              <a:rPr lang="en-US" sz="2200" dirty="0"/>
              <a:t>like “help me solve this” will become visible for each question.</a:t>
            </a:r>
          </a:p>
          <a:p>
            <a:pPr eaLnBrk="1" hangingPunct="1"/>
            <a:endParaRPr lang="en-US" sz="2200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043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592</Words>
  <Application>Microsoft Office PowerPoint</Application>
  <PresentationFormat>On-screen Show (4:3)</PresentationFormat>
  <Paragraphs>66</Paragraphs>
  <Slides>11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Martin Gay</vt:lpstr>
      <vt:lpstr>Default Design</vt:lpstr>
      <vt:lpstr>1_Default Design</vt:lpstr>
      <vt:lpstr>Chart</vt:lpstr>
      <vt:lpstr>Review for Test 1</vt:lpstr>
      <vt:lpstr>PowerPoint Presentation</vt:lpstr>
      <vt:lpstr>PowerPoint Presentation</vt:lpstr>
      <vt:lpstr>REMINDERS:</vt:lpstr>
      <vt:lpstr>Test 1 is worth 100 points.  It covers:  Chapter 1 (Operations on real numbers)  Chapter 2 (Linear equations/inequalities)  </vt:lpstr>
      <vt:lpstr>To study for the test:</vt:lpstr>
      <vt:lpstr>Another good study aid:  “Chapter Highlights” pages in textbook                    (online or hardcopy):                                  </vt:lpstr>
      <vt:lpstr>Practice Test Tips:</vt:lpstr>
      <vt:lpstr>More Test Tips: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125</cp:revision>
  <dcterms:created xsi:type="dcterms:W3CDTF">2013-08-26T02:26:37Z</dcterms:created>
  <dcterms:modified xsi:type="dcterms:W3CDTF">2018-06-07T20:22:14Z</dcterms:modified>
</cp:coreProperties>
</file>