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  <p:sldMasterId id="2147483768" r:id="rId4"/>
    <p:sldMasterId id="2147483780" r:id="rId5"/>
  </p:sldMasterIdLst>
  <p:notesMasterIdLst>
    <p:notesMasterId r:id="rId16"/>
  </p:notesMasterIdLst>
  <p:sldIdLst>
    <p:sldId id="309" r:id="rId6"/>
    <p:sldId id="310" r:id="rId7"/>
    <p:sldId id="311" r:id="rId8"/>
    <p:sldId id="312" r:id="rId9"/>
    <p:sldId id="313" r:id="rId10"/>
    <p:sldId id="314" r:id="rId11"/>
    <p:sldId id="316" r:id="rId12"/>
    <p:sldId id="317" r:id="rId13"/>
    <p:sldId id="318" r:id="rId14"/>
    <p:sldId id="31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14" d="100"/>
          <a:sy n="114" d="100"/>
        </p:scale>
        <p:origin x="-82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65903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8120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5074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6736-B4A6-434A-B8CE-99064D20BF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2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91D9-C265-4F88-9355-EC077355D5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99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AEBB-DBA8-40FF-BC1F-1B9B7B6BB9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0EC19-F8EF-45F7-9741-8D19B17C02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8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6CE5-AF01-4F6F-831A-38FC72EA88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58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21AE-4CAC-42D1-A5BA-6DD26B72DD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F883-C09A-4EB5-A22E-45AFEE80D8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91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DD72A-A62A-4A3D-B000-21158BAB9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1665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922B5-5461-4C2D-8C21-D6739A259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99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1FEC6-4647-42A1-A3AE-8A2CEDD7DE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015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AE-156A-4846-AAC2-145BE747A1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0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085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528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220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66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67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48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9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01534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5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730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76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DAEF-5260-40E8-9888-49C09F9771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32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6D3A4-CEEE-473A-AE0D-9C974A3D28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9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4836C-5C7D-4037-B26B-B5AECA2D11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66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3FD07-CA51-428D-9A8D-9A8B8756F2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77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F25D-0648-43BA-8597-C561766138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774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03C1-9214-499E-81FE-BC2E6D0310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0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796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58BF0-6339-4EAE-8B4A-B64D989489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158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57C3-3FC8-44E9-9D8F-1004CA293F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66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D03E-8035-4931-A1BA-C25CEEAAE8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003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A6C17-3689-41A4-B20C-2047473B3F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152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4837-A980-40EF-996B-E651332A4C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11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2BD-7DC9-4426-8B82-16C63167B3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183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DEBA-0EB0-4C6E-B3DF-B8AA95B04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760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232E-4B57-4949-A4EB-B377A58078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558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B0A6-5DFB-4A12-ABCF-C66C797CA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708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5E6B-B689-4C3B-B810-0ECBB2B204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4468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DE52-BB7D-4B68-A0C1-C9AC151914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1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378E-894A-4568-99F3-456B21D862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5153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0202-594A-4A37-96B2-D1A35F8E1D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490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507E-0565-43EF-A2DA-32F765F0FA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84663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BF96-8003-4223-9840-85215EE4B7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342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30BC-B76E-4D70-9DC4-54F7F6A120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44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7751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0253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6286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576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2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BE62C5-5E28-4CD5-BB2C-3268EF1003D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8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4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667F9-4493-40C3-9828-BC1244FFB2A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7DF05-65B3-4892-BC30-A8A57A5EA6F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0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xl.com/mmllogin.htm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Please </a:t>
            </a:r>
            <a:r>
              <a:rPr lang="en-US" sz="4000" b="1" u="sng" dirty="0" smtClean="0">
                <a:solidFill>
                  <a:srgbClr val="FF0000"/>
                </a:solidFill>
                <a:latin typeface="Arial" charset="0"/>
              </a:rPr>
              <a:t>CLOSE </a:t>
            </a: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and turn off and put away your cell phones, 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and get out your note-taking materials</a:t>
            </a:r>
            <a:r>
              <a:rPr lang="en-US" sz="4800" b="1" dirty="0" smtClean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800" b="1" dirty="0">
              <a:solidFill>
                <a:srgbClr val="0000FF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99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9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02552" y="533400"/>
            <a:ext cx="87128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cs typeface="Arial" charset="0"/>
              </a:rPr>
              <a:t>You may now </a:t>
            </a:r>
            <a:r>
              <a:rPr lang="en-US" sz="40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cs typeface="Arial" charset="0"/>
              </a:rPr>
              <a:t>your </a:t>
            </a:r>
            <a:r>
              <a:rPr lang="en-US" sz="4000" dirty="0">
                <a:solidFill>
                  <a:prstClr val="black"/>
                </a:solidFill>
                <a:cs typeface="Arial" charset="0"/>
              </a:rPr>
              <a:t>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cs typeface="Arial" charset="0"/>
              </a:rPr>
              <a:t>and begin working on </a:t>
            </a:r>
            <a:r>
              <a:rPr lang="en-US" sz="4000" dirty="0" smtClean="0">
                <a:solidFill>
                  <a:prstClr val="black"/>
                </a:solidFill>
                <a:cs typeface="Arial" charset="0"/>
              </a:rPr>
              <a:t>Practice Test 3.</a:t>
            </a:r>
            <a:endParaRPr lang="en-US" sz="4000" dirty="0">
              <a:solidFill>
                <a:prstClr val="black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932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36825"/>
          </a:xfrm>
        </p:spPr>
        <p:txBody>
          <a:bodyPr/>
          <a:lstStyle/>
          <a:p>
            <a:pPr eaLnBrk="1" hangingPunct="1"/>
            <a:r>
              <a:rPr lang="en-US" sz="6000" u="sng" dirty="0" smtClean="0">
                <a:solidFill>
                  <a:srgbClr val="FF0000"/>
                </a:solidFill>
              </a:rPr>
              <a:t>Review for Test 3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138421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15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 smtClean="0">
                <a:solidFill>
                  <a:srgbClr val="FF0000"/>
                </a:solidFill>
              </a:rPr>
              <a:t>REMINDER</a:t>
            </a:r>
            <a:r>
              <a:rPr lang="en-US" sz="2800" b="1" dirty="0" smtClean="0">
                <a:solidFill>
                  <a:srgbClr val="000000"/>
                </a:solidFill>
              </a:rPr>
              <a:t>: If at </a:t>
            </a:r>
            <a:r>
              <a:rPr lang="en-US" sz="2800" b="1" dirty="0">
                <a:solidFill>
                  <a:srgbClr val="000000"/>
                </a:solidFill>
              </a:rPr>
              <a:t>a</a:t>
            </a:r>
            <a:r>
              <a:rPr lang="en-US" sz="2800" b="1" dirty="0" smtClean="0">
                <a:solidFill>
                  <a:srgbClr val="000000"/>
                </a:solidFill>
              </a:rPr>
              <a:t>ny </a:t>
            </a:r>
            <a:r>
              <a:rPr lang="en-US" sz="2800" b="1" dirty="0">
                <a:solidFill>
                  <a:srgbClr val="000000"/>
                </a:solidFill>
              </a:rPr>
              <a:t>time you are unable to access assignments from the </a:t>
            </a:r>
            <a:r>
              <a:rPr lang="en-US" sz="2800" b="1" dirty="0" err="1" smtClean="0">
                <a:solidFill>
                  <a:srgbClr val="000000"/>
                </a:solidFill>
              </a:rPr>
              <a:t>PearsonMyLab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</a:rPr>
              <a:t>web site: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You can still get to your homework assignments and practice tests and quizzes during this time by using the following login site: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0000"/>
              </a:solidFill>
              <a:hlinkClick r:id="rId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hlinkClick r:id="rId2"/>
              </a:rPr>
              <a:t>http://www.mathxl.com/mmllogin.htm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endParaRPr lang="en-US" sz="3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3300"/>
                </a:solidFill>
              </a:rPr>
              <a:t>MAKE SURE YOU HAVE THIS WEBSITE ADDED TO YOUR “FAVORITES” LIST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i="1" u="sng" dirty="0">
                <a:solidFill>
                  <a:srgbClr val="000000"/>
                </a:solidFill>
              </a:rPr>
              <a:t>AND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3333FF"/>
                </a:solidFill>
              </a:rPr>
              <a:t>KNOW HOW TO USE IT TO ACCESS HOMEWORK AND PRACTICE TESTS!</a:t>
            </a:r>
          </a:p>
        </p:txBody>
      </p:sp>
    </p:spTree>
    <p:extLst>
      <p:ext uri="{BB962C8B-B14F-4D97-AF65-F5344CB8AC3E}">
        <p14:creationId xmlns:p14="http://schemas.microsoft.com/office/powerpoint/2010/main" val="3461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REMINDERS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FF0000"/>
                </a:solidFill>
              </a:rPr>
              <a:t>No personal calculators or other devices </a:t>
            </a:r>
            <a:r>
              <a:rPr lang="en-US" sz="2800" dirty="0" smtClean="0"/>
              <a:t>(cell phones, iPads, headphones, etc.) </a:t>
            </a:r>
            <a:r>
              <a:rPr lang="en-US" sz="2800" b="1" dirty="0" smtClean="0">
                <a:solidFill>
                  <a:srgbClr val="FF0000"/>
                </a:solidFill>
              </a:rPr>
              <a:t>or </a:t>
            </a:r>
            <a:r>
              <a:rPr lang="en-US" sz="2800" b="1" dirty="0">
                <a:solidFill>
                  <a:srgbClr val="FF0000"/>
                </a:solidFill>
              </a:rPr>
              <a:t>notes </a:t>
            </a:r>
            <a:r>
              <a:rPr lang="en-US" sz="2800" b="1" dirty="0" smtClean="0">
                <a:solidFill>
                  <a:srgbClr val="FF0000"/>
                </a:solidFill>
              </a:rPr>
              <a:t>can be used on this test.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You will be given a clean copy of the Math </a:t>
            </a:r>
            <a:r>
              <a:rPr lang="en-US" sz="2800" dirty="0"/>
              <a:t>9</a:t>
            </a:r>
            <a:r>
              <a:rPr lang="en-US" sz="2800" dirty="0" smtClean="0"/>
              <a:t>0 formula sheet to use during this test.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/>
              <a:t>Any attempt to use notes or unauthorized devices or other students’ help will result in a zero score being assigned to your test</a:t>
            </a:r>
            <a:r>
              <a:rPr lang="en-US" sz="2800" dirty="0" smtClean="0"/>
              <a:t>. </a:t>
            </a:r>
            <a:r>
              <a:rPr lang="en-US" sz="2800" b="1" dirty="0" smtClean="0">
                <a:solidFill>
                  <a:srgbClr val="9900FF"/>
                </a:solidFill>
              </a:rPr>
              <a:t>If it happens again, you’ll get an F for the course and an academic misconduct citation in your permanent record.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1905001"/>
            <a:ext cx="9144001" cy="24314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0" dirty="0">
                <a:solidFill>
                  <a:srgbClr val="FF0000"/>
                </a:solidFill>
              </a:rPr>
              <a:t>Remember: </a:t>
            </a:r>
            <a:r>
              <a:rPr lang="en-US" sz="3600" kern="0" dirty="0">
                <a:solidFill>
                  <a:srgbClr val="000000"/>
                </a:solidFill>
              </a:rPr>
              <a:t>P</a:t>
            </a:r>
            <a:r>
              <a:rPr lang="en-US" sz="3600" kern="0" dirty="0" smtClean="0">
                <a:solidFill>
                  <a:srgbClr val="000000"/>
                </a:solidFill>
              </a:rPr>
              <a:t>oints </a:t>
            </a:r>
            <a:r>
              <a:rPr lang="en-US" sz="3600" kern="0" dirty="0">
                <a:solidFill>
                  <a:srgbClr val="000000"/>
                </a:solidFill>
              </a:rPr>
              <a:t>of this test will cover</a:t>
            </a:r>
            <a:endParaRPr lang="en-US" sz="3600" kern="0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kern="0" dirty="0" smtClean="0">
                <a:solidFill>
                  <a:srgbClr val="000000"/>
                </a:solidFill>
              </a:rPr>
              <a:t>material </a:t>
            </a:r>
            <a:r>
              <a:rPr lang="en-US" sz="3600" kern="0" dirty="0">
                <a:solidFill>
                  <a:srgbClr val="000000"/>
                </a:solidFill>
              </a:rPr>
              <a:t>from Units 1 &amp; 2 </a:t>
            </a:r>
            <a:r>
              <a:rPr lang="en-US" sz="3600" kern="0" dirty="0" smtClean="0">
                <a:solidFill>
                  <a:srgbClr val="000000"/>
                </a:solidFill>
              </a:rPr>
              <a:t>(</a:t>
            </a:r>
            <a:r>
              <a:rPr lang="en-US" sz="3600" kern="0" dirty="0">
                <a:solidFill>
                  <a:srgbClr val="000000"/>
                </a:solidFill>
              </a:rPr>
              <a:t>Chapters 1-4), so </a:t>
            </a:r>
            <a:endParaRPr lang="en-US" sz="3600" kern="0" dirty="0" smtClean="0">
              <a:solidFill>
                <a:srgbClr val="000000"/>
              </a:solidFill>
            </a:endParaRPr>
          </a:p>
          <a:p>
            <a:pPr algn="ctr"/>
            <a:r>
              <a:rPr lang="en-US" sz="4000" b="1" u="sng" kern="0" dirty="0" smtClean="0">
                <a:solidFill>
                  <a:srgbClr val="FF0000"/>
                </a:solidFill>
              </a:rPr>
              <a:t>make </a:t>
            </a:r>
            <a:r>
              <a:rPr lang="en-US" sz="4000" b="1" u="sng" kern="0" dirty="0">
                <a:solidFill>
                  <a:srgbClr val="FF0000"/>
                </a:solidFill>
              </a:rPr>
              <a:t>sure you review your </a:t>
            </a:r>
            <a:endParaRPr lang="en-US" sz="4000" b="1" u="sng" kern="0" dirty="0" smtClean="0">
              <a:solidFill>
                <a:srgbClr val="FF0000"/>
              </a:solidFill>
            </a:endParaRPr>
          </a:p>
          <a:p>
            <a:pPr algn="ctr"/>
            <a:r>
              <a:rPr lang="en-US" sz="4000" b="1" u="sng" kern="0" dirty="0" smtClean="0">
                <a:solidFill>
                  <a:srgbClr val="FF0000"/>
                </a:solidFill>
              </a:rPr>
              <a:t>graded </a:t>
            </a:r>
            <a:r>
              <a:rPr lang="en-US" sz="4000" b="1" u="sng" kern="0" dirty="0">
                <a:solidFill>
                  <a:srgbClr val="FF0000"/>
                </a:solidFill>
              </a:rPr>
              <a:t>Test 1 &amp; 2 worksheets</a:t>
            </a:r>
            <a:r>
              <a:rPr lang="en-US" sz="4000" b="1" u="sng" kern="0" dirty="0" smtClean="0">
                <a:solidFill>
                  <a:srgbClr val="FF0000"/>
                </a:solidFill>
              </a:rPr>
              <a:t>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76200"/>
            <a:ext cx="8569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/>
            <a:r>
              <a:rPr lang="en-US" sz="3200" u="sng" dirty="0">
                <a:solidFill>
                  <a:srgbClr val="0000FF"/>
                </a:solidFill>
              </a:rPr>
              <a:t>Test 3 is worth </a:t>
            </a:r>
            <a:r>
              <a:rPr lang="en-US" sz="3200" b="1" u="sng" dirty="0">
                <a:solidFill>
                  <a:srgbClr val="FF0000"/>
                </a:solidFill>
              </a:rPr>
              <a:t>150 points </a:t>
            </a:r>
            <a:r>
              <a:rPr lang="en-US" sz="3200" u="sng" dirty="0">
                <a:solidFill>
                  <a:srgbClr val="0000FF"/>
                </a:solidFill>
              </a:rPr>
              <a:t>and covers</a:t>
            </a:r>
            <a:r>
              <a:rPr lang="en-US" sz="3200" dirty="0" smtClean="0">
                <a:solidFill>
                  <a:srgbClr val="0000FF"/>
                </a:solidFill>
              </a:rPr>
              <a:t>:</a:t>
            </a:r>
          </a:p>
          <a:p>
            <a:pPr marL="457200"/>
            <a:r>
              <a:rPr lang="en-US" sz="1200" u="sng" dirty="0">
                <a:solidFill>
                  <a:srgbClr val="0000FF"/>
                </a:solidFill>
              </a:rPr>
              <a:t/>
            </a:r>
            <a:br>
              <a:rPr lang="en-US" sz="1200" u="sng" dirty="0">
                <a:solidFill>
                  <a:srgbClr val="0000FF"/>
                </a:solidFill>
              </a:rPr>
            </a:br>
            <a:r>
              <a:rPr lang="en-US" sz="3200" dirty="0" smtClean="0">
                <a:solidFill>
                  <a:srgbClr val="0000FF"/>
                </a:solidFill>
              </a:rPr>
              <a:t>    --Chapter </a:t>
            </a:r>
            <a:r>
              <a:rPr lang="en-US" sz="3200" dirty="0">
                <a:solidFill>
                  <a:srgbClr val="0000FF"/>
                </a:solidFill>
              </a:rPr>
              <a:t>5 (Exponents and polynomials)</a:t>
            </a:r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3200" dirty="0" smtClean="0">
                <a:solidFill>
                  <a:srgbClr val="0000FF"/>
                </a:solidFill>
              </a:rPr>
              <a:t>    --Chapter </a:t>
            </a:r>
            <a:r>
              <a:rPr lang="en-US" sz="3200" dirty="0">
                <a:solidFill>
                  <a:srgbClr val="0000FF"/>
                </a:solidFill>
              </a:rPr>
              <a:t>6 (Factoring polynomials)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-15766" y="4495800"/>
            <a:ext cx="9485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Remember the salary % problem from Test 1? </a:t>
            </a:r>
          </a:p>
          <a:p>
            <a:r>
              <a:rPr lang="en-US" sz="2800" i="1" dirty="0" smtClean="0"/>
              <a:t>Word problems in two variables from the end of Test 2? 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Make sure you’re prepared to do 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800" b="1" u="sng" dirty="0" smtClean="0">
                <a:solidFill>
                  <a:srgbClr val="0000FF"/>
                </a:solidFill>
              </a:rPr>
              <a:t>ALL problems</a:t>
            </a:r>
            <a:r>
              <a:rPr lang="en-US" sz="2800" b="1" dirty="0" smtClean="0">
                <a:solidFill>
                  <a:srgbClr val="0000FF"/>
                </a:solidFill>
              </a:rPr>
              <a:t> on </a:t>
            </a:r>
            <a:r>
              <a:rPr lang="en-US" sz="2800" b="1" u="sng" dirty="0" smtClean="0">
                <a:solidFill>
                  <a:srgbClr val="0000FF"/>
                </a:solidFill>
              </a:rPr>
              <a:t>both of those tests</a:t>
            </a:r>
          </a:p>
          <a:p>
            <a:pPr algn="ctr"/>
            <a:r>
              <a:rPr lang="en-US" sz="2800" b="1" dirty="0" smtClean="0">
                <a:solidFill>
                  <a:srgbClr val="0000FF"/>
                </a:solidFill>
              </a:rPr>
              <a:t> before you come in to take Test 3. 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study for tomorrow’s test:</a:t>
            </a: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648200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Take Practice Test 3. </a:t>
            </a:r>
          </a:p>
          <a:p>
            <a:pPr marL="1371600" lvl="2" indent="-514350"/>
            <a:r>
              <a:rPr lang="en-US" dirty="0" smtClean="0"/>
              <a:t>It’s required assignment, worth 10 points and due tomorrow class time</a:t>
            </a:r>
            <a:r>
              <a:rPr lang="en-US" dirty="0"/>
              <a:t>. 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You can </a:t>
            </a:r>
            <a:r>
              <a:rPr lang="en-US" dirty="0"/>
              <a:t>take it as many times as you want. 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Each time you take it, you’ll get a different set of questions (not just same ones with different numbers), so taking it at least 2 or 3 times will give you a wider variety of practice problems to try.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Review your graded worksheets for </a:t>
            </a:r>
            <a:r>
              <a:rPr lang="en-US" sz="3900" b="1" u="sng" dirty="0" smtClean="0">
                <a:solidFill>
                  <a:srgbClr val="FF0000"/>
                </a:solidFill>
              </a:rPr>
              <a:t>Test 1</a:t>
            </a:r>
            <a:r>
              <a:rPr lang="en-US" b="1" dirty="0" smtClean="0">
                <a:solidFill>
                  <a:srgbClr val="00B050"/>
                </a:solidFill>
              </a:rPr>
              <a:t> and </a:t>
            </a:r>
            <a:r>
              <a:rPr lang="en-US" sz="3800" b="1" u="sng" dirty="0" smtClean="0">
                <a:solidFill>
                  <a:srgbClr val="7030A0"/>
                </a:solidFill>
              </a:rPr>
              <a:t>Test 2</a:t>
            </a:r>
            <a:r>
              <a:rPr lang="en-US" b="1" dirty="0" smtClean="0">
                <a:solidFill>
                  <a:srgbClr val="00B050"/>
                </a:solidFill>
              </a:rPr>
              <a:t>.     </a:t>
            </a:r>
            <a:r>
              <a:rPr lang="en-US" dirty="0" smtClean="0"/>
              <a:t>(Remember, </a:t>
            </a:r>
            <a:r>
              <a:rPr lang="en-US" b="1" dirty="0" smtClean="0"/>
              <a:t>there will be </a:t>
            </a:r>
            <a:r>
              <a:rPr lang="en-US" b="1" dirty="0" smtClean="0"/>
              <a:t>points </a:t>
            </a:r>
            <a:r>
              <a:rPr lang="en-US" dirty="0" smtClean="0"/>
              <a:t>out of the 150 on Test 3 </a:t>
            </a:r>
            <a:r>
              <a:rPr lang="en-US" b="1" dirty="0" smtClean="0"/>
              <a:t>that will cover material from Units 1 and 2 </a:t>
            </a:r>
            <a:r>
              <a:rPr lang="en-US" dirty="0" smtClean="0"/>
              <a:t>that was covered on Tests 1 and 2.)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297" y="1295400"/>
            <a:ext cx="8915400" cy="5029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Use your </a:t>
            </a:r>
            <a:r>
              <a:rPr lang="en-US" sz="2800" b="1" u="sng" dirty="0" smtClean="0"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yellow formula sheet </a:t>
            </a:r>
            <a:r>
              <a:rPr lang="en-US" sz="2800" dirty="0" smtClean="0"/>
              <a:t>while you take this!</a:t>
            </a:r>
          </a:p>
          <a:p>
            <a:pPr eaLnBrk="1" hangingPunct="1"/>
            <a:r>
              <a:rPr lang="en-US" sz="2800" dirty="0" smtClean="0"/>
              <a:t>There is no password needed for the practice test</a:t>
            </a:r>
            <a:r>
              <a:rPr lang="en-US" sz="2800" b="1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/>
            <a:r>
              <a:rPr lang="en-US" sz="2800" b="1" dirty="0" smtClean="0">
                <a:solidFill>
                  <a:srgbClr val="0000FF"/>
                </a:solidFill>
              </a:rPr>
              <a:t>There are </a:t>
            </a:r>
            <a:r>
              <a:rPr lang="en-US" sz="2800" b="1" dirty="0" smtClean="0">
                <a:solidFill>
                  <a:srgbClr val="FF0000"/>
                </a:solidFill>
              </a:rPr>
              <a:t>25 questions</a:t>
            </a:r>
            <a:r>
              <a:rPr lang="en-US" sz="2800" b="1" dirty="0" smtClean="0">
                <a:solidFill>
                  <a:srgbClr val="0000FF"/>
                </a:solidFill>
              </a:rPr>
              <a:t> on the practice test, but only </a:t>
            </a:r>
            <a:r>
              <a:rPr lang="en-US" sz="2800" b="1" dirty="0" smtClean="0">
                <a:solidFill>
                  <a:srgbClr val="00B050"/>
                </a:solidFill>
              </a:rPr>
              <a:t>18 </a:t>
            </a:r>
            <a:r>
              <a:rPr lang="en-US" sz="2800" b="1" dirty="0" smtClean="0">
                <a:solidFill>
                  <a:srgbClr val="00B050"/>
                </a:solidFill>
              </a:rPr>
              <a:t>on the real test</a:t>
            </a:r>
            <a:r>
              <a:rPr lang="en-US" sz="2800" dirty="0" smtClean="0"/>
              <a:t>. </a:t>
            </a:r>
          </a:p>
          <a:p>
            <a:pPr eaLnBrk="1" hangingPunct="1"/>
            <a:r>
              <a:rPr lang="en-US" sz="2800" b="1" dirty="0" smtClean="0"/>
              <a:t>The time limit on the </a:t>
            </a:r>
            <a:r>
              <a:rPr lang="en-US" sz="2800" b="1" dirty="0" smtClean="0">
                <a:solidFill>
                  <a:srgbClr val="FF0000"/>
                </a:solidFill>
              </a:rPr>
              <a:t>practice test </a:t>
            </a:r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FF0000"/>
                </a:solidFill>
              </a:rPr>
              <a:t>90 minutes</a:t>
            </a:r>
            <a:r>
              <a:rPr lang="en-US" sz="2800" dirty="0" smtClean="0"/>
              <a:t>, but the </a:t>
            </a:r>
            <a:r>
              <a:rPr lang="en-US" sz="2800" b="1" dirty="0" smtClean="0"/>
              <a:t>time limit on the </a:t>
            </a:r>
            <a:r>
              <a:rPr lang="en-US" sz="2800" b="1" dirty="0" smtClean="0">
                <a:solidFill>
                  <a:srgbClr val="9900FF"/>
                </a:solidFill>
              </a:rPr>
              <a:t>real (in-class) test </a:t>
            </a:r>
            <a:r>
              <a:rPr lang="en-US" sz="2800" b="1" dirty="0" smtClean="0"/>
              <a:t>is only </a:t>
            </a:r>
            <a:r>
              <a:rPr lang="en-US" sz="2800" b="1" dirty="0" smtClean="0">
                <a:solidFill>
                  <a:srgbClr val="9900FF"/>
                </a:solidFill>
              </a:rPr>
              <a:t>60 </a:t>
            </a:r>
            <a:r>
              <a:rPr lang="en-US" sz="2800" b="1" dirty="0" smtClean="0">
                <a:solidFill>
                  <a:srgbClr val="9900FF"/>
                </a:solidFill>
              </a:rPr>
              <a:t>minutes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b="1" dirty="0" smtClean="0"/>
              <a:t>Each time you take the practice test you will get a different set of questions</a:t>
            </a:r>
            <a:r>
              <a:rPr lang="en-US" sz="2800" dirty="0" smtClean="0"/>
              <a:t>, so taking it </a:t>
            </a:r>
            <a:r>
              <a:rPr lang="en-US" sz="2800" b="1" i="1" dirty="0" smtClean="0">
                <a:solidFill>
                  <a:srgbClr val="FF0000"/>
                </a:solidFill>
              </a:rPr>
              <a:t>at least </a:t>
            </a:r>
            <a:r>
              <a:rPr lang="en-US" sz="2800" dirty="0" smtClean="0"/>
              <a:t>twice will help you review more of the topics and problems that might appear on the test.</a:t>
            </a:r>
          </a:p>
        </p:txBody>
      </p:sp>
    </p:spTree>
    <p:extLst>
      <p:ext uri="{BB962C8B-B14F-4D97-AF65-F5344CB8AC3E}">
        <p14:creationId xmlns:p14="http://schemas.microsoft.com/office/powerpoint/2010/main" val="1556457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More 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838200"/>
            <a:ext cx="8991600" cy="51816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Practice showing work for the real test by </a:t>
            </a:r>
            <a:r>
              <a:rPr lang="en-US" sz="2200" b="1" dirty="0" smtClean="0">
                <a:solidFill>
                  <a:srgbClr val="FF0000"/>
                </a:solidFill>
              </a:rPr>
              <a:t>showing </a:t>
            </a:r>
            <a:r>
              <a:rPr lang="en-US" sz="2200" b="1" dirty="0">
                <a:solidFill>
                  <a:srgbClr val="FF0000"/>
                </a:solidFill>
              </a:rPr>
              <a:t>work for each practice test problem in your notebook</a:t>
            </a:r>
            <a:r>
              <a:rPr lang="en-US" sz="2200" dirty="0"/>
              <a:t>, and </a:t>
            </a:r>
            <a:r>
              <a:rPr lang="en-US" sz="2200" b="1" u="sng" dirty="0">
                <a:solidFill>
                  <a:srgbClr val="0000FF"/>
                </a:solidFill>
              </a:rPr>
              <a:t>practice checking </a:t>
            </a:r>
            <a:r>
              <a:rPr lang="en-US" sz="2200" b="1" u="sng" dirty="0" smtClean="0">
                <a:solidFill>
                  <a:srgbClr val="0000FF"/>
                </a:solidFill>
              </a:rPr>
              <a:t>answers</a:t>
            </a:r>
            <a:r>
              <a:rPr lang="en-US" sz="2200" dirty="0" smtClean="0"/>
              <a:t> before submitting your practice test.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b="1" i="1" dirty="0" smtClean="0"/>
              <a:t>Make sure you know the steps for checking answers to </a:t>
            </a:r>
            <a:r>
              <a:rPr lang="en-US" sz="2200" b="1" i="1" dirty="0"/>
              <a:t>long division, factoring and “solve equations” problems”!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b="1" dirty="0" smtClean="0">
                <a:solidFill>
                  <a:srgbClr val="00CC00"/>
                </a:solidFill>
              </a:rPr>
              <a:t>You </a:t>
            </a:r>
            <a:r>
              <a:rPr lang="en-US" sz="2200" b="1" i="1" u="sng" dirty="0">
                <a:solidFill>
                  <a:srgbClr val="00CC00"/>
                </a:solidFill>
              </a:rPr>
              <a:t>DON’T</a:t>
            </a:r>
            <a:r>
              <a:rPr lang="en-US" sz="2200" b="1" dirty="0">
                <a:solidFill>
                  <a:srgbClr val="00CC00"/>
                </a:solidFill>
              </a:rPr>
              <a:t> have to finish a practice test all on one session</a:t>
            </a:r>
            <a:r>
              <a:rPr lang="en-US" sz="2200" b="1" dirty="0" smtClean="0"/>
              <a:t>.    </a:t>
            </a:r>
            <a:r>
              <a:rPr lang="en-US" sz="2200" dirty="0" smtClean="0"/>
              <a:t>On the </a:t>
            </a:r>
            <a:r>
              <a:rPr lang="en-US" sz="2200" b="1" u="sng" dirty="0" smtClean="0">
                <a:solidFill>
                  <a:srgbClr val="FF0000"/>
                </a:solidFill>
              </a:rPr>
              <a:t>PRACTICE</a:t>
            </a:r>
            <a:r>
              <a:rPr lang="en-US" sz="2200" b="1" dirty="0" smtClean="0"/>
              <a:t> </a:t>
            </a:r>
            <a:r>
              <a:rPr lang="en-US" sz="2200" dirty="0"/>
              <a:t>t</a:t>
            </a:r>
            <a:r>
              <a:rPr lang="en-US" sz="2200" dirty="0" smtClean="0"/>
              <a:t>est, you can do part of it, then close it </a:t>
            </a:r>
            <a:r>
              <a:rPr lang="en-US" sz="2200" i="1" dirty="0" smtClean="0">
                <a:solidFill>
                  <a:srgbClr val="FF0000"/>
                </a:solidFill>
              </a:rPr>
              <a:t>(DON’T submit the unfinished quiz, just close the window and leave the page) </a:t>
            </a:r>
            <a:r>
              <a:rPr lang="en-US" sz="2200" dirty="0" smtClean="0"/>
              <a:t>and come back later to finish it without losing any time off your clock. 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When you </a:t>
            </a:r>
            <a:r>
              <a:rPr lang="en-US" sz="2200" b="1" dirty="0" smtClean="0"/>
              <a:t>REVIEW</a:t>
            </a:r>
            <a:r>
              <a:rPr lang="en-US" sz="2200" dirty="0" smtClean="0"/>
              <a:t> submitted tests, the </a:t>
            </a:r>
            <a:r>
              <a:rPr lang="en-US" sz="2200" b="1" dirty="0" smtClean="0">
                <a:solidFill>
                  <a:srgbClr val="FF0000"/>
                </a:solidFill>
              </a:rPr>
              <a:t>online help buttons </a:t>
            </a:r>
            <a:r>
              <a:rPr lang="en-US" sz="2200" dirty="0" smtClean="0"/>
              <a:t>like “help me solve this” will become visible for each question.</a:t>
            </a:r>
          </a:p>
          <a:p>
            <a:pPr eaLnBrk="1" hangingPunct="1">
              <a:spcBef>
                <a:spcPts val="1800"/>
              </a:spcBef>
            </a:pPr>
            <a:endParaRPr lang="en-US" sz="2200" dirty="0" smtClean="0">
              <a:solidFill>
                <a:srgbClr val="0099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987" y="2057400"/>
            <a:ext cx="8763000" cy="762000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987" y="2971800"/>
            <a:ext cx="8728587" cy="175260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24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5"/>
            <a:ext cx="1066800" cy="741405"/>
          </a:xfrm>
        </p:spPr>
        <p:txBody>
          <a:bodyPr/>
          <a:lstStyle/>
          <a:p>
            <a:pPr algn="l"/>
            <a:r>
              <a:rPr lang="en-US" sz="1000" dirty="0" smtClean="0"/>
              <a:t>Teachers: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763000" cy="4419600"/>
          </a:xfrm>
        </p:spPr>
        <p:txBody>
          <a:bodyPr/>
          <a:lstStyle/>
          <a:p>
            <a:r>
              <a:rPr lang="en-US" sz="900" dirty="0" smtClean="0"/>
              <a:t>select concepts and problems to review with your section.</a:t>
            </a:r>
          </a:p>
          <a:p>
            <a:r>
              <a:rPr lang="en-US" sz="900" dirty="0" smtClean="0"/>
              <a:t>Make sure to cover the differences between a </a:t>
            </a:r>
            <a:r>
              <a:rPr lang="en-US" sz="900" b="1" i="1" dirty="0" smtClean="0"/>
              <a:t>“factor” </a:t>
            </a:r>
            <a:r>
              <a:rPr lang="en-US" sz="900" dirty="0" smtClean="0"/>
              <a:t>problem and a </a:t>
            </a:r>
            <a:r>
              <a:rPr lang="en-US" sz="900" b="1" i="1" dirty="0" smtClean="0"/>
              <a:t>“solve equations” </a:t>
            </a:r>
            <a:r>
              <a:rPr lang="en-US" sz="900" dirty="0" smtClean="0"/>
              <a:t>problem – not just the fact that one has factors for answers and the other has numbers, but also that fractions can only be cleared in an </a:t>
            </a:r>
            <a:r>
              <a:rPr lang="en-US" sz="900" i="1" dirty="0" smtClean="0"/>
              <a:t>equation</a:t>
            </a:r>
            <a:r>
              <a:rPr lang="en-US" sz="900" dirty="0" smtClean="0"/>
              <a:t>.</a:t>
            </a:r>
          </a:p>
          <a:p>
            <a:r>
              <a:rPr lang="en-US" sz="900" dirty="0" smtClean="0"/>
              <a:t>When you finish going over problems, have the class work on their practice tests.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991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733</Words>
  <Application>Microsoft Office PowerPoint</Application>
  <PresentationFormat>On-screen Show (4:3)</PresentationFormat>
  <Paragraphs>53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2_Network Blitz</vt:lpstr>
      <vt:lpstr>Default Design</vt:lpstr>
      <vt:lpstr>2_Office Theme</vt:lpstr>
      <vt:lpstr>1_Default Design</vt:lpstr>
      <vt:lpstr>3_Office Theme</vt:lpstr>
      <vt:lpstr>PowerPoint Presentation</vt:lpstr>
      <vt:lpstr>Review for Test 3</vt:lpstr>
      <vt:lpstr>PowerPoint Presentation</vt:lpstr>
      <vt:lpstr>REMINDERS:</vt:lpstr>
      <vt:lpstr>PowerPoint Presentation</vt:lpstr>
      <vt:lpstr>To study for tomorrow’s test:</vt:lpstr>
      <vt:lpstr>Practice Test Tips:</vt:lpstr>
      <vt:lpstr>More Practice Test Tips:</vt:lpstr>
      <vt:lpstr>Teachers: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84</cp:revision>
  <dcterms:created xsi:type="dcterms:W3CDTF">2013-10-27T14:37:37Z</dcterms:created>
  <dcterms:modified xsi:type="dcterms:W3CDTF">2017-11-09T22:32:35Z</dcterms:modified>
</cp:coreProperties>
</file>