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981" r:id="rId2"/>
    <p:sldMasterId id="2147484029" r:id="rId3"/>
    <p:sldMasterId id="2147484041" r:id="rId4"/>
    <p:sldMasterId id="2147484053" r:id="rId5"/>
    <p:sldMasterId id="2147484065" r:id="rId6"/>
    <p:sldMasterId id="2147484077" r:id="rId7"/>
  </p:sldMasterIdLst>
  <p:notesMasterIdLst>
    <p:notesMasterId r:id="rId18"/>
  </p:notesMasterIdLst>
  <p:sldIdLst>
    <p:sldId id="418" r:id="rId8"/>
    <p:sldId id="419" r:id="rId9"/>
    <p:sldId id="421" r:id="rId10"/>
    <p:sldId id="422" r:id="rId11"/>
    <p:sldId id="423" r:id="rId12"/>
    <p:sldId id="424" r:id="rId13"/>
    <p:sldId id="425" r:id="rId14"/>
    <p:sldId id="426" r:id="rId15"/>
    <p:sldId id="412" r:id="rId16"/>
    <p:sldId id="42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6FF33"/>
    <a:srgbClr val="00CC00"/>
    <a:srgbClr val="0000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19" autoAdjust="0"/>
    <p:restoredTop sz="94660"/>
  </p:normalViewPr>
  <p:slideViewPr>
    <p:cSldViewPr>
      <p:cViewPr>
        <p:scale>
          <a:sx n="114" d="100"/>
          <a:sy n="114" d="100"/>
        </p:scale>
        <p:origin x="-83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699E88-9D6A-48E2-A4D5-F456FE78594B}" type="slidenum">
              <a:rPr lang="en-US" smtClean="0">
                <a:solidFill>
                  <a:prstClr val="black"/>
                </a:solidFill>
              </a:rPr>
              <a:pPr eaLnBrk="1" hangingPunct="1"/>
              <a:t>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699E88-9D6A-48E2-A4D5-F456FE78594B}" type="slidenum">
              <a:rPr lang="en-US" smtClean="0">
                <a:solidFill>
                  <a:prstClr val="black"/>
                </a:solidFill>
              </a:rPr>
              <a:pPr eaLnBrk="1" hangingPunct="1"/>
              <a:t>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3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018A2-3FBF-47C1-B78E-A9703BEAF6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534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1E9BF-7CED-42CD-8DBB-646E799A6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208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4EAF-80F7-4344-A421-28D3002E3D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44521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DCE20-C545-4923-8EE3-F98DF1DC27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7597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915F-3DED-4B64-96E4-3B09075E8C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3160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59B9-FF3F-4C37-B5B7-6E0249017C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8899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036D-3CF9-4BFD-8AAA-B70703E1F4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11431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45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453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2EEB9-C7E3-4CD5-AD42-C6885C5A13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06698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33362-007B-4C41-A657-67FD43710E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0254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1C296-94C1-471C-912E-FCF362C589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6603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8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0471-F218-4C74-BACD-4C5CFDBFD2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2213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6AD2-1FEC-4437-9087-998BE008BB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59053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C9356-2231-433F-AE4F-BCB150366F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67277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AF1EE-A1AC-429A-BF00-B80291445F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8572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438A-E479-443D-8F96-E0A0959183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38795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EF54C-2E91-4D19-A52F-C93832397F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2269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34650-14B2-4F4A-9495-F4F56BE0C8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7377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F74A5-A750-45F8-AF9A-E6A8454E7C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79412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36736-B4A6-434A-B8CE-99064D20BF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889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791D9-C265-4F88-9355-EC077355D5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3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6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9AEBB-DBA8-40FF-BC1F-1B9B7B6BB9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5548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0EC19-F8EF-45F7-9741-8D19B17C02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986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26CE5-AF01-4F6F-831A-38FC72EA88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97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921AE-4CAC-42D1-A5BA-6DD26B72DD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049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7F883-C09A-4EB5-A22E-45AFEE80D8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1969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DD72A-A62A-4A3D-B000-21158BAB9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582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922B5-5461-4C2D-8C21-D6739A259A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9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1FEC6-4647-42A1-A3AE-8A2CEDD7DE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783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27AE-156A-4846-AAC2-145BE747A1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535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3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23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763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889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8529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121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922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979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8478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861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0847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7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7831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3DAEF-5260-40E8-9888-49C09F97712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356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6D3A4-CEEE-473A-AE0D-9C974A3D28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0037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4836C-5C7D-4037-B26B-B5AECA2D118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644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3FD07-CA51-428D-9A8D-9A8B8756F2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711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8F25D-0648-43BA-8597-C561766138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9089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03C1-9214-499E-81FE-BC2E6D0310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245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58BF0-6339-4EAE-8B4A-B64D989489B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9160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857C3-3FC8-44E9-9D8F-1004CA293F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41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8D03E-8035-4931-A1BA-C25CEEAAE8E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825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A6C17-3689-41A4-B20C-2047473B3F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1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5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6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2BCE3-4D89-4EB1-A79C-38AD971F2D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4178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94837-A980-40EF-996B-E651332A4C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083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6C2BD-7DC9-4426-8B82-16C63167B3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300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0DEBA-0EB0-4C6E-B3DF-B8AA95B04D2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5549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F232E-4B57-4949-A4EB-B377A58078C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24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BB0A6-5DFB-4A12-ABCF-C66C797CA64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6845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E5E6B-B689-4C3B-B810-0ECBB2B204D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0341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DE52-BB7D-4B68-A0C1-C9AC1519146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933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378E-894A-4568-99F3-456B21D8627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38048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0202-594A-4A37-96B2-D1A35F8E1DD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90799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B507E-0565-43EF-A2DA-32F765F0FA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97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33B18-7710-4086-AFBC-005920539D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00217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DBF96-8003-4223-9840-85215EE4B7D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818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630BC-B76E-4D70-9DC4-54F7F6A1208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7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FC741-95B5-461A-AE89-36DD8E69A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449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EA533-EC94-47BB-B0E3-083341A9B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726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level36</a:t>
            </a:r>
          </a:p>
          <a:p>
            <a:pPr lvl="4"/>
            <a:endParaRPr lang="en-US" altLang="en-US" smtClean="0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032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F73EA2-A4A4-4E8A-A07A-B9EB62945D2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6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7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350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7D0860-4735-4385-A604-B772F86540A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7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BE62C5-5E28-4CD5-BB2C-3268EF1003D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00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9667F9-4493-40C3-9828-BC1244FFB2A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12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47DF05-65B3-4892-BC30-A8A57A5EA6F7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4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19113" y="55563"/>
            <a:ext cx="8077200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4000" b="1" dirty="0" smtClean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4000" b="1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000000"/>
                </a:solidFill>
                <a:latin typeface="Arial" charset="0"/>
              </a:rPr>
              <a:t>Please </a:t>
            </a:r>
            <a:r>
              <a:rPr lang="en-US" sz="4000" b="1" u="sng" dirty="0" smtClean="0">
                <a:solidFill>
                  <a:srgbClr val="FF0000"/>
                </a:solidFill>
                <a:latin typeface="Arial" charset="0"/>
              </a:rPr>
              <a:t>CLOSE </a:t>
            </a:r>
            <a:r>
              <a:rPr lang="en-US" sz="4000" b="1" dirty="0" smtClean="0">
                <a:solidFill>
                  <a:srgbClr val="000000"/>
                </a:solidFill>
                <a:latin typeface="Arial" charset="0"/>
              </a:rPr>
              <a:t>YOUR LAPTOPS,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000000"/>
                </a:solidFill>
                <a:latin typeface="Arial" charset="0"/>
              </a:rPr>
              <a:t>and turn off and put away your cell phones, </a:t>
            </a:r>
            <a:r>
              <a:rPr lang="en-US" sz="4000" b="1" dirty="0" smtClean="0">
                <a:solidFill>
                  <a:srgbClr val="0000FF"/>
                </a:solidFill>
                <a:latin typeface="Arial" charset="0"/>
              </a:rPr>
              <a:t>and get out your note-taking materials</a:t>
            </a:r>
            <a:r>
              <a:rPr lang="en-US" sz="4800" b="1" dirty="0" smtClean="0">
                <a:solidFill>
                  <a:srgbClr val="0000FF"/>
                </a:solidFill>
                <a:latin typeface="Arial" charset="0"/>
              </a:rPr>
              <a:t>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4800" b="1" dirty="0">
              <a:solidFill>
                <a:srgbClr val="0000FF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4000" dirty="0" smtClean="0">
              <a:solidFill>
                <a:srgbClr val="9900FF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srgbClr val="9900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80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68770" y="457200"/>
            <a:ext cx="833184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prstClr val="black"/>
                </a:solidFill>
                <a:cs typeface="Arial" charset="0"/>
              </a:rPr>
              <a:t>You may now </a:t>
            </a:r>
            <a:r>
              <a:rPr lang="en-US" sz="4000" u="sng" dirty="0" smtClean="0">
                <a:solidFill>
                  <a:srgbClr val="FF0000"/>
                </a:solidFill>
                <a:cs typeface="Arial" charset="0"/>
              </a:rPr>
              <a:t>OPEN</a:t>
            </a:r>
            <a:r>
              <a:rPr lang="en-US" sz="4000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4000" dirty="0" smtClean="0">
                <a:solidFill>
                  <a:prstClr val="black"/>
                </a:solidFill>
                <a:cs typeface="Arial" charset="0"/>
              </a:rPr>
              <a:t>your </a:t>
            </a:r>
            <a:r>
              <a:rPr lang="en-US" sz="4000" dirty="0">
                <a:solidFill>
                  <a:prstClr val="black"/>
                </a:solidFill>
                <a:cs typeface="Arial" charset="0"/>
              </a:rPr>
              <a:t>LAPTOPS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cs typeface="Arial" charset="0"/>
              </a:rPr>
              <a:t>and begin working on </a:t>
            </a:r>
            <a:r>
              <a:rPr lang="en-US" sz="4000" dirty="0" smtClean="0">
                <a:solidFill>
                  <a:prstClr val="black"/>
                </a:solidFill>
                <a:cs typeface="Arial" charset="0"/>
              </a:rPr>
              <a:t>Practice Test 4.</a:t>
            </a:r>
            <a:endParaRPr lang="en-US" sz="4000" dirty="0">
              <a:solidFill>
                <a:prstClr val="black"/>
              </a:solidFill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40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5452" y="3810000"/>
            <a:ext cx="7848600" cy="19389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prstClr val="black"/>
                </a:solidFill>
              </a:rPr>
              <a:t>Remember, the help lab in 203 </a:t>
            </a:r>
          </a:p>
          <a:p>
            <a:pPr algn="ctr"/>
            <a:r>
              <a:rPr lang="en-US" sz="4000" b="1" dirty="0" smtClean="0">
                <a:solidFill>
                  <a:prstClr val="black"/>
                </a:solidFill>
              </a:rPr>
              <a:t>is open tonight and </a:t>
            </a:r>
          </a:p>
          <a:p>
            <a:pPr algn="ctr"/>
            <a:r>
              <a:rPr lang="en-US" sz="4000" b="1" dirty="0" smtClean="0">
                <a:solidFill>
                  <a:prstClr val="black"/>
                </a:solidFill>
              </a:rPr>
              <a:t>starting at 8:00 a.m. tomorrow.  </a:t>
            </a:r>
            <a:endParaRPr lang="en-US" sz="4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555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536825"/>
          </a:xfrm>
        </p:spPr>
        <p:txBody>
          <a:bodyPr/>
          <a:lstStyle/>
          <a:p>
            <a:pPr eaLnBrk="1" hangingPunct="1"/>
            <a:r>
              <a:rPr lang="en-US" sz="6000" u="sng" dirty="0" smtClean="0">
                <a:solidFill>
                  <a:srgbClr val="FF0000"/>
                </a:solidFill>
              </a:rPr>
              <a:t>Review for Test 4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36421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REMINDERS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b="1" dirty="0" smtClean="0">
                <a:solidFill>
                  <a:srgbClr val="FF0000"/>
                </a:solidFill>
              </a:rPr>
              <a:t>No personal calculators or other devices </a:t>
            </a:r>
            <a:r>
              <a:rPr lang="en-US" sz="2800" dirty="0" smtClean="0"/>
              <a:t>(cell phones, iPads, headphones, etc.) </a:t>
            </a:r>
            <a:r>
              <a:rPr lang="en-US" sz="2800" b="1" dirty="0" smtClean="0">
                <a:solidFill>
                  <a:srgbClr val="FF0000"/>
                </a:solidFill>
              </a:rPr>
              <a:t>or </a:t>
            </a:r>
            <a:r>
              <a:rPr lang="en-US" sz="2800" b="1" dirty="0">
                <a:solidFill>
                  <a:srgbClr val="FF0000"/>
                </a:solidFill>
              </a:rPr>
              <a:t>notes </a:t>
            </a:r>
            <a:r>
              <a:rPr lang="en-US" sz="2800" b="1" dirty="0" smtClean="0">
                <a:solidFill>
                  <a:srgbClr val="FF0000"/>
                </a:solidFill>
              </a:rPr>
              <a:t>can be used on this test.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 smtClean="0"/>
              <a:t>You will be given a clean copy of the Math </a:t>
            </a:r>
            <a:r>
              <a:rPr lang="en-US" sz="2800" dirty="0"/>
              <a:t>9</a:t>
            </a:r>
            <a:r>
              <a:rPr lang="en-US" sz="2800" dirty="0" smtClean="0"/>
              <a:t>0 formula sheet to use during this test.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b="1" dirty="0" smtClean="0"/>
              <a:t>Any attempt to use notes or unauthorized devices or other students’ help will result in a zero score being assigned to your test</a:t>
            </a:r>
            <a:r>
              <a:rPr lang="en-US" sz="2800" dirty="0" smtClean="0"/>
              <a:t>. </a:t>
            </a:r>
            <a:r>
              <a:rPr lang="en-US" sz="2800" b="1" dirty="0" smtClean="0">
                <a:solidFill>
                  <a:srgbClr val="9900FF"/>
                </a:solidFill>
              </a:rPr>
              <a:t>If it happens again, you’ll get an F for the course and an academic misconduct citation in your permanent record.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6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1459" y="1676400"/>
            <a:ext cx="9144000" cy="1447800"/>
          </a:xfrm>
        </p:spPr>
        <p:txBody>
          <a:bodyPr/>
          <a:lstStyle/>
          <a:p>
            <a:pPr algn="l" eaLnBrk="1" hangingPunct="1"/>
            <a:r>
              <a:rPr lang="en-US" sz="4000" u="sng" dirty="0" smtClean="0">
                <a:solidFill>
                  <a:srgbClr val="0000FF"/>
                </a:solidFill>
              </a:rPr>
              <a:t>Test 4 is worth </a:t>
            </a:r>
            <a:r>
              <a:rPr lang="en-US" sz="4000" b="1" u="sng" dirty="0" smtClean="0">
                <a:solidFill>
                  <a:srgbClr val="FF0000"/>
                </a:solidFill>
              </a:rPr>
              <a:t>60 points </a:t>
            </a:r>
            <a:r>
              <a:rPr lang="en-US" sz="4000" u="sng" dirty="0" smtClean="0">
                <a:solidFill>
                  <a:srgbClr val="0000FF"/>
                </a:solidFill>
              </a:rPr>
              <a:t>and covers</a:t>
            </a:r>
            <a:r>
              <a:rPr lang="en-US" sz="4000" dirty="0" smtClean="0">
                <a:solidFill>
                  <a:srgbClr val="0000FF"/>
                </a:solidFill>
              </a:rPr>
              <a:t>:</a:t>
            </a:r>
            <a:r>
              <a:rPr lang="en-US" sz="3600" dirty="0" smtClean="0">
                <a:solidFill>
                  <a:srgbClr val="0000FF"/>
                </a:solidFill>
              </a:rPr>
              <a:t/>
            </a:r>
            <a:br>
              <a:rPr lang="en-US" sz="3600" dirty="0" smtClean="0">
                <a:solidFill>
                  <a:srgbClr val="0000FF"/>
                </a:solidFill>
              </a:rPr>
            </a:br>
            <a:r>
              <a:rPr lang="en-US" sz="3600" dirty="0" smtClean="0">
                <a:solidFill>
                  <a:srgbClr val="0000FF"/>
                </a:solidFill>
              </a:rPr>
              <a:t/>
            </a:r>
            <a:br>
              <a:rPr lang="en-US" sz="3600" dirty="0" smtClean="0">
                <a:solidFill>
                  <a:srgbClr val="0000FF"/>
                </a:solidFill>
              </a:rPr>
            </a:br>
            <a:r>
              <a:rPr lang="en-US" sz="3600" dirty="0" smtClean="0">
                <a:solidFill>
                  <a:srgbClr val="0000FF"/>
                </a:solidFill>
              </a:rPr>
              <a:t/>
            </a:r>
            <a:br>
              <a:rPr lang="en-US" sz="3600" dirty="0" smtClean="0">
                <a:solidFill>
                  <a:srgbClr val="0000FF"/>
                </a:solidFill>
              </a:rPr>
            </a:br>
            <a:r>
              <a:rPr lang="en-US" sz="3600" dirty="0">
                <a:solidFill>
                  <a:srgbClr val="0000FF"/>
                </a:solidFill>
              </a:rPr>
              <a:t/>
            </a:r>
            <a:br>
              <a:rPr lang="en-US" sz="3600" dirty="0">
                <a:solidFill>
                  <a:srgbClr val="0000FF"/>
                </a:solidFill>
              </a:rPr>
            </a:br>
            <a:r>
              <a:rPr lang="en-US" sz="3600" dirty="0" smtClean="0">
                <a:solidFill>
                  <a:srgbClr val="0000FF"/>
                </a:solidFill>
              </a:rPr>
              <a:t/>
            </a:r>
            <a:br>
              <a:rPr lang="en-US" sz="3600" dirty="0" smtClean="0">
                <a:solidFill>
                  <a:srgbClr val="0000FF"/>
                </a:solidFill>
              </a:rPr>
            </a:br>
            <a:endParaRPr lang="en-US" sz="3600" dirty="0" smtClean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0" y="281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844" y="2514600"/>
            <a:ext cx="86105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</a:rPr>
              <a:t>Chapter 7 (Rational expressions</a:t>
            </a:r>
            <a:r>
              <a:rPr lang="en-US" sz="3200" dirty="0" smtClean="0">
                <a:solidFill>
                  <a:srgbClr val="0000FF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</a:rPr>
              <a:t>Chapter 10 (Radicals and radical functions</a:t>
            </a:r>
            <a:r>
              <a:rPr lang="en-US" sz="3200" dirty="0" smtClean="0">
                <a:solidFill>
                  <a:srgbClr val="0000FF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</a:rPr>
              <a:t>Chapter 11 (Quadratic formula</a:t>
            </a:r>
            <a:r>
              <a:rPr lang="en-US" sz="3200" dirty="0" smtClean="0">
                <a:solidFill>
                  <a:srgbClr val="0000FF"/>
                </a:solidFill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33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To study for Tuesday’s test:</a:t>
            </a:r>
            <a:endParaRPr lang="en-US" sz="4000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4648200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Take Practice Test 4. </a:t>
            </a:r>
          </a:p>
          <a:p>
            <a:pPr marL="1371600" lvl="2" indent="-514350"/>
            <a:r>
              <a:rPr lang="en-US" dirty="0" smtClean="0"/>
              <a:t>It’s required assignment, worth </a:t>
            </a:r>
            <a:r>
              <a:rPr lang="en-US" dirty="0" smtClean="0"/>
              <a:t>10 </a:t>
            </a:r>
            <a:r>
              <a:rPr lang="en-US" dirty="0" smtClean="0"/>
              <a:t>points and due </a:t>
            </a:r>
            <a:r>
              <a:rPr lang="en-US" dirty="0" smtClean="0"/>
              <a:t>at the next class </a:t>
            </a:r>
            <a:r>
              <a:rPr lang="en-US" dirty="0" smtClean="0"/>
              <a:t>time</a:t>
            </a:r>
            <a:r>
              <a:rPr lang="en-US" dirty="0"/>
              <a:t>. 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You can </a:t>
            </a:r>
            <a:r>
              <a:rPr lang="en-US" dirty="0"/>
              <a:t>take it as many times as you want. </a:t>
            </a:r>
            <a:endParaRPr lang="en-US" dirty="0" smtClean="0"/>
          </a:p>
          <a:p>
            <a:pPr marL="1371600" lvl="2" indent="-514350"/>
            <a:r>
              <a:rPr lang="en-US" dirty="0" smtClean="0"/>
              <a:t>Each time you take it, you’ll get a different set of questions (not just same ones with different numbers), so taking it at least 2 or 3 times will give you a wider variety of practice problems to try.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Review your graded worksheet for </a:t>
            </a:r>
            <a:r>
              <a:rPr lang="en-US" sz="3900" b="1" u="sng" dirty="0" smtClean="0">
                <a:solidFill>
                  <a:srgbClr val="FF0000"/>
                </a:solidFill>
              </a:rPr>
              <a:t>Test 3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/>
              <a:t>(Remember, factoring in still within this material so reviewing Test 3 will help.)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Practice Test Tips: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297" y="1295400"/>
            <a:ext cx="8915400" cy="5029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Use your </a:t>
            </a:r>
            <a:r>
              <a:rPr lang="en-US" sz="2800" b="1" u="sng" dirty="0" smtClean="0">
                <a:solidFill>
                  <a:srgbClr val="FFC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yellow formula sheet </a:t>
            </a:r>
            <a:r>
              <a:rPr lang="en-US" sz="2800" dirty="0" smtClean="0"/>
              <a:t>while you take this!</a:t>
            </a:r>
          </a:p>
          <a:p>
            <a:pPr eaLnBrk="1" hangingPunct="1"/>
            <a:r>
              <a:rPr lang="en-US" sz="2800" dirty="0" smtClean="0"/>
              <a:t>There is no password needed for the practice test</a:t>
            </a:r>
            <a:r>
              <a:rPr lang="en-US" sz="2800" b="1" dirty="0" smtClean="0">
                <a:solidFill>
                  <a:srgbClr val="0000FF"/>
                </a:solidFill>
              </a:rPr>
              <a:t>.</a:t>
            </a:r>
          </a:p>
          <a:p>
            <a:pPr eaLnBrk="1" hangingPunct="1"/>
            <a:r>
              <a:rPr lang="en-US" sz="2800" b="1" dirty="0" smtClean="0">
                <a:solidFill>
                  <a:srgbClr val="0000FF"/>
                </a:solidFill>
              </a:rPr>
              <a:t>There are </a:t>
            </a:r>
            <a:r>
              <a:rPr lang="en-US" sz="2800" b="1" dirty="0" smtClean="0">
                <a:solidFill>
                  <a:srgbClr val="FF0000"/>
                </a:solidFill>
              </a:rPr>
              <a:t>25 questions</a:t>
            </a:r>
            <a:r>
              <a:rPr lang="en-US" sz="2800" b="1" dirty="0" smtClean="0">
                <a:solidFill>
                  <a:srgbClr val="0000FF"/>
                </a:solidFill>
              </a:rPr>
              <a:t> on the practice test, but only </a:t>
            </a:r>
            <a:r>
              <a:rPr lang="en-US" sz="2800" b="1" dirty="0" smtClean="0">
                <a:solidFill>
                  <a:srgbClr val="00B050"/>
                </a:solidFill>
              </a:rPr>
              <a:t>20 on the real test</a:t>
            </a:r>
            <a:r>
              <a:rPr lang="en-US" sz="2800" dirty="0" smtClean="0"/>
              <a:t>. </a:t>
            </a:r>
          </a:p>
          <a:p>
            <a:pPr eaLnBrk="1" hangingPunct="1"/>
            <a:r>
              <a:rPr lang="en-US" sz="2800" b="1" dirty="0" smtClean="0"/>
              <a:t>The time limit on the </a:t>
            </a:r>
            <a:r>
              <a:rPr lang="en-US" sz="2800" b="1" dirty="0" smtClean="0">
                <a:solidFill>
                  <a:srgbClr val="FF0000"/>
                </a:solidFill>
              </a:rPr>
              <a:t>practice test </a:t>
            </a:r>
            <a:r>
              <a:rPr lang="en-US" sz="2800" b="1" dirty="0" smtClean="0"/>
              <a:t>is </a:t>
            </a:r>
            <a:r>
              <a:rPr lang="en-US" sz="2800" b="1" dirty="0" smtClean="0">
                <a:solidFill>
                  <a:srgbClr val="FF0000"/>
                </a:solidFill>
              </a:rPr>
              <a:t>90 minutes</a:t>
            </a:r>
            <a:r>
              <a:rPr lang="en-US" sz="2800" dirty="0" smtClean="0"/>
              <a:t>, but the </a:t>
            </a:r>
            <a:r>
              <a:rPr lang="en-US" sz="2800" b="1" dirty="0" smtClean="0"/>
              <a:t>time limit on the </a:t>
            </a:r>
            <a:r>
              <a:rPr lang="en-US" sz="2800" b="1" dirty="0" smtClean="0">
                <a:solidFill>
                  <a:srgbClr val="9900FF"/>
                </a:solidFill>
              </a:rPr>
              <a:t>real (in-class) test </a:t>
            </a:r>
            <a:r>
              <a:rPr lang="en-US" sz="2800" b="1" dirty="0" smtClean="0"/>
              <a:t>is only </a:t>
            </a:r>
            <a:r>
              <a:rPr lang="en-US" sz="2800" b="1" dirty="0" smtClean="0">
                <a:solidFill>
                  <a:srgbClr val="9900FF"/>
                </a:solidFill>
              </a:rPr>
              <a:t>55 minutes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b="1" dirty="0" smtClean="0"/>
              <a:t>Each time you take the practice test you will get a different set of questions</a:t>
            </a:r>
            <a:r>
              <a:rPr lang="en-US" sz="2800" dirty="0" smtClean="0"/>
              <a:t>, so taking it </a:t>
            </a:r>
            <a:r>
              <a:rPr lang="en-US" sz="2800" b="1" i="1" dirty="0" smtClean="0">
                <a:solidFill>
                  <a:srgbClr val="FF0000"/>
                </a:solidFill>
              </a:rPr>
              <a:t>at least </a:t>
            </a:r>
            <a:r>
              <a:rPr lang="en-US" sz="2800" dirty="0" smtClean="0"/>
              <a:t>twice will help you review more of the topics and problems that might appear on the test.</a:t>
            </a:r>
          </a:p>
        </p:txBody>
      </p:sp>
    </p:spTree>
    <p:extLst>
      <p:ext uri="{BB962C8B-B14F-4D97-AF65-F5344CB8AC3E}">
        <p14:creationId xmlns:p14="http://schemas.microsoft.com/office/powerpoint/2010/main" val="2232654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 smtClean="0"/>
              <a:t>More Practice Test Tips: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838200"/>
            <a:ext cx="8991600" cy="51816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Practice showing work for the real test by </a:t>
            </a:r>
            <a:r>
              <a:rPr lang="en-US" sz="2200" b="1" dirty="0" smtClean="0">
                <a:solidFill>
                  <a:srgbClr val="FF0000"/>
                </a:solidFill>
              </a:rPr>
              <a:t>showing </a:t>
            </a:r>
            <a:r>
              <a:rPr lang="en-US" sz="2200" b="1" dirty="0">
                <a:solidFill>
                  <a:srgbClr val="FF0000"/>
                </a:solidFill>
              </a:rPr>
              <a:t>work for each practice test problem in your notebook</a:t>
            </a:r>
            <a:r>
              <a:rPr lang="en-US" sz="2200" dirty="0"/>
              <a:t>, and </a:t>
            </a:r>
            <a:r>
              <a:rPr lang="en-US" sz="2200" b="1" u="sng" dirty="0">
                <a:solidFill>
                  <a:srgbClr val="0000FF"/>
                </a:solidFill>
              </a:rPr>
              <a:t>practice checking </a:t>
            </a:r>
            <a:r>
              <a:rPr lang="en-US" sz="2200" b="1" u="sng" dirty="0" smtClean="0">
                <a:solidFill>
                  <a:srgbClr val="0000FF"/>
                </a:solidFill>
              </a:rPr>
              <a:t>answers</a:t>
            </a:r>
            <a:r>
              <a:rPr lang="en-US" sz="2200" dirty="0" smtClean="0"/>
              <a:t> before submitting your practice test. 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b="1" dirty="0" smtClean="0">
                <a:solidFill>
                  <a:srgbClr val="00CC00"/>
                </a:solidFill>
              </a:rPr>
              <a:t>You </a:t>
            </a:r>
            <a:r>
              <a:rPr lang="en-US" sz="2200" b="1" i="1" u="sng" dirty="0">
                <a:solidFill>
                  <a:srgbClr val="00CC00"/>
                </a:solidFill>
              </a:rPr>
              <a:t>DON’T</a:t>
            </a:r>
            <a:r>
              <a:rPr lang="en-US" sz="2200" b="1" dirty="0">
                <a:solidFill>
                  <a:srgbClr val="00CC00"/>
                </a:solidFill>
              </a:rPr>
              <a:t> have to finish a practice test all on one session</a:t>
            </a:r>
            <a:r>
              <a:rPr lang="en-US" sz="2200" b="1" dirty="0" smtClean="0"/>
              <a:t>.    </a:t>
            </a:r>
            <a:r>
              <a:rPr lang="en-US" sz="2200" dirty="0" smtClean="0"/>
              <a:t>On the </a:t>
            </a:r>
            <a:r>
              <a:rPr lang="en-US" sz="2200" b="1" u="sng" dirty="0" smtClean="0">
                <a:solidFill>
                  <a:srgbClr val="FF0000"/>
                </a:solidFill>
              </a:rPr>
              <a:t>PRACTICE</a:t>
            </a:r>
            <a:r>
              <a:rPr lang="en-US" sz="2200" b="1" dirty="0" smtClean="0"/>
              <a:t> </a:t>
            </a:r>
            <a:r>
              <a:rPr lang="en-US" sz="2200" dirty="0"/>
              <a:t>t</a:t>
            </a:r>
            <a:r>
              <a:rPr lang="en-US" sz="2200" dirty="0" smtClean="0"/>
              <a:t>est, you can do part of it, then close it </a:t>
            </a:r>
            <a:r>
              <a:rPr lang="en-US" sz="2200" i="1" dirty="0" smtClean="0">
                <a:solidFill>
                  <a:srgbClr val="FF0000"/>
                </a:solidFill>
              </a:rPr>
              <a:t>(DON’T submit the unfinished quiz, just close the window and leave the page) </a:t>
            </a:r>
            <a:r>
              <a:rPr lang="en-US" sz="2200" dirty="0" smtClean="0"/>
              <a:t>and come back later to finish it without losing any time off your clock.  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dirty="0" smtClean="0"/>
              <a:t>When you </a:t>
            </a:r>
            <a:r>
              <a:rPr lang="en-US" sz="2200" b="1" dirty="0" smtClean="0"/>
              <a:t>REVIEW</a:t>
            </a:r>
            <a:r>
              <a:rPr lang="en-US" sz="2200" dirty="0" smtClean="0"/>
              <a:t> submitted tests, the </a:t>
            </a:r>
            <a:r>
              <a:rPr lang="en-US" sz="2200" b="1" dirty="0" smtClean="0">
                <a:solidFill>
                  <a:srgbClr val="FF0000"/>
                </a:solidFill>
              </a:rPr>
              <a:t>online help buttons </a:t>
            </a:r>
            <a:r>
              <a:rPr lang="en-US" sz="2200" dirty="0" smtClean="0"/>
              <a:t>like “help me solve this” will become visible for each question.</a:t>
            </a:r>
          </a:p>
          <a:p>
            <a:pPr eaLnBrk="1" hangingPunct="1">
              <a:spcBef>
                <a:spcPts val="1800"/>
              </a:spcBef>
            </a:pPr>
            <a:endParaRPr lang="en-US" sz="2200" dirty="0" smtClean="0">
              <a:solidFill>
                <a:srgbClr val="0099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8" y="3898257"/>
            <a:ext cx="8833102" cy="1054743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7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838200"/>
            <a:ext cx="2133600" cy="589005"/>
          </a:xfrm>
        </p:spPr>
        <p:txBody>
          <a:bodyPr/>
          <a:lstStyle/>
          <a:p>
            <a:r>
              <a:rPr lang="en-US" sz="800" dirty="0" smtClean="0"/>
              <a:t>Teachers: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r>
              <a:rPr lang="en-US" sz="800" dirty="0" smtClean="0"/>
              <a:t>Based on your section’s performance on the HW  and quizzes (using the Item Analysis function), select concepts and problems to review with your section.</a:t>
            </a:r>
          </a:p>
          <a:p>
            <a:r>
              <a:rPr lang="en-US" sz="800" dirty="0" smtClean="0"/>
              <a:t>You may want to also re-review some problems from Test 3 that your section had trouble with.</a:t>
            </a:r>
          </a:p>
          <a:p>
            <a:r>
              <a:rPr lang="en-US" sz="800" dirty="0" smtClean="0"/>
              <a:t>When you finish going over problems, have the class work on their practice tests.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814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144000" cy="1447800"/>
          </a:xfrm>
        </p:spPr>
        <p:txBody>
          <a:bodyPr/>
          <a:lstStyle/>
          <a:p>
            <a:pPr marL="91440" indent="0" algn="ctr" eaLnBrk="1" hangingPunct="1">
              <a:spcBef>
                <a:spcPts val="0"/>
              </a:spcBef>
              <a:buNone/>
            </a:pPr>
            <a:r>
              <a:rPr lang="en-US" sz="4400" dirty="0" smtClean="0">
                <a:solidFill>
                  <a:srgbClr val="00CC00"/>
                </a:solidFill>
              </a:rPr>
              <a:t>Practice Test 4 is due on </a:t>
            </a:r>
            <a:r>
              <a:rPr lang="en-US" sz="4400" b="1" dirty="0" smtClean="0"/>
              <a:t>Tuesday</a:t>
            </a:r>
            <a:r>
              <a:rPr lang="en-US" sz="4400" dirty="0" smtClean="0">
                <a:solidFill>
                  <a:srgbClr val="00CC00"/>
                </a:solidFill>
              </a:rPr>
              <a:t>.</a:t>
            </a:r>
          </a:p>
          <a:p>
            <a:pPr marL="91440" indent="0" algn="ctr" eaLnBrk="1" hangingPunct="1">
              <a:spcBef>
                <a:spcPts val="0"/>
              </a:spcBef>
              <a:buNone/>
            </a:pPr>
            <a:endParaRPr lang="en-US" sz="2400" dirty="0" smtClean="0">
              <a:solidFill>
                <a:srgbClr val="00CC00"/>
              </a:solidFill>
            </a:endParaRPr>
          </a:p>
          <a:p>
            <a:pPr marL="91440" indent="0" algn="ctr" eaLnBrk="1" hangingPunct="1">
              <a:spcBef>
                <a:spcPts val="0"/>
              </a:spcBef>
              <a:buNone/>
            </a:pPr>
            <a:r>
              <a:rPr lang="en-US" sz="4400" dirty="0" smtClean="0"/>
              <a:t>There is no new homework assignment due Wednesday</a:t>
            </a:r>
            <a:r>
              <a:rPr lang="en-US" sz="4400" dirty="0" smtClean="0">
                <a:solidFill>
                  <a:srgbClr val="00CC00"/>
                </a:solidFill>
              </a:rPr>
              <a:t>, </a:t>
            </a:r>
          </a:p>
          <a:p>
            <a:pPr marL="91440" indent="0" algn="ctr" eaLnBrk="1" hangingPunct="1">
              <a:spcBef>
                <a:spcPts val="0"/>
              </a:spcBef>
              <a:buNone/>
            </a:pPr>
            <a:r>
              <a:rPr lang="en-US" sz="4400" dirty="0" smtClean="0">
                <a:solidFill>
                  <a:srgbClr val="00CC00"/>
                </a:solidFill>
              </a:rPr>
              <a:t>but it would be a good idea </a:t>
            </a:r>
          </a:p>
          <a:p>
            <a:pPr marL="91440" indent="0" algn="ctr" eaLnBrk="1" hangingPunct="1">
              <a:spcBef>
                <a:spcPts val="0"/>
              </a:spcBef>
              <a:buNone/>
            </a:pPr>
            <a:r>
              <a:rPr lang="en-US" sz="4400" dirty="0" smtClean="0">
                <a:solidFill>
                  <a:srgbClr val="00CC00"/>
                </a:solidFill>
              </a:rPr>
              <a:t>to </a:t>
            </a:r>
            <a:r>
              <a:rPr lang="en-US" sz="4400" b="1" dirty="0" smtClean="0">
                <a:solidFill>
                  <a:srgbClr val="FF0000"/>
                </a:solidFill>
              </a:rPr>
              <a:t>get </a:t>
            </a:r>
            <a:r>
              <a:rPr lang="en-US" sz="4400" b="1" dirty="0">
                <a:solidFill>
                  <a:srgbClr val="FF0000"/>
                </a:solidFill>
              </a:rPr>
              <a:t>started </a:t>
            </a:r>
            <a:r>
              <a:rPr lang="en-US" sz="4400" b="1" dirty="0" smtClean="0">
                <a:solidFill>
                  <a:srgbClr val="FF0000"/>
                </a:solidFill>
              </a:rPr>
              <a:t>early </a:t>
            </a:r>
            <a:r>
              <a:rPr lang="en-US" sz="4400" dirty="0" smtClean="0">
                <a:solidFill>
                  <a:srgbClr val="00CC00"/>
                </a:solidFill>
              </a:rPr>
              <a:t>on </a:t>
            </a:r>
          </a:p>
          <a:p>
            <a:pPr marL="91440" indent="0" algn="ctr" eaLnBrk="1" hangingPunct="1">
              <a:spcBef>
                <a:spcPts val="0"/>
              </a:spcBef>
              <a:buNone/>
            </a:pPr>
            <a:r>
              <a:rPr lang="en-US" sz="4400" b="1" u="sng" dirty="0" smtClean="0">
                <a:solidFill>
                  <a:srgbClr val="FF0000"/>
                </a:solidFill>
              </a:rPr>
              <a:t>Final Exam Review HW1</a:t>
            </a:r>
            <a:r>
              <a:rPr lang="en-US" sz="4400" b="1" dirty="0" smtClean="0">
                <a:solidFill>
                  <a:srgbClr val="00CC00"/>
                </a:solidFill>
              </a:rPr>
              <a:t>, </a:t>
            </a:r>
          </a:p>
          <a:p>
            <a:pPr marL="91440" indent="0" algn="ctr" eaLnBrk="1" hangingPunct="1">
              <a:spcBef>
                <a:spcPts val="0"/>
              </a:spcBef>
              <a:buNone/>
            </a:pPr>
            <a:r>
              <a:rPr lang="en-US" sz="4400" dirty="0" smtClean="0"/>
              <a:t>which is a longer-than-usual assignment </a:t>
            </a:r>
            <a:r>
              <a:rPr lang="en-US" sz="4400" b="1" u="sng" dirty="0" smtClean="0"/>
              <a:t>due Thursday</a:t>
            </a:r>
            <a:r>
              <a:rPr lang="en-US" sz="4400" dirty="0" smtClean="0"/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algn="ctr" eaLnBrk="1" hangingPunct="1">
              <a:buFontTx/>
              <a:buNone/>
            </a:pPr>
            <a:endParaRPr lang="en-US" sz="800" b="1" u="sng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dirty="0" smtClean="0"/>
          </a:p>
          <a:p>
            <a:pPr algn="ctr" eaLnBrk="1" hangingPunct="1">
              <a:buFontTx/>
              <a:buNone/>
            </a:pPr>
            <a:endParaRPr lang="en-US" sz="1400" b="1" dirty="0"/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3160074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4751</TotalTime>
  <Words>614</Words>
  <Application>Microsoft Office PowerPoint</Application>
  <PresentationFormat>On-screen Show (4:3)</PresentationFormat>
  <Paragraphs>56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Martin Gay</vt:lpstr>
      <vt:lpstr>Network Blitz</vt:lpstr>
      <vt:lpstr>2_Network Blitz</vt:lpstr>
      <vt:lpstr>1_Default Design</vt:lpstr>
      <vt:lpstr>2_Office Theme</vt:lpstr>
      <vt:lpstr>2_Default Design</vt:lpstr>
      <vt:lpstr>3_Office Theme</vt:lpstr>
      <vt:lpstr>PowerPoint Presentation</vt:lpstr>
      <vt:lpstr>Review for Test 4</vt:lpstr>
      <vt:lpstr>REMINDERS:</vt:lpstr>
      <vt:lpstr>Test 4 is worth 60 points and covers:     </vt:lpstr>
      <vt:lpstr>To study for Tuesday’s test:</vt:lpstr>
      <vt:lpstr>Practice Test Tips:</vt:lpstr>
      <vt:lpstr>More Practice Test Tips:</vt:lpstr>
      <vt:lpstr>Teachers:</vt:lpstr>
      <vt:lpstr>PowerPoint Presentation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Schmidt, Laura</cp:lastModifiedBy>
  <cp:revision>228</cp:revision>
  <dcterms:created xsi:type="dcterms:W3CDTF">2013-08-26T02:26:37Z</dcterms:created>
  <dcterms:modified xsi:type="dcterms:W3CDTF">2017-12-01T21:30:49Z</dcterms:modified>
</cp:coreProperties>
</file>