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873" r:id="rId2"/>
    <p:sldMasterId id="2147484005" r:id="rId3"/>
  </p:sldMasterIdLst>
  <p:notesMasterIdLst>
    <p:notesMasterId r:id="rId26"/>
  </p:notesMasterIdLst>
  <p:sldIdLst>
    <p:sldId id="389" r:id="rId4"/>
    <p:sldId id="414" r:id="rId5"/>
    <p:sldId id="415" r:id="rId6"/>
    <p:sldId id="416" r:id="rId7"/>
    <p:sldId id="417" r:id="rId8"/>
    <p:sldId id="420" r:id="rId9"/>
    <p:sldId id="421" r:id="rId10"/>
    <p:sldId id="422" r:id="rId11"/>
    <p:sldId id="453" r:id="rId12"/>
    <p:sldId id="424" r:id="rId13"/>
    <p:sldId id="425" r:id="rId14"/>
    <p:sldId id="426" r:id="rId15"/>
    <p:sldId id="427" r:id="rId16"/>
    <p:sldId id="428" r:id="rId17"/>
    <p:sldId id="432" r:id="rId18"/>
    <p:sldId id="442" r:id="rId19"/>
    <p:sldId id="443" r:id="rId20"/>
    <p:sldId id="444" r:id="rId21"/>
    <p:sldId id="445" r:id="rId22"/>
    <p:sldId id="446" r:id="rId23"/>
    <p:sldId id="448" r:id="rId24"/>
    <p:sldId id="44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19" autoAdjust="0"/>
    <p:restoredTop sz="94660"/>
  </p:normalViewPr>
  <p:slideViewPr>
    <p:cSldViewPr>
      <p:cViewPr varScale="1">
        <p:scale>
          <a:sx n="82" d="100"/>
          <a:sy n="82" d="100"/>
        </p:scale>
        <p:origin x="1238"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079FAEE2-695F-4557-969C-A87794EC042A}"/>
    <pc:docChg chg="custSel delSld modSld delMainMaster">
      <pc:chgData name="Skorczewski, Tyler" userId="51e037cb-caff-4c31-880d-f686087de38b" providerId="ADAL" clId="{079FAEE2-695F-4557-969C-A87794EC042A}" dt="2018-06-07T23:14:04.605" v="96" actId="2696"/>
      <pc:docMkLst>
        <pc:docMk/>
      </pc:docMkLst>
      <pc:sldChg chg="del">
        <pc:chgData name="Skorczewski, Tyler" userId="51e037cb-caff-4c31-880d-f686087de38b" providerId="ADAL" clId="{079FAEE2-695F-4557-969C-A87794EC042A}" dt="2018-06-07T23:12:15.645" v="0" actId="2696"/>
        <pc:sldMkLst>
          <pc:docMk/>
          <pc:sldMk cId="854923897" sldId="346"/>
        </pc:sldMkLst>
      </pc:sldChg>
      <pc:sldChg chg="modSp">
        <pc:chgData name="Skorczewski, Tyler" userId="51e037cb-caff-4c31-880d-f686087de38b" providerId="ADAL" clId="{079FAEE2-695F-4557-969C-A87794EC042A}" dt="2018-06-07T23:12:42.625" v="31" actId="20577"/>
        <pc:sldMkLst>
          <pc:docMk/>
          <pc:sldMk cId="3304910518" sldId="414"/>
        </pc:sldMkLst>
        <pc:spChg chg="mod">
          <ac:chgData name="Skorczewski, Tyler" userId="51e037cb-caff-4c31-880d-f686087de38b" providerId="ADAL" clId="{079FAEE2-695F-4557-969C-A87794EC042A}" dt="2018-06-07T23:12:42.625" v="31" actId="20577"/>
          <ac:spMkLst>
            <pc:docMk/>
            <pc:sldMk cId="3304910518" sldId="414"/>
            <ac:spMk id="21506" creationId="{00000000-0000-0000-0000-000000000000}"/>
          </ac:spMkLst>
        </pc:spChg>
      </pc:sldChg>
      <pc:sldChg chg="modSp">
        <pc:chgData name="Skorczewski, Tyler" userId="51e037cb-caff-4c31-880d-f686087de38b" providerId="ADAL" clId="{079FAEE2-695F-4557-969C-A87794EC042A}" dt="2018-06-07T23:13:31.079" v="59" actId="20577"/>
        <pc:sldMkLst>
          <pc:docMk/>
          <pc:sldMk cId="859232535" sldId="432"/>
        </pc:sldMkLst>
        <pc:spChg chg="mod">
          <ac:chgData name="Skorczewski, Tyler" userId="51e037cb-caff-4c31-880d-f686087de38b" providerId="ADAL" clId="{079FAEE2-695F-4557-969C-A87794EC042A}" dt="2018-06-07T23:13:31.079" v="59" actId="20577"/>
          <ac:spMkLst>
            <pc:docMk/>
            <pc:sldMk cId="859232535" sldId="432"/>
            <ac:spMk id="30722" creationId="{00000000-0000-0000-0000-000000000000}"/>
          </ac:spMkLst>
        </pc:spChg>
      </pc:sldChg>
      <pc:sldChg chg="modSp">
        <pc:chgData name="Skorczewski, Tyler" userId="51e037cb-caff-4c31-880d-f686087de38b" providerId="ADAL" clId="{079FAEE2-695F-4557-969C-A87794EC042A}" dt="2018-06-07T23:13:53.846" v="83" actId="20577"/>
        <pc:sldMkLst>
          <pc:docMk/>
          <pc:sldMk cId="1082735868" sldId="445"/>
        </pc:sldMkLst>
        <pc:spChg chg="mod">
          <ac:chgData name="Skorczewski, Tyler" userId="51e037cb-caff-4c31-880d-f686087de38b" providerId="ADAL" clId="{079FAEE2-695F-4557-969C-A87794EC042A}" dt="2018-06-07T23:13:53.846" v="83" actId="20577"/>
          <ac:spMkLst>
            <pc:docMk/>
            <pc:sldMk cId="1082735868" sldId="445"/>
            <ac:spMk id="36866" creationId="{00000000-0000-0000-0000-000000000000}"/>
          </ac:spMkLst>
        </pc:spChg>
      </pc:sldChg>
      <pc:sldChg chg="modSp">
        <pc:chgData name="Skorczewski, Tyler" userId="51e037cb-caff-4c31-880d-f686087de38b" providerId="ADAL" clId="{079FAEE2-695F-4557-969C-A87794EC042A}" dt="2018-06-07T23:13:46.044" v="71" actId="20577"/>
        <pc:sldMkLst>
          <pc:docMk/>
          <pc:sldMk cId="515081734" sldId="446"/>
        </pc:sldMkLst>
        <pc:spChg chg="mod">
          <ac:chgData name="Skorczewski, Tyler" userId="51e037cb-caff-4c31-880d-f686087de38b" providerId="ADAL" clId="{079FAEE2-695F-4557-969C-A87794EC042A}" dt="2018-06-07T23:13:46.044" v="71" actId="20577"/>
          <ac:spMkLst>
            <pc:docMk/>
            <pc:sldMk cId="515081734" sldId="446"/>
            <ac:spMk id="37890" creationId="{00000000-0000-0000-0000-000000000000}"/>
          </ac:spMkLst>
        </pc:spChg>
      </pc:sldChg>
      <pc:sldChg chg="del">
        <pc:chgData name="Skorczewski, Tyler" userId="51e037cb-caff-4c31-880d-f686087de38b" providerId="ADAL" clId="{079FAEE2-695F-4557-969C-A87794EC042A}" dt="2018-06-07T23:14:04.588" v="84" actId="2696"/>
        <pc:sldMkLst>
          <pc:docMk/>
          <pc:sldMk cId="1968014003" sldId="452"/>
        </pc:sldMkLst>
      </pc:sldChg>
      <pc:sldChg chg="modSp">
        <pc:chgData name="Skorczewski, Tyler" userId="51e037cb-caff-4c31-880d-f686087de38b" providerId="ADAL" clId="{079FAEE2-695F-4557-969C-A87794EC042A}" dt="2018-06-07T23:13:15.539" v="47" actId="313"/>
        <pc:sldMkLst>
          <pc:docMk/>
          <pc:sldMk cId="1455622939" sldId="453"/>
        </pc:sldMkLst>
        <pc:spChg chg="mod">
          <ac:chgData name="Skorczewski, Tyler" userId="51e037cb-caff-4c31-880d-f686087de38b" providerId="ADAL" clId="{079FAEE2-695F-4557-969C-A87794EC042A}" dt="2018-06-07T23:13:15.539" v="47" actId="313"/>
          <ac:spMkLst>
            <pc:docMk/>
            <pc:sldMk cId="1455622939" sldId="453"/>
            <ac:spMk id="26626" creationId="{00000000-0000-0000-0000-000000000000}"/>
          </ac:spMkLst>
        </pc:spChg>
      </pc:sldChg>
      <pc:sldMasterChg chg="del delSldLayout">
        <pc:chgData name="Skorczewski, Tyler" userId="51e037cb-caff-4c31-880d-f686087de38b" providerId="ADAL" clId="{079FAEE2-695F-4557-969C-A87794EC042A}" dt="2018-06-07T23:12:15.660" v="12" actId="2696"/>
        <pc:sldMasterMkLst>
          <pc:docMk/>
          <pc:sldMasterMk cId="1913339983" sldId="2147483813"/>
        </pc:sldMasterMkLst>
        <pc:sldLayoutChg chg="del">
          <pc:chgData name="Skorczewski, Tyler" userId="51e037cb-caff-4c31-880d-f686087de38b" providerId="ADAL" clId="{079FAEE2-695F-4557-969C-A87794EC042A}" dt="2018-06-07T23:12:15.648" v="1" actId="2696"/>
          <pc:sldLayoutMkLst>
            <pc:docMk/>
            <pc:sldMasterMk cId="1913339983" sldId="2147483813"/>
            <pc:sldLayoutMk cId="62144178" sldId="2147483814"/>
          </pc:sldLayoutMkLst>
        </pc:sldLayoutChg>
        <pc:sldLayoutChg chg="del">
          <pc:chgData name="Skorczewski, Tyler" userId="51e037cb-caff-4c31-880d-f686087de38b" providerId="ADAL" clId="{079FAEE2-695F-4557-969C-A87794EC042A}" dt="2018-06-07T23:12:15.648" v="2" actId="2696"/>
          <pc:sldLayoutMkLst>
            <pc:docMk/>
            <pc:sldMasterMk cId="1913339983" sldId="2147483813"/>
            <pc:sldLayoutMk cId="4083937404" sldId="2147483815"/>
          </pc:sldLayoutMkLst>
        </pc:sldLayoutChg>
        <pc:sldLayoutChg chg="del">
          <pc:chgData name="Skorczewski, Tyler" userId="51e037cb-caff-4c31-880d-f686087de38b" providerId="ADAL" clId="{079FAEE2-695F-4557-969C-A87794EC042A}" dt="2018-06-07T23:12:15.649" v="3" actId="2696"/>
          <pc:sldLayoutMkLst>
            <pc:docMk/>
            <pc:sldMasterMk cId="1913339983" sldId="2147483813"/>
            <pc:sldLayoutMk cId="1703686015" sldId="2147483816"/>
          </pc:sldLayoutMkLst>
        </pc:sldLayoutChg>
        <pc:sldLayoutChg chg="del">
          <pc:chgData name="Skorczewski, Tyler" userId="51e037cb-caff-4c31-880d-f686087de38b" providerId="ADAL" clId="{079FAEE2-695F-4557-969C-A87794EC042A}" dt="2018-06-07T23:12:15.650" v="4" actId="2696"/>
          <pc:sldLayoutMkLst>
            <pc:docMk/>
            <pc:sldMasterMk cId="1913339983" sldId="2147483813"/>
            <pc:sldLayoutMk cId="3535946109" sldId="2147483817"/>
          </pc:sldLayoutMkLst>
        </pc:sldLayoutChg>
        <pc:sldLayoutChg chg="del">
          <pc:chgData name="Skorczewski, Tyler" userId="51e037cb-caff-4c31-880d-f686087de38b" providerId="ADAL" clId="{079FAEE2-695F-4557-969C-A87794EC042A}" dt="2018-06-07T23:12:15.651" v="5" actId="2696"/>
          <pc:sldLayoutMkLst>
            <pc:docMk/>
            <pc:sldMasterMk cId="1913339983" sldId="2147483813"/>
            <pc:sldLayoutMk cId="3434178089" sldId="2147483818"/>
          </pc:sldLayoutMkLst>
        </pc:sldLayoutChg>
        <pc:sldLayoutChg chg="del">
          <pc:chgData name="Skorczewski, Tyler" userId="51e037cb-caff-4c31-880d-f686087de38b" providerId="ADAL" clId="{079FAEE2-695F-4557-969C-A87794EC042A}" dt="2018-06-07T23:12:15.652" v="6" actId="2696"/>
          <pc:sldLayoutMkLst>
            <pc:docMk/>
            <pc:sldMasterMk cId="1913339983" sldId="2147483813"/>
            <pc:sldLayoutMk cId="1507300830" sldId="2147483819"/>
          </pc:sldLayoutMkLst>
        </pc:sldLayoutChg>
        <pc:sldLayoutChg chg="del">
          <pc:chgData name="Skorczewski, Tyler" userId="51e037cb-caff-4c31-880d-f686087de38b" providerId="ADAL" clId="{079FAEE2-695F-4557-969C-A87794EC042A}" dt="2018-06-07T23:12:15.652" v="7" actId="2696"/>
          <pc:sldLayoutMkLst>
            <pc:docMk/>
            <pc:sldMasterMk cId="1913339983" sldId="2147483813"/>
            <pc:sldLayoutMk cId="2845087181" sldId="2147483820"/>
          </pc:sldLayoutMkLst>
        </pc:sldLayoutChg>
        <pc:sldLayoutChg chg="del">
          <pc:chgData name="Skorczewski, Tyler" userId="51e037cb-caff-4c31-880d-f686087de38b" providerId="ADAL" clId="{079FAEE2-695F-4557-969C-A87794EC042A}" dt="2018-06-07T23:12:15.654" v="8" actId="2696"/>
          <pc:sldLayoutMkLst>
            <pc:docMk/>
            <pc:sldMasterMk cId="1913339983" sldId="2147483813"/>
            <pc:sldLayoutMk cId="1143020709" sldId="2147483821"/>
          </pc:sldLayoutMkLst>
        </pc:sldLayoutChg>
        <pc:sldLayoutChg chg="del">
          <pc:chgData name="Skorczewski, Tyler" userId="51e037cb-caff-4c31-880d-f686087de38b" providerId="ADAL" clId="{079FAEE2-695F-4557-969C-A87794EC042A}" dt="2018-06-07T23:12:15.655" v="9" actId="2696"/>
          <pc:sldLayoutMkLst>
            <pc:docMk/>
            <pc:sldMasterMk cId="1913339983" sldId="2147483813"/>
            <pc:sldLayoutMk cId="2753770856" sldId="2147483822"/>
          </pc:sldLayoutMkLst>
        </pc:sldLayoutChg>
        <pc:sldLayoutChg chg="del">
          <pc:chgData name="Skorczewski, Tyler" userId="51e037cb-caff-4c31-880d-f686087de38b" providerId="ADAL" clId="{079FAEE2-695F-4557-969C-A87794EC042A}" dt="2018-06-07T23:12:15.656" v="10" actId="2696"/>
          <pc:sldLayoutMkLst>
            <pc:docMk/>
            <pc:sldMasterMk cId="1913339983" sldId="2147483813"/>
            <pc:sldLayoutMk cId="2742875318" sldId="2147483823"/>
          </pc:sldLayoutMkLst>
        </pc:sldLayoutChg>
        <pc:sldLayoutChg chg="del">
          <pc:chgData name="Skorczewski, Tyler" userId="51e037cb-caff-4c31-880d-f686087de38b" providerId="ADAL" clId="{079FAEE2-695F-4557-969C-A87794EC042A}" dt="2018-06-07T23:12:15.656" v="11" actId="2696"/>
          <pc:sldLayoutMkLst>
            <pc:docMk/>
            <pc:sldMasterMk cId="1913339983" sldId="2147483813"/>
            <pc:sldLayoutMk cId="3493847997" sldId="2147483824"/>
          </pc:sldLayoutMkLst>
        </pc:sldLayoutChg>
      </pc:sldMasterChg>
      <pc:sldMasterChg chg="del delSldLayout">
        <pc:chgData name="Skorczewski, Tyler" userId="51e037cb-caff-4c31-880d-f686087de38b" providerId="ADAL" clId="{079FAEE2-695F-4557-969C-A87794EC042A}" dt="2018-06-07T23:14:04.605" v="96" actId="2696"/>
        <pc:sldMasterMkLst>
          <pc:docMk/>
          <pc:sldMasterMk cId="3311862380" sldId="2147483981"/>
        </pc:sldMasterMkLst>
        <pc:sldLayoutChg chg="del">
          <pc:chgData name="Skorczewski, Tyler" userId="51e037cb-caff-4c31-880d-f686087de38b" providerId="ADAL" clId="{079FAEE2-695F-4557-969C-A87794EC042A}" dt="2018-06-07T23:14:04.591" v="85" actId="2696"/>
          <pc:sldLayoutMkLst>
            <pc:docMk/>
            <pc:sldMasterMk cId="3311862380" sldId="2147483981"/>
            <pc:sldLayoutMk cId="1413841780" sldId="2147483982"/>
          </pc:sldLayoutMkLst>
        </pc:sldLayoutChg>
        <pc:sldLayoutChg chg="del">
          <pc:chgData name="Skorczewski, Tyler" userId="51e037cb-caff-4c31-880d-f686087de38b" providerId="ADAL" clId="{079FAEE2-695F-4557-969C-A87794EC042A}" dt="2018-06-07T23:14:04.592" v="86" actId="2696"/>
          <pc:sldLayoutMkLst>
            <pc:docMk/>
            <pc:sldMasterMk cId="3311862380" sldId="2147483981"/>
            <pc:sldLayoutMk cId="3190500217" sldId="2147483983"/>
          </pc:sldLayoutMkLst>
        </pc:sldLayoutChg>
        <pc:sldLayoutChg chg="del">
          <pc:chgData name="Skorczewski, Tyler" userId="51e037cb-caff-4c31-880d-f686087de38b" providerId="ADAL" clId="{079FAEE2-695F-4557-969C-A87794EC042A}" dt="2018-06-07T23:14:04.592" v="87" actId="2696"/>
          <pc:sldLayoutMkLst>
            <pc:docMk/>
            <pc:sldMasterMk cId="3311862380" sldId="2147483981"/>
            <pc:sldLayoutMk cId="1407644925" sldId="2147483984"/>
          </pc:sldLayoutMkLst>
        </pc:sldLayoutChg>
        <pc:sldLayoutChg chg="del">
          <pc:chgData name="Skorczewski, Tyler" userId="51e037cb-caff-4c31-880d-f686087de38b" providerId="ADAL" clId="{079FAEE2-695F-4557-969C-A87794EC042A}" dt="2018-06-07T23:14:04.594" v="88" actId="2696"/>
          <pc:sldLayoutMkLst>
            <pc:docMk/>
            <pc:sldMasterMk cId="3311862380" sldId="2147483981"/>
            <pc:sldLayoutMk cId="2462372638" sldId="2147483985"/>
          </pc:sldLayoutMkLst>
        </pc:sldLayoutChg>
        <pc:sldLayoutChg chg="del">
          <pc:chgData name="Skorczewski, Tyler" userId="51e037cb-caff-4c31-880d-f686087de38b" providerId="ADAL" clId="{079FAEE2-695F-4557-969C-A87794EC042A}" dt="2018-06-07T23:14:04.595" v="89" actId="2696"/>
          <pc:sldLayoutMkLst>
            <pc:docMk/>
            <pc:sldMasterMk cId="3311862380" sldId="2147483981"/>
            <pc:sldLayoutMk cId="2532953494" sldId="2147483986"/>
          </pc:sldLayoutMkLst>
        </pc:sldLayoutChg>
        <pc:sldLayoutChg chg="del">
          <pc:chgData name="Skorczewski, Tyler" userId="51e037cb-caff-4c31-880d-f686087de38b" providerId="ADAL" clId="{079FAEE2-695F-4557-969C-A87794EC042A}" dt="2018-06-07T23:14:04.597" v="90" actId="2696"/>
          <pc:sldLayoutMkLst>
            <pc:docMk/>
            <pc:sldMasterMk cId="3311862380" sldId="2147483981"/>
            <pc:sldLayoutMk cId="2028320804" sldId="2147483987"/>
          </pc:sldLayoutMkLst>
        </pc:sldLayoutChg>
        <pc:sldLayoutChg chg="del">
          <pc:chgData name="Skorczewski, Tyler" userId="51e037cb-caff-4c31-880d-f686087de38b" providerId="ADAL" clId="{079FAEE2-695F-4557-969C-A87794EC042A}" dt="2018-06-07T23:14:04.598" v="91" actId="2696"/>
          <pc:sldLayoutMkLst>
            <pc:docMk/>
            <pc:sldMasterMk cId="3311862380" sldId="2147483981"/>
            <pc:sldLayoutMk cId="1244445217" sldId="2147483988"/>
          </pc:sldLayoutMkLst>
        </pc:sldLayoutChg>
        <pc:sldLayoutChg chg="del">
          <pc:chgData name="Skorczewski, Tyler" userId="51e037cb-caff-4c31-880d-f686087de38b" providerId="ADAL" clId="{079FAEE2-695F-4557-969C-A87794EC042A}" dt="2018-06-07T23:14:04.599" v="92" actId="2696"/>
          <pc:sldLayoutMkLst>
            <pc:docMk/>
            <pc:sldMasterMk cId="3311862380" sldId="2147483981"/>
            <pc:sldLayoutMk cId="1290675979" sldId="2147483989"/>
          </pc:sldLayoutMkLst>
        </pc:sldLayoutChg>
        <pc:sldLayoutChg chg="del">
          <pc:chgData name="Skorczewski, Tyler" userId="51e037cb-caff-4c31-880d-f686087de38b" providerId="ADAL" clId="{079FAEE2-695F-4557-969C-A87794EC042A}" dt="2018-06-07T23:14:04.600" v="93" actId="2696"/>
          <pc:sldLayoutMkLst>
            <pc:docMk/>
            <pc:sldMasterMk cId="3311862380" sldId="2147483981"/>
            <pc:sldLayoutMk cId="794231604" sldId="2147483990"/>
          </pc:sldLayoutMkLst>
        </pc:sldLayoutChg>
        <pc:sldLayoutChg chg="del">
          <pc:chgData name="Skorczewski, Tyler" userId="51e037cb-caff-4c31-880d-f686087de38b" providerId="ADAL" clId="{079FAEE2-695F-4557-969C-A87794EC042A}" dt="2018-06-07T23:14:04.601" v="94" actId="2696"/>
          <pc:sldLayoutMkLst>
            <pc:docMk/>
            <pc:sldMasterMk cId="3311862380" sldId="2147483981"/>
            <pc:sldLayoutMk cId="2877588993" sldId="2147483991"/>
          </pc:sldLayoutMkLst>
        </pc:sldLayoutChg>
        <pc:sldLayoutChg chg="del">
          <pc:chgData name="Skorczewski, Tyler" userId="51e037cb-caff-4c31-880d-f686087de38b" providerId="ADAL" clId="{079FAEE2-695F-4557-969C-A87794EC042A}" dt="2018-06-07T23:14:04.602" v="95" actId="2696"/>
          <pc:sldLayoutMkLst>
            <pc:docMk/>
            <pc:sldMasterMk cId="3311862380" sldId="2147483981"/>
            <pc:sldLayoutMk cId="619114319" sldId="2147483992"/>
          </pc:sldLayoutMkLst>
        </pc:sldLayoutChg>
      </pc:sldMaster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4.wmf"/><Relationship Id="rId4"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6/7/2018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dirty="0"/>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dirty="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6113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3E59E2F-B4B5-4ED9-84E5-E9B0607187B6}"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12396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48B7768-AF11-4222-BC72-B5002CF6391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8790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F613EED-B099-4542-B177-06C931E35D9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7408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D9160C0-8BF1-4C01-ACB4-08E08D6581E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7267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081C47-68C1-4311-9D67-53F07D3C3895}"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7173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71C9C3F-0446-4EF6-8C1D-34914A5C819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30075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2945EA7-46F1-4509-87D3-2265468CFC6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122187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364B19E-979C-48A7-A1F8-F7574F2FAD01}"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70265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A721D7E-819B-4CC0-9BB8-B4AE0C8C542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530298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625EE86-28D1-4599-B16F-B3A0915244BE}"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66059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7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D201694-0D4E-434E-A3B8-D71270C89CF5}"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82640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60E963E-2FAB-4F2F-BE36-FAAA863C1422}"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92498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7AFF3DA-6A83-4CB2-89C2-8FEA9C7E2ABC}"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342088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E7088750-BD9D-4F9E-A6AB-DE2F03E439B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53383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5871D13-3D50-4DBB-BB26-1D796CA751A0}"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5432077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050D2E5-2DCC-4A87-895B-7FCE668BF51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76885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820AF4A-01D5-4AA0-A1C8-AB837047F65A}"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569206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C6EE87D-184D-4D1E-8339-54CFE86EDA2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06155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47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dirty="0"/>
          </a:p>
        </p:txBody>
      </p:sp>
    </p:spTree>
    <p:extLst>
      <p:ext uri="{BB962C8B-B14F-4D97-AF65-F5344CB8AC3E}">
        <p14:creationId xmlns:p14="http://schemas.microsoft.com/office/powerpoint/2010/main" val="245778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051EA9-9D20-4153-A856-0530D99E810D}"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50994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033D041-7FF4-46D6-A596-E931E1C0FA34}"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2035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B5AFEE3-4E8F-487B-A2D3-A99F1669AD4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2226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dirty="0">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CA76CC-8A7C-4ED2-B8E5-36CE6969FD67}"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3991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dirty="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dirty="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dirty="0">
              <a:solidFill>
                <a:srgbClr val="000000"/>
              </a:solidFill>
            </a:endParaRPr>
          </a:p>
        </p:txBody>
      </p:sp>
      <p:sp>
        <p:nvSpPr>
          <p:cNvPr id="615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6151"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dirty="0">
                <a:solidFill>
                  <a:sysClr val="windowText" lastClr="000000"/>
                </a:solidFill>
              </a:endParaRPr>
            </a:p>
          </p:txBody>
        </p:sp>
        <p:pic>
          <p:nvPicPr>
            <p:cNvPr id="615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dirty="0">
                <a:solidFill>
                  <a:srgbClr val="FFFFFF"/>
                </a:solidFill>
              </a:rPr>
              <a:t>Copyright 2013, 2010, 2007, 2005, Pearson, Education, Inc.</a:t>
            </a:r>
          </a:p>
        </p:txBody>
      </p:sp>
    </p:spTree>
    <p:extLst>
      <p:ext uri="{BB962C8B-B14F-4D97-AF65-F5344CB8AC3E}">
        <p14:creationId xmlns:p14="http://schemas.microsoft.com/office/powerpoint/2010/main" val="370326539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dirty="0">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dirty="0">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D150BAE5-8582-435F-B1E9-6A08854C6822}" type="slidenum">
              <a:rPr lang="en-US">
                <a:solidFill>
                  <a:prstClr val="black">
                    <a:tint val="75000"/>
                  </a:prstClr>
                </a:solidFill>
                <a:latin typeface="Times New Roman" pitchFamily="18" charset="0"/>
              </a:rPr>
              <a:pPr fontAlgn="base">
                <a:spcBef>
                  <a:spcPct val="0"/>
                </a:spcBef>
                <a:spcAft>
                  <a:spcPct val="0"/>
                </a:spcAft>
                <a:defRPr/>
              </a:pPr>
              <a:t>‹#›</a:t>
            </a:fld>
            <a:endParaRPr lang="en-US" dirty="0">
              <a:solidFill>
                <a:prstClr val="black">
                  <a:tint val="75000"/>
                </a:prstClr>
              </a:solidFill>
              <a:latin typeface="Times New Roman" pitchFamily="18" charset="0"/>
            </a:endParaRPr>
          </a:p>
        </p:txBody>
      </p:sp>
    </p:spTree>
    <p:extLst>
      <p:ext uri="{BB962C8B-B14F-4D97-AF65-F5344CB8AC3E}">
        <p14:creationId xmlns:p14="http://schemas.microsoft.com/office/powerpoint/2010/main" val="165729782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843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dirty="0">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dirty="0">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EAE64202-C7E9-471D-AC3E-A4CFC08392AA}" type="slidenum">
              <a:rPr lang="en-US">
                <a:solidFill>
                  <a:prstClr val="black">
                    <a:tint val="75000"/>
                  </a:prstClr>
                </a:solidFill>
                <a:latin typeface="Times New Roman" pitchFamily="18" charset="0"/>
              </a:rPr>
              <a:pPr fontAlgn="base">
                <a:spcBef>
                  <a:spcPct val="0"/>
                </a:spcBef>
                <a:spcAft>
                  <a:spcPct val="0"/>
                </a:spcAft>
                <a:defRPr/>
              </a:pPr>
              <a:t>‹#›</a:t>
            </a:fld>
            <a:endParaRPr lang="en-US" dirty="0">
              <a:solidFill>
                <a:prstClr val="black">
                  <a:tint val="75000"/>
                </a:prstClr>
              </a:solidFill>
              <a:latin typeface="Times New Roman" pitchFamily="18" charset="0"/>
            </a:endParaRPr>
          </a:p>
        </p:txBody>
      </p:sp>
    </p:spTree>
    <p:extLst>
      <p:ext uri="{BB962C8B-B14F-4D97-AF65-F5344CB8AC3E}">
        <p14:creationId xmlns:p14="http://schemas.microsoft.com/office/powerpoint/2010/main" val="4224517314"/>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9.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22.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3.xml"/><Relationship Id="rId1" Type="http://schemas.openxmlformats.org/officeDocument/2006/relationships/vmlDrawing" Target="../drawings/vmlDrawing7.vml"/><Relationship Id="rId6" Type="http://schemas.openxmlformats.org/officeDocument/2006/relationships/image" Target="../media/image28.wmf"/><Relationship Id="rId5" Type="http://schemas.openxmlformats.org/officeDocument/2006/relationships/oleObject" Target="../embeddings/oleObject24.bin"/><Relationship Id="rId10" Type="http://schemas.openxmlformats.org/officeDocument/2006/relationships/oleObject" Target="../embeddings/oleObject27.bin"/><Relationship Id="rId4" Type="http://schemas.openxmlformats.org/officeDocument/2006/relationships/image" Target="../media/image27.wmf"/><Relationship Id="rId9"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8.xml"/><Relationship Id="rId1" Type="http://schemas.openxmlformats.org/officeDocument/2006/relationships/vmlDrawing" Target="../drawings/vmlDrawing8.vml"/><Relationship Id="rId4" Type="http://schemas.openxmlformats.org/officeDocument/2006/relationships/image" Target="../media/image27.wmf"/></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4.wmf"/><Relationship Id="rId2" Type="http://schemas.openxmlformats.org/officeDocument/2006/relationships/slideLayout" Target="../slideLayouts/slideLayout23.xml"/><Relationship Id="rId1" Type="http://schemas.openxmlformats.org/officeDocument/2006/relationships/vmlDrawing" Target="../drawings/vmlDrawing9.vml"/><Relationship Id="rId6" Type="http://schemas.openxmlformats.org/officeDocument/2006/relationships/image" Target="../media/image31.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35.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slideLayout" Target="../slideLayouts/slideLayout22.xml"/><Relationship Id="rId16" Type="http://schemas.openxmlformats.org/officeDocument/2006/relationships/image" Target="../media/image9.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685800" y="1828800"/>
            <a:ext cx="7772400" cy="1470025"/>
          </a:xfrm>
        </p:spPr>
        <p:txBody>
          <a:bodyPr/>
          <a:lstStyle/>
          <a:p>
            <a:pPr eaLnBrk="1" hangingPunct="1"/>
            <a:r>
              <a:rPr lang="en-US" sz="6000" dirty="0"/>
              <a:t>Section 10.1</a:t>
            </a:r>
          </a:p>
        </p:txBody>
      </p:sp>
      <p:sp>
        <p:nvSpPr>
          <p:cNvPr id="3" name="Subtitle 2"/>
          <p:cNvSpPr>
            <a:spLocks noGrp="1"/>
          </p:cNvSpPr>
          <p:nvPr>
            <p:ph type="subTitle" idx="1"/>
          </p:nvPr>
        </p:nvSpPr>
        <p:spPr>
          <a:xfrm>
            <a:off x="1371600" y="3581400"/>
            <a:ext cx="6400800" cy="1752600"/>
          </a:xfrm>
        </p:spPr>
        <p:txBody>
          <a:bodyPr rtlCol="0">
            <a:normAutofit/>
          </a:bodyPr>
          <a:lstStyle/>
          <a:p>
            <a:pPr eaLnBrk="1" fontAlgn="auto" hangingPunct="1">
              <a:spcAft>
                <a:spcPts val="0"/>
              </a:spcAft>
              <a:buFont typeface="Arial" pitchFamily="34" charset="0"/>
              <a:buNone/>
              <a:defRPr/>
            </a:pPr>
            <a:r>
              <a:rPr lang="en-US" dirty="0"/>
              <a:t>Radicals and Radical Functions</a:t>
            </a:r>
          </a:p>
        </p:txBody>
      </p:sp>
    </p:spTree>
    <p:extLst>
      <p:ext uri="{BB962C8B-B14F-4D97-AF65-F5344CB8AC3E}">
        <p14:creationId xmlns:p14="http://schemas.microsoft.com/office/powerpoint/2010/main" val="33581056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2" name="Rectangle 3"/>
          <p:cNvSpPr>
            <a:spLocks noGrp="1" noChangeArrowheads="1"/>
          </p:cNvSpPr>
          <p:nvPr>
            <p:ph idx="1"/>
          </p:nvPr>
        </p:nvSpPr>
        <p:spPr>
          <a:xfrm>
            <a:off x="685800" y="685800"/>
            <a:ext cx="7772400" cy="1295400"/>
          </a:xfrm>
        </p:spPr>
        <p:txBody>
          <a:bodyPr/>
          <a:lstStyle/>
          <a:p>
            <a:pPr eaLnBrk="1" hangingPunct="1">
              <a:buFontTx/>
              <a:buNone/>
            </a:pPr>
            <a:r>
              <a:rPr lang="en-US" dirty="0">
                <a:solidFill>
                  <a:srgbClr val="000000"/>
                </a:solidFill>
                <a:latin typeface="Times New Roman" pitchFamily="18" charset="0"/>
              </a:rPr>
              <a:t>Radicands might also contain variables and powers of variables.</a:t>
            </a:r>
          </a:p>
        </p:txBody>
      </p:sp>
      <p:graphicFrame>
        <p:nvGraphicFramePr>
          <p:cNvPr id="4098" name="Object 4"/>
          <p:cNvGraphicFramePr>
            <a:graphicFrameLocks noChangeAspect="1"/>
          </p:cNvGraphicFramePr>
          <p:nvPr/>
        </p:nvGraphicFramePr>
        <p:xfrm>
          <a:off x="2209800" y="4267200"/>
          <a:ext cx="1295400" cy="539750"/>
        </p:xfrm>
        <a:graphic>
          <a:graphicData uri="http://schemas.openxmlformats.org/presentationml/2006/ole">
            <mc:AlternateContent xmlns:mc="http://schemas.openxmlformats.org/markup-compatibility/2006">
              <mc:Choice xmlns:v="urn:schemas-microsoft-com:vml" Requires="v">
                <p:oleObj spid="_x0000_s2050" name="Equation" r:id="rId3" imgW="609480" imgH="253800" progId="Equation.3">
                  <p:embed/>
                </p:oleObj>
              </mc:Choice>
              <mc:Fallback>
                <p:oleObj name="Equation" r:id="rId3" imgW="609480" imgH="25380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267200"/>
                        <a:ext cx="12954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3657600" y="4343400"/>
          <a:ext cx="533400" cy="450850"/>
        </p:xfrm>
        <a:graphic>
          <a:graphicData uri="http://schemas.openxmlformats.org/presentationml/2006/ole">
            <mc:AlternateContent xmlns:mc="http://schemas.openxmlformats.org/markup-compatibility/2006">
              <mc:Choice xmlns:v="urn:schemas-microsoft-com:vml" Requires="v">
                <p:oleObj spid="_x0000_s2051" name="Equation" r:id="rId5" imgW="241200" imgH="203040" progId="Equation.3">
                  <p:embed/>
                </p:oleObj>
              </mc:Choice>
              <mc:Fallback>
                <p:oleObj name="Equation" r:id="rId5" imgW="241200" imgH="203040" progId="Equation.3">
                  <p:embed/>
                  <p:pic>
                    <p:nvPicPr>
                      <p:cNvPr id="481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343400"/>
                        <a:ext cx="5334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103" name="Group 7"/>
          <p:cNvGrpSpPr>
            <a:grpSpLocks/>
          </p:cNvGrpSpPr>
          <p:nvPr/>
        </p:nvGrpSpPr>
        <p:grpSpPr bwMode="auto">
          <a:xfrm>
            <a:off x="434975" y="2133600"/>
            <a:ext cx="1905000" cy="762000"/>
            <a:chOff x="192" y="240"/>
            <a:chExt cx="1200" cy="480"/>
          </a:xfrm>
        </p:grpSpPr>
        <p:sp>
          <p:nvSpPr>
            <p:cNvPr id="4107" name="Rectangle 8"/>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4108" name="Text Box 9"/>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b="1" dirty="0">
                  <a:solidFill>
                    <a:prstClr val="white"/>
                  </a:solidFill>
                </a:rPr>
                <a:t>Example</a:t>
              </a:r>
            </a:p>
          </p:txBody>
        </p:sp>
      </p:grpSp>
      <p:sp>
        <p:nvSpPr>
          <p:cNvPr id="4104" name="Text Box 11"/>
          <p:cNvSpPr txBox="1">
            <a:spLocks noChangeArrowheads="1"/>
          </p:cNvSpPr>
          <p:nvPr/>
        </p:nvSpPr>
        <p:spPr bwMode="auto">
          <a:xfrm>
            <a:off x="762000" y="3048000"/>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Simplify.  Assume that all variables represent positive numbers.</a:t>
            </a:r>
          </a:p>
        </p:txBody>
      </p:sp>
      <p:graphicFrame>
        <p:nvGraphicFramePr>
          <p:cNvPr id="48140" name="Object 12"/>
          <p:cNvGraphicFramePr>
            <a:graphicFrameLocks noChangeAspect="1"/>
          </p:cNvGraphicFramePr>
          <p:nvPr/>
        </p:nvGraphicFramePr>
        <p:xfrm>
          <a:off x="1743075" y="5029200"/>
          <a:ext cx="1816100" cy="604838"/>
        </p:xfrm>
        <a:graphic>
          <a:graphicData uri="http://schemas.openxmlformats.org/presentationml/2006/ole">
            <mc:AlternateContent xmlns:mc="http://schemas.openxmlformats.org/markup-compatibility/2006">
              <mc:Choice xmlns:v="urn:schemas-microsoft-com:vml" Requires="v">
                <p:oleObj spid="_x0000_s2052" name="Equation" r:id="rId7" imgW="761760" imgH="253800" progId="Equation.3">
                  <p:embed/>
                </p:oleObj>
              </mc:Choice>
              <mc:Fallback>
                <p:oleObj name="Equation" r:id="rId7" imgW="761760" imgH="253800" progId="Equation.3">
                  <p:embed/>
                  <p:pic>
                    <p:nvPicPr>
                      <p:cNvPr id="4814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3075" y="5029200"/>
                        <a:ext cx="1816100"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1" name="Object 13"/>
          <p:cNvGraphicFramePr>
            <a:graphicFrameLocks noChangeAspect="1"/>
          </p:cNvGraphicFramePr>
          <p:nvPr/>
        </p:nvGraphicFramePr>
        <p:xfrm>
          <a:off x="3648075" y="5105400"/>
          <a:ext cx="847725" cy="484188"/>
        </p:xfrm>
        <a:graphic>
          <a:graphicData uri="http://schemas.openxmlformats.org/presentationml/2006/ole">
            <mc:AlternateContent xmlns:mc="http://schemas.openxmlformats.org/markup-compatibility/2006">
              <mc:Choice xmlns:v="urn:schemas-microsoft-com:vml" Requires="v">
                <p:oleObj spid="_x0000_s2053" name="Equation" r:id="rId9" imgW="355320" imgH="203040" progId="Equation.3">
                  <p:embed/>
                </p:oleObj>
              </mc:Choice>
              <mc:Fallback>
                <p:oleObj name="Equation" r:id="rId9" imgW="355320" imgH="203040" progId="Equation.3">
                  <p:embed/>
                  <p:pic>
                    <p:nvPicPr>
                      <p:cNvPr id="48141"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8075" y="5105400"/>
                        <a:ext cx="84772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Box 10"/>
          <p:cNvSpPr txBox="1">
            <a:spLocks noChangeArrowheads="1"/>
          </p:cNvSpPr>
          <p:nvPr/>
        </p:nvSpPr>
        <p:spPr bwMode="auto">
          <a:xfrm>
            <a:off x="4191000" y="4340225"/>
            <a:ext cx="4794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400" b="1" dirty="0">
                <a:solidFill>
                  <a:srgbClr val="FF0000"/>
                </a:solidFill>
              </a:rPr>
              <a:t>How would you check this answer?</a:t>
            </a:r>
          </a:p>
        </p:txBody>
      </p:sp>
      <p:sp>
        <p:nvSpPr>
          <p:cNvPr id="12" name="TextBox 11"/>
          <p:cNvSpPr txBox="1">
            <a:spLocks noChangeArrowheads="1"/>
          </p:cNvSpPr>
          <p:nvPr/>
        </p:nvSpPr>
        <p:spPr bwMode="auto">
          <a:xfrm>
            <a:off x="4873625" y="5065713"/>
            <a:ext cx="13414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800" b="1" dirty="0">
                <a:solidFill>
                  <a:srgbClr val="FF0000"/>
                </a:solidFill>
              </a:rPr>
              <a:t>Check?</a:t>
            </a:r>
          </a:p>
        </p:txBody>
      </p:sp>
    </p:spTree>
    <p:extLst>
      <p:ext uri="{BB962C8B-B14F-4D97-AF65-F5344CB8AC3E}">
        <p14:creationId xmlns:p14="http://schemas.microsoft.com/office/powerpoint/2010/main" val="38757243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81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xfrm>
            <a:off x="1231900" y="635000"/>
            <a:ext cx="5867400" cy="762000"/>
          </a:xfrm>
        </p:spPr>
        <p:txBody>
          <a:bodyPr/>
          <a:lstStyle/>
          <a:p>
            <a:pPr eaLnBrk="1" hangingPunct="1">
              <a:buFontTx/>
              <a:buNone/>
            </a:pPr>
            <a:r>
              <a:rPr lang="en-US" dirty="0">
                <a:solidFill>
                  <a:srgbClr val="000000"/>
                </a:solidFill>
                <a:latin typeface="Times New Roman" pitchFamily="18" charset="0"/>
              </a:rPr>
              <a:t>The </a:t>
            </a:r>
            <a:r>
              <a:rPr lang="en-US" b="1" i="1" dirty="0">
                <a:solidFill>
                  <a:schemeClr val="accent2"/>
                </a:solidFill>
                <a:latin typeface="Times New Roman" pitchFamily="18" charset="0"/>
              </a:rPr>
              <a:t>cube root</a:t>
            </a:r>
            <a:r>
              <a:rPr lang="en-US" dirty="0">
                <a:solidFill>
                  <a:srgbClr val="000000"/>
                </a:solidFill>
                <a:latin typeface="Times New Roman" pitchFamily="18" charset="0"/>
              </a:rPr>
              <a:t> of a real number </a:t>
            </a:r>
            <a:r>
              <a:rPr lang="en-US" i="1" dirty="0">
                <a:solidFill>
                  <a:srgbClr val="000000"/>
                </a:solidFill>
                <a:latin typeface="Times New Roman" pitchFamily="18" charset="0"/>
              </a:rPr>
              <a:t>a</a:t>
            </a:r>
            <a:endParaRPr lang="en-US" dirty="0">
              <a:solidFill>
                <a:srgbClr val="000000"/>
              </a:solidFill>
              <a:latin typeface="Times New Roman" pitchFamily="18" charset="0"/>
            </a:endParaRPr>
          </a:p>
        </p:txBody>
      </p:sp>
      <p:graphicFrame>
        <p:nvGraphicFramePr>
          <p:cNvPr id="5122" name="Object 4"/>
          <p:cNvGraphicFramePr>
            <a:graphicFrameLocks noChangeAspect="1"/>
          </p:cNvGraphicFramePr>
          <p:nvPr/>
        </p:nvGraphicFramePr>
        <p:xfrm>
          <a:off x="2324100" y="1485900"/>
          <a:ext cx="3092450" cy="569913"/>
        </p:xfrm>
        <a:graphic>
          <a:graphicData uri="http://schemas.openxmlformats.org/presentationml/2006/ole">
            <mc:AlternateContent xmlns:mc="http://schemas.openxmlformats.org/markup-compatibility/2006">
              <mc:Choice xmlns:v="urn:schemas-microsoft-com:vml" Requires="v">
                <p:oleObj spid="_x0000_s3074" name="Equation" r:id="rId3" imgW="1307880" imgH="241200" progId="Equation.3">
                  <p:embed/>
                </p:oleObj>
              </mc:Choice>
              <mc:Fallback>
                <p:oleObj name="Equation" r:id="rId3" imgW="1307880" imgH="241200" progId="Equation.3">
                  <p:embed/>
                  <p:pic>
                    <p:nvPicPr>
                      <p:cNvPr id="512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4100" y="1485900"/>
                        <a:ext cx="309245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p:cNvSpPr txBox="1">
            <a:spLocks noChangeArrowheads="1"/>
          </p:cNvSpPr>
          <p:nvPr/>
        </p:nvSpPr>
        <p:spPr bwMode="auto">
          <a:xfrm>
            <a:off x="546100" y="2251075"/>
            <a:ext cx="68580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dirty="0">
                <a:solidFill>
                  <a:srgbClr val="000000"/>
                </a:solidFill>
              </a:rPr>
              <a:t>Note:  </a:t>
            </a:r>
            <a:r>
              <a:rPr lang="en-US" i="1" dirty="0">
                <a:solidFill>
                  <a:srgbClr val="000000"/>
                </a:solidFill>
              </a:rPr>
              <a:t>a</a:t>
            </a:r>
            <a:r>
              <a:rPr lang="en-US" dirty="0">
                <a:solidFill>
                  <a:srgbClr val="000000"/>
                </a:solidFill>
              </a:rPr>
              <a:t> is not restricted to non-negative numbers for cubes.  The cube root of a negative number is a negative number.</a:t>
            </a:r>
          </a:p>
          <a:p>
            <a:pPr eaLnBrk="1" fontAlgn="base" hangingPunct="1">
              <a:spcBef>
                <a:spcPct val="0"/>
              </a:spcBef>
              <a:spcAft>
                <a:spcPct val="0"/>
              </a:spcAft>
            </a:pPr>
            <a:endParaRPr lang="en-US" dirty="0">
              <a:solidFill>
                <a:srgbClr val="000000"/>
              </a:solidFill>
            </a:endParaRPr>
          </a:p>
          <a:p>
            <a:pPr eaLnBrk="1" fontAlgn="base" hangingPunct="1">
              <a:spcBef>
                <a:spcPct val="0"/>
              </a:spcBef>
              <a:spcAft>
                <a:spcPct val="0"/>
              </a:spcAft>
            </a:pPr>
            <a:r>
              <a:rPr lang="en-US" i="1" dirty="0">
                <a:solidFill>
                  <a:srgbClr val="C0504D"/>
                </a:solidFill>
              </a:rPr>
              <a:t>Think about this: What is (-2)</a:t>
            </a:r>
            <a:r>
              <a:rPr lang="en-US" i="1" baseline="30000" dirty="0">
                <a:solidFill>
                  <a:srgbClr val="C0504D"/>
                </a:solidFill>
              </a:rPr>
              <a:t>3</a:t>
            </a:r>
            <a:r>
              <a:rPr lang="en-US" i="1" dirty="0">
                <a:solidFill>
                  <a:srgbClr val="C0504D"/>
                </a:solidFill>
              </a:rPr>
              <a:t>? </a:t>
            </a:r>
          </a:p>
          <a:p>
            <a:pPr eaLnBrk="1" fontAlgn="base" hangingPunct="1">
              <a:spcBef>
                <a:spcPct val="0"/>
              </a:spcBef>
              <a:spcAft>
                <a:spcPct val="0"/>
              </a:spcAft>
            </a:pPr>
            <a:r>
              <a:rPr lang="en-US" dirty="0">
                <a:solidFill>
                  <a:srgbClr val="000000"/>
                </a:solidFill>
              </a:rPr>
              <a:t>                               Answer: -8</a:t>
            </a:r>
          </a:p>
          <a:p>
            <a:pPr eaLnBrk="1" fontAlgn="base" hangingPunct="1">
              <a:spcBef>
                <a:spcPct val="0"/>
              </a:spcBef>
              <a:spcAft>
                <a:spcPct val="0"/>
              </a:spcAft>
            </a:pPr>
            <a:endParaRPr lang="en-US" dirty="0">
              <a:solidFill>
                <a:srgbClr val="000000"/>
              </a:solidFill>
            </a:endParaRPr>
          </a:p>
          <a:p>
            <a:pPr eaLnBrk="1" fontAlgn="base" hangingPunct="1">
              <a:spcBef>
                <a:spcPct val="0"/>
              </a:spcBef>
              <a:spcAft>
                <a:spcPct val="0"/>
              </a:spcAft>
            </a:pPr>
            <a:r>
              <a:rPr lang="en-US" dirty="0">
                <a:solidFill>
                  <a:srgbClr val="000000"/>
                </a:solidFill>
              </a:rPr>
              <a:t>Therefore </a:t>
            </a:r>
          </a:p>
        </p:txBody>
      </p:sp>
      <p:graphicFrame>
        <p:nvGraphicFramePr>
          <p:cNvPr id="4099" name="Object 7"/>
          <p:cNvGraphicFramePr>
            <a:graphicFrameLocks noChangeAspect="1"/>
          </p:cNvGraphicFramePr>
          <p:nvPr/>
        </p:nvGraphicFramePr>
        <p:xfrm>
          <a:off x="2570163" y="5664200"/>
          <a:ext cx="1546225" cy="546100"/>
        </p:xfrm>
        <a:graphic>
          <a:graphicData uri="http://schemas.openxmlformats.org/presentationml/2006/ole">
            <mc:AlternateContent xmlns:mc="http://schemas.openxmlformats.org/markup-compatibility/2006">
              <mc:Choice xmlns:v="urn:schemas-microsoft-com:vml" Requires="v">
                <p:oleObj spid="_x0000_s3075" name="Equation" r:id="rId5" imgW="647640" imgH="228600" progId="Equation.3">
                  <p:embed/>
                </p:oleObj>
              </mc:Choice>
              <mc:Fallback>
                <p:oleObj name="Equation" r:id="rId5" imgW="647640" imgH="228600" progId="Equation.3">
                  <p:embed/>
                  <p:pic>
                    <p:nvPicPr>
                      <p:cNvPr id="409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163" y="5664200"/>
                        <a:ext cx="15462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9572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0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146" name="Object 4"/>
          <p:cNvGraphicFramePr>
            <a:graphicFrameLocks noChangeAspect="1"/>
          </p:cNvGraphicFramePr>
          <p:nvPr/>
        </p:nvGraphicFramePr>
        <p:xfrm>
          <a:off x="1905000" y="1828800"/>
          <a:ext cx="1171575" cy="620713"/>
        </p:xfrm>
        <a:graphic>
          <a:graphicData uri="http://schemas.openxmlformats.org/presentationml/2006/ole">
            <mc:AlternateContent xmlns:mc="http://schemas.openxmlformats.org/markup-compatibility/2006">
              <mc:Choice xmlns:v="urn:schemas-microsoft-com:vml" Requires="v">
                <p:oleObj spid="_x0000_s4098" name="Equation" r:id="rId3" imgW="431640" imgH="228600" progId="Equation.3">
                  <p:embed/>
                </p:oleObj>
              </mc:Choice>
              <mc:Fallback>
                <p:oleObj name="Equation" r:id="rId3" imgW="431640" imgH="228600" progId="Equation.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828800"/>
                        <a:ext cx="1171575" cy="620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5"/>
          <p:cNvGraphicFramePr>
            <a:graphicFrameLocks noChangeAspect="1"/>
          </p:cNvGraphicFramePr>
          <p:nvPr/>
        </p:nvGraphicFramePr>
        <p:xfrm>
          <a:off x="3090863" y="1905000"/>
          <a:ext cx="327025" cy="511175"/>
        </p:xfrm>
        <a:graphic>
          <a:graphicData uri="http://schemas.openxmlformats.org/presentationml/2006/ole">
            <mc:AlternateContent xmlns:mc="http://schemas.openxmlformats.org/markup-compatibility/2006">
              <mc:Choice xmlns:v="urn:schemas-microsoft-com:vml" Requires="v">
                <p:oleObj spid="_x0000_s4099" name="Equation" r:id="rId5" imgW="114120" imgH="177480" progId="Equation.3">
                  <p:embed/>
                </p:oleObj>
              </mc:Choice>
              <mc:Fallback>
                <p:oleObj name="Equation" r:id="rId5" imgW="114120" imgH="177480" progId="Equation.3">
                  <p:embed/>
                  <p:pic>
                    <p:nvPicPr>
                      <p:cNvPr id="5018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0863" y="1905000"/>
                        <a:ext cx="32702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1447800" y="2743200"/>
          <a:ext cx="1647825" cy="687388"/>
        </p:xfrm>
        <a:graphic>
          <a:graphicData uri="http://schemas.openxmlformats.org/presentationml/2006/ole">
            <mc:AlternateContent xmlns:mc="http://schemas.openxmlformats.org/markup-compatibility/2006">
              <mc:Choice xmlns:v="urn:schemas-microsoft-com:vml" Requires="v">
                <p:oleObj spid="_x0000_s4100" name="Equation" r:id="rId7" imgW="609480" imgH="253800" progId="Equation.3">
                  <p:embed/>
                </p:oleObj>
              </mc:Choice>
              <mc:Fallback>
                <p:oleObj name="Equation" r:id="rId7" imgW="609480" imgH="253800" progId="Equation.3">
                  <p:embed/>
                  <p:pic>
                    <p:nvPicPr>
                      <p:cNvPr id="50182"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2743200"/>
                        <a:ext cx="1647825"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3124200" y="2819400"/>
          <a:ext cx="1031875" cy="569913"/>
        </p:xfrm>
        <a:graphic>
          <a:graphicData uri="http://schemas.openxmlformats.org/presentationml/2006/ole">
            <mc:AlternateContent xmlns:mc="http://schemas.openxmlformats.org/markup-compatibility/2006">
              <mc:Choice xmlns:v="urn:schemas-microsoft-com:vml" Requires="v">
                <p:oleObj spid="_x0000_s4101" name="Equation" r:id="rId9" imgW="368280" imgH="203040" progId="Equation.3">
                  <p:embed/>
                </p:oleObj>
              </mc:Choice>
              <mc:Fallback>
                <p:oleObj name="Equation" r:id="rId9" imgW="368280" imgH="203040" progId="Equation.3">
                  <p:embed/>
                  <p:pic>
                    <p:nvPicPr>
                      <p:cNvPr id="5018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4200" y="2819400"/>
                        <a:ext cx="1031875"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2" name="Group 9"/>
          <p:cNvGrpSpPr>
            <a:grpSpLocks/>
          </p:cNvGrpSpPr>
          <p:nvPr/>
        </p:nvGrpSpPr>
        <p:grpSpPr bwMode="auto">
          <a:xfrm>
            <a:off x="508000" y="609600"/>
            <a:ext cx="1905000" cy="762000"/>
            <a:chOff x="192" y="240"/>
            <a:chExt cx="1200" cy="480"/>
          </a:xfrm>
        </p:grpSpPr>
        <p:sp>
          <p:nvSpPr>
            <p:cNvPr id="6157" name="Rectangle 10"/>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6158" name="Text Box 11"/>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b="1" dirty="0">
                  <a:solidFill>
                    <a:prstClr val="white"/>
                  </a:solidFill>
                </a:rPr>
                <a:t>Example</a:t>
              </a:r>
            </a:p>
          </p:txBody>
        </p:sp>
      </p:grpSp>
      <p:graphicFrame>
        <p:nvGraphicFramePr>
          <p:cNvPr id="50190" name="Object 14"/>
          <p:cNvGraphicFramePr>
            <a:graphicFrameLocks noChangeAspect="1"/>
          </p:cNvGraphicFramePr>
          <p:nvPr/>
        </p:nvGraphicFramePr>
        <p:xfrm>
          <a:off x="1371600" y="3581400"/>
          <a:ext cx="1676400" cy="1077913"/>
        </p:xfrm>
        <a:graphic>
          <a:graphicData uri="http://schemas.openxmlformats.org/presentationml/2006/ole">
            <mc:AlternateContent xmlns:mc="http://schemas.openxmlformats.org/markup-compatibility/2006">
              <mc:Choice xmlns:v="urn:schemas-microsoft-com:vml" Requires="v">
                <p:oleObj spid="_x0000_s4102" name="Equation" r:id="rId11" imgW="711000" imgH="457200" progId="Equation.3">
                  <p:embed/>
                </p:oleObj>
              </mc:Choice>
              <mc:Fallback>
                <p:oleObj name="Equation" r:id="rId11" imgW="711000" imgH="457200" progId="Equation.3">
                  <p:embed/>
                  <p:pic>
                    <p:nvPicPr>
                      <p:cNvPr id="5019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1600" y="3581400"/>
                        <a:ext cx="167640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5"/>
          <p:cNvGraphicFramePr>
            <a:graphicFrameLocks noChangeAspect="1"/>
          </p:cNvGraphicFramePr>
          <p:nvPr/>
        </p:nvGraphicFramePr>
        <p:xfrm>
          <a:off x="3124200" y="3657600"/>
          <a:ext cx="835025" cy="958850"/>
        </p:xfrm>
        <a:graphic>
          <a:graphicData uri="http://schemas.openxmlformats.org/presentationml/2006/ole">
            <mc:AlternateContent xmlns:mc="http://schemas.openxmlformats.org/markup-compatibility/2006">
              <mc:Choice xmlns:v="urn:schemas-microsoft-com:vml" Requires="v">
                <p:oleObj spid="_x0000_s4103" name="Equation" r:id="rId13" imgW="342720" imgH="393480" progId="Equation.3">
                  <p:embed/>
                </p:oleObj>
              </mc:Choice>
              <mc:Fallback>
                <p:oleObj name="Equation" r:id="rId13" imgW="342720" imgH="393480" progId="Equation.3">
                  <p:embed/>
                  <p:pic>
                    <p:nvPicPr>
                      <p:cNvPr id="50191"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3657600"/>
                        <a:ext cx="835025"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Box 10"/>
          <p:cNvSpPr txBox="1">
            <a:spLocks noChangeArrowheads="1"/>
          </p:cNvSpPr>
          <p:nvPr/>
        </p:nvSpPr>
        <p:spPr bwMode="auto">
          <a:xfrm>
            <a:off x="2973388" y="420688"/>
            <a:ext cx="58943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b="1" dirty="0">
                <a:solidFill>
                  <a:srgbClr val="FF0000"/>
                </a:solidFill>
              </a:rPr>
              <a:t>(You can use your formula sheet to find the cubed numbers)</a:t>
            </a:r>
          </a:p>
        </p:txBody>
      </p:sp>
      <p:sp>
        <p:nvSpPr>
          <p:cNvPr id="12" name="TextBox 11"/>
          <p:cNvSpPr txBox="1">
            <a:spLocks noChangeArrowheads="1"/>
          </p:cNvSpPr>
          <p:nvPr/>
        </p:nvSpPr>
        <p:spPr bwMode="auto">
          <a:xfrm>
            <a:off x="3581400" y="1814513"/>
            <a:ext cx="5562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800" b="1" dirty="0">
                <a:solidFill>
                  <a:srgbClr val="FF0000"/>
                </a:solidFill>
              </a:rPr>
              <a:t>How would you check this answer?</a:t>
            </a:r>
          </a:p>
        </p:txBody>
      </p:sp>
      <p:sp>
        <p:nvSpPr>
          <p:cNvPr id="13" name="TextBox 12"/>
          <p:cNvSpPr txBox="1">
            <a:spLocks noChangeArrowheads="1"/>
          </p:cNvSpPr>
          <p:nvPr/>
        </p:nvSpPr>
        <p:spPr bwMode="auto">
          <a:xfrm>
            <a:off x="4467225" y="37592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800" b="1" dirty="0">
                <a:solidFill>
                  <a:srgbClr val="FF0000"/>
                </a:solidFill>
              </a:rPr>
              <a:t>Check?</a:t>
            </a:r>
          </a:p>
        </p:txBody>
      </p:sp>
      <p:sp>
        <p:nvSpPr>
          <p:cNvPr id="14" name="TextBox 13"/>
          <p:cNvSpPr txBox="1">
            <a:spLocks noChangeArrowheads="1"/>
          </p:cNvSpPr>
          <p:nvPr/>
        </p:nvSpPr>
        <p:spPr bwMode="auto">
          <a:xfrm>
            <a:off x="4400550" y="2822575"/>
            <a:ext cx="1343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800" b="1" dirty="0">
                <a:solidFill>
                  <a:srgbClr val="FF0000"/>
                </a:solidFill>
              </a:rPr>
              <a:t>Check?</a:t>
            </a:r>
          </a:p>
        </p:txBody>
      </p:sp>
    </p:spTree>
    <p:extLst>
      <p:ext uri="{BB962C8B-B14F-4D97-AF65-F5344CB8AC3E}">
        <p14:creationId xmlns:p14="http://schemas.microsoft.com/office/powerpoint/2010/main" val="2459841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9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01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522288" y="304800"/>
            <a:ext cx="8345487" cy="1447800"/>
          </a:xfrm>
        </p:spPr>
        <p:txBody>
          <a:bodyPr/>
          <a:lstStyle/>
          <a:p>
            <a:pPr eaLnBrk="1" hangingPunct="1">
              <a:buFontTx/>
              <a:buNone/>
            </a:pPr>
            <a:r>
              <a:rPr lang="en-US" dirty="0">
                <a:solidFill>
                  <a:srgbClr val="000000"/>
                </a:solidFill>
                <a:latin typeface="Times New Roman" pitchFamily="18" charset="0"/>
              </a:rPr>
              <a:t>Other roots besides square and cube roots can be found, as well.</a:t>
            </a:r>
          </a:p>
          <a:p>
            <a:pPr eaLnBrk="1" hangingPunct="1">
              <a:buFontTx/>
              <a:buNone/>
            </a:pPr>
            <a:endParaRPr lang="en-US" dirty="0">
              <a:solidFill>
                <a:srgbClr val="000000"/>
              </a:solidFill>
              <a:latin typeface="Times New Roman" pitchFamily="18" charset="0"/>
            </a:endParaRPr>
          </a:p>
          <a:p>
            <a:pPr eaLnBrk="1" hangingPunct="1">
              <a:buFontTx/>
              <a:buNone/>
            </a:pPr>
            <a:r>
              <a:rPr lang="en-US" dirty="0">
                <a:solidFill>
                  <a:srgbClr val="000000"/>
                </a:solidFill>
                <a:latin typeface="Times New Roman" pitchFamily="18" charset="0"/>
              </a:rPr>
              <a:t>The </a:t>
            </a:r>
            <a:r>
              <a:rPr lang="en-US" b="1" i="1" dirty="0">
                <a:solidFill>
                  <a:schemeClr val="accent2"/>
                </a:solidFill>
                <a:latin typeface="Times New Roman" pitchFamily="18" charset="0"/>
              </a:rPr>
              <a:t>nth root</a:t>
            </a:r>
            <a:r>
              <a:rPr lang="en-US" dirty="0">
                <a:solidFill>
                  <a:srgbClr val="000000"/>
                </a:solidFill>
                <a:latin typeface="Times New Roman" pitchFamily="18" charset="0"/>
              </a:rPr>
              <a:t> of </a:t>
            </a:r>
            <a:r>
              <a:rPr lang="en-US" i="1" dirty="0">
                <a:solidFill>
                  <a:srgbClr val="000000"/>
                </a:solidFill>
                <a:latin typeface="Times New Roman" pitchFamily="18" charset="0"/>
              </a:rPr>
              <a:t>a</a:t>
            </a:r>
            <a:r>
              <a:rPr lang="en-US" dirty="0">
                <a:solidFill>
                  <a:srgbClr val="000000"/>
                </a:solidFill>
                <a:latin typeface="Times New Roman" pitchFamily="18" charset="0"/>
              </a:rPr>
              <a:t> is defined as</a:t>
            </a:r>
          </a:p>
        </p:txBody>
      </p:sp>
      <p:graphicFrame>
        <p:nvGraphicFramePr>
          <p:cNvPr id="6146" name="Object 4"/>
          <p:cNvGraphicFramePr>
            <a:graphicFrameLocks noChangeAspect="1"/>
          </p:cNvGraphicFramePr>
          <p:nvPr/>
        </p:nvGraphicFramePr>
        <p:xfrm>
          <a:off x="2819400" y="2514600"/>
          <a:ext cx="2787650" cy="514350"/>
        </p:xfrm>
        <a:graphic>
          <a:graphicData uri="http://schemas.openxmlformats.org/presentationml/2006/ole">
            <mc:AlternateContent xmlns:mc="http://schemas.openxmlformats.org/markup-compatibility/2006">
              <mc:Choice xmlns:v="urn:schemas-microsoft-com:vml" Requires="v">
                <p:oleObj spid="_x0000_s5122" name="Equation" r:id="rId3" imgW="1307880" imgH="241200" progId="Equation.3">
                  <p:embed/>
                </p:oleObj>
              </mc:Choice>
              <mc:Fallback>
                <p:oleObj name="Equation" r:id="rId3" imgW="1307880" imgH="241200" progId="Equation.3">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514600"/>
                        <a:ext cx="278765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 name="Text Box 5"/>
          <p:cNvSpPr txBox="1">
            <a:spLocks noChangeArrowheads="1"/>
          </p:cNvSpPr>
          <p:nvPr/>
        </p:nvSpPr>
        <p:spPr bwMode="auto">
          <a:xfrm>
            <a:off x="990600" y="3352800"/>
            <a:ext cx="70866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dirty="0">
                <a:solidFill>
                  <a:srgbClr val="000000"/>
                </a:solidFill>
              </a:rPr>
              <a:t>If the </a:t>
            </a:r>
            <a:r>
              <a:rPr lang="en-US" b="1" i="1" dirty="0">
                <a:solidFill>
                  <a:srgbClr val="C0504D"/>
                </a:solidFill>
              </a:rPr>
              <a:t>index</a:t>
            </a:r>
            <a:r>
              <a:rPr lang="en-US" dirty="0">
                <a:solidFill>
                  <a:srgbClr val="000000"/>
                </a:solidFill>
              </a:rPr>
              <a:t>, </a:t>
            </a:r>
            <a:r>
              <a:rPr lang="en-US" i="1" dirty="0">
                <a:solidFill>
                  <a:srgbClr val="000000"/>
                </a:solidFill>
              </a:rPr>
              <a:t>n</a:t>
            </a:r>
            <a:r>
              <a:rPr lang="en-US" dirty="0">
                <a:solidFill>
                  <a:srgbClr val="000000"/>
                </a:solidFill>
              </a:rPr>
              <a:t>, is even, the root is NOT a real number when </a:t>
            </a:r>
            <a:r>
              <a:rPr lang="en-US" i="1" dirty="0">
                <a:solidFill>
                  <a:srgbClr val="000000"/>
                </a:solidFill>
              </a:rPr>
              <a:t>a</a:t>
            </a:r>
            <a:r>
              <a:rPr lang="en-US" dirty="0">
                <a:solidFill>
                  <a:srgbClr val="000000"/>
                </a:solidFill>
              </a:rPr>
              <a:t> is negative.</a:t>
            </a:r>
          </a:p>
          <a:p>
            <a:pPr eaLnBrk="1" fontAlgn="base" hangingPunct="1">
              <a:spcBef>
                <a:spcPct val="0"/>
              </a:spcBef>
              <a:spcAft>
                <a:spcPct val="0"/>
              </a:spcAft>
            </a:pPr>
            <a:endParaRPr lang="en-US" dirty="0">
              <a:solidFill>
                <a:srgbClr val="000000"/>
              </a:solidFill>
            </a:endParaRPr>
          </a:p>
          <a:p>
            <a:pPr eaLnBrk="1" fontAlgn="base" hangingPunct="1">
              <a:spcBef>
                <a:spcPct val="0"/>
              </a:spcBef>
              <a:spcAft>
                <a:spcPct val="0"/>
              </a:spcAft>
            </a:pPr>
            <a:r>
              <a:rPr lang="en-US" dirty="0">
                <a:solidFill>
                  <a:srgbClr val="000000"/>
                </a:solidFill>
              </a:rPr>
              <a:t>If the index is odd, the root will be a real number when </a:t>
            </a:r>
            <a:r>
              <a:rPr lang="en-US" i="1" dirty="0">
                <a:solidFill>
                  <a:srgbClr val="000000"/>
                </a:solidFill>
              </a:rPr>
              <a:t>a</a:t>
            </a:r>
            <a:r>
              <a:rPr lang="en-US" dirty="0">
                <a:solidFill>
                  <a:srgbClr val="000000"/>
                </a:solidFill>
              </a:rPr>
              <a:t> is negative.</a:t>
            </a:r>
          </a:p>
        </p:txBody>
      </p:sp>
    </p:spTree>
    <p:extLst>
      <p:ext uri="{BB962C8B-B14F-4D97-AF65-F5344CB8AC3E}">
        <p14:creationId xmlns:p14="http://schemas.microsoft.com/office/powerpoint/2010/main" val="7979820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Rectangle 3"/>
          <p:cNvSpPr>
            <a:spLocks noGrp="1" noChangeArrowheads="1"/>
          </p:cNvSpPr>
          <p:nvPr>
            <p:ph idx="1"/>
          </p:nvPr>
        </p:nvSpPr>
        <p:spPr>
          <a:xfrm>
            <a:off x="685800" y="1676400"/>
            <a:ext cx="7848600" cy="1143000"/>
          </a:xfrm>
        </p:spPr>
        <p:txBody>
          <a:bodyPr/>
          <a:lstStyle/>
          <a:p>
            <a:pPr eaLnBrk="1" hangingPunct="1">
              <a:buFontTx/>
              <a:buNone/>
            </a:pPr>
            <a:r>
              <a:rPr lang="en-US" dirty="0">
                <a:solidFill>
                  <a:srgbClr val="000000"/>
                </a:solidFill>
                <a:latin typeface="Times New Roman" pitchFamily="18" charset="0"/>
              </a:rPr>
              <a:t>Simplify the following.  Assume that all variables represent positive numbers.</a:t>
            </a:r>
          </a:p>
        </p:txBody>
      </p:sp>
      <p:graphicFrame>
        <p:nvGraphicFramePr>
          <p:cNvPr id="8194" name="Object 0"/>
          <p:cNvGraphicFramePr>
            <a:graphicFrameLocks noChangeAspect="1"/>
          </p:cNvGraphicFramePr>
          <p:nvPr/>
        </p:nvGraphicFramePr>
        <p:xfrm>
          <a:off x="2374900" y="3124200"/>
          <a:ext cx="1331913" cy="604838"/>
        </p:xfrm>
        <a:graphic>
          <a:graphicData uri="http://schemas.openxmlformats.org/presentationml/2006/ole">
            <mc:AlternateContent xmlns:mc="http://schemas.openxmlformats.org/markup-compatibility/2006">
              <mc:Choice xmlns:v="urn:schemas-microsoft-com:vml" Requires="v">
                <p:oleObj spid="_x0000_s6146" name="Equation" r:id="rId3" imgW="558720" imgH="253800" progId="Equation.3">
                  <p:embed/>
                </p:oleObj>
              </mc:Choice>
              <mc:Fallback>
                <p:oleObj name="Equation" r:id="rId3" imgW="558720" imgH="253800" progId="Equation.3">
                  <p:embed/>
                  <p:pic>
                    <p:nvPicPr>
                      <p:cNvPr id="819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900" y="3124200"/>
                        <a:ext cx="1331913"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1009" name="Object 1"/>
          <p:cNvGraphicFramePr>
            <a:graphicFrameLocks noChangeAspect="1"/>
          </p:cNvGraphicFramePr>
          <p:nvPr/>
        </p:nvGraphicFramePr>
        <p:xfrm>
          <a:off x="3810000" y="3200400"/>
          <a:ext cx="606425" cy="484188"/>
        </p:xfrm>
        <a:graphic>
          <a:graphicData uri="http://schemas.openxmlformats.org/presentationml/2006/ole">
            <mc:AlternateContent xmlns:mc="http://schemas.openxmlformats.org/markup-compatibility/2006">
              <mc:Choice xmlns:v="urn:schemas-microsoft-com:vml" Requires="v">
                <p:oleObj spid="_x0000_s6147" name="Equation" r:id="rId5" imgW="253800" imgH="203040" progId="Equation.3">
                  <p:embed/>
                </p:oleObj>
              </mc:Choice>
              <mc:Fallback>
                <p:oleObj name="Equation" r:id="rId5" imgW="253800" imgH="203040" progId="Equation.3">
                  <p:embed/>
                  <p:pic>
                    <p:nvPicPr>
                      <p:cNvPr id="171009"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3200400"/>
                        <a:ext cx="606425"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00" name="Group 9"/>
          <p:cNvGrpSpPr>
            <a:grpSpLocks/>
          </p:cNvGrpSpPr>
          <p:nvPr/>
        </p:nvGrpSpPr>
        <p:grpSpPr bwMode="auto">
          <a:xfrm>
            <a:off x="508000" y="609600"/>
            <a:ext cx="1905000" cy="762000"/>
            <a:chOff x="192" y="240"/>
            <a:chExt cx="1200" cy="480"/>
          </a:xfrm>
        </p:grpSpPr>
        <p:sp>
          <p:nvSpPr>
            <p:cNvPr id="8203" name="Rectangle 10"/>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8204" name="Text Box 11"/>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b="1" dirty="0">
                  <a:solidFill>
                    <a:prstClr val="white"/>
                  </a:solidFill>
                </a:rPr>
                <a:t>Example</a:t>
              </a:r>
            </a:p>
          </p:txBody>
        </p:sp>
      </p:grpSp>
      <p:sp>
        <p:nvSpPr>
          <p:cNvPr id="11" name="TextBox 10"/>
          <p:cNvSpPr txBox="1">
            <a:spLocks noChangeArrowheads="1"/>
          </p:cNvSpPr>
          <p:nvPr/>
        </p:nvSpPr>
        <p:spPr bwMode="auto">
          <a:xfrm>
            <a:off x="4756150" y="3121025"/>
            <a:ext cx="1343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800" b="1" dirty="0">
                <a:solidFill>
                  <a:srgbClr val="FF0000"/>
                </a:solidFill>
              </a:rPr>
              <a:t>Check?</a:t>
            </a:r>
          </a:p>
        </p:txBody>
      </p:sp>
    </p:spTree>
    <p:extLst>
      <p:ext uri="{BB962C8B-B14F-4D97-AF65-F5344CB8AC3E}">
        <p14:creationId xmlns:p14="http://schemas.microsoft.com/office/powerpoint/2010/main" val="3758538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Problem from this section’s homework:</a:t>
            </a:r>
          </a:p>
        </p:txBody>
      </p:sp>
      <p:sp>
        <p:nvSpPr>
          <p:cNvPr id="4" name="TextBox 3"/>
          <p:cNvSpPr txBox="1">
            <a:spLocks noChangeArrowheads="1"/>
          </p:cNvSpPr>
          <p:nvPr/>
        </p:nvSpPr>
        <p:spPr bwMode="auto">
          <a:xfrm>
            <a:off x="4114800" y="4037945"/>
            <a:ext cx="1341438" cy="523875"/>
          </a:xfrm>
          <a:prstGeom prst="rect">
            <a:avLst/>
          </a:prstGeom>
          <a:solidFill>
            <a:srgbClr val="FFFF00"/>
          </a:solidFill>
          <a:ln>
            <a:noFill/>
          </a:ln>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800" b="1" dirty="0">
                <a:solidFill>
                  <a:srgbClr val="FF0000"/>
                </a:solidFill>
              </a:rPr>
              <a:t>Check?</a:t>
            </a:r>
          </a:p>
        </p:txBody>
      </p:sp>
      <p:sp>
        <p:nvSpPr>
          <p:cNvPr id="6" name="TextBox 5"/>
          <p:cNvSpPr txBox="1"/>
          <p:nvPr/>
        </p:nvSpPr>
        <p:spPr>
          <a:xfrm>
            <a:off x="3124200" y="4038600"/>
            <a:ext cx="838200" cy="523220"/>
          </a:xfrm>
          <a:prstGeom prst="rect">
            <a:avLst/>
          </a:prstGeom>
          <a:solidFill>
            <a:schemeClr val="bg1"/>
          </a:solidFill>
          <a:ln>
            <a:solidFill>
              <a:schemeClr val="accent1"/>
            </a:solidFill>
          </a:ln>
        </p:spPr>
        <p:txBody>
          <a:bodyPr wrap="square" rtlCol="0">
            <a:spAutoFit/>
          </a:bodyPr>
          <a:lstStyle/>
          <a:p>
            <a:pPr algn="ctr" fontAlgn="base">
              <a:spcBef>
                <a:spcPct val="0"/>
              </a:spcBef>
              <a:spcAft>
                <a:spcPct val="0"/>
              </a:spcAft>
            </a:pPr>
            <a:r>
              <a:rPr lang="en-US" sz="2800" dirty="0">
                <a:solidFill>
                  <a:srgbClr val="0000FF"/>
                </a:solidFill>
                <a:latin typeface="Times New Roman" pitchFamily="18" charset="0"/>
              </a:rPr>
              <a:t>2x</a:t>
            </a:r>
            <a:r>
              <a:rPr lang="en-US" sz="2800" baseline="30000" dirty="0">
                <a:solidFill>
                  <a:srgbClr val="0000FF"/>
                </a:solidFill>
                <a:latin typeface="Times New Roman" pitchFamily="18" charset="0"/>
              </a:rPr>
              <a:t>2</a:t>
            </a:r>
          </a:p>
        </p:txBody>
      </p:sp>
      <p:sp>
        <p:nvSpPr>
          <p:cNvPr id="2" name="TextBox 1"/>
          <p:cNvSpPr txBox="1"/>
          <p:nvPr/>
        </p:nvSpPr>
        <p:spPr>
          <a:xfrm>
            <a:off x="1600200" y="4967467"/>
            <a:ext cx="7315200" cy="1077218"/>
          </a:xfrm>
          <a:prstGeom prst="rect">
            <a:avLst/>
          </a:prstGeom>
          <a:solidFill>
            <a:srgbClr val="FFFF00"/>
          </a:solidFill>
        </p:spPr>
        <p:txBody>
          <a:bodyPr wrap="square" rtlCol="0">
            <a:spAutoFit/>
          </a:bodyPr>
          <a:lstStyle/>
          <a:p>
            <a:r>
              <a:rPr lang="en-US" sz="2000" b="1" u="sng" dirty="0"/>
              <a:t>Hint: </a:t>
            </a:r>
            <a:r>
              <a:rPr lang="en-US" sz="2000" dirty="0"/>
              <a:t>to find the seventh root of 128, start by breaking 128 down into its prime factors. Start by dividing by 2, then by 2 again, and so on.</a:t>
            </a:r>
          </a:p>
          <a:p>
            <a:r>
              <a:rPr lang="en-US" sz="2000" dirty="0"/>
              <a:t> You will find that 128 is the product of seven 2’s, i.e. that </a:t>
            </a:r>
            <a:r>
              <a:rPr lang="en-US" sz="2400" b="1" dirty="0"/>
              <a:t>128 = 2</a:t>
            </a:r>
            <a:r>
              <a:rPr lang="en-US" sz="2400" b="1" baseline="30000" dirty="0"/>
              <a:t>7</a:t>
            </a:r>
            <a:r>
              <a:rPr lang="en-US" sz="2000" dirty="0"/>
              <a:t>.</a:t>
            </a:r>
          </a:p>
        </p:txBody>
      </p:sp>
      <mc:AlternateContent xmlns:mc="http://schemas.openxmlformats.org/markup-compatibility/2006" xmlns:a14="http://schemas.microsoft.com/office/drawing/2010/main">
        <mc:Choice Requires="a14">
          <p:sp>
            <p:nvSpPr>
              <p:cNvPr id="3" name="TextBox 2"/>
              <p:cNvSpPr txBox="1"/>
              <p:nvPr/>
            </p:nvSpPr>
            <p:spPr>
              <a:xfrm>
                <a:off x="990600" y="1524000"/>
                <a:ext cx="6454524" cy="1921873"/>
              </a:xfrm>
              <a:prstGeom prst="rect">
                <a:avLst/>
              </a:prstGeom>
              <a:noFill/>
            </p:spPr>
            <p:txBody>
              <a:bodyPr wrap="none" rtlCol="0">
                <a:spAutoFit/>
              </a:bodyPr>
              <a:lstStyle/>
              <a:p>
                <a:r>
                  <a:rPr lang="en-US" sz="2800" dirty="0"/>
                  <a:t>Find the root. Assume that the variable </a:t>
                </a:r>
              </a:p>
              <a:p>
                <a:r>
                  <a:rPr lang="en-US" sz="2800" dirty="0"/>
                  <a:t>represents a nonnegative number. </a:t>
                </a:r>
              </a:p>
              <a:p>
                <a:endParaRPr lang="en-US" sz="2800" dirty="0"/>
              </a:p>
              <a:p>
                <a:pPr/>
                <a14:m>
                  <m:oMathPara xmlns:m="http://schemas.openxmlformats.org/officeDocument/2006/math">
                    <m:oMathParaPr>
                      <m:jc m:val="centerGroup"/>
                    </m:oMathParaPr>
                    <m:oMath xmlns:m="http://schemas.openxmlformats.org/officeDocument/2006/math">
                      <m:rad>
                        <m:radPr>
                          <m:ctrlPr>
                            <a:rPr lang="en-US" sz="2800" i="1" smtClean="0">
                              <a:latin typeface="Cambria Math" panose="02040503050406030204" pitchFamily="18" charset="0"/>
                            </a:rPr>
                          </m:ctrlPr>
                        </m:radPr>
                        <m:deg>
                          <m:r>
                            <m:rPr>
                              <m:brk m:alnAt="7"/>
                            </m:rPr>
                            <a:rPr lang="en-US" sz="2800" b="0" i="1" smtClean="0">
                              <a:latin typeface="Cambria Math"/>
                            </a:rPr>
                            <m:t>7</m:t>
                          </m:r>
                        </m:deg>
                        <m:e>
                          <m:r>
                            <a:rPr lang="en-US" sz="2800" b="0" i="1" smtClean="0">
                              <a:latin typeface="Cambria Math"/>
                            </a:rPr>
                            <m:t>128</m:t>
                          </m:r>
                          <m:sSup>
                            <m:sSupPr>
                              <m:ctrlPr>
                                <a:rPr lang="en-US" sz="2800" b="0" i="1" smtClean="0">
                                  <a:latin typeface="Cambria Math" panose="02040503050406030204" pitchFamily="18" charset="0"/>
                                </a:rPr>
                              </m:ctrlPr>
                            </m:sSupPr>
                            <m:e>
                              <m:r>
                                <a:rPr lang="en-US" sz="2800" b="0" i="1" smtClean="0">
                                  <a:latin typeface="Cambria Math"/>
                                </a:rPr>
                                <m:t>𝑥</m:t>
                              </m:r>
                            </m:e>
                            <m:sup>
                              <m:r>
                                <a:rPr lang="en-US" sz="2800" b="0" i="1" smtClean="0">
                                  <a:latin typeface="Cambria Math"/>
                                </a:rPr>
                                <m:t>14</m:t>
                              </m:r>
                            </m:sup>
                          </m:sSup>
                        </m:e>
                      </m:rad>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990600" y="1524000"/>
                <a:ext cx="6454524" cy="1921873"/>
              </a:xfrm>
              <a:prstGeom prst="rect">
                <a:avLst/>
              </a:prstGeom>
              <a:blipFill rotWithShape="1">
                <a:blip r:embed="rId2"/>
                <a:stretch>
                  <a:fillRect l="-1985" t="-2857"/>
                </a:stretch>
              </a:blipFill>
            </p:spPr>
            <p:txBody>
              <a:bodyPr/>
              <a:lstStyle/>
              <a:p>
                <a:r>
                  <a:rPr lang="en-US">
                    <a:noFill/>
                  </a:rPr>
                  <a:t> </a:t>
                </a:r>
              </a:p>
            </p:txBody>
          </p:sp>
        </mc:Fallback>
      </mc:AlternateContent>
    </p:spTree>
    <p:extLst>
      <p:ext uri="{BB962C8B-B14F-4D97-AF65-F5344CB8AC3E}">
        <p14:creationId xmlns:p14="http://schemas.microsoft.com/office/powerpoint/2010/main" val="85923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 Box 1026"/>
          <p:cNvSpPr txBox="1">
            <a:spLocks noChangeArrowheads="1"/>
          </p:cNvSpPr>
          <p:nvPr/>
        </p:nvSpPr>
        <p:spPr bwMode="auto">
          <a:xfrm>
            <a:off x="152400" y="76200"/>
            <a:ext cx="8915400" cy="181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We previously worked with graphing basic forms of several types of nonlinear functions in the HW 8.2 worksheets, so you should be familiar with the general shape of the square root function.</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57400" y="1892440"/>
            <a:ext cx="5257800" cy="3610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27588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43" name="Group 1026"/>
          <p:cNvGrpSpPr>
            <a:grpSpLocks/>
          </p:cNvGrpSpPr>
          <p:nvPr/>
        </p:nvGrpSpPr>
        <p:grpSpPr bwMode="auto">
          <a:xfrm>
            <a:off x="381000" y="457200"/>
            <a:ext cx="1905000" cy="762000"/>
            <a:chOff x="192" y="240"/>
            <a:chExt cx="1200" cy="480"/>
          </a:xfrm>
        </p:grpSpPr>
        <p:sp>
          <p:nvSpPr>
            <p:cNvPr id="14415" name="Rectangle 1027"/>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16" name="Text Box 1028"/>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b="1" dirty="0">
                  <a:solidFill>
                    <a:prstClr val="white"/>
                  </a:solidFill>
                </a:rPr>
                <a:t>  Review</a:t>
              </a:r>
            </a:p>
          </p:txBody>
        </p:sp>
      </p:grpSp>
      <p:grpSp>
        <p:nvGrpSpPr>
          <p:cNvPr id="14344" name="Group 1030"/>
          <p:cNvGrpSpPr>
            <a:grpSpLocks/>
          </p:cNvGrpSpPr>
          <p:nvPr/>
        </p:nvGrpSpPr>
        <p:grpSpPr bwMode="auto">
          <a:xfrm>
            <a:off x="457200" y="1600200"/>
            <a:ext cx="2057400" cy="4572000"/>
            <a:chOff x="288" y="1008"/>
            <a:chExt cx="1296" cy="2880"/>
          </a:xfrm>
        </p:grpSpPr>
        <p:sp>
          <p:nvSpPr>
            <p:cNvPr id="14412" name="Line 1031"/>
            <p:cNvSpPr>
              <a:spLocks noChangeShapeType="1"/>
            </p:cNvSpPr>
            <p:nvPr/>
          </p:nvSpPr>
          <p:spPr bwMode="auto">
            <a:xfrm>
              <a:off x="288" y="1344"/>
              <a:ext cx="12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13" name="Line 1032"/>
            <p:cNvSpPr>
              <a:spLocks noChangeShapeType="1"/>
            </p:cNvSpPr>
            <p:nvPr/>
          </p:nvSpPr>
          <p:spPr bwMode="auto">
            <a:xfrm>
              <a:off x="912" y="1056"/>
              <a:ext cx="0" cy="28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14" name="Text Box 1033"/>
            <p:cNvSpPr txBox="1">
              <a:spLocks noChangeArrowheads="1"/>
            </p:cNvSpPr>
            <p:nvPr/>
          </p:nvSpPr>
          <p:spPr bwMode="auto">
            <a:xfrm>
              <a:off x="528" y="1008"/>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i="1" dirty="0">
                  <a:solidFill>
                    <a:prstClr val="black"/>
                  </a:solidFill>
                </a:rPr>
                <a:t>x</a:t>
              </a:r>
              <a:r>
                <a:rPr lang="en-US" sz="2800" dirty="0">
                  <a:solidFill>
                    <a:prstClr val="black"/>
                  </a:solidFill>
                </a:rPr>
                <a:t>         </a:t>
              </a:r>
              <a:r>
                <a:rPr lang="en-US" sz="2800" i="1" dirty="0">
                  <a:solidFill>
                    <a:prstClr val="black"/>
                  </a:solidFill>
                </a:rPr>
                <a:t>y</a:t>
              </a:r>
            </a:p>
          </p:txBody>
        </p:sp>
      </p:grpSp>
      <p:grpSp>
        <p:nvGrpSpPr>
          <p:cNvPr id="14345" name="Group 1120"/>
          <p:cNvGrpSpPr>
            <a:grpSpLocks/>
          </p:cNvGrpSpPr>
          <p:nvPr/>
        </p:nvGrpSpPr>
        <p:grpSpPr bwMode="auto">
          <a:xfrm>
            <a:off x="860879" y="3862388"/>
            <a:ext cx="1447800" cy="519113"/>
            <a:chOff x="528" y="1728"/>
            <a:chExt cx="912" cy="327"/>
          </a:xfrm>
        </p:grpSpPr>
        <p:sp>
          <p:nvSpPr>
            <p:cNvPr id="14410" name="Text Box 1036"/>
            <p:cNvSpPr txBox="1">
              <a:spLocks noChangeArrowheads="1"/>
            </p:cNvSpPr>
            <p:nvPr/>
          </p:nvSpPr>
          <p:spPr bwMode="auto">
            <a:xfrm>
              <a:off x="528" y="172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4</a:t>
              </a:r>
            </a:p>
          </p:txBody>
        </p:sp>
        <p:sp>
          <p:nvSpPr>
            <p:cNvPr id="14411" name="Text Box 1037"/>
            <p:cNvSpPr txBox="1">
              <a:spLocks noChangeArrowheads="1"/>
            </p:cNvSpPr>
            <p:nvPr/>
          </p:nvSpPr>
          <p:spPr bwMode="auto">
            <a:xfrm>
              <a:off x="1104" y="172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2</a:t>
              </a:r>
            </a:p>
          </p:txBody>
        </p:sp>
      </p:grpSp>
      <p:grpSp>
        <p:nvGrpSpPr>
          <p:cNvPr id="14346" name="Group 1122"/>
          <p:cNvGrpSpPr>
            <a:grpSpLocks/>
          </p:cNvGrpSpPr>
          <p:nvPr/>
        </p:nvGrpSpPr>
        <p:grpSpPr bwMode="auto">
          <a:xfrm>
            <a:off x="784679" y="2684916"/>
            <a:ext cx="1524000" cy="519113"/>
            <a:chOff x="480" y="2400"/>
            <a:chExt cx="960" cy="327"/>
          </a:xfrm>
        </p:grpSpPr>
        <p:sp>
          <p:nvSpPr>
            <p:cNvPr id="14408" name="Text Box 1038"/>
            <p:cNvSpPr txBox="1">
              <a:spLocks noChangeArrowheads="1"/>
            </p:cNvSpPr>
            <p:nvPr/>
          </p:nvSpPr>
          <p:spPr bwMode="auto">
            <a:xfrm>
              <a:off x="480"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1</a:t>
              </a:r>
            </a:p>
          </p:txBody>
        </p:sp>
        <p:sp>
          <p:nvSpPr>
            <p:cNvPr id="14409" name="Text Box 1039"/>
            <p:cNvSpPr txBox="1">
              <a:spLocks noChangeArrowheads="1"/>
            </p:cNvSpPr>
            <p:nvPr/>
          </p:nvSpPr>
          <p:spPr bwMode="auto">
            <a:xfrm>
              <a:off x="1104"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1</a:t>
              </a:r>
            </a:p>
          </p:txBody>
        </p:sp>
      </p:grpSp>
      <p:grpSp>
        <p:nvGrpSpPr>
          <p:cNvPr id="14347" name="Group 1123"/>
          <p:cNvGrpSpPr>
            <a:grpSpLocks/>
          </p:cNvGrpSpPr>
          <p:nvPr/>
        </p:nvGrpSpPr>
        <p:grpSpPr bwMode="auto">
          <a:xfrm>
            <a:off x="781050" y="2218191"/>
            <a:ext cx="1447800" cy="519113"/>
            <a:chOff x="480" y="2736"/>
            <a:chExt cx="912" cy="327"/>
          </a:xfrm>
        </p:grpSpPr>
        <p:sp>
          <p:nvSpPr>
            <p:cNvPr id="14406" name="Text Box 1042"/>
            <p:cNvSpPr txBox="1">
              <a:spLocks noChangeArrowheads="1"/>
            </p:cNvSpPr>
            <p:nvPr/>
          </p:nvSpPr>
          <p:spPr bwMode="auto">
            <a:xfrm>
              <a:off x="480" y="273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0</a:t>
              </a:r>
            </a:p>
          </p:txBody>
        </p:sp>
        <p:sp>
          <p:nvSpPr>
            <p:cNvPr id="14407" name="Text Box 1043"/>
            <p:cNvSpPr txBox="1">
              <a:spLocks noChangeArrowheads="1"/>
            </p:cNvSpPr>
            <p:nvPr/>
          </p:nvSpPr>
          <p:spPr bwMode="auto">
            <a:xfrm>
              <a:off x="1152" y="273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0</a:t>
              </a:r>
            </a:p>
          </p:txBody>
        </p:sp>
      </p:grpSp>
      <p:grpSp>
        <p:nvGrpSpPr>
          <p:cNvPr id="14348" name="Group 1044"/>
          <p:cNvGrpSpPr>
            <a:grpSpLocks/>
          </p:cNvGrpSpPr>
          <p:nvPr/>
        </p:nvGrpSpPr>
        <p:grpSpPr bwMode="auto">
          <a:xfrm>
            <a:off x="3886200" y="1524000"/>
            <a:ext cx="5045075" cy="5029200"/>
            <a:chOff x="370" y="518"/>
            <a:chExt cx="3178" cy="3168"/>
          </a:xfrm>
        </p:grpSpPr>
        <p:sp>
          <p:nvSpPr>
            <p:cNvPr id="14374" name="Line 1045"/>
            <p:cNvSpPr>
              <a:spLocks noChangeShapeType="1"/>
            </p:cNvSpPr>
            <p:nvPr/>
          </p:nvSpPr>
          <p:spPr bwMode="auto">
            <a:xfrm>
              <a:off x="1858" y="710"/>
              <a:ext cx="0" cy="2976"/>
            </a:xfrm>
            <a:prstGeom prst="line">
              <a:avLst/>
            </a:prstGeom>
            <a:noFill/>
            <a:ln w="19050">
              <a:solidFill>
                <a:schemeClr val="tx2"/>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75" name="Line 1046"/>
            <p:cNvSpPr>
              <a:spLocks noChangeShapeType="1"/>
            </p:cNvSpPr>
            <p:nvPr/>
          </p:nvSpPr>
          <p:spPr bwMode="auto">
            <a:xfrm>
              <a:off x="370" y="2198"/>
              <a:ext cx="2976" cy="0"/>
            </a:xfrm>
            <a:prstGeom prst="line">
              <a:avLst/>
            </a:prstGeom>
            <a:noFill/>
            <a:ln w="19050">
              <a:solidFill>
                <a:schemeClr val="tx2"/>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76" name="Line 1047"/>
            <p:cNvSpPr>
              <a:spLocks noChangeShapeType="1"/>
            </p:cNvSpPr>
            <p:nvPr/>
          </p:nvSpPr>
          <p:spPr bwMode="auto">
            <a:xfrm>
              <a:off x="418" y="2006"/>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77" name="Line 1048"/>
            <p:cNvSpPr>
              <a:spLocks noChangeShapeType="1"/>
            </p:cNvSpPr>
            <p:nvPr/>
          </p:nvSpPr>
          <p:spPr bwMode="auto">
            <a:xfrm>
              <a:off x="418" y="1814"/>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78" name="Line 1049"/>
            <p:cNvSpPr>
              <a:spLocks noChangeShapeType="1"/>
            </p:cNvSpPr>
            <p:nvPr/>
          </p:nvSpPr>
          <p:spPr bwMode="auto">
            <a:xfrm>
              <a:off x="418" y="1622"/>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79" name="Line 1050"/>
            <p:cNvSpPr>
              <a:spLocks noChangeShapeType="1"/>
            </p:cNvSpPr>
            <p:nvPr/>
          </p:nvSpPr>
          <p:spPr bwMode="auto">
            <a:xfrm>
              <a:off x="418" y="1430"/>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0" name="Line 1051"/>
            <p:cNvSpPr>
              <a:spLocks noChangeShapeType="1"/>
            </p:cNvSpPr>
            <p:nvPr/>
          </p:nvSpPr>
          <p:spPr bwMode="auto">
            <a:xfrm>
              <a:off x="418" y="1238"/>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1" name="Line 1052"/>
            <p:cNvSpPr>
              <a:spLocks noChangeShapeType="1"/>
            </p:cNvSpPr>
            <p:nvPr/>
          </p:nvSpPr>
          <p:spPr bwMode="auto">
            <a:xfrm>
              <a:off x="418" y="1046"/>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2" name="Line 1053"/>
            <p:cNvSpPr>
              <a:spLocks noChangeShapeType="1"/>
            </p:cNvSpPr>
            <p:nvPr/>
          </p:nvSpPr>
          <p:spPr bwMode="auto">
            <a:xfrm>
              <a:off x="418" y="854"/>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3" name="Line 1054"/>
            <p:cNvSpPr>
              <a:spLocks noChangeShapeType="1"/>
            </p:cNvSpPr>
            <p:nvPr/>
          </p:nvSpPr>
          <p:spPr bwMode="auto">
            <a:xfrm>
              <a:off x="418" y="2390"/>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4" name="Line 1055"/>
            <p:cNvSpPr>
              <a:spLocks noChangeShapeType="1"/>
            </p:cNvSpPr>
            <p:nvPr/>
          </p:nvSpPr>
          <p:spPr bwMode="auto">
            <a:xfrm>
              <a:off x="418" y="2582"/>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5" name="Line 1056"/>
            <p:cNvSpPr>
              <a:spLocks noChangeShapeType="1"/>
            </p:cNvSpPr>
            <p:nvPr/>
          </p:nvSpPr>
          <p:spPr bwMode="auto">
            <a:xfrm>
              <a:off x="418" y="2774"/>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6" name="Line 1057"/>
            <p:cNvSpPr>
              <a:spLocks noChangeShapeType="1"/>
            </p:cNvSpPr>
            <p:nvPr/>
          </p:nvSpPr>
          <p:spPr bwMode="auto">
            <a:xfrm>
              <a:off x="418" y="2966"/>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7" name="Line 1058"/>
            <p:cNvSpPr>
              <a:spLocks noChangeShapeType="1"/>
            </p:cNvSpPr>
            <p:nvPr/>
          </p:nvSpPr>
          <p:spPr bwMode="auto">
            <a:xfrm>
              <a:off x="418" y="3158"/>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8" name="Line 1059"/>
            <p:cNvSpPr>
              <a:spLocks noChangeShapeType="1"/>
            </p:cNvSpPr>
            <p:nvPr/>
          </p:nvSpPr>
          <p:spPr bwMode="auto">
            <a:xfrm>
              <a:off x="418" y="3350"/>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89" name="Line 1060"/>
            <p:cNvSpPr>
              <a:spLocks noChangeShapeType="1"/>
            </p:cNvSpPr>
            <p:nvPr/>
          </p:nvSpPr>
          <p:spPr bwMode="auto">
            <a:xfrm>
              <a:off x="418" y="3542"/>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0" name="Line 1061"/>
            <p:cNvSpPr>
              <a:spLocks noChangeShapeType="1"/>
            </p:cNvSpPr>
            <p:nvPr/>
          </p:nvSpPr>
          <p:spPr bwMode="auto">
            <a:xfrm>
              <a:off x="1666"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1" name="Line 1062"/>
            <p:cNvSpPr>
              <a:spLocks noChangeShapeType="1"/>
            </p:cNvSpPr>
            <p:nvPr/>
          </p:nvSpPr>
          <p:spPr bwMode="auto">
            <a:xfrm>
              <a:off x="1474"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2" name="Line 1063"/>
            <p:cNvSpPr>
              <a:spLocks noChangeShapeType="1"/>
            </p:cNvSpPr>
            <p:nvPr/>
          </p:nvSpPr>
          <p:spPr bwMode="auto">
            <a:xfrm>
              <a:off x="1282"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3" name="Line 1064"/>
            <p:cNvSpPr>
              <a:spLocks noChangeShapeType="1"/>
            </p:cNvSpPr>
            <p:nvPr/>
          </p:nvSpPr>
          <p:spPr bwMode="auto">
            <a:xfrm>
              <a:off x="1090"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4" name="Line 1065"/>
            <p:cNvSpPr>
              <a:spLocks noChangeShapeType="1"/>
            </p:cNvSpPr>
            <p:nvPr/>
          </p:nvSpPr>
          <p:spPr bwMode="auto">
            <a:xfrm>
              <a:off x="898"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5" name="Line 1066"/>
            <p:cNvSpPr>
              <a:spLocks noChangeShapeType="1"/>
            </p:cNvSpPr>
            <p:nvPr/>
          </p:nvSpPr>
          <p:spPr bwMode="auto">
            <a:xfrm>
              <a:off x="706"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6" name="Line 1067"/>
            <p:cNvSpPr>
              <a:spLocks noChangeShapeType="1"/>
            </p:cNvSpPr>
            <p:nvPr/>
          </p:nvSpPr>
          <p:spPr bwMode="auto">
            <a:xfrm>
              <a:off x="514"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7" name="Line 1068"/>
            <p:cNvSpPr>
              <a:spLocks noChangeShapeType="1"/>
            </p:cNvSpPr>
            <p:nvPr/>
          </p:nvSpPr>
          <p:spPr bwMode="auto">
            <a:xfrm>
              <a:off x="2050"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8" name="Line 1069"/>
            <p:cNvSpPr>
              <a:spLocks noChangeShapeType="1"/>
            </p:cNvSpPr>
            <p:nvPr/>
          </p:nvSpPr>
          <p:spPr bwMode="auto">
            <a:xfrm>
              <a:off x="2242"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99" name="Line 1070"/>
            <p:cNvSpPr>
              <a:spLocks noChangeShapeType="1"/>
            </p:cNvSpPr>
            <p:nvPr/>
          </p:nvSpPr>
          <p:spPr bwMode="auto">
            <a:xfrm>
              <a:off x="2434"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00" name="Line 1071"/>
            <p:cNvSpPr>
              <a:spLocks noChangeShapeType="1"/>
            </p:cNvSpPr>
            <p:nvPr/>
          </p:nvSpPr>
          <p:spPr bwMode="auto">
            <a:xfrm>
              <a:off x="2626" y="758"/>
              <a:ext cx="0" cy="2928"/>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01" name="Line 1072"/>
            <p:cNvSpPr>
              <a:spLocks noChangeShapeType="1"/>
            </p:cNvSpPr>
            <p:nvPr/>
          </p:nvSpPr>
          <p:spPr bwMode="auto">
            <a:xfrm>
              <a:off x="2818"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02" name="Line 1073"/>
            <p:cNvSpPr>
              <a:spLocks noChangeShapeType="1"/>
            </p:cNvSpPr>
            <p:nvPr/>
          </p:nvSpPr>
          <p:spPr bwMode="auto">
            <a:xfrm>
              <a:off x="3010"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03" name="Line 1074"/>
            <p:cNvSpPr>
              <a:spLocks noChangeShapeType="1"/>
            </p:cNvSpPr>
            <p:nvPr/>
          </p:nvSpPr>
          <p:spPr bwMode="auto">
            <a:xfrm>
              <a:off x="3202"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404" name="Text Box 1075"/>
            <p:cNvSpPr txBox="1">
              <a:spLocks noChangeArrowheads="1"/>
            </p:cNvSpPr>
            <p:nvPr/>
          </p:nvSpPr>
          <p:spPr bwMode="auto">
            <a:xfrm>
              <a:off x="3336" y="20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sz="2400" b="1" i="1" dirty="0">
                  <a:solidFill>
                    <a:prstClr val="black"/>
                  </a:solidFill>
                </a:rPr>
                <a:t>x</a:t>
              </a:r>
            </a:p>
          </p:txBody>
        </p:sp>
        <p:sp>
          <p:nvSpPr>
            <p:cNvPr id="14405" name="Text Box 1076"/>
            <p:cNvSpPr txBox="1">
              <a:spLocks noChangeArrowheads="1"/>
            </p:cNvSpPr>
            <p:nvPr/>
          </p:nvSpPr>
          <p:spPr bwMode="auto">
            <a:xfrm>
              <a:off x="1666" y="51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sz="2400" b="1" i="1" dirty="0">
                  <a:solidFill>
                    <a:prstClr val="black"/>
                  </a:solidFill>
                </a:rPr>
                <a:t>y</a:t>
              </a:r>
            </a:p>
          </p:txBody>
        </p:sp>
      </p:grpSp>
      <p:grpSp>
        <p:nvGrpSpPr>
          <p:cNvPr id="8" name="Group 1126"/>
          <p:cNvGrpSpPr>
            <a:grpSpLocks/>
          </p:cNvGrpSpPr>
          <p:nvPr/>
        </p:nvGrpSpPr>
        <p:grpSpPr bwMode="auto">
          <a:xfrm>
            <a:off x="5410200" y="4152900"/>
            <a:ext cx="914400" cy="495300"/>
            <a:chOff x="3408" y="2616"/>
            <a:chExt cx="576" cy="312"/>
          </a:xfrm>
        </p:grpSpPr>
        <p:sp>
          <p:nvSpPr>
            <p:cNvPr id="14372" name="Oval 1081"/>
            <p:cNvSpPr>
              <a:spLocks noChangeArrowheads="1"/>
            </p:cNvSpPr>
            <p:nvPr/>
          </p:nvSpPr>
          <p:spPr bwMode="auto">
            <a:xfrm>
              <a:off x="3912" y="2616"/>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73" name="Text Box 1082"/>
            <p:cNvSpPr txBox="1">
              <a:spLocks noChangeArrowheads="1"/>
            </p:cNvSpPr>
            <p:nvPr/>
          </p:nvSpPr>
          <p:spPr bwMode="auto">
            <a:xfrm>
              <a:off x="3408" y="264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(0, 0)</a:t>
              </a:r>
            </a:p>
          </p:txBody>
        </p:sp>
      </p:grpSp>
      <p:grpSp>
        <p:nvGrpSpPr>
          <p:cNvPr id="9" name="Group 1116"/>
          <p:cNvGrpSpPr>
            <a:grpSpLocks/>
          </p:cNvGrpSpPr>
          <p:nvPr/>
        </p:nvGrpSpPr>
        <p:grpSpPr bwMode="auto">
          <a:xfrm>
            <a:off x="7010400" y="3124200"/>
            <a:ext cx="1025525" cy="519113"/>
            <a:chOff x="4416" y="1968"/>
            <a:chExt cx="646" cy="327"/>
          </a:xfrm>
        </p:grpSpPr>
        <p:sp>
          <p:nvSpPr>
            <p:cNvPr id="14370" name="Oval 1084"/>
            <p:cNvSpPr>
              <a:spLocks noChangeArrowheads="1"/>
            </p:cNvSpPr>
            <p:nvPr/>
          </p:nvSpPr>
          <p:spPr bwMode="auto">
            <a:xfrm>
              <a:off x="4680" y="2232"/>
              <a:ext cx="48" cy="63"/>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71" name="Text Box 1085"/>
            <p:cNvSpPr txBox="1">
              <a:spLocks noChangeArrowheads="1"/>
            </p:cNvSpPr>
            <p:nvPr/>
          </p:nvSpPr>
          <p:spPr bwMode="auto">
            <a:xfrm>
              <a:off x="4416" y="1968"/>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(4, 2)</a:t>
              </a:r>
            </a:p>
          </p:txBody>
        </p:sp>
      </p:grpSp>
      <p:grpSp>
        <p:nvGrpSpPr>
          <p:cNvPr id="10" name="Group 1115"/>
          <p:cNvGrpSpPr>
            <a:grpSpLocks/>
          </p:cNvGrpSpPr>
          <p:nvPr/>
        </p:nvGrpSpPr>
        <p:grpSpPr bwMode="auto">
          <a:xfrm>
            <a:off x="5638800" y="3581400"/>
            <a:ext cx="1046163" cy="457200"/>
            <a:chOff x="3552" y="2256"/>
            <a:chExt cx="659" cy="288"/>
          </a:xfrm>
        </p:grpSpPr>
        <p:sp>
          <p:nvSpPr>
            <p:cNvPr id="14368" name="Oval 1087"/>
            <p:cNvSpPr>
              <a:spLocks noChangeArrowheads="1"/>
            </p:cNvSpPr>
            <p:nvPr/>
          </p:nvSpPr>
          <p:spPr bwMode="auto">
            <a:xfrm>
              <a:off x="4115" y="2433"/>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69" name="Text Box 1088"/>
            <p:cNvSpPr txBox="1">
              <a:spLocks noChangeArrowheads="1"/>
            </p:cNvSpPr>
            <p:nvPr/>
          </p:nvSpPr>
          <p:spPr bwMode="auto">
            <a:xfrm>
              <a:off x="3552" y="2256"/>
              <a:ext cx="6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(1, 1)</a:t>
              </a:r>
            </a:p>
          </p:txBody>
        </p:sp>
      </p:grpSp>
      <p:grpSp>
        <p:nvGrpSpPr>
          <p:cNvPr id="14352" name="Group 1110"/>
          <p:cNvGrpSpPr>
            <a:grpSpLocks/>
          </p:cNvGrpSpPr>
          <p:nvPr/>
        </p:nvGrpSpPr>
        <p:grpSpPr bwMode="auto">
          <a:xfrm>
            <a:off x="2628900" y="577850"/>
            <a:ext cx="2095500" cy="534988"/>
            <a:chOff x="1656" y="364"/>
            <a:chExt cx="1320" cy="337"/>
          </a:xfrm>
        </p:grpSpPr>
        <p:sp>
          <p:nvSpPr>
            <p:cNvPr id="14367" name="Text Box 1029"/>
            <p:cNvSpPr txBox="1">
              <a:spLocks noChangeArrowheads="1"/>
            </p:cNvSpPr>
            <p:nvPr/>
          </p:nvSpPr>
          <p:spPr bwMode="auto">
            <a:xfrm>
              <a:off x="1656" y="374"/>
              <a:ext cx="6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Graph</a:t>
              </a:r>
            </a:p>
          </p:txBody>
        </p:sp>
        <p:graphicFrame>
          <p:nvGraphicFramePr>
            <p:cNvPr id="14342" name="Object 1095"/>
            <p:cNvGraphicFramePr>
              <a:graphicFrameLocks noChangeAspect="1"/>
            </p:cNvGraphicFramePr>
            <p:nvPr/>
          </p:nvGraphicFramePr>
          <p:xfrm>
            <a:off x="2304" y="364"/>
            <a:ext cx="672" cy="336"/>
          </p:xfrm>
          <a:graphic>
            <a:graphicData uri="http://schemas.openxmlformats.org/presentationml/2006/ole">
              <mc:AlternateContent xmlns:mc="http://schemas.openxmlformats.org/markup-compatibility/2006">
                <mc:Choice xmlns:v="urn:schemas-microsoft-com:vml" Requires="v">
                  <p:oleObj spid="_x0000_s7170" name="Equation" r:id="rId3" imgW="482400" imgH="241200" progId="Equation.3">
                    <p:embed/>
                  </p:oleObj>
                </mc:Choice>
                <mc:Fallback>
                  <p:oleObj name="Equation" r:id="rId3" imgW="482400" imgH="241200" progId="Equation.3">
                    <p:embed/>
                    <p:pic>
                      <p:nvPicPr>
                        <p:cNvPr id="14342" name="Object 10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364"/>
                          <a:ext cx="67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53" name="Group 1119"/>
          <p:cNvGrpSpPr>
            <a:grpSpLocks/>
          </p:cNvGrpSpPr>
          <p:nvPr/>
        </p:nvGrpSpPr>
        <p:grpSpPr bwMode="auto">
          <a:xfrm>
            <a:off x="821872" y="4460875"/>
            <a:ext cx="1447800" cy="519113"/>
            <a:chOff x="528" y="1392"/>
            <a:chExt cx="912" cy="327"/>
          </a:xfrm>
        </p:grpSpPr>
        <p:sp>
          <p:nvSpPr>
            <p:cNvPr id="14366" name="Text Box 1040"/>
            <p:cNvSpPr txBox="1">
              <a:spLocks noChangeArrowheads="1"/>
            </p:cNvSpPr>
            <p:nvPr/>
          </p:nvSpPr>
          <p:spPr bwMode="auto">
            <a:xfrm>
              <a:off x="528" y="139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6</a:t>
              </a:r>
            </a:p>
          </p:txBody>
        </p:sp>
        <p:graphicFrame>
          <p:nvGraphicFramePr>
            <p:cNvPr id="14341" name="Object 1096"/>
            <p:cNvGraphicFramePr>
              <a:graphicFrameLocks noChangeAspect="1"/>
            </p:cNvGraphicFramePr>
            <p:nvPr/>
          </p:nvGraphicFramePr>
          <p:xfrm>
            <a:off x="1104" y="1392"/>
            <a:ext cx="336" cy="319"/>
          </p:xfrm>
          <a:graphic>
            <a:graphicData uri="http://schemas.openxmlformats.org/presentationml/2006/ole">
              <mc:AlternateContent xmlns:mc="http://schemas.openxmlformats.org/markup-compatibility/2006">
                <mc:Choice xmlns:v="urn:schemas-microsoft-com:vml" Requires="v">
                  <p:oleObj spid="_x0000_s7171" name="Equation" r:id="rId5" imgW="241200" imgH="228600" progId="Equation.3">
                    <p:embed/>
                  </p:oleObj>
                </mc:Choice>
                <mc:Fallback>
                  <p:oleObj name="Equation" r:id="rId5" imgW="241200" imgH="228600" progId="Equation.3">
                    <p:embed/>
                    <p:pic>
                      <p:nvPicPr>
                        <p:cNvPr id="14341" name="Object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1392"/>
                          <a:ext cx="336"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354" name="Group 1121"/>
          <p:cNvGrpSpPr>
            <a:grpSpLocks/>
          </p:cNvGrpSpPr>
          <p:nvPr/>
        </p:nvGrpSpPr>
        <p:grpSpPr bwMode="auto">
          <a:xfrm>
            <a:off x="838200" y="3276600"/>
            <a:ext cx="1447800" cy="519113"/>
            <a:chOff x="528" y="2064"/>
            <a:chExt cx="912" cy="327"/>
          </a:xfrm>
        </p:grpSpPr>
        <p:sp>
          <p:nvSpPr>
            <p:cNvPr id="14365" name="Text Box 1034"/>
            <p:cNvSpPr txBox="1">
              <a:spLocks noChangeArrowheads="1"/>
            </p:cNvSpPr>
            <p:nvPr/>
          </p:nvSpPr>
          <p:spPr bwMode="auto">
            <a:xfrm>
              <a:off x="528" y="206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2</a:t>
              </a:r>
            </a:p>
          </p:txBody>
        </p:sp>
        <p:graphicFrame>
          <p:nvGraphicFramePr>
            <p:cNvPr id="14340" name="Object 1097"/>
            <p:cNvGraphicFramePr>
              <a:graphicFrameLocks noChangeAspect="1"/>
            </p:cNvGraphicFramePr>
            <p:nvPr/>
          </p:nvGraphicFramePr>
          <p:xfrm>
            <a:off x="1104" y="2072"/>
            <a:ext cx="336" cy="302"/>
          </p:xfrm>
          <a:graphic>
            <a:graphicData uri="http://schemas.openxmlformats.org/presentationml/2006/ole">
              <mc:AlternateContent xmlns:mc="http://schemas.openxmlformats.org/markup-compatibility/2006">
                <mc:Choice xmlns:v="urn:schemas-microsoft-com:vml" Requires="v">
                  <p:oleObj spid="_x0000_s7172" name="Equation" r:id="rId7" imgW="241200" imgH="215640" progId="Equation.3">
                    <p:embed/>
                  </p:oleObj>
                </mc:Choice>
                <mc:Fallback>
                  <p:oleObj name="Equation" r:id="rId7" imgW="241200" imgH="215640" progId="Equation.3">
                    <p:embed/>
                    <p:pic>
                      <p:nvPicPr>
                        <p:cNvPr id="14340" name="Object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 y="2072"/>
                          <a:ext cx="336"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1114"/>
          <p:cNvGrpSpPr>
            <a:grpSpLocks/>
          </p:cNvGrpSpPr>
          <p:nvPr/>
        </p:nvGrpSpPr>
        <p:grpSpPr bwMode="auto">
          <a:xfrm>
            <a:off x="6019800" y="3276600"/>
            <a:ext cx="1025525" cy="533400"/>
            <a:chOff x="3792" y="2064"/>
            <a:chExt cx="646" cy="336"/>
          </a:xfrm>
        </p:grpSpPr>
        <p:sp>
          <p:nvSpPr>
            <p:cNvPr id="14362" name="Oval 1090"/>
            <p:cNvSpPr>
              <a:spLocks noChangeArrowheads="1"/>
            </p:cNvSpPr>
            <p:nvPr/>
          </p:nvSpPr>
          <p:spPr bwMode="auto">
            <a:xfrm>
              <a:off x="4294" y="2352"/>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grpSp>
          <p:nvGrpSpPr>
            <p:cNvPr id="14363" name="Group 1113"/>
            <p:cNvGrpSpPr>
              <a:grpSpLocks/>
            </p:cNvGrpSpPr>
            <p:nvPr/>
          </p:nvGrpSpPr>
          <p:grpSpPr bwMode="auto">
            <a:xfrm>
              <a:off x="3792" y="2064"/>
              <a:ext cx="646" cy="288"/>
              <a:chOff x="3696" y="2016"/>
              <a:chExt cx="646" cy="288"/>
            </a:xfrm>
          </p:grpSpPr>
          <p:sp>
            <p:nvSpPr>
              <p:cNvPr id="14364" name="Text Box 1091"/>
              <p:cNvSpPr txBox="1">
                <a:spLocks noChangeArrowheads="1"/>
              </p:cNvSpPr>
              <p:nvPr/>
            </p:nvSpPr>
            <p:spPr bwMode="auto">
              <a:xfrm>
                <a:off x="3696" y="2016"/>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(2,     )</a:t>
                </a:r>
              </a:p>
            </p:txBody>
          </p:sp>
          <p:graphicFrame>
            <p:nvGraphicFramePr>
              <p:cNvPr id="14339" name="Object 1112"/>
              <p:cNvGraphicFramePr>
                <a:graphicFrameLocks noChangeAspect="1"/>
              </p:cNvGraphicFramePr>
              <p:nvPr/>
            </p:nvGraphicFramePr>
            <p:xfrm>
              <a:off x="3936" y="2016"/>
              <a:ext cx="288" cy="259"/>
            </p:xfrm>
            <a:graphic>
              <a:graphicData uri="http://schemas.openxmlformats.org/presentationml/2006/ole">
                <mc:AlternateContent xmlns:mc="http://schemas.openxmlformats.org/markup-compatibility/2006">
                  <mc:Choice xmlns:v="urn:schemas-microsoft-com:vml" Requires="v">
                    <p:oleObj spid="_x0000_s7173" name="Equation" r:id="rId9" imgW="241200" imgH="215640" progId="Equation.3">
                      <p:embed/>
                    </p:oleObj>
                  </mc:Choice>
                  <mc:Fallback>
                    <p:oleObj name="Equation" r:id="rId9" imgW="241200" imgH="215640" progId="Equation.3">
                      <p:embed/>
                      <p:pic>
                        <p:nvPicPr>
                          <p:cNvPr id="14339" name="Object 11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6" y="2016"/>
                            <a:ext cx="288"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6" name="Group 1118"/>
          <p:cNvGrpSpPr>
            <a:grpSpLocks/>
          </p:cNvGrpSpPr>
          <p:nvPr/>
        </p:nvGrpSpPr>
        <p:grpSpPr bwMode="auto">
          <a:xfrm>
            <a:off x="7924800" y="2971800"/>
            <a:ext cx="1025525" cy="533400"/>
            <a:chOff x="4992" y="1872"/>
            <a:chExt cx="646" cy="336"/>
          </a:xfrm>
        </p:grpSpPr>
        <p:sp>
          <p:nvSpPr>
            <p:cNvPr id="14360" name="Oval 1078"/>
            <p:cNvSpPr>
              <a:spLocks noChangeArrowheads="1"/>
            </p:cNvSpPr>
            <p:nvPr/>
          </p:nvSpPr>
          <p:spPr bwMode="auto">
            <a:xfrm>
              <a:off x="5064" y="2160"/>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61" name="Text Box 1079"/>
            <p:cNvSpPr txBox="1">
              <a:spLocks noChangeArrowheads="1"/>
            </p:cNvSpPr>
            <p:nvPr/>
          </p:nvSpPr>
          <p:spPr bwMode="auto">
            <a:xfrm>
              <a:off x="4992" y="1872"/>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(6,     )</a:t>
              </a:r>
            </a:p>
          </p:txBody>
        </p:sp>
        <p:graphicFrame>
          <p:nvGraphicFramePr>
            <p:cNvPr id="14338" name="Object 1117"/>
            <p:cNvGraphicFramePr>
              <a:graphicFrameLocks noChangeAspect="1"/>
            </p:cNvGraphicFramePr>
            <p:nvPr/>
          </p:nvGraphicFramePr>
          <p:xfrm>
            <a:off x="5232" y="1872"/>
            <a:ext cx="288" cy="273"/>
          </p:xfrm>
          <a:graphic>
            <a:graphicData uri="http://schemas.openxmlformats.org/presentationml/2006/ole">
              <mc:AlternateContent xmlns:mc="http://schemas.openxmlformats.org/markup-compatibility/2006">
                <mc:Choice xmlns:v="urn:schemas-microsoft-com:vml" Requires="v">
                  <p:oleObj spid="_x0000_s7174" name="Equation" r:id="rId10" imgW="241200" imgH="228600" progId="Equation.3">
                    <p:embed/>
                  </p:oleObj>
                </mc:Choice>
                <mc:Fallback>
                  <p:oleObj name="Equation" r:id="rId10" imgW="241200" imgH="228600" progId="Equation.3">
                    <p:embed/>
                    <p:pic>
                      <p:nvPicPr>
                        <p:cNvPr id="14338" name="Object 1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2" y="1872"/>
                          <a:ext cx="288"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130"/>
          <p:cNvGrpSpPr>
            <a:grpSpLocks/>
          </p:cNvGrpSpPr>
          <p:nvPr/>
        </p:nvGrpSpPr>
        <p:grpSpPr bwMode="auto">
          <a:xfrm>
            <a:off x="6223000" y="3429000"/>
            <a:ext cx="2311400" cy="784225"/>
            <a:chOff x="3920" y="2160"/>
            <a:chExt cx="1456" cy="494"/>
          </a:xfrm>
        </p:grpSpPr>
        <p:sp>
          <p:nvSpPr>
            <p:cNvPr id="14358" name="Freeform 1107"/>
            <p:cNvSpPr>
              <a:spLocks/>
            </p:cNvSpPr>
            <p:nvPr/>
          </p:nvSpPr>
          <p:spPr bwMode="auto">
            <a:xfrm>
              <a:off x="3920" y="2160"/>
              <a:ext cx="1401" cy="494"/>
            </a:xfrm>
            <a:custGeom>
              <a:avLst/>
              <a:gdLst>
                <a:gd name="T0" fmla="*/ 13 w 1401"/>
                <a:gd name="T1" fmla="*/ 486 h 494"/>
                <a:gd name="T2" fmla="*/ 28 w 1401"/>
                <a:gd name="T3" fmla="*/ 459 h 494"/>
                <a:gd name="T4" fmla="*/ 42 w 1401"/>
                <a:gd name="T5" fmla="*/ 440 h 494"/>
                <a:gd name="T6" fmla="*/ 58 w 1401"/>
                <a:gd name="T7" fmla="*/ 419 h 494"/>
                <a:gd name="T8" fmla="*/ 73 w 1401"/>
                <a:gd name="T9" fmla="*/ 399 h 494"/>
                <a:gd name="T10" fmla="*/ 99 w 1401"/>
                <a:gd name="T11" fmla="*/ 374 h 494"/>
                <a:gd name="T12" fmla="*/ 141 w 1401"/>
                <a:gd name="T13" fmla="*/ 341 h 494"/>
                <a:gd name="T14" fmla="*/ 207 w 1401"/>
                <a:gd name="T15" fmla="*/ 300 h 494"/>
                <a:gd name="T16" fmla="*/ 249 w 1401"/>
                <a:gd name="T17" fmla="*/ 276 h 494"/>
                <a:gd name="T18" fmla="*/ 369 w 1401"/>
                <a:gd name="T19" fmla="*/ 227 h 494"/>
                <a:gd name="T20" fmla="*/ 534 w 1401"/>
                <a:gd name="T21" fmla="*/ 168 h 494"/>
                <a:gd name="T22" fmla="*/ 680 w 1401"/>
                <a:gd name="T23" fmla="*/ 129 h 494"/>
                <a:gd name="T24" fmla="*/ 836 w 1401"/>
                <a:gd name="T25" fmla="*/ 90 h 494"/>
                <a:gd name="T26" fmla="*/ 891 w 1401"/>
                <a:gd name="T27" fmla="*/ 78 h 494"/>
                <a:gd name="T28" fmla="*/ 1009 w 1401"/>
                <a:gd name="T29" fmla="*/ 50 h 494"/>
                <a:gd name="T30" fmla="*/ 1166 w 1401"/>
                <a:gd name="T31" fmla="*/ 21 h 494"/>
                <a:gd name="T32" fmla="*/ 1401 w 1401"/>
                <a:gd name="T33" fmla="*/ 0 h 4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01"/>
                <a:gd name="T52" fmla="*/ 0 h 494"/>
                <a:gd name="T53" fmla="*/ 1401 w 1401"/>
                <a:gd name="T54" fmla="*/ 494 h 4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01" h="494">
                  <a:moveTo>
                    <a:pt x="13" y="486"/>
                  </a:moveTo>
                  <a:cubicBezTo>
                    <a:pt x="42" y="437"/>
                    <a:pt x="0" y="494"/>
                    <a:pt x="28" y="459"/>
                  </a:cubicBezTo>
                  <a:cubicBezTo>
                    <a:pt x="32" y="454"/>
                    <a:pt x="38" y="444"/>
                    <a:pt x="42" y="440"/>
                  </a:cubicBezTo>
                  <a:cubicBezTo>
                    <a:pt x="51" y="431"/>
                    <a:pt x="48" y="427"/>
                    <a:pt x="58" y="419"/>
                  </a:cubicBezTo>
                  <a:cubicBezTo>
                    <a:pt x="62" y="416"/>
                    <a:pt x="86" y="383"/>
                    <a:pt x="73" y="399"/>
                  </a:cubicBezTo>
                  <a:cubicBezTo>
                    <a:pt x="77" y="394"/>
                    <a:pt x="94" y="378"/>
                    <a:pt x="99" y="374"/>
                  </a:cubicBezTo>
                  <a:cubicBezTo>
                    <a:pt x="119" y="357"/>
                    <a:pt x="119" y="355"/>
                    <a:pt x="141" y="341"/>
                  </a:cubicBezTo>
                  <a:cubicBezTo>
                    <a:pt x="183" y="314"/>
                    <a:pt x="179" y="316"/>
                    <a:pt x="207" y="300"/>
                  </a:cubicBezTo>
                  <a:cubicBezTo>
                    <a:pt x="227" y="288"/>
                    <a:pt x="228" y="288"/>
                    <a:pt x="249" y="276"/>
                  </a:cubicBezTo>
                  <a:cubicBezTo>
                    <a:pt x="288" y="254"/>
                    <a:pt x="327" y="242"/>
                    <a:pt x="369" y="227"/>
                  </a:cubicBezTo>
                  <a:cubicBezTo>
                    <a:pt x="418" y="200"/>
                    <a:pt x="486" y="181"/>
                    <a:pt x="534" y="168"/>
                  </a:cubicBezTo>
                  <a:cubicBezTo>
                    <a:pt x="600" y="141"/>
                    <a:pt x="633" y="137"/>
                    <a:pt x="680" y="129"/>
                  </a:cubicBezTo>
                  <a:cubicBezTo>
                    <a:pt x="733" y="110"/>
                    <a:pt x="780" y="97"/>
                    <a:pt x="836" y="90"/>
                  </a:cubicBezTo>
                  <a:cubicBezTo>
                    <a:pt x="855" y="85"/>
                    <a:pt x="872" y="83"/>
                    <a:pt x="891" y="78"/>
                  </a:cubicBezTo>
                  <a:cubicBezTo>
                    <a:pt x="931" y="68"/>
                    <a:pt x="968" y="56"/>
                    <a:pt x="1009" y="50"/>
                  </a:cubicBezTo>
                  <a:cubicBezTo>
                    <a:pt x="1061" y="34"/>
                    <a:pt x="1103" y="29"/>
                    <a:pt x="1166" y="21"/>
                  </a:cubicBezTo>
                  <a:cubicBezTo>
                    <a:pt x="1254" y="13"/>
                    <a:pt x="1314" y="0"/>
                    <a:pt x="1401"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4359" name="Line 1124"/>
            <p:cNvSpPr>
              <a:spLocks noChangeShapeType="1"/>
            </p:cNvSpPr>
            <p:nvPr/>
          </p:nvSpPr>
          <p:spPr bwMode="auto">
            <a:xfrm>
              <a:off x="5280" y="2160"/>
              <a:ext cx="96"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grpSp>
    </p:spTree>
    <p:extLst>
      <p:ext uri="{BB962C8B-B14F-4D97-AF65-F5344CB8AC3E}">
        <p14:creationId xmlns:p14="http://schemas.microsoft.com/office/powerpoint/2010/main" val="35663173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34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3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34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35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down)">
                                      <p:cBhvr>
                                        <p:cTn id="51" dur="500"/>
                                        <p:tgtEl>
                                          <p:spTgt spid="1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down)">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85800" y="381000"/>
            <a:ext cx="8153400" cy="1487488"/>
          </a:xfrm>
        </p:spPr>
        <p:txBody>
          <a:bodyPr/>
          <a:lstStyle/>
          <a:p>
            <a:pPr algn="l" eaLnBrk="1" hangingPunct="1"/>
            <a:r>
              <a:rPr lang="en-US" sz="3600" dirty="0">
                <a:solidFill>
                  <a:srgbClr val="FF0000"/>
                </a:solidFill>
              </a:rPr>
              <a:t>Now, what is the </a:t>
            </a:r>
            <a:r>
              <a:rPr lang="en-US" sz="3600" b="1" u="sng" dirty="0">
                <a:solidFill>
                  <a:srgbClr val="FF0000"/>
                </a:solidFill>
              </a:rPr>
              <a:t>domain</a:t>
            </a:r>
            <a:r>
              <a:rPr lang="en-US" sz="3600" dirty="0">
                <a:solidFill>
                  <a:srgbClr val="FF0000"/>
                </a:solidFill>
              </a:rPr>
              <a:t> of this function? </a:t>
            </a:r>
            <a:r>
              <a:rPr lang="en-US" sz="2800" dirty="0">
                <a:solidFill>
                  <a:srgbClr val="FF0000"/>
                </a:solidFill>
              </a:rPr>
              <a:t>(in other words, for what values of x is it defined?)</a:t>
            </a:r>
          </a:p>
        </p:txBody>
      </p:sp>
      <p:sp>
        <p:nvSpPr>
          <p:cNvPr id="14340" name="Rectangle 3"/>
          <p:cNvSpPr>
            <a:spLocks noGrp="1" noChangeArrowheads="1"/>
          </p:cNvSpPr>
          <p:nvPr>
            <p:ph idx="1"/>
          </p:nvPr>
        </p:nvSpPr>
        <p:spPr/>
        <p:txBody>
          <a:bodyPr/>
          <a:lstStyle/>
          <a:p>
            <a:pPr eaLnBrk="1" hangingPunct="1">
              <a:buFontTx/>
              <a:buNone/>
            </a:pPr>
            <a:r>
              <a:rPr lang="en-US" dirty="0"/>
              <a:t>The square root function is only defined for values of x that make the radicand (the number under the radical) </a:t>
            </a:r>
            <a:r>
              <a:rPr lang="en-US" dirty="0">
                <a:cs typeface="Arial" charset="0"/>
              </a:rPr>
              <a:t>≥ 0.</a:t>
            </a:r>
          </a:p>
          <a:p>
            <a:pPr eaLnBrk="1" hangingPunct="1">
              <a:buFontTx/>
              <a:buNone/>
            </a:pPr>
            <a:endParaRPr lang="en-US" sz="1000" dirty="0">
              <a:cs typeface="Arial" charset="0"/>
            </a:endParaRPr>
          </a:p>
          <a:p>
            <a:pPr eaLnBrk="1" hangingPunct="1">
              <a:buFontTx/>
              <a:buNone/>
            </a:pPr>
            <a:r>
              <a:rPr lang="en-US" dirty="0">
                <a:cs typeface="Arial" charset="0"/>
              </a:rPr>
              <a:t>So for the function            , the domain is </a:t>
            </a:r>
          </a:p>
          <a:p>
            <a:pPr eaLnBrk="1" hangingPunct="1">
              <a:buFontTx/>
              <a:buNone/>
            </a:pPr>
            <a:r>
              <a:rPr lang="en-US" dirty="0">
                <a:cs typeface="Arial" charset="0"/>
              </a:rPr>
              <a:t>         </a:t>
            </a:r>
            <a:r>
              <a:rPr lang="en-US" dirty="0">
                <a:solidFill>
                  <a:schemeClr val="accent2"/>
                </a:solidFill>
                <a:cs typeface="Arial" charset="0"/>
              </a:rPr>
              <a:t>{ x | x ≥ 0}</a:t>
            </a:r>
            <a:r>
              <a:rPr lang="en-US" dirty="0">
                <a:cs typeface="Arial" charset="0"/>
              </a:rPr>
              <a:t>  (in </a:t>
            </a:r>
            <a:r>
              <a:rPr lang="en-US" i="1" dirty="0">
                <a:solidFill>
                  <a:srgbClr val="000000"/>
                </a:solidFill>
                <a:cs typeface="Arial" charset="0"/>
              </a:rPr>
              <a:t>set notation</a:t>
            </a:r>
            <a:r>
              <a:rPr lang="en-US" dirty="0">
                <a:cs typeface="Arial" charset="0"/>
              </a:rPr>
              <a:t>)</a:t>
            </a:r>
          </a:p>
          <a:p>
            <a:pPr eaLnBrk="1" hangingPunct="1">
              <a:buFontTx/>
              <a:buNone/>
            </a:pPr>
            <a:r>
              <a:rPr lang="en-US" dirty="0">
                <a:cs typeface="Arial" charset="0"/>
              </a:rPr>
              <a:t>What would this be in </a:t>
            </a:r>
            <a:r>
              <a:rPr lang="en-US" i="1" dirty="0">
                <a:solidFill>
                  <a:srgbClr val="FF0000"/>
                </a:solidFill>
                <a:cs typeface="Arial" charset="0"/>
              </a:rPr>
              <a:t>interval notation</a:t>
            </a:r>
            <a:r>
              <a:rPr lang="en-US" dirty="0">
                <a:cs typeface="Arial" charset="0"/>
              </a:rPr>
              <a:t>?</a:t>
            </a:r>
          </a:p>
          <a:p>
            <a:pPr eaLnBrk="1" hangingPunct="1">
              <a:buFontTx/>
              <a:buNone/>
            </a:pPr>
            <a:r>
              <a:rPr lang="en-US" dirty="0">
                <a:cs typeface="Arial" charset="0"/>
              </a:rPr>
              <a:t>     Answer: </a:t>
            </a:r>
            <a:r>
              <a:rPr lang="en-US" dirty="0">
                <a:solidFill>
                  <a:srgbClr val="FF0000"/>
                </a:solidFill>
                <a:cs typeface="Arial" charset="0"/>
              </a:rPr>
              <a:t>[0, ∞)</a:t>
            </a:r>
          </a:p>
          <a:p>
            <a:pPr eaLnBrk="1" hangingPunct="1">
              <a:buFontTx/>
              <a:buNone/>
            </a:pPr>
            <a:endParaRPr lang="en-US" dirty="0">
              <a:cs typeface="Arial" charset="0"/>
            </a:endParaRPr>
          </a:p>
          <a:p>
            <a:pPr eaLnBrk="1" hangingPunct="1">
              <a:buFontTx/>
              <a:buNone/>
            </a:pPr>
            <a:endParaRPr lang="en-US" dirty="0">
              <a:cs typeface="Arial" charset="0"/>
            </a:endParaRPr>
          </a:p>
        </p:txBody>
      </p:sp>
      <p:graphicFrame>
        <p:nvGraphicFramePr>
          <p:cNvPr id="14338" name="Object 4"/>
          <p:cNvGraphicFramePr>
            <a:graphicFrameLocks noChangeAspect="1"/>
          </p:cNvGraphicFramePr>
          <p:nvPr/>
        </p:nvGraphicFramePr>
        <p:xfrm>
          <a:off x="3640138" y="3368675"/>
          <a:ext cx="1066800" cy="544513"/>
        </p:xfrm>
        <a:graphic>
          <a:graphicData uri="http://schemas.openxmlformats.org/presentationml/2006/ole">
            <mc:AlternateContent xmlns:mc="http://schemas.openxmlformats.org/markup-compatibility/2006">
              <mc:Choice xmlns:v="urn:schemas-microsoft-com:vml" Requires="v">
                <p:oleObj spid="_x0000_s8194" name="Equation" r:id="rId3" imgW="482400" imgH="241200" progId="Equation.3">
                  <p:embed/>
                </p:oleObj>
              </mc:Choice>
              <mc:Fallback>
                <p:oleObj name="Equation" r:id="rId3" imgW="482400" imgH="241200" progId="Equation.3">
                  <p:embed/>
                  <p:pic>
                    <p:nvPicPr>
                      <p:cNvPr id="1433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0138" y="3368675"/>
                        <a:ext cx="106680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93435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4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a:t>Problem from this section’s homework:</a:t>
            </a:r>
          </a:p>
        </p:txBody>
      </p:sp>
      <p:sp>
        <p:nvSpPr>
          <p:cNvPr id="2" name="Rectangle 1"/>
          <p:cNvSpPr/>
          <p:nvPr/>
        </p:nvSpPr>
        <p:spPr>
          <a:xfrm>
            <a:off x="2830659" y="3923807"/>
            <a:ext cx="1160895" cy="584775"/>
          </a:xfrm>
          <a:prstGeom prst="rect">
            <a:avLst/>
          </a:prstGeom>
          <a:solidFill>
            <a:srgbClr val="FFFF00"/>
          </a:solidFill>
        </p:spPr>
        <p:txBody>
          <a:bodyPr wrap="none">
            <a:spAutoFit/>
          </a:bodyPr>
          <a:lstStyle/>
          <a:p>
            <a:pPr algn="ctr" fontAlgn="base">
              <a:spcBef>
                <a:spcPct val="0"/>
              </a:spcBef>
              <a:spcAft>
                <a:spcPct val="0"/>
              </a:spcAft>
            </a:pPr>
            <a:r>
              <a:rPr lang="en-US" sz="3200" dirty="0">
                <a:solidFill>
                  <a:srgbClr val="FF0000"/>
                </a:solidFill>
                <a:latin typeface="Times New Roman" pitchFamily="18" charset="0"/>
                <a:cs typeface="Arial" charset="0"/>
              </a:rPr>
              <a:t>[0, ∞)</a:t>
            </a:r>
            <a:endParaRPr lang="en-US" sz="3200" dirty="0">
              <a:solidFill>
                <a:prstClr val="black"/>
              </a:solidFill>
              <a:latin typeface="Times New Roman"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1219200" y="1524000"/>
                <a:ext cx="6303649" cy="1573764"/>
              </a:xfrm>
              <a:prstGeom prst="rect">
                <a:avLst/>
              </a:prstGeom>
              <a:noFill/>
            </p:spPr>
            <p:txBody>
              <a:bodyPr wrap="none" rtlCol="0">
                <a:spAutoFit/>
              </a:bodyPr>
              <a:lstStyle/>
              <a:p>
                <a:r>
                  <a:rPr lang="en-US" sz="2400" dirty="0"/>
                  <a:t>Identify the domain and then graph the function.</a:t>
                </a:r>
              </a:p>
              <a:p>
                <a:r>
                  <a:rPr lang="en-US" sz="2400" dirty="0"/>
                  <a:t>Type your answer in interval notation. </a:t>
                </a:r>
              </a:p>
              <a:p>
                <a:endParaRPr lang="en-US" sz="2400" dirty="0"/>
              </a:p>
              <a:p>
                <a14:m>
                  <m:oMath xmlns:m="http://schemas.openxmlformats.org/officeDocument/2006/math">
                    <m:r>
                      <a:rPr lang="en-US" sz="2400" b="0" i="1" smtClean="0">
                        <a:latin typeface="Cambria Math"/>
                      </a:rPr>
                      <m:t>𝑓</m:t>
                    </m:r>
                    <m:d>
                      <m:dPr>
                        <m:ctrlPr>
                          <a:rPr lang="en-US" sz="2400" b="0" i="1" smtClean="0">
                            <a:latin typeface="Cambria Math" panose="02040503050406030204" pitchFamily="18" charset="0"/>
                          </a:rPr>
                        </m:ctrlPr>
                      </m:dPr>
                      <m:e>
                        <m:r>
                          <a:rPr lang="en-US" sz="2400" b="0" i="1" smtClean="0">
                            <a:latin typeface="Cambria Math"/>
                          </a:rPr>
                          <m:t>𝑥</m:t>
                        </m:r>
                      </m:e>
                    </m: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𝑥</m:t>
                        </m:r>
                      </m:e>
                    </m:rad>
                    <m:r>
                      <a:rPr lang="en-US" sz="2400" b="0" i="1" smtClean="0">
                        <a:latin typeface="Cambria Math"/>
                      </a:rPr>
                      <m:t>−3</m:t>
                    </m:r>
                  </m:oMath>
                </a14:m>
                <a:r>
                  <a:rPr lang="en-US" sz="2400"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1219200" y="1524000"/>
                <a:ext cx="6303649" cy="1573764"/>
              </a:xfrm>
              <a:prstGeom prst="rect">
                <a:avLst/>
              </a:prstGeom>
              <a:blipFill rotWithShape="1">
                <a:blip r:embed="rId2"/>
                <a:stretch>
                  <a:fillRect l="-1451" t="-3101" r="-387" b="-4651"/>
                </a:stretch>
              </a:blipFill>
            </p:spPr>
            <p:txBody>
              <a:bodyPr/>
              <a:lstStyle/>
              <a:p>
                <a:r>
                  <a:rPr lang="en-US">
                    <a:noFill/>
                  </a:rPr>
                  <a:t> </a:t>
                </a:r>
              </a:p>
            </p:txBody>
          </p:sp>
        </mc:Fallback>
      </mc:AlternateContent>
    </p:spTree>
    <p:extLst>
      <p:ext uri="{BB962C8B-B14F-4D97-AF65-F5344CB8AC3E}">
        <p14:creationId xmlns:p14="http://schemas.microsoft.com/office/powerpoint/2010/main" val="108273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b="1" u="sng" dirty="0">
                <a:solidFill>
                  <a:srgbClr val="FF0000"/>
                </a:solidFill>
              </a:rPr>
              <a:t>This Section’s Homework Assignment</a:t>
            </a:r>
            <a:r>
              <a:rPr lang="en-US" b="1" dirty="0">
                <a:solidFill>
                  <a:srgbClr val="FF0000"/>
                </a:solidFill>
              </a:rPr>
              <a:t>:</a:t>
            </a:r>
          </a:p>
        </p:txBody>
      </p:sp>
      <p:sp>
        <p:nvSpPr>
          <p:cNvPr id="21507" name="Content Placeholder 2"/>
          <p:cNvSpPr>
            <a:spLocks noGrp="1"/>
          </p:cNvSpPr>
          <p:nvPr>
            <p:ph idx="1"/>
          </p:nvPr>
        </p:nvSpPr>
        <p:spPr>
          <a:xfrm>
            <a:off x="457200" y="1509713"/>
            <a:ext cx="8077200" cy="4818062"/>
          </a:xfrm>
        </p:spPr>
        <p:txBody>
          <a:bodyPr/>
          <a:lstStyle/>
          <a:p>
            <a:pPr>
              <a:buFont typeface="Arial" charset="0"/>
              <a:buNone/>
            </a:pPr>
            <a:r>
              <a:rPr lang="en-US" dirty="0"/>
              <a:t>Don’t panic when you see that there are                 </a:t>
            </a:r>
            <a:r>
              <a:rPr lang="en-US" b="1" dirty="0">
                <a:solidFill>
                  <a:srgbClr val="FF0000"/>
                </a:solidFill>
              </a:rPr>
              <a:t>53 problems</a:t>
            </a:r>
            <a:r>
              <a:rPr lang="en-US" dirty="0"/>
              <a:t> on today’s homework assignment on section 10.1.  Most of them are quick, simple problems like finding the square root of 25 or the cube root of 8. </a:t>
            </a:r>
          </a:p>
          <a:p>
            <a:pPr>
              <a:buFont typeface="Arial" charset="0"/>
              <a:buNone/>
            </a:pPr>
            <a:r>
              <a:rPr lang="en-US" i="1" dirty="0">
                <a:solidFill>
                  <a:srgbClr val="0000FF"/>
                </a:solidFill>
              </a:rPr>
              <a:t>In previous semesters, this has been one of the shortest homework assignments of the semester in terms of the time spent to complete it.</a:t>
            </a:r>
          </a:p>
        </p:txBody>
      </p:sp>
    </p:spTree>
    <p:extLst>
      <p:ext uri="{BB962C8B-B14F-4D97-AF65-F5344CB8AC3E}">
        <p14:creationId xmlns:p14="http://schemas.microsoft.com/office/powerpoint/2010/main" val="3304910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Problem from this section’s homework:</a:t>
            </a:r>
          </a:p>
        </p:txBody>
      </p:sp>
      <p:sp>
        <p:nvSpPr>
          <p:cNvPr id="5" name="Rectangle 4"/>
          <p:cNvSpPr/>
          <p:nvPr/>
        </p:nvSpPr>
        <p:spPr>
          <a:xfrm>
            <a:off x="3154416" y="3943271"/>
            <a:ext cx="1297151" cy="584775"/>
          </a:xfrm>
          <a:prstGeom prst="rect">
            <a:avLst/>
          </a:prstGeom>
          <a:solidFill>
            <a:srgbClr val="FFFF00"/>
          </a:solidFill>
        </p:spPr>
        <p:txBody>
          <a:bodyPr wrap="none">
            <a:spAutoFit/>
          </a:bodyPr>
          <a:lstStyle/>
          <a:p>
            <a:pPr algn="ctr" fontAlgn="base">
              <a:spcBef>
                <a:spcPct val="0"/>
              </a:spcBef>
              <a:spcAft>
                <a:spcPct val="0"/>
              </a:spcAft>
            </a:pPr>
            <a:r>
              <a:rPr lang="en-US" sz="3200" dirty="0">
                <a:solidFill>
                  <a:srgbClr val="FF0000"/>
                </a:solidFill>
                <a:latin typeface="Times New Roman" pitchFamily="18" charset="0"/>
                <a:cs typeface="Arial" charset="0"/>
              </a:rPr>
              <a:t>[-5, ∞)</a:t>
            </a:r>
            <a:endParaRPr lang="en-US" sz="3200" dirty="0">
              <a:solidFill>
                <a:prstClr val="black"/>
              </a:solidFill>
              <a:latin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1104569" y="1751554"/>
                <a:ext cx="6372578" cy="1620700"/>
              </a:xfrm>
              <a:prstGeom prst="rect">
                <a:avLst/>
              </a:prstGeom>
              <a:noFill/>
            </p:spPr>
            <p:txBody>
              <a:bodyPr wrap="none" rtlCol="0">
                <a:spAutoFit/>
              </a:bodyPr>
              <a:lstStyle/>
              <a:p>
                <a:r>
                  <a:rPr lang="en-US" sz="2400" dirty="0"/>
                  <a:t>Identify the domain and then graph the function. </a:t>
                </a:r>
              </a:p>
              <a:p>
                <a:r>
                  <a:rPr lang="en-US" sz="2400" dirty="0"/>
                  <a:t>Type your answer in interval notation. </a:t>
                </a:r>
              </a:p>
              <a:p>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a:rPr>
                        <m:t>𝑓</m:t>
                      </m:r>
                      <m:d>
                        <m:dPr>
                          <m:ctrlPr>
                            <a:rPr lang="en-US" sz="2400" b="0" i="1" smtClean="0">
                              <a:latin typeface="Cambria Math" panose="02040503050406030204" pitchFamily="18" charset="0"/>
                            </a:rPr>
                          </m:ctrlPr>
                        </m:dPr>
                        <m:e>
                          <m:r>
                            <a:rPr lang="en-US" sz="2400" b="0" i="1" smtClean="0">
                              <a:latin typeface="Cambria Math"/>
                            </a:rPr>
                            <m:t>𝑥</m:t>
                          </m:r>
                        </m:e>
                      </m:d>
                      <m:r>
                        <a:rPr lang="en-US" sz="2400" b="0" i="1" smtClean="0">
                          <a:latin typeface="Cambria Math"/>
                        </a:rPr>
                        <m:t>=</m:t>
                      </m:r>
                      <m:rad>
                        <m:radPr>
                          <m:degHide m:val="on"/>
                          <m:ctrlPr>
                            <a:rPr lang="en-US" sz="2400" b="0" i="1" smtClean="0">
                              <a:latin typeface="Cambria Math" panose="02040503050406030204" pitchFamily="18" charset="0"/>
                            </a:rPr>
                          </m:ctrlPr>
                        </m:radPr>
                        <m:deg/>
                        <m:e>
                          <m:r>
                            <a:rPr lang="en-US" sz="2400" b="0" i="1" smtClean="0">
                              <a:latin typeface="Cambria Math"/>
                            </a:rPr>
                            <m:t>𝑥</m:t>
                          </m:r>
                          <m:r>
                            <a:rPr lang="en-US" sz="2400" b="0" i="1" smtClean="0">
                              <a:latin typeface="Cambria Math"/>
                            </a:rPr>
                            <m:t>+5</m:t>
                          </m:r>
                        </m:e>
                      </m:rad>
                    </m:oMath>
                  </m:oMathPara>
                </a14:m>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1104569" y="1751554"/>
                <a:ext cx="6372578" cy="1620700"/>
              </a:xfrm>
              <a:prstGeom prst="rect">
                <a:avLst/>
              </a:prstGeom>
              <a:blipFill rotWithShape="1">
                <a:blip r:embed="rId2"/>
                <a:stretch>
                  <a:fillRect l="-1434" t="-3008" r="-478"/>
                </a:stretch>
              </a:blipFill>
            </p:spPr>
            <p:txBody>
              <a:bodyPr/>
              <a:lstStyle/>
              <a:p>
                <a:r>
                  <a:rPr lang="en-US">
                    <a:noFill/>
                  </a:rPr>
                  <a:t> </a:t>
                </a:r>
              </a:p>
            </p:txBody>
          </p:sp>
        </mc:Fallback>
      </mc:AlternateContent>
    </p:spTree>
    <p:extLst>
      <p:ext uri="{BB962C8B-B14F-4D97-AF65-F5344CB8AC3E}">
        <p14:creationId xmlns:p14="http://schemas.microsoft.com/office/powerpoint/2010/main" val="51508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133"/>
          <p:cNvGrpSpPr>
            <a:grpSpLocks/>
          </p:cNvGrpSpPr>
          <p:nvPr/>
        </p:nvGrpSpPr>
        <p:grpSpPr bwMode="auto">
          <a:xfrm>
            <a:off x="3505200" y="3571875"/>
            <a:ext cx="5486400" cy="1238250"/>
            <a:chOff x="2208" y="2250"/>
            <a:chExt cx="3456" cy="780"/>
          </a:xfrm>
        </p:grpSpPr>
        <p:sp>
          <p:nvSpPr>
            <p:cNvPr id="16474" name="Freeform 1117"/>
            <p:cNvSpPr>
              <a:spLocks/>
            </p:cNvSpPr>
            <p:nvPr/>
          </p:nvSpPr>
          <p:spPr bwMode="auto">
            <a:xfrm flipH="1" flipV="1">
              <a:off x="2256" y="2640"/>
              <a:ext cx="1676" cy="390"/>
            </a:xfrm>
            <a:custGeom>
              <a:avLst/>
              <a:gdLst>
                <a:gd name="T0" fmla="*/ 0 w 1676"/>
                <a:gd name="T1" fmla="*/ 390 h 390"/>
                <a:gd name="T2" fmla="*/ 75 w 1676"/>
                <a:gd name="T3" fmla="*/ 291 h 390"/>
                <a:gd name="T4" fmla="*/ 129 w 1676"/>
                <a:gd name="T5" fmla="*/ 243 h 390"/>
                <a:gd name="T6" fmla="*/ 162 w 1676"/>
                <a:gd name="T7" fmla="*/ 222 h 390"/>
                <a:gd name="T8" fmla="*/ 203 w 1676"/>
                <a:gd name="T9" fmla="*/ 204 h 390"/>
                <a:gd name="T10" fmla="*/ 338 w 1676"/>
                <a:gd name="T11" fmla="*/ 159 h 390"/>
                <a:gd name="T12" fmla="*/ 426 w 1676"/>
                <a:gd name="T13" fmla="*/ 138 h 390"/>
                <a:gd name="T14" fmla="*/ 531 w 1676"/>
                <a:gd name="T15" fmla="*/ 120 h 390"/>
                <a:gd name="T16" fmla="*/ 602 w 1676"/>
                <a:gd name="T17" fmla="*/ 110 h 390"/>
                <a:gd name="T18" fmla="*/ 668 w 1676"/>
                <a:gd name="T19" fmla="*/ 101 h 390"/>
                <a:gd name="T20" fmla="*/ 720 w 1676"/>
                <a:gd name="T21" fmla="*/ 92 h 390"/>
                <a:gd name="T22" fmla="*/ 765 w 1676"/>
                <a:gd name="T23" fmla="*/ 87 h 390"/>
                <a:gd name="T24" fmla="*/ 866 w 1676"/>
                <a:gd name="T25" fmla="*/ 68 h 390"/>
                <a:gd name="T26" fmla="*/ 960 w 1676"/>
                <a:gd name="T27" fmla="*/ 54 h 390"/>
                <a:gd name="T28" fmla="*/ 1031 w 1676"/>
                <a:gd name="T29" fmla="*/ 45 h 390"/>
                <a:gd name="T30" fmla="*/ 1152 w 1676"/>
                <a:gd name="T31" fmla="*/ 30 h 390"/>
                <a:gd name="T32" fmla="*/ 1344 w 1676"/>
                <a:gd name="T33" fmla="*/ 17 h 390"/>
                <a:gd name="T34" fmla="*/ 1442 w 1676"/>
                <a:gd name="T35" fmla="*/ 12 h 390"/>
                <a:gd name="T36" fmla="*/ 1536 w 1676"/>
                <a:gd name="T37" fmla="*/ 6 h 390"/>
                <a:gd name="T38" fmla="*/ 1676 w 1676"/>
                <a:gd name="T39" fmla="*/ 0 h 3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6"/>
                <a:gd name="T61" fmla="*/ 0 h 390"/>
                <a:gd name="T62" fmla="*/ 1676 w 1676"/>
                <a:gd name="T63" fmla="*/ 390 h 3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6" h="390">
                  <a:moveTo>
                    <a:pt x="0" y="390"/>
                  </a:moveTo>
                  <a:cubicBezTo>
                    <a:pt x="12" y="374"/>
                    <a:pt x="54" y="315"/>
                    <a:pt x="75" y="291"/>
                  </a:cubicBezTo>
                  <a:cubicBezTo>
                    <a:pt x="96" y="267"/>
                    <a:pt x="115" y="254"/>
                    <a:pt x="129" y="243"/>
                  </a:cubicBezTo>
                  <a:cubicBezTo>
                    <a:pt x="143" y="232"/>
                    <a:pt x="150" y="228"/>
                    <a:pt x="162" y="222"/>
                  </a:cubicBezTo>
                  <a:cubicBezTo>
                    <a:pt x="174" y="216"/>
                    <a:pt x="174" y="214"/>
                    <a:pt x="203" y="204"/>
                  </a:cubicBezTo>
                  <a:cubicBezTo>
                    <a:pt x="232" y="194"/>
                    <a:pt x="301" y="170"/>
                    <a:pt x="338" y="159"/>
                  </a:cubicBezTo>
                  <a:cubicBezTo>
                    <a:pt x="375" y="148"/>
                    <a:pt x="394" y="144"/>
                    <a:pt x="426" y="138"/>
                  </a:cubicBezTo>
                  <a:cubicBezTo>
                    <a:pt x="458" y="132"/>
                    <a:pt x="502" y="125"/>
                    <a:pt x="531" y="120"/>
                  </a:cubicBezTo>
                  <a:cubicBezTo>
                    <a:pt x="560" y="115"/>
                    <a:pt x="579" y="113"/>
                    <a:pt x="602" y="110"/>
                  </a:cubicBezTo>
                  <a:cubicBezTo>
                    <a:pt x="625" y="107"/>
                    <a:pt x="648" y="104"/>
                    <a:pt x="668" y="101"/>
                  </a:cubicBezTo>
                  <a:cubicBezTo>
                    <a:pt x="688" y="98"/>
                    <a:pt x="704" y="94"/>
                    <a:pt x="720" y="92"/>
                  </a:cubicBezTo>
                  <a:cubicBezTo>
                    <a:pt x="736" y="90"/>
                    <a:pt x="741" y="91"/>
                    <a:pt x="765" y="87"/>
                  </a:cubicBezTo>
                  <a:cubicBezTo>
                    <a:pt x="789" y="83"/>
                    <a:pt x="834" y="74"/>
                    <a:pt x="866" y="68"/>
                  </a:cubicBezTo>
                  <a:cubicBezTo>
                    <a:pt x="898" y="62"/>
                    <a:pt x="933" y="58"/>
                    <a:pt x="960" y="54"/>
                  </a:cubicBezTo>
                  <a:cubicBezTo>
                    <a:pt x="987" y="50"/>
                    <a:pt x="999" y="49"/>
                    <a:pt x="1031" y="45"/>
                  </a:cubicBezTo>
                  <a:cubicBezTo>
                    <a:pt x="1063" y="41"/>
                    <a:pt x="1100" y="35"/>
                    <a:pt x="1152" y="30"/>
                  </a:cubicBezTo>
                  <a:cubicBezTo>
                    <a:pt x="1204" y="25"/>
                    <a:pt x="1296" y="20"/>
                    <a:pt x="1344" y="17"/>
                  </a:cubicBezTo>
                  <a:cubicBezTo>
                    <a:pt x="1392" y="14"/>
                    <a:pt x="1410" y="14"/>
                    <a:pt x="1442" y="12"/>
                  </a:cubicBezTo>
                  <a:cubicBezTo>
                    <a:pt x="1474" y="10"/>
                    <a:pt x="1497" y="8"/>
                    <a:pt x="1536" y="6"/>
                  </a:cubicBezTo>
                  <a:cubicBezTo>
                    <a:pt x="1575" y="4"/>
                    <a:pt x="1647" y="1"/>
                    <a:pt x="1676"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75" name="Freeform 1116"/>
            <p:cNvSpPr>
              <a:spLocks/>
            </p:cNvSpPr>
            <p:nvPr/>
          </p:nvSpPr>
          <p:spPr bwMode="auto">
            <a:xfrm>
              <a:off x="3936" y="2250"/>
              <a:ext cx="1676" cy="390"/>
            </a:xfrm>
            <a:custGeom>
              <a:avLst/>
              <a:gdLst>
                <a:gd name="T0" fmla="*/ 0 w 1676"/>
                <a:gd name="T1" fmla="*/ 390 h 390"/>
                <a:gd name="T2" fmla="*/ 75 w 1676"/>
                <a:gd name="T3" fmla="*/ 291 h 390"/>
                <a:gd name="T4" fmla="*/ 129 w 1676"/>
                <a:gd name="T5" fmla="*/ 243 h 390"/>
                <a:gd name="T6" fmla="*/ 162 w 1676"/>
                <a:gd name="T7" fmla="*/ 222 h 390"/>
                <a:gd name="T8" fmla="*/ 203 w 1676"/>
                <a:gd name="T9" fmla="*/ 204 h 390"/>
                <a:gd name="T10" fmla="*/ 338 w 1676"/>
                <a:gd name="T11" fmla="*/ 159 h 390"/>
                <a:gd name="T12" fmla="*/ 426 w 1676"/>
                <a:gd name="T13" fmla="*/ 138 h 390"/>
                <a:gd name="T14" fmla="*/ 531 w 1676"/>
                <a:gd name="T15" fmla="*/ 120 h 390"/>
                <a:gd name="T16" fmla="*/ 602 w 1676"/>
                <a:gd name="T17" fmla="*/ 110 h 390"/>
                <a:gd name="T18" fmla="*/ 668 w 1676"/>
                <a:gd name="T19" fmla="*/ 101 h 390"/>
                <a:gd name="T20" fmla="*/ 720 w 1676"/>
                <a:gd name="T21" fmla="*/ 92 h 390"/>
                <a:gd name="T22" fmla="*/ 765 w 1676"/>
                <a:gd name="T23" fmla="*/ 87 h 390"/>
                <a:gd name="T24" fmla="*/ 866 w 1676"/>
                <a:gd name="T25" fmla="*/ 68 h 390"/>
                <a:gd name="T26" fmla="*/ 960 w 1676"/>
                <a:gd name="T27" fmla="*/ 54 h 390"/>
                <a:gd name="T28" fmla="*/ 1031 w 1676"/>
                <a:gd name="T29" fmla="*/ 45 h 390"/>
                <a:gd name="T30" fmla="*/ 1152 w 1676"/>
                <a:gd name="T31" fmla="*/ 30 h 390"/>
                <a:gd name="T32" fmla="*/ 1344 w 1676"/>
                <a:gd name="T33" fmla="*/ 17 h 390"/>
                <a:gd name="T34" fmla="*/ 1442 w 1676"/>
                <a:gd name="T35" fmla="*/ 12 h 390"/>
                <a:gd name="T36" fmla="*/ 1536 w 1676"/>
                <a:gd name="T37" fmla="*/ 6 h 390"/>
                <a:gd name="T38" fmla="*/ 1676 w 1676"/>
                <a:gd name="T39" fmla="*/ 0 h 39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6"/>
                <a:gd name="T61" fmla="*/ 0 h 390"/>
                <a:gd name="T62" fmla="*/ 1676 w 1676"/>
                <a:gd name="T63" fmla="*/ 390 h 39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6" h="390">
                  <a:moveTo>
                    <a:pt x="0" y="390"/>
                  </a:moveTo>
                  <a:cubicBezTo>
                    <a:pt x="12" y="374"/>
                    <a:pt x="54" y="315"/>
                    <a:pt x="75" y="291"/>
                  </a:cubicBezTo>
                  <a:cubicBezTo>
                    <a:pt x="96" y="267"/>
                    <a:pt x="115" y="254"/>
                    <a:pt x="129" y="243"/>
                  </a:cubicBezTo>
                  <a:cubicBezTo>
                    <a:pt x="143" y="232"/>
                    <a:pt x="150" y="228"/>
                    <a:pt x="162" y="222"/>
                  </a:cubicBezTo>
                  <a:cubicBezTo>
                    <a:pt x="174" y="216"/>
                    <a:pt x="174" y="214"/>
                    <a:pt x="203" y="204"/>
                  </a:cubicBezTo>
                  <a:cubicBezTo>
                    <a:pt x="232" y="194"/>
                    <a:pt x="301" y="170"/>
                    <a:pt x="338" y="159"/>
                  </a:cubicBezTo>
                  <a:cubicBezTo>
                    <a:pt x="375" y="148"/>
                    <a:pt x="394" y="144"/>
                    <a:pt x="426" y="138"/>
                  </a:cubicBezTo>
                  <a:cubicBezTo>
                    <a:pt x="458" y="132"/>
                    <a:pt x="502" y="125"/>
                    <a:pt x="531" y="120"/>
                  </a:cubicBezTo>
                  <a:cubicBezTo>
                    <a:pt x="560" y="115"/>
                    <a:pt x="579" y="113"/>
                    <a:pt x="602" y="110"/>
                  </a:cubicBezTo>
                  <a:cubicBezTo>
                    <a:pt x="625" y="107"/>
                    <a:pt x="648" y="104"/>
                    <a:pt x="668" y="101"/>
                  </a:cubicBezTo>
                  <a:cubicBezTo>
                    <a:pt x="688" y="98"/>
                    <a:pt x="704" y="94"/>
                    <a:pt x="720" y="92"/>
                  </a:cubicBezTo>
                  <a:cubicBezTo>
                    <a:pt x="736" y="90"/>
                    <a:pt x="741" y="91"/>
                    <a:pt x="765" y="87"/>
                  </a:cubicBezTo>
                  <a:cubicBezTo>
                    <a:pt x="789" y="83"/>
                    <a:pt x="834" y="74"/>
                    <a:pt x="866" y="68"/>
                  </a:cubicBezTo>
                  <a:cubicBezTo>
                    <a:pt x="898" y="62"/>
                    <a:pt x="933" y="58"/>
                    <a:pt x="960" y="54"/>
                  </a:cubicBezTo>
                  <a:cubicBezTo>
                    <a:pt x="987" y="50"/>
                    <a:pt x="999" y="49"/>
                    <a:pt x="1031" y="45"/>
                  </a:cubicBezTo>
                  <a:cubicBezTo>
                    <a:pt x="1063" y="41"/>
                    <a:pt x="1100" y="35"/>
                    <a:pt x="1152" y="30"/>
                  </a:cubicBezTo>
                  <a:cubicBezTo>
                    <a:pt x="1204" y="25"/>
                    <a:pt x="1296" y="20"/>
                    <a:pt x="1344" y="17"/>
                  </a:cubicBezTo>
                  <a:cubicBezTo>
                    <a:pt x="1392" y="14"/>
                    <a:pt x="1410" y="14"/>
                    <a:pt x="1442" y="12"/>
                  </a:cubicBezTo>
                  <a:cubicBezTo>
                    <a:pt x="1474" y="10"/>
                    <a:pt x="1497" y="8"/>
                    <a:pt x="1536" y="6"/>
                  </a:cubicBezTo>
                  <a:cubicBezTo>
                    <a:pt x="1575" y="4"/>
                    <a:pt x="1647" y="1"/>
                    <a:pt x="1676" y="0"/>
                  </a:cubicBez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76" name="Line 1131"/>
            <p:cNvSpPr>
              <a:spLocks noChangeShapeType="1"/>
            </p:cNvSpPr>
            <p:nvPr/>
          </p:nvSpPr>
          <p:spPr bwMode="auto">
            <a:xfrm flipH="1">
              <a:off x="2208" y="3024"/>
              <a:ext cx="4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77" name="Line 1132"/>
            <p:cNvSpPr>
              <a:spLocks noChangeShapeType="1"/>
            </p:cNvSpPr>
            <p:nvPr/>
          </p:nvSpPr>
          <p:spPr bwMode="auto">
            <a:xfrm>
              <a:off x="5616" y="2256"/>
              <a:ext cx="48"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grpSp>
      <p:grpSp>
        <p:nvGrpSpPr>
          <p:cNvPr id="16392" name="Group 1026"/>
          <p:cNvGrpSpPr>
            <a:grpSpLocks/>
          </p:cNvGrpSpPr>
          <p:nvPr/>
        </p:nvGrpSpPr>
        <p:grpSpPr bwMode="auto">
          <a:xfrm>
            <a:off x="381000" y="457200"/>
            <a:ext cx="1905000" cy="762000"/>
            <a:chOff x="192" y="240"/>
            <a:chExt cx="1200" cy="480"/>
          </a:xfrm>
        </p:grpSpPr>
        <p:sp>
          <p:nvSpPr>
            <p:cNvPr id="16472" name="Rectangle 1027"/>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73" name="Text Box 1028"/>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b="1" dirty="0">
                  <a:solidFill>
                    <a:prstClr val="white"/>
                  </a:solidFill>
                </a:rPr>
                <a:t>Example</a:t>
              </a:r>
            </a:p>
          </p:txBody>
        </p:sp>
      </p:grpSp>
      <p:grpSp>
        <p:nvGrpSpPr>
          <p:cNvPr id="16393" name="Group 1029"/>
          <p:cNvGrpSpPr>
            <a:grpSpLocks/>
          </p:cNvGrpSpPr>
          <p:nvPr/>
        </p:nvGrpSpPr>
        <p:grpSpPr bwMode="auto">
          <a:xfrm>
            <a:off x="457200" y="1600200"/>
            <a:ext cx="2057400" cy="4572000"/>
            <a:chOff x="288" y="1008"/>
            <a:chExt cx="1296" cy="2880"/>
          </a:xfrm>
        </p:grpSpPr>
        <p:sp>
          <p:nvSpPr>
            <p:cNvPr id="16469" name="Line 1030"/>
            <p:cNvSpPr>
              <a:spLocks noChangeShapeType="1"/>
            </p:cNvSpPr>
            <p:nvPr/>
          </p:nvSpPr>
          <p:spPr bwMode="auto">
            <a:xfrm>
              <a:off x="288" y="1344"/>
              <a:ext cx="12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70" name="Line 1031"/>
            <p:cNvSpPr>
              <a:spLocks noChangeShapeType="1"/>
            </p:cNvSpPr>
            <p:nvPr/>
          </p:nvSpPr>
          <p:spPr bwMode="auto">
            <a:xfrm>
              <a:off x="912" y="1056"/>
              <a:ext cx="0" cy="28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71" name="Text Box 1032"/>
            <p:cNvSpPr txBox="1">
              <a:spLocks noChangeArrowheads="1"/>
            </p:cNvSpPr>
            <p:nvPr/>
          </p:nvSpPr>
          <p:spPr bwMode="auto">
            <a:xfrm>
              <a:off x="528" y="1008"/>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i="1" dirty="0">
                  <a:solidFill>
                    <a:prstClr val="black"/>
                  </a:solidFill>
                </a:rPr>
                <a:t>x</a:t>
              </a:r>
              <a:r>
                <a:rPr lang="en-US" sz="2800" dirty="0">
                  <a:solidFill>
                    <a:prstClr val="black"/>
                  </a:solidFill>
                </a:rPr>
                <a:t>         </a:t>
              </a:r>
              <a:r>
                <a:rPr lang="en-US" sz="2800" i="1" dirty="0">
                  <a:solidFill>
                    <a:prstClr val="black"/>
                  </a:solidFill>
                </a:rPr>
                <a:t>y</a:t>
              </a:r>
            </a:p>
          </p:txBody>
        </p:sp>
      </p:grpSp>
      <p:grpSp>
        <p:nvGrpSpPr>
          <p:cNvPr id="5" name="Group 1036"/>
          <p:cNvGrpSpPr>
            <a:grpSpLocks/>
          </p:cNvGrpSpPr>
          <p:nvPr/>
        </p:nvGrpSpPr>
        <p:grpSpPr bwMode="auto">
          <a:xfrm>
            <a:off x="762000" y="3352800"/>
            <a:ext cx="1524000" cy="519113"/>
            <a:chOff x="480" y="2400"/>
            <a:chExt cx="960" cy="327"/>
          </a:xfrm>
        </p:grpSpPr>
        <p:sp>
          <p:nvSpPr>
            <p:cNvPr id="16467" name="Text Box 1037"/>
            <p:cNvSpPr txBox="1">
              <a:spLocks noChangeArrowheads="1"/>
            </p:cNvSpPr>
            <p:nvPr/>
          </p:nvSpPr>
          <p:spPr bwMode="auto">
            <a:xfrm>
              <a:off x="480"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1</a:t>
              </a:r>
            </a:p>
          </p:txBody>
        </p:sp>
        <p:sp>
          <p:nvSpPr>
            <p:cNvPr id="16468" name="Text Box 1038"/>
            <p:cNvSpPr txBox="1">
              <a:spLocks noChangeArrowheads="1"/>
            </p:cNvSpPr>
            <p:nvPr/>
          </p:nvSpPr>
          <p:spPr bwMode="auto">
            <a:xfrm>
              <a:off x="1104"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1</a:t>
              </a:r>
            </a:p>
          </p:txBody>
        </p:sp>
      </p:grpSp>
      <p:grpSp>
        <p:nvGrpSpPr>
          <p:cNvPr id="6" name="Group 1039"/>
          <p:cNvGrpSpPr>
            <a:grpSpLocks/>
          </p:cNvGrpSpPr>
          <p:nvPr/>
        </p:nvGrpSpPr>
        <p:grpSpPr bwMode="auto">
          <a:xfrm>
            <a:off x="762000" y="3886200"/>
            <a:ext cx="1447800" cy="519113"/>
            <a:chOff x="480" y="2736"/>
            <a:chExt cx="912" cy="327"/>
          </a:xfrm>
        </p:grpSpPr>
        <p:sp>
          <p:nvSpPr>
            <p:cNvPr id="16465" name="Text Box 1040"/>
            <p:cNvSpPr txBox="1">
              <a:spLocks noChangeArrowheads="1"/>
            </p:cNvSpPr>
            <p:nvPr/>
          </p:nvSpPr>
          <p:spPr bwMode="auto">
            <a:xfrm>
              <a:off x="480" y="273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0</a:t>
              </a:r>
            </a:p>
          </p:txBody>
        </p:sp>
        <p:sp>
          <p:nvSpPr>
            <p:cNvPr id="16466" name="Text Box 1041"/>
            <p:cNvSpPr txBox="1">
              <a:spLocks noChangeArrowheads="1"/>
            </p:cNvSpPr>
            <p:nvPr/>
          </p:nvSpPr>
          <p:spPr bwMode="auto">
            <a:xfrm>
              <a:off x="1152" y="273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0</a:t>
              </a:r>
            </a:p>
          </p:txBody>
        </p:sp>
      </p:grpSp>
      <p:grpSp>
        <p:nvGrpSpPr>
          <p:cNvPr id="16396" name="Group 1042"/>
          <p:cNvGrpSpPr>
            <a:grpSpLocks/>
          </p:cNvGrpSpPr>
          <p:nvPr/>
        </p:nvGrpSpPr>
        <p:grpSpPr bwMode="auto">
          <a:xfrm>
            <a:off x="3886200" y="1524000"/>
            <a:ext cx="5045075" cy="5029200"/>
            <a:chOff x="370" y="518"/>
            <a:chExt cx="3178" cy="3168"/>
          </a:xfrm>
        </p:grpSpPr>
        <p:sp>
          <p:nvSpPr>
            <p:cNvPr id="16433" name="Line 1043"/>
            <p:cNvSpPr>
              <a:spLocks noChangeShapeType="1"/>
            </p:cNvSpPr>
            <p:nvPr/>
          </p:nvSpPr>
          <p:spPr bwMode="auto">
            <a:xfrm>
              <a:off x="1858" y="710"/>
              <a:ext cx="0" cy="2976"/>
            </a:xfrm>
            <a:prstGeom prst="line">
              <a:avLst/>
            </a:prstGeom>
            <a:noFill/>
            <a:ln w="19050">
              <a:solidFill>
                <a:schemeClr val="tx2"/>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4" name="Line 1044"/>
            <p:cNvSpPr>
              <a:spLocks noChangeShapeType="1"/>
            </p:cNvSpPr>
            <p:nvPr/>
          </p:nvSpPr>
          <p:spPr bwMode="auto">
            <a:xfrm>
              <a:off x="370" y="2198"/>
              <a:ext cx="2976" cy="0"/>
            </a:xfrm>
            <a:prstGeom prst="line">
              <a:avLst/>
            </a:prstGeom>
            <a:noFill/>
            <a:ln w="19050">
              <a:solidFill>
                <a:schemeClr val="tx2"/>
              </a:solidFill>
              <a:round/>
              <a:headEnd type="stealth" w="med" len="med"/>
              <a:tailEnd type="stealth" w="med" len="me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5" name="Line 1045"/>
            <p:cNvSpPr>
              <a:spLocks noChangeShapeType="1"/>
            </p:cNvSpPr>
            <p:nvPr/>
          </p:nvSpPr>
          <p:spPr bwMode="auto">
            <a:xfrm>
              <a:off x="418" y="2006"/>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6" name="Line 1046"/>
            <p:cNvSpPr>
              <a:spLocks noChangeShapeType="1"/>
            </p:cNvSpPr>
            <p:nvPr/>
          </p:nvSpPr>
          <p:spPr bwMode="auto">
            <a:xfrm>
              <a:off x="418" y="1814"/>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7" name="Line 1047"/>
            <p:cNvSpPr>
              <a:spLocks noChangeShapeType="1"/>
            </p:cNvSpPr>
            <p:nvPr/>
          </p:nvSpPr>
          <p:spPr bwMode="auto">
            <a:xfrm>
              <a:off x="418" y="1622"/>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8" name="Line 1048"/>
            <p:cNvSpPr>
              <a:spLocks noChangeShapeType="1"/>
            </p:cNvSpPr>
            <p:nvPr/>
          </p:nvSpPr>
          <p:spPr bwMode="auto">
            <a:xfrm>
              <a:off x="418" y="1430"/>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9" name="Line 1049"/>
            <p:cNvSpPr>
              <a:spLocks noChangeShapeType="1"/>
            </p:cNvSpPr>
            <p:nvPr/>
          </p:nvSpPr>
          <p:spPr bwMode="auto">
            <a:xfrm>
              <a:off x="418" y="1238"/>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0" name="Line 1050"/>
            <p:cNvSpPr>
              <a:spLocks noChangeShapeType="1"/>
            </p:cNvSpPr>
            <p:nvPr/>
          </p:nvSpPr>
          <p:spPr bwMode="auto">
            <a:xfrm>
              <a:off x="418" y="1046"/>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1" name="Line 1051"/>
            <p:cNvSpPr>
              <a:spLocks noChangeShapeType="1"/>
            </p:cNvSpPr>
            <p:nvPr/>
          </p:nvSpPr>
          <p:spPr bwMode="auto">
            <a:xfrm>
              <a:off x="418" y="854"/>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2" name="Line 1052"/>
            <p:cNvSpPr>
              <a:spLocks noChangeShapeType="1"/>
            </p:cNvSpPr>
            <p:nvPr/>
          </p:nvSpPr>
          <p:spPr bwMode="auto">
            <a:xfrm>
              <a:off x="418" y="2390"/>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3" name="Line 1053"/>
            <p:cNvSpPr>
              <a:spLocks noChangeShapeType="1"/>
            </p:cNvSpPr>
            <p:nvPr/>
          </p:nvSpPr>
          <p:spPr bwMode="auto">
            <a:xfrm>
              <a:off x="418" y="2582"/>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4" name="Line 1054"/>
            <p:cNvSpPr>
              <a:spLocks noChangeShapeType="1"/>
            </p:cNvSpPr>
            <p:nvPr/>
          </p:nvSpPr>
          <p:spPr bwMode="auto">
            <a:xfrm>
              <a:off x="418" y="2774"/>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5" name="Line 1055"/>
            <p:cNvSpPr>
              <a:spLocks noChangeShapeType="1"/>
            </p:cNvSpPr>
            <p:nvPr/>
          </p:nvSpPr>
          <p:spPr bwMode="auto">
            <a:xfrm>
              <a:off x="418" y="2966"/>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6" name="Line 1056"/>
            <p:cNvSpPr>
              <a:spLocks noChangeShapeType="1"/>
            </p:cNvSpPr>
            <p:nvPr/>
          </p:nvSpPr>
          <p:spPr bwMode="auto">
            <a:xfrm>
              <a:off x="418" y="3158"/>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7" name="Line 1057"/>
            <p:cNvSpPr>
              <a:spLocks noChangeShapeType="1"/>
            </p:cNvSpPr>
            <p:nvPr/>
          </p:nvSpPr>
          <p:spPr bwMode="auto">
            <a:xfrm>
              <a:off x="418" y="3350"/>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8" name="Line 1058"/>
            <p:cNvSpPr>
              <a:spLocks noChangeShapeType="1"/>
            </p:cNvSpPr>
            <p:nvPr/>
          </p:nvSpPr>
          <p:spPr bwMode="auto">
            <a:xfrm>
              <a:off x="418" y="3542"/>
              <a:ext cx="2880" cy="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49" name="Line 1059"/>
            <p:cNvSpPr>
              <a:spLocks noChangeShapeType="1"/>
            </p:cNvSpPr>
            <p:nvPr/>
          </p:nvSpPr>
          <p:spPr bwMode="auto">
            <a:xfrm>
              <a:off x="1666"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0" name="Line 1060"/>
            <p:cNvSpPr>
              <a:spLocks noChangeShapeType="1"/>
            </p:cNvSpPr>
            <p:nvPr/>
          </p:nvSpPr>
          <p:spPr bwMode="auto">
            <a:xfrm>
              <a:off x="1474"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1" name="Line 1061"/>
            <p:cNvSpPr>
              <a:spLocks noChangeShapeType="1"/>
            </p:cNvSpPr>
            <p:nvPr/>
          </p:nvSpPr>
          <p:spPr bwMode="auto">
            <a:xfrm>
              <a:off x="1282"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2" name="Line 1062"/>
            <p:cNvSpPr>
              <a:spLocks noChangeShapeType="1"/>
            </p:cNvSpPr>
            <p:nvPr/>
          </p:nvSpPr>
          <p:spPr bwMode="auto">
            <a:xfrm>
              <a:off x="1090"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3" name="Line 1063"/>
            <p:cNvSpPr>
              <a:spLocks noChangeShapeType="1"/>
            </p:cNvSpPr>
            <p:nvPr/>
          </p:nvSpPr>
          <p:spPr bwMode="auto">
            <a:xfrm>
              <a:off x="898"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4" name="Line 1064"/>
            <p:cNvSpPr>
              <a:spLocks noChangeShapeType="1"/>
            </p:cNvSpPr>
            <p:nvPr/>
          </p:nvSpPr>
          <p:spPr bwMode="auto">
            <a:xfrm>
              <a:off x="706"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5" name="Line 1065"/>
            <p:cNvSpPr>
              <a:spLocks noChangeShapeType="1"/>
            </p:cNvSpPr>
            <p:nvPr/>
          </p:nvSpPr>
          <p:spPr bwMode="auto">
            <a:xfrm>
              <a:off x="514"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6" name="Line 1066"/>
            <p:cNvSpPr>
              <a:spLocks noChangeShapeType="1"/>
            </p:cNvSpPr>
            <p:nvPr/>
          </p:nvSpPr>
          <p:spPr bwMode="auto">
            <a:xfrm>
              <a:off x="2050"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7" name="Line 1067"/>
            <p:cNvSpPr>
              <a:spLocks noChangeShapeType="1"/>
            </p:cNvSpPr>
            <p:nvPr/>
          </p:nvSpPr>
          <p:spPr bwMode="auto">
            <a:xfrm>
              <a:off x="2242"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8" name="Line 1068"/>
            <p:cNvSpPr>
              <a:spLocks noChangeShapeType="1"/>
            </p:cNvSpPr>
            <p:nvPr/>
          </p:nvSpPr>
          <p:spPr bwMode="auto">
            <a:xfrm>
              <a:off x="2434"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59" name="Line 1069"/>
            <p:cNvSpPr>
              <a:spLocks noChangeShapeType="1"/>
            </p:cNvSpPr>
            <p:nvPr/>
          </p:nvSpPr>
          <p:spPr bwMode="auto">
            <a:xfrm>
              <a:off x="2626" y="758"/>
              <a:ext cx="0" cy="2928"/>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60" name="Line 1070"/>
            <p:cNvSpPr>
              <a:spLocks noChangeShapeType="1"/>
            </p:cNvSpPr>
            <p:nvPr/>
          </p:nvSpPr>
          <p:spPr bwMode="auto">
            <a:xfrm>
              <a:off x="2818"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61" name="Line 1071"/>
            <p:cNvSpPr>
              <a:spLocks noChangeShapeType="1"/>
            </p:cNvSpPr>
            <p:nvPr/>
          </p:nvSpPr>
          <p:spPr bwMode="auto">
            <a:xfrm>
              <a:off x="3010"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62" name="Line 1072"/>
            <p:cNvSpPr>
              <a:spLocks noChangeShapeType="1"/>
            </p:cNvSpPr>
            <p:nvPr/>
          </p:nvSpPr>
          <p:spPr bwMode="auto">
            <a:xfrm>
              <a:off x="3202" y="758"/>
              <a:ext cx="0" cy="2880"/>
            </a:xfrm>
            <a:prstGeom prst="line">
              <a:avLst/>
            </a:prstGeom>
            <a:noFill/>
            <a:ln w="9525" cap="rnd">
              <a:solidFill>
                <a:schemeClr val="accent1"/>
              </a:solidFill>
              <a:prstDash val="sysDot"/>
              <a:round/>
              <a:headEnd/>
              <a:tailEnd/>
            </a:ln>
            <a:extLst>
              <a:ext uri="{909E8E84-426E-40DD-AFC4-6F175D3DCCD1}">
                <a14:hiddenFill xmlns:a14="http://schemas.microsoft.com/office/drawing/2010/main">
                  <a:noFill/>
                </a14:hiddenFill>
              </a:ext>
            </a:extLst>
          </p:spPr>
          <p:txBody>
            <a:bodyPr wrap="none"/>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63" name="Text Box 1073"/>
            <p:cNvSpPr txBox="1">
              <a:spLocks noChangeArrowheads="1"/>
            </p:cNvSpPr>
            <p:nvPr/>
          </p:nvSpPr>
          <p:spPr bwMode="auto">
            <a:xfrm>
              <a:off x="3336" y="20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sz="2400" b="1" i="1" dirty="0">
                  <a:solidFill>
                    <a:prstClr val="black"/>
                  </a:solidFill>
                </a:rPr>
                <a:t>x</a:t>
              </a:r>
            </a:p>
          </p:txBody>
        </p:sp>
        <p:sp>
          <p:nvSpPr>
            <p:cNvPr id="16464" name="Text Box 1074"/>
            <p:cNvSpPr txBox="1">
              <a:spLocks noChangeArrowheads="1"/>
            </p:cNvSpPr>
            <p:nvPr/>
          </p:nvSpPr>
          <p:spPr bwMode="auto">
            <a:xfrm>
              <a:off x="1666" y="518"/>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sz="2400" b="1" i="1" dirty="0">
                  <a:solidFill>
                    <a:prstClr val="black"/>
                  </a:solidFill>
                </a:rPr>
                <a:t>y</a:t>
              </a:r>
            </a:p>
          </p:txBody>
        </p:sp>
      </p:grpSp>
      <p:grpSp>
        <p:nvGrpSpPr>
          <p:cNvPr id="8" name="Group 1136"/>
          <p:cNvGrpSpPr>
            <a:grpSpLocks/>
          </p:cNvGrpSpPr>
          <p:nvPr/>
        </p:nvGrpSpPr>
        <p:grpSpPr bwMode="auto">
          <a:xfrm>
            <a:off x="6210300" y="4152900"/>
            <a:ext cx="952500" cy="495300"/>
            <a:chOff x="3912" y="2616"/>
            <a:chExt cx="600" cy="312"/>
          </a:xfrm>
        </p:grpSpPr>
        <p:sp>
          <p:nvSpPr>
            <p:cNvPr id="16431" name="Oval 1076"/>
            <p:cNvSpPr>
              <a:spLocks noChangeArrowheads="1"/>
            </p:cNvSpPr>
            <p:nvPr/>
          </p:nvSpPr>
          <p:spPr bwMode="auto">
            <a:xfrm>
              <a:off x="3912" y="2616"/>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2" name="Text Box 1077"/>
            <p:cNvSpPr txBox="1">
              <a:spLocks noChangeArrowheads="1"/>
            </p:cNvSpPr>
            <p:nvPr/>
          </p:nvSpPr>
          <p:spPr bwMode="auto">
            <a:xfrm>
              <a:off x="3936" y="264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(0, 0)</a:t>
              </a:r>
            </a:p>
          </p:txBody>
        </p:sp>
      </p:grpSp>
      <p:grpSp>
        <p:nvGrpSpPr>
          <p:cNvPr id="9" name="Group 1081"/>
          <p:cNvGrpSpPr>
            <a:grpSpLocks/>
          </p:cNvGrpSpPr>
          <p:nvPr/>
        </p:nvGrpSpPr>
        <p:grpSpPr bwMode="auto">
          <a:xfrm>
            <a:off x="5638800" y="3581400"/>
            <a:ext cx="1046163" cy="457200"/>
            <a:chOff x="3552" y="2256"/>
            <a:chExt cx="659" cy="288"/>
          </a:xfrm>
        </p:grpSpPr>
        <p:sp>
          <p:nvSpPr>
            <p:cNvPr id="16429" name="Oval 1082"/>
            <p:cNvSpPr>
              <a:spLocks noChangeArrowheads="1"/>
            </p:cNvSpPr>
            <p:nvPr/>
          </p:nvSpPr>
          <p:spPr bwMode="auto">
            <a:xfrm>
              <a:off x="4115" y="2433"/>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30" name="Text Box 1083"/>
            <p:cNvSpPr txBox="1">
              <a:spLocks noChangeArrowheads="1"/>
            </p:cNvSpPr>
            <p:nvPr/>
          </p:nvSpPr>
          <p:spPr bwMode="auto">
            <a:xfrm>
              <a:off x="3552" y="2256"/>
              <a:ext cx="6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(1, 1)</a:t>
              </a:r>
            </a:p>
          </p:txBody>
        </p:sp>
      </p:grpSp>
      <p:grpSp>
        <p:nvGrpSpPr>
          <p:cNvPr id="16399" name="Group 1105"/>
          <p:cNvGrpSpPr>
            <a:grpSpLocks/>
          </p:cNvGrpSpPr>
          <p:nvPr/>
        </p:nvGrpSpPr>
        <p:grpSpPr bwMode="auto">
          <a:xfrm>
            <a:off x="2628900" y="577850"/>
            <a:ext cx="2095500" cy="534988"/>
            <a:chOff x="1656" y="364"/>
            <a:chExt cx="1320" cy="337"/>
          </a:xfrm>
        </p:grpSpPr>
        <p:sp>
          <p:nvSpPr>
            <p:cNvPr id="16428" name="Text Box 1085"/>
            <p:cNvSpPr txBox="1">
              <a:spLocks noChangeArrowheads="1"/>
            </p:cNvSpPr>
            <p:nvPr/>
          </p:nvSpPr>
          <p:spPr bwMode="auto">
            <a:xfrm>
              <a:off x="1656" y="374"/>
              <a:ext cx="6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Graph</a:t>
              </a:r>
            </a:p>
          </p:txBody>
        </p:sp>
        <p:graphicFrame>
          <p:nvGraphicFramePr>
            <p:cNvPr id="16390" name="Object 1086"/>
            <p:cNvGraphicFramePr>
              <a:graphicFrameLocks noChangeAspect="1"/>
            </p:cNvGraphicFramePr>
            <p:nvPr/>
          </p:nvGraphicFramePr>
          <p:xfrm>
            <a:off x="2304" y="364"/>
            <a:ext cx="672" cy="336"/>
          </p:xfrm>
          <a:graphic>
            <a:graphicData uri="http://schemas.openxmlformats.org/presentationml/2006/ole">
              <mc:AlternateContent xmlns:mc="http://schemas.openxmlformats.org/markup-compatibility/2006">
                <mc:Choice xmlns:v="urn:schemas-microsoft-com:vml" Requires="v">
                  <p:oleObj spid="_x0000_s9218" name="Equation" r:id="rId3" imgW="482400" imgH="241200" progId="Equation.3">
                    <p:embed/>
                  </p:oleObj>
                </mc:Choice>
                <mc:Fallback>
                  <p:oleObj name="Equation" r:id="rId3" imgW="482400" imgH="241200" progId="Equation.3">
                    <p:embed/>
                    <p:pic>
                      <p:nvPicPr>
                        <p:cNvPr id="16390" name="Object 10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364"/>
                          <a:ext cx="67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400" name="Group 1134"/>
          <p:cNvGrpSpPr>
            <a:grpSpLocks/>
          </p:cNvGrpSpPr>
          <p:nvPr/>
        </p:nvGrpSpPr>
        <p:grpSpPr bwMode="auto">
          <a:xfrm>
            <a:off x="838200" y="2209800"/>
            <a:ext cx="1447800" cy="519113"/>
            <a:chOff x="528" y="1392"/>
            <a:chExt cx="912" cy="327"/>
          </a:xfrm>
        </p:grpSpPr>
        <p:sp>
          <p:nvSpPr>
            <p:cNvPr id="16426" name="Text Box 1035"/>
            <p:cNvSpPr txBox="1">
              <a:spLocks noChangeArrowheads="1"/>
            </p:cNvSpPr>
            <p:nvPr/>
          </p:nvSpPr>
          <p:spPr bwMode="auto">
            <a:xfrm>
              <a:off x="1104" y="139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 2</a:t>
              </a:r>
            </a:p>
          </p:txBody>
        </p:sp>
        <p:sp>
          <p:nvSpPr>
            <p:cNvPr id="16427" name="Text Box 1088"/>
            <p:cNvSpPr txBox="1">
              <a:spLocks noChangeArrowheads="1"/>
            </p:cNvSpPr>
            <p:nvPr/>
          </p:nvSpPr>
          <p:spPr bwMode="auto">
            <a:xfrm>
              <a:off x="528" y="139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8</a:t>
              </a:r>
            </a:p>
          </p:txBody>
        </p:sp>
      </p:grpSp>
      <p:grpSp>
        <p:nvGrpSpPr>
          <p:cNvPr id="12" name="Group 1135"/>
          <p:cNvGrpSpPr>
            <a:grpSpLocks/>
          </p:cNvGrpSpPr>
          <p:nvPr/>
        </p:nvGrpSpPr>
        <p:grpSpPr bwMode="auto">
          <a:xfrm>
            <a:off x="838200" y="2743200"/>
            <a:ext cx="1447800" cy="519113"/>
            <a:chOff x="528" y="1728"/>
            <a:chExt cx="912" cy="327"/>
          </a:xfrm>
        </p:grpSpPr>
        <p:sp>
          <p:nvSpPr>
            <p:cNvPr id="16425" name="Text Box 1034"/>
            <p:cNvSpPr txBox="1">
              <a:spLocks noChangeArrowheads="1"/>
            </p:cNvSpPr>
            <p:nvPr/>
          </p:nvSpPr>
          <p:spPr bwMode="auto">
            <a:xfrm>
              <a:off x="528" y="172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4</a:t>
              </a:r>
            </a:p>
          </p:txBody>
        </p:sp>
        <p:graphicFrame>
          <p:nvGraphicFramePr>
            <p:cNvPr id="16389" name="Object 1089"/>
            <p:cNvGraphicFramePr>
              <a:graphicFrameLocks noChangeAspect="1"/>
            </p:cNvGraphicFramePr>
            <p:nvPr/>
          </p:nvGraphicFramePr>
          <p:xfrm>
            <a:off x="1104" y="1737"/>
            <a:ext cx="336" cy="301"/>
          </p:xfrm>
          <a:graphic>
            <a:graphicData uri="http://schemas.openxmlformats.org/presentationml/2006/ole">
              <mc:AlternateContent xmlns:mc="http://schemas.openxmlformats.org/markup-compatibility/2006">
                <mc:Choice xmlns:v="urn:schemas-microsoft-com:vml" Requires="v">
                  <p:oleObj spid="_x0000_s9219" name="Equation" r:id="rId5" imgW="241200" imgH="215640" progId="Equation.3">
                    <p:embed/>
                  </p:oleObj>
                </mc:Choice>
                <mc:Fallback>
                  <p:oleObj name="Equation" r:id="rId5" imgW="241200" imgH="215640" progId="Equation.3">
                    <p:embed/>
                    <p:pic>
                      <p:nvPicPr>
                        <p:cNvPr id="16389" name="Object 10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 y="1737"/>
                          <a:ext cx="336"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114"/>
          <p:cNvGrpSpPr>
            <a:grpSpLocks/>
          </p:cNvGrpSpPr>
          <p:nvPr/>
        </p:nvGrpSpPr>
        <p:grpSpPr bwMode="auto">
          <a:xfrm>
            <a:off x="6608763" y="3262313"/>
            <a:ext cx="1163637" cy="495300"/>
            <a:chOff x="4163" y="2055"/>
            <a:chExt cx="733" cy="312"/>
          </a:xfrm>
        </p:grpSpPr>
        <p:sp>
          <p:nvSpPr>
            <p:cNvPr id="16423" name="Oval 1094"/>
            <p:cNvSpPr>
              <a:spLocks noChangeArrowheads="1"/>
            </p:cNvSpPr>
            <p:nvPr/>
          </p:nvSpPr>
          <p:spPr bwMode="auto">
            <a:xfrm>
              <a:off x="4680" y="2319"/>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24" name="Text Box 1096"/>
            <p:cNvSpPr txBox="1">
              <a:spLocks noChangeArrowheads="1"/>
            </p:cNvSpPr>
            <p:nvPr/>
          </p:nvSpPr>
          <p:spPr bwMode="auto">
            <a:xfrm>
              <a:off x="4163" y="2055"/>
              <a:ext cx="7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(4,      )</a:t>
              </a:r>
            </a:p>
          </p:txBody>
        </p:sp>
        <p:graphicFrame>
          <p:nvGraphicFramePr>
            <p:cNvPr id="16388" name="Object 1097"/>
            <p:cNvGraphicFramePr>
              <a:graphicFrameLocks noChangeAspect="1"/>
            </p:cNvGraphicFramePr>
            <p:nvPr/>
          </p:nvGraphicFramePr>
          <p:xfrm>
            <a:off x="4440" y="2055"/>
            <a:ext cx="288" cy="259"/>
          </p:xfrm>
          <a:graphic>
            <a:graphicData uri="http://schemas.openxmlformats.org/presentationml/2006/ole">
              <mc:AlternateContent xmlns:mc="http://schemas.openxmlformats.org/markup-compatibility/2006">
                <mc:Choice xmlns:v="urn:schemas-microsoft-com:vml" Requires="v">
                  <p:oleObj spid="_x0000_s9220" name="Equation" r:id="rId7" imgW="241200" imgH="215640" progId="Equation.3">
                    <p:embed/>
                  </p:oleObj>
                </mc:Choice>
                <mc:Fallback>
                  <p:oleObj name="Equation" r:id="rId7" imgW="241200" imgH="215640" progId="Equation.3">
                    <p:embed/>
                    <p:pic>
                      <p:nvPicPr>
                        <p:cNvPr id="16388" name="Object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0" y="2055"/>
                          <a:ext cx="288"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4" name="Group 1115"/>
          <p:cNvGrpSpPr>
            <a:grpSpLocks/>
          </p:cNvGrpSpPr>
          <p:nvPr/>
        </p:nvGrpSpPr>
        <p:grpSpPr bwMode="auto">
          <a:xfrm>
            <a:off x="8001000" y="3048000"/>
            <a:ext cx="1025525" cy="571500"/>
            <a:chOff x="5040" y="1920"/>
            <a:chExt cx="646" cy="360"/>
          </a:xfrm>
        </p:grpSpPr>
        <p:sp>
          <p:nvSpPr>
            <p:cNvPr id="16421" name="Oval 1099"/>
            <p:cNvSpPr>
              <a:spLocks noChangeArrowheads="1"/>
            </p:cNvSpPr>
            <p:nvPr/>
          </p:nvSpPr>
          <p:spPr bwMode="auto">
            <a:xfrm>
              <a:off x="5424" y="2232"/>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22" name="Text Box 1100"/>
            <p:cNvSpPr txBox="1">
              <a:spLocks noChangeArrowheads="1"/>
            </p:cNvSpPr>
            <p:nvPr/>
          </p:nvSpPr>
          <p:spPr bwMode="auto">
            <a:xfrm>
              <a:off x="5040" y="1920"/>
              <a:ext cx="6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(8, 2)</a:t>
              </a:r>
            </a:p>
          </p:txBody>
        </p:sp>
      </p:grpSp>
      <p:grpSp>
        <p:nvGrpSpPr>
          <p:cNvPr id="15" name="Group 1107"/>
          <p:cNvGrpSpPr>
            <a:grpSpLocks/>
          </p:cNvGrpSpPr>
          <p:nvPr/>
        </p:nvGrpSpPr>
        <p:grpSpPr bwMode="auto">
          <a:xfrm>
            <a:off x="762000" y="4419600"/>
            <a:ext cx="1524000" cy="519113"/>
            <a:chOff x="480" y="2400"/>
            <a:chExt cx="960" cy="327"/>
          </a:xfrm>
        </p:grpSpPr>
        <p:sp>
          <p:nvSpPr>
            <p:cNvPr id="16419" name="Text Box 1108"/>
            <p:cNvSpPr txBox="1">
              <a:spLocks noChangeArrowheads="1"/>
            </p:cNvSpPr>
            <p:nvPr/>
          </p:nvSpPr>
          <p:spPr bwMode="auto">
            <a:xfrm>
              <a:off x="480"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-1</a:t>
              </a:r>
            </a:p>
          </p:txBody>
        </p:sp>
        <p:sp>
          <p:nvSpPr>
            <p:cNvPr id="16420" name="Text Box 1109"/>
            <p:cNvSpPr txBox="1">
              <a:spLocks noChangeArrowheads="1"/>
            </p:cNvSpPr>
            <p:nvPr/>
          </p:nvSpPr>
          <p:spPr bwMode="auto">
            <a:xfrm>
              <a:off x="1104" y="240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-1</a:t>
              </a:r>
            </a:p>
          </p:txBody>
        </p:sp>
      </p:grpSp>
      <p:grpSp>
        <p:nvGrpSpPr>
          <p:cNvPr id="16" name="Group 1138"/>
          <p:cNvGrpSpPr>
            <a:grpSpLocks/>
          </p:cNvGrpSpPr>
          <p:nvPr/>
        </p:nvGrpSpPr>
        <p:grpSpPr bwMode="auto">
          <a:xfrm>
            <a:off x="762000" y="4953000"/>
            <a:ext cx="1636713" cy="519113"/>
            <a:chOff x="480" y="3120"/>
            <a:chExt cx="1031" cy="327"/>
          </a:xfrm>
        </p:grpSpPr>
        <p:sp>
          <p:nvSpPr>
            <p:cNvPr id="16418" name="Text Box 1110"/>
            <p:cNvSpPr txBox="1">
              <a:spLocks noChangeArrowheads="1"/>
            </p:cNvSpPr>
            <p:nvPr/>
          </p:nvSpPr>
          <p:spPr bwMode="auto">
            <a:xfrm>
              <a:off x="480" y="312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-4</a:t>
              </a:r>
            </a:p>
          </p:txBody>
        </p:sp>
        <p:graphicFrame>
          <p:nvGraphicFramePr>
            <p:cNvPr id="16387" name="Object 1111"/>
            <p:cNvGraphicFramePr>
              <a:graphicFrameLocks noChangeAspect="1"/>
            </p:cNvGraphicFramePr>
            <p:nvPr/>
          </p:nvGraphicFramePr>
          <p:xfrm>
            <a:off x="1034" y="3129"/>
            <a:ext cx="477" cy="301"/>
          </p:xfrm>
          <a:graphic>
            <a:graphicData uri="http://schemas.openxmlformats.org/presentationml/2006/ole">
              <mc:AlternateContent xmlns:mc="http://schemas.openxmlformats.org/markup-compatibility/2006">
                <mc:Choice xmlns:v="urn:schemas-microsoft-com:vml" Requires="v">
                  <p:oleObj spid="_x0000_s9221" name="Equation" r:id="rId9" imgW="342720" imgH="215640" progId="Equation.3">
                    <p:embed/>
                  </p:oleObj>
                </mc:Choice>
                <mc:Fallback>
                  <p:oleObj name="Equation" r:id="rId9" imgW="342720" imgH="215640" progId="Equation.3">
                    <p:embed/>
                    <p:pic>
                      <p:nvPicPr>
                        <p:cNvPr id="16387" name="Object 1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4" y="3129"/>
                          <a:ext cx="47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139"/>
          <p:cNvGrpSpPr>
            <a:grpSpLocks/>
          </p:cNvGrpSpPr>
          <p:nvPr/>
        </p:nvGrpSpPr>
        <p:grpSpPr bwMode="auto">
          <a:xfrm>
            <a:off x="762000" y="5486400"/>
            <a:ext cx="1524000" cy="519113"/>
            <a:chOff x="480" y="3456"/>
            <a:chExt cx="960" cy="327"/>
          </a:xfrm>
        </p:grpSpPr>
        <p:sp>
          <p:nvSpPr>
            <p:cNvPr id="16416" name="Text Box 1112"/>
            <p:cNvSpPr txBox="1">
              <a:spLocks noChangeArrowheads="1"/>
            </p:cNvSpPr>
            <p:nvPr/>
          </p:nvSpPr>
          <p:spPr bwMode="auto">
            <a:xfrm>
              <a:off x="1104" y="345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-2</a:t>
              </a:r>
            </a:p>
          </p:txBody>
        </p:sp>
        <p:sp>
          <p:nvSpPr>
            <p:cNvPr id="16417" name="Text Box 1113"/>
            <p:cNvSpPr txBox="1">
              <a:spLocks noChangeArrowheads="1"/>
            </p:cNvSpPr>
            <p:nvPr/>
          </p:nvSpPr>
          <p:spPr bwMode="auto">
            <a:xfrm>
              <a:off x="480" y="345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800" dirty="0">
                  <a:solidFill>
                    <a:prstClr val="black"/>
                  </a:solidFill>
                </a:rPr>
                <a:t>-8</a:t>
              </a:r>
            </a:p>
          </p:txBody>
        </p:sp>
      </p:grpSp>
      <p:grpSp>
        <p:nvGrpSpPr>
          <p:cNvPr id="18" name="Group 1137"/>
          <p:cNvGrpSpPr>
            <a:grpSpLocks/>
          </p:cNvGrpSpPr>
          <p:nvPr/>
        </p:nvGrpSpPr>
        <p:grpSpPr bwMode="auto">
          <a:xfrm>
            <a:off x="4924425" y="4133850"/>
            <a:ext cx="1122363" cy="457200"/>
            <a:chOff x="3120" y="2592"/>
            <a:chExt cx="707" cy="288"/>
          </a:xfrm>
        </p:grpSpPr>
        <p:sp>
          <p:nvSpPr>
            <p:cNvPr id="16414" name="Oval 1119"/>
            <p:cNvSpPr>
              <a:spLocks noChangeArrowheads="1"/>
            </p:cNvSpPr>
            <p:nvPr/>
          </p:nvSpPr>
          <p:spPr bwMode="auto">
            <a:xfrm>
              <a:off x="3744" y="2784"/>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15" name="Text Box 1120"/>
            <p:cNvSpPr txBox="1">
              <a:spLocks noChangeArrowheads="1"/>
            </p:cNvSpPr>
            <p:nvPr/>
          </p:nvSpPr>
          <p:spPr bwMode="auto">
            <a:xfrm>
              <a:off x="3120" y="2592"/>
              <a:ext cx="7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(-1, -1)</a:t>
              </a:r>
            </a:p>
          </p:txBody>
        </p:sp>
      </p:grpSp>
      <p:grpSp>
        <p:nvGrpSpPr>
          <p:cNvPr id="19" name="Group 1126"/>
          <p:cNvGrpSpPr>
            <a:grpSpLocks/>
          </p:cNvGrpSpPr>
          <p:nvPr/>
        </p:nvGrpSpPr>
        <p:grpSpPr bwMode="auto">
          <a:xfrm>
            <a:off x="4457700" y="4633913"/>
            <a:ext cx="1371600" cy="533400"/>
            <a:chOff x="2832" y="2928"/>
            <a:chExt cx="864" cy="336"/>
          </a:xfrm>
        </p:grpSpPr>
        <p:sp>
          <p:nvSpPr>
            <p:cNvPr id="16412" name="Oval 1122"/>
            <p:cNvSpPr>
              <a:spLocks noChangeArrowheads="1"/>
            </p:cNvSpPr>
            <p:nvPr/>
          </p:nvSpPr>
          <p:spPr bwMode="auto">
            <a:xfrm>
              <a:off x="3168" y="2928"/>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13" name="Text Box 1123"/>
            <p:cNvSpPr txBox="1">
              <a:spLocks noChangeArrowheads="1"/>
            </p:cNvSpPr>
            <p:nvPr/>
          </p:nvSpPr>
          <p:spPr bwMode="auto">
            <a:xfrm>
              <a:off x="2832" y="297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(-4,        )</a:t>
              </a:r>
            </a:p>
          </p:txBody>
        </p:sp>
        <p:graphicFrame>
          <p:nvGraphicFramePr>
            <p:cNvPr id="16386" name="Object 1124"/>
            <p:cNvGraphicFramePr>
              <a:graphicFrameLocks noChangeAspect="1"/>
            </p:cNvGraphicFramePr>
            <p:nvPr/>
          </p:nvGraphicFramePr>
          <p:xfrm>
            <a:off x="3168" y="2976"/>
            <a:ext cx="409" cy="259"/>
          </p:xfrm>
          <a:graphic>
            <a:graphicData uri="http://schemas.openxmlformats.org/presentationml/2006/ole">
              <mc:AlternateContent xmlns:mc="http://schemas.openxmlformats.org/markup-compatibility/2006">
                <mc:Choice xmlns:v="urn:schemas-microsoft-com:vml" Requires="v">
                  <p:oleObj spid="_x0000_s9222" name="Equation" r:id="rId11" imgW="342720" imgH="215640" progId="Equation.3">
                    <p:embed/>
                  </p:oleObj>
                </mc:Choice>
                <mc:Fallback>
                  <p:oleObj name="Equation" r:id="rId11" imgW="342720" imgH="215640" progId="Equation.3">
                    <p:embed/>
                    <p:pic>
                      <p:nvPicPr>
                        <p:cNvPr id="16386" name="Object 11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 y="2976"/>
                          <a:ext cx="409"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Group 1140"/>
          <p:cNvGrpSpPr>
            <a:grpSpLocks/>
          </p:cNvGrpSpPr>
          <p:nvPr/>
        </p:nvGrpSpPr>
        <p:grpSpPr bwMode="auto">
          <a:xfrm>
            <a:off x="3271838" y="4762500"/>
            <a:ext cx="1066800" cy="533400"/>
            <a:chOff x="2064" y="3024"/>
            <a:chExt cx="672" cy="336"/>
          </a:xfrm>
        </p:grpSpPr>
        <p:sp>
          <p:nvSpPr>
            <p:cNvPr id="16410" name="Oval 1128"/>
            <p:cNvSpPr>
              <a:spLocks noChangeArrowheads="1"/>
            </p:cNvSpPr>
            <p:nvPr/>
          </p:nvSpPr>
          <p:spPr bwMode="auto">
            <a:xfrm>
              <a:off x="2400" y="3024"/>
              <a:ext cx="48" cy="48"/>
            </a:xfrm>
            <a:prstGeom prst="ellipse">
              <a:avLst/>
            </a:prstGeom>
            <a:solidFill>
              <a:schemeClr val="tx1"/>
            </a:solidFill>
            <a:ln w="9525">
              <a:solidFill>
                <a:schemeClr val="tx1"/>
              </a:solidFill>
              <a:round/>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16411" name="Text Box 1129"/>
            <p:cNvSpPr txBox="1">
              <a:spLocks noChangeArrowheads="1"/>
            </p:cNvSpPr>
            <p:nvPr/>
          </p:nvSpPr>
          <p:spPr bwMode="auto">
            <a:xfrm>
              <a:off x="2064" y="307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sz="2400" dirty="0">
                  <a:solidFill>
                    <a:prstClr val="black"/>
                  </a:solidFill>
                </a:rPr>
                <a:t>(-8, -2)</a:t>
              </a:r>
            </a:p>
          </p:txBody>
        </p:sp>
      </p:grpSp>
    </p:spTree>
    <p:extLst>
      <p:ext uri="{BB962C8B-B14F-4D97-AF65-F5344CB8AC3E}">
        <p14:creationId xmlns:p14="http://schemas.microsoft.com/office/powerpoint/2010/main" val="4129535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down)">
                                      <p:cBhvr>
                                        <p:cTn id="62" dur="500"/>
                                        <p:tgtEl>
                                          <p:spTgt spid="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down)">
                                      <p:cBhvr>
                                        <p:cTn id="67" dur="500"/>
                                        <p:tgtEl>
                                          <p:spTgt spid="2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down)">
                                      <p:cBhvr>
                                        <p:cTn id="7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85800" y="495300"/>
            <a:ext cx="7772400" cy="1373188"/>
          </a:xfrm>
        </p:spPr>
        <p:txBody>
          <a:bodyPr/>
          <a:lstStyle/>
          <a:p>
            <a:pPr algn="l" eaLnBrk="1" hangingPunct="1"/>
            <a:r>
              <a:rPr lang="en-US" sz="2800" dirty="0">
                <a:solidFill>
                  <a:srgbClr val="FF0000"/>
                </a:solidFill>
              </a:rPr>
              <a:t>Now, what is the domain of this function? (in other words, for what values of x is it defined?)</a:t>
            </a:r>
          </a:p>
        </p:txBody>
      </p:sp>
      <p:sp>
        <p:nvSpPr>
          <p:cNvPr id="16388" name="Rectangle 3"/>
          <p:cNvSpPr>
            <a:spLocks noGrp="1" noChangeArrowheads="1"/>
          </p:cNvSpPr>
          <p:nvPr>
            <p:ph idx="1"/>
          </p:nvPr>
        </p:nvSpPr>
        <p:spPr>
          <a:xfrm>
            <a:off x="180975" y="1828800"/>
            <a:ext cx="8963025" cy="4543425"/>
          </a:xfrm>
        </p:spPr>
        <p:txBody>
          <a:bodyPr/>
          <a:lstStyle/>
          <a:p>
            <a:pPr eaLnBrk="1" hangingPunct="1">
              <a:buFontTx/>
              <a:buNone/>
            </a:pPr>
            <a:r>
              <a:rPr lang="en-US" dirty="0"/>
              <a:t>The cube root function is defined for ALL values of x.</a:t>
            </a:r>
            <a:endParaRPr lang="en-US" sz="1000" dirty="0">
              <a:cs typeface="Arial" charset="0"/>
            </a:endParaRPr>
          </a:p>
          <a:p>
            <a:pPr eaLnBrk="1" hangingPunct="1">
              <a:buFontTx/>
              <a:buNone/>
            </a:pPr>
            <a:r>
              <a:rPr lang="en-US" dirty="0">
                <a:cs typeface="Arial" charset="0"/>
              </a:rPr>
              <a:t>So for the function y =       , the domain is </a:t>
            </a:r>
          </a:p>
          <a:p>
            <a:pPr eaLnBrk="1" hangingPunct="1">
              <a:buFontTx/>
              <a:buNone/>
            </a:pPr>
            <a:r>
              <a:rPr lang="en-US" dirty="0">
                <a:cs typeface="Arial" charset="0"/>
              </a:rPr>
              <a:t>         </a:t>
            </a:r>
            <a:r>
              <a:rPr lang="en-US" dirty="0">
                <a:solidFill>
                  <a:schemeClr val="accent2"/>
                </a:solidFill>
                <a:cs typeface="Arial" charset="0"/>
              </a:rPr>
              <a:t>{ x | x is a real number}</a:t>
            </a:r>
            <a:r>
              <a:rPr lang="en-US" dirty="0">
                <a:cs typeface="Arial" charset="0"/>
              </a:rPr>
              <a:t> </a:t>
            </a:r>
          </a:p>
          <a:p>
            <a:pPr eaLnBrk="1" hangingPunct="1">
              <a:buFontTx/>
              <a:buNone/>
            </a:pPr>
            <a:r>
              <a:rPr lang="en-US" dirty="0">
                <a:cs typeface="Arial" charset="0"/>
              </a:rPr>
              <a:t>What would this be in </a:t>
            </a:r>
            <a:r>
              <a:rPr lang="en-US" i="1" dirty="0">
                <a:solidFill>
                  <a:srgbClr val="FF0000"/>
                </a:solidFill>
                <a:cs typeface="Arial" charset="0"/>
              </a:rPr>
              <a:t>interval notation</a:t>
            </a:r>
            <a:r>
              <a:rPr lang="en-US" dirty="0">
                <a:cs typeface="Arial" charset="0"/>
              </a:rPr>
              <a:t>?</a:t>
            </a:r>
          </a:p>
          <a:p>
            <a:pPr eaLnBrk="1" hangingPunct="1">
              <a:buFontTx/>
              <a:buNone/>
            </a:pPr>
            <a:r>
              <a:rPr lang="en-US" dirty="0">
                <a:cs typeface="Arial" charset="0"/>
              </a:rPr>
              <a:t>     Answer: </a:t>
            </a:r>
            <a:r>
              <a:rPr lang="en-US" dirty="0">
                <a:solidFill>
                  <a:srgbClr val="FF0000"/>
                </a:solidFill>
                <a:cs typeface="Arial" charset="0"/>
              </a:rPr>
              <a:t>(-∞, ∞)</a:t>
            </a:r>
          </a:p>
          <a:p>
            <a:pPr eaLnBrk="1" hangingPunct="1">
              <a:buFontTx/>
              <a:buNone/>
            </a:pPr>
            <a:endParaRPr lang="en-US" dirty="0">
              <a:cs typeface="Arial" charset="0"/>
            </a:endParaRPr>
          </a:p>
          <a:p>
            <a:pPr eaLnBrk="1" hangingPunct="1">
              <a:buFontTx/>
              <a:buNone/>
            </a:pPr>
            <a:endParaRPr lang="en-US" dirty="0">
              <a:cs typeface="Arial" charset="0"/>
            </a:endParaRPr>
          </a:p>
        </p:txBody>
      </p:sp>
      <p:graphicFrame>
        <p:nvGraphicFramePr>
          <p:cNvPr id="16386" name="Object 4"/>
          <p:cNvGraphicFramePr>
            <a:graphicFrameLocks noChangeAspect="1"/>
          </p:cNvGraphicFramePr>
          <p:nvPr/>
        </p:nvGraphicFramePr>
        <p:xfrm>
          <a:off x="4032250" y="2374900"/>
          <a:ext cx="660400" cy="625475"/>
        </p:xfrm>
        <a:graphic>
          <a:graphicData uri="http://schemas.openxmlformats.org/presentationml/2006/ole">
            <mc:AlternateContent xmlns:mc="http://schemas.openxmlformats.org/markup-compatibility/2006">
              <mc:Choice xmlns:v="urn:schemas-microsoft-com:vml" Requires="v">
                <p:oleObj spid="_x0000_s10242" name="Equation" r:id="rId3" imgW="241200" imgH="228600" progId="Equation.3">
                  <p:embed/>
                </p:oleObj>
              </mc:Choice>
              <mc:Fallback>
                <p:oleObj name="Equation" r:id="rId3" imgW="241200" imgH="228600" progId="Equation.3">
                  <p:embed/>
                  <p:pic>
                    <p:nvPicPr>
                      <p:cNvPr id="1638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250" y="2374900"/>
                        <a:ext cx="660400"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476220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8">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 what occupations or situations would you need square roots?</a:t>
            </a:r>
            <a:endParaRPr lang="en-US" dirty="0"/>
          </a:p>
        </p:txBody>
      </p:sp>
      <p:sp>
        <p:nvSpPr>
          <p:cNvPr id="3" name="Content Placeholder 2"/>
          <p:cNvSpPr>
            <a:spLocks noGrp="1"/>
          </p:cNvSpPr>
          <p:nvPr>
            <p:ph idx="1"/>
          </p:nvPr>
        </p:nvSpPr>
        <p:spPr>
          <a:xfrm>
            <a:off x="312234" y="1672683"/>
            <a:ext cx="9144000" cy="4509236"/>
          </a:xfrm>
        </p:spPr>
        <p:txBody>
          <a:bodyPr/>
          <a:lstStyle/>
          <a:p>
            <a:pPr marL="0" indent="0">
              <a:buNone/>
            </a:pPr>
            <a:r>
              <a:rPr lang="en-US" b="1" dirty="0">
                <a:solidFill>
                  <a:srgbClr val="FF0000"/>
                </a:solidFill>
              </a:rPr>
              <a:t>Answer: </a:t>
            </a:r>
            <a:r>
              <a:rPr lang="en-US" dirty="0"/>
              <a:t>Any kind of job that deals with triangles. </a:t>
            </a:r>
          </a:p>
          <a:p>
            <a:r>
              <a:rPr lang="en-US" dirty="0"/>
              <a:t>Carpenters</a:t>
            </a:r>
          </a:p>
          <a:p>
            <a:r>
              <a:rPr lang="en-US" dirty="0"/>
              <a:t>Artists </a:t>
            </a:r>
          </a:p>
          <a:p>
            <a:r>
              <a:rPr lang="en-US" dirty="0"/>
              <a:t>Engineers </a:t>
            </a:r>
          </a:p>
          <a:p>
            <a:r>
              <a:rPr lang="en-US" dirty="0"/>
              <a:t>Architects </a:t>
            </a:r>
          </a:p>
          <a:p>
            <a:r>
              <a:rPr lang="en-US" dirty="0"/>
              <a:t>Designers of many sorts (game design, apparel design, package design)</a:t>
            </a:r>
          </a:p>
          <a:p>
            <a:r>
              <a:rPr lang="en-US" dirty="0"/>
              <a:t>Construction workers </a:t>
            </a:r>
          </a:p>
          <a:p>
            <a:r>
              <a:rPr lang="en-US" dirty="0"/>
              <a:t>Surveyors</a:t>
            </a:r>
          </a:p>
          <a:p>
            <a:br>
              <a:rPr lang="en-US" dirty="0"/>
            </a:br>
            <a:endParaRPr lang="en-US" dirty="0"/>
          </a:p>
        </p:txBody>
      </p:sp>
    </p:spTree>
    <p:extLst>
      <p:ext uri="{BB962C8B-B14F-4D97-AF65-F5344CB8AC3E}">
        <p14:creationId xmlns:p14="http://schemas.microsoft.com/office/powerpoint/2010/main" val="387446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will I use radicals in my higher level classes?</a:t>
            </a:r>
          </a:p>
        </p:txBody>
      </p:sp>
      <p:sp>
        <p:nvSpPr>
          <p:cNvPr id="3" name="Content Placeholder 2"/>
          <p:cNvSpPr>
            <a:spLocks noGrp="1"/>
          </p:cNvSpPr>
          <p:nvPr>
            <p:ph idx="1"/>
          </p:nvPr>
        </p:nvSpPr>
        <p:spPr>
          <a:xfrm>
            <a:off x="245327" y="1600200"/>
            <a:ext cx="8746273" cy="4525963"/>
          </a:xfrm>
        </p:spPr>
        <p:txBody>
          <a:bodyPr/>
          <a:lstStyle/>
          <a:p>
            <a:r>
              <a:rPr lang="en-US" dirty="0"/>
              <a:t>Math 120, 123 and up:  Solving polynomial equations. </a:t>
            </a:r>
          </a:p>
          <a:p>
            <a:r>
              <a:rPr lang="en-US" dirty="0"/>
              <a:t>Classes using trigonometry. (Math 121, calculus)</a:t>
            </a:r>
          </a:p>
          <a:p>
            <a:r>
              <a:rPr lang="en-US" dirty="0"/>
              <a:t>Most physics classes.</a:t>
            </a:r>
          </a:p>
          <a:p>
            <a:r>
              <a:rPr lang="en-US" dirty="0"/>
              <a:t>Classes using mathematical models to predict things in the future. (economics, environmental biology, population studies, business plans)</a:t>
            </a:r>
          </a:p>
        </p:txBody>
      </p:sp>
    </p:spTree>
    <p:extLst>
      <p:ext uri="{BB962C8B-B14F-4D97-AF65-F5344CB8AC3E}">
        <p14:creationId xmlns:p14="http://schemas.microsoft.com/office/powerpoint/2010/main" val="283039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14375" y="233363"/>
            <a:ext cx="7772400" cy="681037"/>
          </a:xfrm>
        </p:spPr>
        <p:txBody>
          <a:bodyPr/>
          <a:lstStyle/>
          <a:p>
            <a:pPr eaLnBrk="1" hangingPunct="1"/>
            <a:r>
              <a:rPr lang="en-US" dirty="0">
                <a:latin typeface="Times New Roman" pitchFamily="18" charset="0"/>
              </a:rPr>
              <a:t>Square Root</a:t>
            </a:r>
          </a:p>
        </p:txBody>
      </p:sp>
      <p:sp>
        <p:nvSpPr>
          <p:cNvPr id="21507" name="Rectangle 3"/>
          <p:cNvSpPr>
            <a:spLocks noGrp="1" noChangeArrowheads="1"/>
          </p:cNvSpPr>
          <p:nvPr>
            <p:ph idx="1"/>
          </p:nvPr>
        </p:nvSpPr>
        <p:spPr>
          <a:xfrm>
            <a:off x="500063" y="841375"/>
            <a:ext cx="8229600" cy="4689475"/>
          </a:xfrm>
        </p:spPr>
        <p:txBody>
          <a:bodyPr/>
          <a:lstStyle/>
          <a:p>
            <a:pPr eaLnBrk="1" hangingPunct="1">
              <a:buClr>
                <a:schemeClr val="tx2"/>
              </a:buClr>
              <a:buSzPct val="125000"/>
              <a:buFontTx/>
              <a:buChar char="•"/>
            </a:pPr>
            <a:r>
              <a:rPr lang="en-US" dirty="0">
                <a:latin typeface="Times New Roman" pitchFamily="18" charset="0"/>
              </a:rPr>
              <a:t>The opposite of squaring a number is taking the </a:t>
            </a:r>
            <a:r>
              <a:rPr lang="en-US" b="1" i="1" dirty="0">
                <a:solidFill>
                  <a:schemeClr val="accent2"/>
                </a:solidFill>
                <a:latin typeface="Times New Roman" pitchFamily="18" charset="0"/>
              </a:rPr>
              <a:t>square root</a:t>
            </a:r>
            <a:r>
              <a:rPr lang="en-US" dirty="0">
                <a:latin typeface="Times New Roman" pitchFamily="18" charset="0"/>
              </a:rPr>
              <a:t> of a number.</a:t>
            </a:r>
          </a:p>
          <a:p>
            <a:pPr eaLnBrk="1" hangingPunct="1">
              <a:buClr>
                <a:schemeClr val="tx2"/>
              </a:buClr>
              <a:buSzPct val="125000"/>
              <a:buFontTx/>
              <a:buChar char="•"/>
            </a:pPr>
            <a:r>
              <a:rPr lang="en-US" dirty="0">
                <a:latin typeface="Times New Roman" pitchFamily="18" charset="0"/>
              </a:rPr>
              <a:t>A number </a:t>
            </a:r>
            <a:r>
              <a:rPr lang="en-US" i="1" dirty="0">
                <a:latin typeface="Times New Roman" pitchFamily="18" charset="0"/>
              </a:rPr>
              <a:t>b</a:t>
            </a:r>
            <a:r>
              <a:rPr lang="en-US" dirty="0">
                <a:latin typeface="Times New Roman" pitchFamily="18" charset="0"/>
              </a:rPr>
              <a:t> is a square root of a number </a:t>
            </a:r>
            <a:r>
              <a:rPr lang="en-US" i="1" dirty="0">
                <a:latin typeface="Times New Roman" pitchFamily="18" charset="0"/>
              </a:rPr>
              <a:t>a</a:t>
            </a:r>
            <a:r>
              <a:rPr lang="en-US" dirty="0">
                <a:latin typeface="Times New Roman" pitchFamily="18" charset="0"/>
              </a:rPr>
              <a:t> </a:t>
            </a:r>
          </a:p>
          <a:p>
            <a:pPr eaLnBrk="1" hangingPunct="1">
              <a:buClr>
                <a:schemeClr val="tx2"/>
              </a:buClr>
              <a:buSzPct val="125000"/>
              <a:buFont typeface="Arial" charset="0"/>
              <a:buNone/>
            </a:pPr>
            <a:r>
              <a:rPr lang="en-US" dirty="0">
                <a:latin typeface="Times New Roman" pitchFamily="18" charset="0"/>
              </a:rPr>
              <a:t>	if </a:t>
            </a:r>
            <a:r>
              <a:rPr lang="en-US" i="1" dirty="0">
                <a:latin typeface="Times New Roman" pitchFamily="18" charset="0"/>
              </a:rPr>
              <a:t>b</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a.</a:t>
            </a:r>
          </a:p>
          <a:p>
            <a:pPr eaLnBrk="1" hangingPunct="1">
              <a:buClr>
                <a:schemeClr val="tx2"/>
              </a:buClr>
              <a:buSzPct val="125000"/>
              <a:buFontTx/>
              <a:buChar char="•"/>
            </a:pPr>
            <a:r>
              <a:rPr lang="en-US" dirty="0">
                <a:latin typeface="Times New Roman" pitchFamily="18" charset="0"/>
              </a:rPr>
              <a:t>In order to find a square root of </a:t>
            </a:r>
            <a:r>
              <a:rPr lang="en-US" i="1" dirty="0">
                <a:latin typeface="Times New Roman" pitchFamily="18" charset="0"/>
              </a:rPr>
              <a:t>a</a:t>
            </a:r>
            <a:r>
              <a:rPr lang="en-US" dirty="0">
                <a:latin typeface="Times New Roman" pitchFamily="18" charset="0"/>
              </a:rPr>
              <a:t>, you need a number that, when squared, equals </a:t>
            </a:r>
            <a:r>
              <a:rPr lang="en-US" i="1" dirty="0">
                <a:latin typeface="Times New Roman" pitchFamily="18" charset="0"/>
              </a:rPr>
              <a:t>a.</a:t>
            </a:r>
          </a:p>
          <a:p>
            <a:pPr eaLnBrk="1" hangingPunct="1">
              <a:buClr>
                <a:schemeClr val="tx2"/>
              </a:buClr>
              <a:buSzPct val="125000"/>
              <a:buFontTx/>
              <a:buChar char="•"/>
            </a:pPr>
            <a:r>
              <a:rPr lang="en-US" b="1" i="1" u="sng" dirty="0">
                <a:solidFill>
                  <a:srgbClr val="FF0000"/>
                </a:solidFill>
                <a:latin typeface="Times New Roman" pitchFamily="18" charset="0"/>
              </a:rPr>
              <a:t>NOTE</a:t>
            </a:r>
            <a:r>
              <a:rPr lang="en-US" b="1" i="1" dirty="0">
                <a:solidFill>
                  <a:srgbClr val="FF0000"/>
                </a:solidFill>
                <a:latin typeface="Times New Roman" pitchFamily="18" charset="0"/>
              </a:rPr>
              <a:t>: </a:t>
            </a:r>
            <a:r>
              <a:rPr lang="en-US" i="1" dirty="0">
                <a:latin typeface="Times New Roman" pitchFamily="18" charset="0"/>
              </a:rPr>
              <a:t>For many square and cube root problems, you may find it faster to use the </a:t>
            </a:r>
            <a:r>
              <a:rPr lang="en-US" b="1" i="1" dirty="0">
                <a:solidFill>
                  <a:srgbClr val="FF0000"/>
                </a:solidFill>
                <a:latin typeface="Times New Roman" pitchFamily="18" charset="0"/>
              </a:rPr>
              <a:t>list of perfect squares and cubes on your formula sheet </a:t>
            </a:r>
            <a:r>
              <a:rPr lang="en-US" i="1" dirty="0">
                <a:latin typeface="Times New Roman" pitchFamily="18" charset="0"/>
              </a:rPr>
              <a:t>than to use your calculator. </a:t>
            </a:r>
          </a:p>
        </p:txBody>
      </p:sp>
    </p:spTree>
    <p:extLst>
      <p:ext uri="{BB962C8B-B14F-4D97-AF65-F5344CB8AC3E}">
        <p14:creationId xmlns:p14="http://schemas.microsoft.com/office/powerpoint/2010/main" val="10523353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074" name="Object 4"/>
          <p:cNvGraphicFramePr>
            <a:graphicFrameLocks noChangeAspect="1"/>
          </p:cNvGraphicFramePr>
          <p:nvPr/>
        </p:nvGraphicFramePr>
        <p:xfrm>
          <a:off x="1809750" y="1905000"/>
          <a:ext cx="933450" cy="493713"/>
        </p:xfrm>
        <a:graphic>
          <a:graphicData uri="http://schemas.openxmlformats.org/presentationml/2006/ole">
            <mc:AlternateContent xmlns:mc="http://schemas.openxmlformats.org/markup-compatibility/2006">
              <mc:Choice xmlns:v="urn:schemas-microsoft-com:vml" Requires="v">
                <p:oleObj spid="_x0000_s1026" name="Equation" r:id="rId3" imgW="431640" imgH="228600" progId="Equation.3">
                  <p:embed/>
                </p:oleObj>
              </mc:Choice>
              <mc:Fallback>
                <p:oleObj name="Equation" r:id="rId3" imgW="431640" imgH="228600" progId="Equation.3">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1905000"/>
                        <a:ext cx="93345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2895600" y="1981200"/>
          <a:ext cx="325438" cy="457200"/>
        </p:xfrm>
        <a:graphic>
          <a:graphicData uri="http://schemas.openxmlformats.org/presentationml/2006/ole">
            <mc:AlternateContent xmlns:mc="http://schemas.openxmlformats.org/markup-compatibility/2006">
              <mc:Choice xmlns:v="urn:schemas-microsoft-com:vml" Requires="v">
                <p:oleObj spid="_x0000_s1027" name="Equation" r:id="rId5" imgW="126720" imgH="177480" progId="Equation.3">
                  <p:embed/>
                </p:oleObj>
              </mc:Choice>
              <mc:Fallback>
                <p:oleObj name="Equation" r:id="rId5" imgW="126720" imgH="177480" progId="Equation.3">
                  <p:embed/>
                  <p:pic>
                    <p:nvPicPr>
                      <p:cNvPr id="205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981200"/>
                        <a:ext cx="325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6"/>
          <p:cNvGraphicFramePr>
            <a:graphicFrameLocks noChangeAspect="1"/>
          </p:cNvGraphicFramePr>
          <p:nvPr/>
        </p:nvGraphicFramePr>
        <p:xfrm>
          <a:off x="1701800" y="2590800"/>
          <a:ext cx="1017588" cy="990600"/>
        </p:xfrm>
        <a:graphic>
          <a:graphicData uri="http://schemas.openxmlformats.org/presentationml/2006/ole">
            <mc:AlternateContent xmlns:mc="http://schemas.openxmlformats.org/markup-compatibility/2006">
              <mc:Choice xmlns:v="urn:schemas-microsoft-com:vml" Requires="v">
                <p:oleObj spid="_x0000_s1028" name="Equation" r:id="rId7" imgW="457200" imgH="444240" progId="Equation.3">
                  <p:embed/>
                </p:oleObj>
              </mc:Choice>
              <mc:Fallback>
                <p:oleObj name="Equation" r:id="rId7" imgW="457200" imgH="444240" progId="Equation.3">
                  <p:embed/>
                  <p:pic>
                    <p:nvPicPr>
                      <p:cNvPr id="307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1800" y="2590800"/>
                        <a:ext cx="10175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7"/>
          <p:cNvGraphicFramePr>
            <a:graphicFrameLocks noChangeAspect="1"/>
          </p:cNvGraphicFramePr>
          <p:nvPr/>
        </p:nvGraphicFramePr>
        <p:xfrm>
          <a:off x="2819400" y="2667000"/>
          <a:ext cx="355600" cy="914400"/>
        </p:xfrm>
        <a:graphic>
          <a:graphicData uri="http://schemas.openxmlformats.org/presentationml/2006/ole">
            <mc:AlternateContent xmlns:mc="http://schemas.openxmlformats.org/markup-compatibility/2006">
              <mc:Choice xmlns:v="urn:schemas-microsoft-com:vml" Requires="v">
                <p:oleObj spid="_x0000_s1029" name="Equation" r:id="rId9" imgW="152280" imgH="393480" progId="Equation.3">
                  <p:embed/>
                </p:oleObj>
              </mc:Choice>
              <mc:Fallback>
                <p:oleObj name="Equation" r:id="rId9" imgW="152280" imgH="393480" progId="Equation.3">
                  <p:embed/>
                  <p:pic>
                    <p:nvPicPr>
                      <p:cNvPr id="2053"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2667000"/>
                        <a:ext cx="355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8" name="Object 8"/>
          <p:cNvGraphicFramePr>
            <a:graphicFrameLocks noChangeAspect="1"/>
          </p:cNvGraphicFramePr>
          <p:nvPr/>
        </p:nvGraphicFramePr>
        <p:xfrm>
          <a:off x="1684338" y="3810000"/>
          <a:ext cx="1069975" cy="492125"/>
        </p:xfrm>
        <a:graphic>
          <a:graphicData uri="http://schemas.openxmlformats.org/presentationml/2006/ole">
            <mc:AlternateContent xmlns:mc="http://schemas.openxmlformats.org/markup-compatibility/2006">
              <mc:Choice xmlns:v="urn:schemas-microsoft-com:vml" Requires="v">
                <p:oleObj spid="_x0000_s1030" name="Equation" r:id="rId11" imgW="469800" imgH="215640" progId="Equation.3">
                  <p:embed/>
                </p:oleObj>
              </mc:Choice>
              <mc:Fallback>
                <p:oleObj name="Equation" r:id="rId11" imgW="469800" imgH="215640" progId="Equation.3">
                  <p:embed/>
                  <p:pic>
                    <p:nvPicPr>
                      <p:cNvPr id="307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84338" y="3810000"/>
                        <a:ext cx="1069975"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9"/>
          <p:cNvGraphicFramePr>
            <a:graphicFrameLocks noChangeAspect="1"/>
          </p:cNvGraphicFramePr>
          <p:nvPr/>
        </p:nvGraphicFramePr>
        <p:xfrm>
          <a:off x="2819400" y="3886200"/>
          <a:ext cx="571500" cy="412750"/>
        </p:xfrm>
        <a:graphic>
          <a:graphicData uri="http://schemas.openxmlformats.org/presentationml/2006/ole">
            <mc:AlternateContent xmlns:mc="http://schemas.openxmlformats.org/markup-compatibility/2006">
              <mc:Choice xmlns:v="urn:schemas-microsoft-com:vml" Requires="v">
                <p:oleObj spid="_x0000_s1031" name="Equation" r:id="rId13" imgW="228600" imgH="164880" progId="Equation.3">
                  <p:embed/>
                </p:oleObj>
              </mc:Choice>
              <mc:Fallback>
                <p:oleObj name="Equation" r:id="rId13" imgW="228600" imgH="164880" progId="Equation.3">
                  <p:embed/>
                  <p:pic>
                    <p:nvPicPr>
                      <p:cNvPr id="2055"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3886200"/>
                        <a:ext cx="5715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81" name="Group 11"/>
          <p:cNvGrpSpPr>
            <a:grpSpLocks/>
          </p:cNvGrpSpPr>
          <p:nvPr/>
        </p:nvGrpSpPr>
        <p:grpSpPr bwMode="auto">
          <a:xfrm>
            <a:off x="304800" y="581025"/>
            <a:ext cx="2147888" cy="714375"/>
            <a:chOff x="192" y="270"/>
            <a:chExt cx="1353" cy="450"/>
          </a:xfrm>
        </p:grpSpPr>
        <p:sp>
          <p:nvSpPr>
            <p:cNvPr id="3085" name="Rectangle 12"/>
            <p:cNvSpPr>
              <a:spLocks noChangeArrowheads="1"/>
            </p:cNvSpPr>
            <p:nvPr/>
          </p:nvSpPr>
          <p:spPr bwMode="auto">
            <a:xfrm>
              <a:off x="192" y="270"/>
              <a:ext cx="1335" cy="450"/>
            </a:xfrm>
            <a:prstGeom prst="rect">
              <a:avLst/>
            </a:prstGeom>
            <a:solidFill>
              <a:schemeClr val="accent1"/>
            </a:solidFill>
            <a:ln w="9525">
              <a:solidFill>
                <a:schemeClr val="tx1"/>
              </a:solidFill>
              <a:miter lim="800000"/>
              <a:headEnd/>
              <a:tailEnd/>
            </a:ln>
          </p:spPr>
          <p:txBody>
            <a:bodyPr wrap="none" anchor="ctr"/>
            <a:lstStyle/>
            <a:p>
              <a:pPr algn="ctr" fontAlgn="base">
                <a:spcBef>
                  <a:spcPct val="0"/>
                </a:spcBef>
                <a:spcAft>
                  <a:spcPct val="0"/>
                </a:spcAft>
              </a:pPr>
              <a:endParaRPr lang="en-US" sz="3200" dirty="0">
                <a:solidFill>
                  <a:prstClr val="black"/>
                </a:solidFill>
                <a:latin typeface="Times New Roman" pitchFamily="18" charset="0"/>
              </a:endParaRPr>
            </a:p>
          </p:txBody>
        </p:sp>
        <p:sp>
          <p:nvSpPr>
            <p:cNvPr id="3086" name="Text Box 13"/>
            <p:cNvSpPr txBox="1">
              <a:spLocks noChangeArrowheads="1"/>
            </p:cNvSpPr>
            <p:nvPr/>
          </p:nvSpPr>
          <p:spPr bwMode="auto">
            <a:xfrm>
              <a:off x="240" y="288"/>
              <a:ext cx="130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50000"/>
                </a:spcBef>
                <a:spcAft>
                  <a:spcPct val="0"/>
                </a:spcAft>
              </a:pPr>
              <a:r>
                <a:rPr lang="en-US" b="1" dirty="0">
                  <a:solidFill>
                    <a:prstClr val="white"/>
                  </a:solidFill>
                </a:rPr>
                <a:t>Examples:</a:t>
              </a:r>
            </a:p>
          </p:txBody>
        </p:sp>
      </p:grpSp>
      <p:sp>
        <p:nvSpPr>
          <p:cNvPr id="3082" name="Text Box 14"/>
          <p:cNvSpPr txBox="1">
            <a:spLocks noChangeArrowheads="1"/>
          </p:cNvSpPr>
          <p:nvPr/>
        </p:nvSpPr>
        <p:spPr bwMode="auto">
          <a:xfrm>
            <a:off x="1978025" y="470535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endParaRPr lang="en-US" dirty="0">
              <a:solidFill>
                <a:prstClr val="black"/>
              </a:solidFill>
            </a:endParaRPr>
          </a:p>
        </p:txBody>
      </p:sp>
      <p:graphicFrame>
        <p:nvGraphicFramePr>
          <p:cNvPr id="3080" name="Object 15"/>
          <p:cNvGraphicFramePr>
            <a:graphicFrameLocks noChangeAspect="1"/>
          </p:cNvGraphicFramePr>
          <p:nvPr/>
        </p:nvGraphicFramePr>
        <p:xfrm>
          <a:off x="1501775" y="4637088"/>
          <a:ext cx="1336675" cy="614362"/>
        </p:xfrm>
        <a:graphic>
          <a:graphicData uri="http://schemas.openxmlformats.org/presentationml/2006/ole">
            <mc:AlternateContent xmlns:mc="http://schemas.openxmlformats.org/markup-compatibility/2006">
              <mc:Choice xmlns:v="urn:schemas-microsoft-com:vml" Requires="v">
                <p:oleObj spid="_x0000_s1032" name="Equation" r:id="rId15" imgW="469800" imgH="215640" progId="Equation.3">
                  <p:embed/>
                </p:oleObj>
              </mc:Choice>
              <mc:Fallback>
                <p:oleObj name="Equation" r:id="rId15" imgW="469800" imgH="215640" progId="Equation.3">
                  <p:embed/>
                  <p:pic>
                    <p:nvPicPr>
                      <p:cNvPr id="308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1775" y="4637088"/>
                        <a:ext cx="1336675"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9" name="Text Box 16"/>
          <p:cNvSpPr txBox="1">
            <a:spLocks noChangeArrowheads="1"/>
          </p:cNvSpPr>
          <p:nvPr/>
        </p:nvSpPr>
        <p:spPr bwMode="auto">
          <a:xfrm>
            <a:off x="2979738" y="4705350"/>
            <a:ext cx="4800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fontAlgn="base" hangingPunct="1">
              <a:spcBef>
                <a:spcPct val="0"/>
              </a:spcBef>
              <a:spcAft>
                <a:spcPct val="0"/>
              </a:spcAft>
            </a:pPr>
            <a:r>
              <a:rPr lang="en-US" i="1" dirty="0">
                <a:solidFill>
                  <a:srgbClr val="FF0000"/>
                </a:solidFill>
              </a:rPr>
              <a:t>not a real number</a:t>
            </a:r>
          </a:p>
          <a:p>
            <a:pPr eaLnBrk="1" fontAlgn="base" hangingPunct="1">
              <a:spcBef>
                <a:spcPct val="0"/>
              </a:spcBef>
              <a:spcAft>
                <a:spcPct val="0"/>
              </a:spcAft>
            </a:pPr>
            <a:r>
              <a:rPr lang="en-US" dirty="0">
                <a:solidFill>
                  <a:prstClr val="black"/>
                </a:solidFill>
              </a:rPr>
              <a:t>(there’s no real number that </a:t>
            </a:r>
          </a:p>
          <a:p>
            <a:pPr eaLnBrk="1" fontAlgn="base" hangingPunct="1">
              <a:spcBef>
                <a:spcPct val="0"/>
              </a:spcBef>
              <a:spcAft>
                <a:spcPct val="0"/>
              </a:spcAft>
            </a:pPr>
            <a:r>
              <a:rPr lang="en-US" dirty="0">
                <a:solidFill>
                  <a:prstClr val="black"/>
                </a:solidFill>
              </a:rPr>
              <a:t>gives -4 when squared.)</a:t>
            </a:r>
          </a:p>
        </p:txBody>
      </p:sp>
      <p:sp>
        <p:nvSpPr>
          <p:cNvPr id="14" name="TextBox 13"/>
          <p:cNvSpPr txBox="1">
            <a:spLocks noChangeArrowheads="1"/>
          </p:cNvSpPr>
          <p:nvPr/>
        </p:nvSpPr>
        <p:spPr bwMode="auto">
          <a:xfrm>
            <a:off x="3581400" y="1887538"/>
            <a:ext cx="5562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itchFamily="18" charset="0"/>
              </a:defRPr>
            </a:lvl1pPr>
            <a:lvl2pPr marL="742950" indent="-28575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algn="ctr" eaLnBrk="1" fontAlgn="base" hangingPunct="1">
              <a:spcBef>
                <a:spcPct val="0"/>
              </a:spcBef>
              <a:spcAft>
                <a:spcPct val="0"/>
              </a:spcAft>
            </a:pPr>
            <a:r>
              <a:rPr lang="en-US" sz="2800" b="1" dirty="0">
                <a:solidFill>
                  <a:srgbClr val="FF0000"/>
                </a:solidFill>
              </a:rPr>
              <a:t>How would you check this answer?</a:t>
            </a:r>
          </a:p>
        </p:txBody>
      </p:sp>
    </p:spTree>
    <p:extLst>
      <p:ext uri="{BB962C8B-B14F-4D97-AF65-F5344CB8AC3E}">
        <p14:creationId xmlns:p14="http://schemas.microsoft.com/office/powerpoint/2010/main" val="110391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Problem from today’s homework:</a:t>
            </a:r>
          </a:p>
        </p:txBody>
      </p:sp>
      <p:sp>
        <p:nvSpPr>
          <p:cNvPr id="4" name="TextBox 3"/>
          <p:cNvSpPr txBox="1"/>
          <p:nvPr/>
        </p:nvSpPr>
        <p:spPr>
          <a:xfrm>
            <a:off x="3820885" y="4343400"/>
            <a:ext cx="1055915" cy="400110"/>
          </a:xfrm>
          <a:prstGeom prst="rect">
            <a:avLst/>
          </a:prstGeom>
          <a:solidFill>
            <a:schemeClr val="bg1"/>
          </a:solidFill>
          <a:ln>
            <a:solidFill>
              <a:schemeClr val="accent1"/>
            </a:solidFill>
          </a:ln>
        </p:spPr>
        <p:txBody>
          <a:bodyPr wrap="square" rtlCol="0">
            <a:spAutoFit/>
          </a:bodyPr>
          <a:lstStyle/>
          <a:p>
            <a:pPr algn="ctr" fontAlgn="base">
              <a:spcBef>
                <a:spcPct val="0"/>
              </a:spcBef>
              <a:spcAft>
                <a:spcPct val="0"/>
              </a:spcAft>
            </a:pPr>
            <a:r>
              <a:rPr lang="en-US" sz="2000" dirty="0">
                <a:solidFill>
                  <a:srgbClr val="0000FF"/>
                </a:solidFill>
                <a:latin typeface="Times New Roman" pitchFamily="18" charset="0"/>
              </a:rPr>
              <a:t>0.09</a:t>
            </a:r>
            <a:endParaRPr lang="en-US" sz="2000" baseline="30000" dirty="0">
              <a:solidFill>
                <a:srgbClr val="0000FF"/>
              </a:solidFill>
              <a:latin typeface="Times New Roman"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1295400" y="1447800"/>
                <a:ext cx="3322448" cy="1435714"/>
              </a:xfrm>
              <a:prstGeom prst="rect">
                <a:avLst/>
              </a:prstGeom>
              <a:noFill/>
            </p:spPr>
            <p:txBody>
              <a:bodyPr wrap="none" rtlCol="0">
                <a:spAutoFit/>
              </a:bodyPr>
              <a:lstStyle/>
              <a:p>
                <a:r>
                  <a:rPr lang="en-US" sz="2800" dirty="0"/>
                  <a:t>Find the square root. </a:t>
                </a:r>
              </a:p>
              <a:p>
                <a:endParaRPr lang="en-US" sz="2800" dirty="0"/>
              </a:p>
              <a:p>
                <a:pPr/>
                <a14:m>
                  <m:oMathPara xmlns:m="http://schemas.openxmlformats.org/officeDocument/2006/math">
                    <m:oMathParaPr>
                      <m:jc m:val="centerGroup"/>
                    </m:oMathParaPr>
                    <m:oMath xmlns:m="http://schemas.openxmlformats.org/officeDocument/2006/math">
                      <m:rad>
                        <m:radPr>
                          <m:degHide m:val="on"/>
                          <m:ctrlPr>
                            <a:rPr lang="en-US" sz="2800" i="1" smtClean="0">
                              <a:latin typeface="Cambria Math" panose="02040503050406030204" pitchFamily="18" charset="0"/>
                            </a:rPr>
                          </m:ctrlPr>
                        </m:radPr>
                        <m:deg/>
                        <m:e>
                          <m:r>
                            <a:rPr lang="en-US" sz="2800" b="0" i="1" smtClean="0">
                              <a:latin typeface="Cambria Math"/>
                            </a:rPr>
                            <m:t>0.0081</m:t>
                          </m:r>
                        </m:e>
                      </m:rad>
                    </m:oMath>
                  </m:oMathPara>
                </a14:m>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295400" y="1447800"/>
                <a:ext cx="3322448" cy="1435714"/>
              </a:xfrm>
              <a:prstGeom prst="rect">
                <a:avLst/>
              </a:prstGeom>
              <a:blipFill rotWithShape="1">
                <a:blip r:embed="rId2"/>
                <a:stretch>
                  <a:fillRect l="-3853" t="-3830" r="-2752"/>
                </a:stretch>
              </a:blipFill>
            </p:spPr>
            <p:txBody>
              <a:bodyPr/>
              <a:lstStyle/>
              <a:p>
                <a:r>
                  <a:rPr lang="en-US">
                    <a:noFill/>
                  </a:rPr>
                  <a:t> </a:t>
                </a:r>
              </a:p>
            </p:txBody>
          </p:sp>
        </mc:Fallback>
      </mc:AlternateContent>
    </p:spTree>
    <p:extLst>
      <p:ext uri="{BB962C8B-B14F-4D97-AF65-F5344CB8AC3E}">
        <p14:creationId xmlns:p14="http://schemas.microsoft.com/office/powerpoint/2010/main" val="8587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3"/>
          <p:cNvSpPr>
            <a:spLocks noGrp="1" noChangeArrowheads="1"/>
          </p:cNvSpPr>
          <p:nvPr>
            <p:ph idx="1"/>
          </p:nvPr>
        </p:nvSpPr>
        <p:spPr>
          <a:xfrm>
            <a:off x="674688" y="211138"/>
            <a:ext cx="7772400" cy="5638800"/>
          </a:xfrm>
        </p:spPr>
        <p:txBody>
          <a:bodyPr/>
          <a:lstStyle/>
          <a:p>
            <a:pPr eaLnBrk="1" hangingPunct="1">
              <a:buClr>
                <a:schemeClr val="tx2"/>
              </a:buClr>
              <a:buSzPct val="125000"/>
              <a:buFontTx/>
              <a:buChar char="•"/>
            </a:pPr>
            <a:r>
              <a:rPr lang="en-US" dirty="0">
                <a:latin typeface="Times New Roman" pitchFamily="18" charset="0"/>
              </a:rPr>
              <a:t>Square roots of </a:t>
            </a:r>
            <a:r>
              <a:rPr lang="en-US" b="1" i="1" dirty="0">
                <a:solidFill>
                  <a:schemeClr val="accent2"/>
                </a:solidFill>
                <a:latin typeface="Times New Roman" pitchFamily="18" charset="0"/>
              </a:rPr>
              <a:t>perfect square</a:t>
            </a:r>
            <a:r>
              <a:rPr lang="en-US" dirty="0">
                <a:latin typeface="Times New Roman" pitchFamily="18" charset="0"/>
              </a:rPr>
              <a:t> radicands simplify to rational numbers (numbers that can be written as a quotient of integers).</a:t>
            </a:r>
          </a:p>
          <a:p>
            <a:pPr eaLnBrk="1" hangingPunct="1">
              <a:buClr>
                <a:schemeClr val="tx2"/>
              </a:buClr>
              <a:buSzPct val="125000"/>
              <a:buFontTx/>
              <a:buChar char="•"/>
            </a:pPr>
            <a:r>
              <a:rPr lang="en-US" dirty="0">
                <a:latin typeface="Times New Roman" pitchFamily="18" charset="0"/>
              </a:rPr>
              <a:t>Square roots of numbers that are not perfect squares (like 7, 10, etc.) are </a:t>
            </a:r>
            <a:r>
              <a:rPr lang="en-US" b="1" i="1" dirty="0">
                <a:solidFill>
                  <a:schemeClr val="accent2"/>
                </a:solidFill>
                <a:latin typeface="Times New Roman" pitchFamily="18" charset="0"/>
              </a:rPr>
              <a:t>irrational numbers</a:t>
            </a:r>
            <a:r>
              <a:rPr lang="en-US" dirty="0">
                <a:latin typeface="Times New Roman" pitchFamily="18" charset="0"/>
              </a:rPr>
              <a:t>.</a:t>
            </a:r>
          </a:p>
          <a:p>
            <a:pPr eaLnBrk="1" hangingPunct="1">
              <a:buClr>
                <a:schemeClr val="tx2"/>
              </a:buClr>
              <a:buSzPct val="125000"/>
              <a:buFontTx/>
              <a:buChar char="•"/>
            </a:pPr>
            <a:r>
              <a:rPr lang="en-US" b="1" u="sng" dirty="0">
                <a:solidFill>
                  <a:srgbClr val="FF0000"/>
                </a:solidFill>
                <a:latin typeface="Times New Roman" pitchFamily="18" charset="0"/>
              </a:rPr>
              <a:t>IF REQUESTED</a:t>
            </a:r>
            <a:r>
              <a:rPr lang="en-US" dirty="0">
                <a:latin typeface="Times New Roman" pitchFamily="18" charset="0"/>
              </a:rPr>
              <a:t> in the problem statement </a:t>
            </a:r>
            <a:r>
              <a:rPr lang="en-US" sz="2800" dirty="0">
                <a:latin typeface="Times New Roman" pitchFamily="18" charset="0"/>
              </a:rPr>
              <a:t>you can find a decimal </a:t>
            </a:r>
            <a:r>
              <a:rPr lang="en-US" sz="2800" b="1" i="1" dirty="0">
                <a:solidFill>
                  <a:schemeClr val="accent2"/>
                </a:solidFill>
                <a:latin typeface="Times New Roman" pitchFamily="18" charset="0"/>
              </a:rPr>
              <a:t>approximation</a:t>
            </a:r>
            <a:r>
              <a:rPr lang="en-US" sz="2800" dirty="0">
                <a:latin typeface="Times New Roman" pitchFamily="18" charset="0"/>
              </a:rPr>
              <a:t> for these irrational numbers using your calculator. </a:t>
            </a:r>
          </a:p>
          <a:p>
            <a:pPr lvl="1" eaLnBrk="1" hangingPunct="1">
              <a:buFontTx/>
              <a:buChar char="•"/>
            </a:pPr>
            <a:r>
              <a:rPr lang="en-US" sz="2400" dirty="0">
                <a:latin typeface="Times New Roman" pitchFamily="18" charset="0"/>
              </a:rPr>
              <a:t>Unless an approximation is requested, leave answers in radical form. (This is also referred to as the “exact answer”.)  </a:t>
            </a:r>
          </a:p>
          <a:p>
            <a:pPr lvl="1" eaLnBrk="1" hangingPunct="1">
              <a:buFontTx/>
              <a:buChar char="•"/>
            </a:pPr>
            <a:r>
              <a:rPr lang="en-US" sz="2400" b="1" i="1" dirty="0">
                <a:solidFill>
                  <a:srgbClr val="0000FF"/>
                </a:solidFill>
                <a:latin typeface="Times New Roman" pitchFamily="18" charset="0"/>
              </a:rPr>
              <a:t>Do not convert to an approximation  (decimal form) unless explicitly requested to do so.</a:t>
            </a:r>
          </a:p>
        </p:txBody>
      </p:sp>
    </p:spTree>
    <p:extLst>
      <p:ext uri="{BB962C8B-B14F-4D97-AF65-F5344CB8AC3E}">
        <p14:creationId xmlns:p14="http://schemas.microsoft.com/office/powerpoint/2010/main" val="42854359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Problem from this sections’ homework:</a:t>
            </a:r>
          </a:p>
        </p:txBody>
      </p:sp>
      <p:sp>
        <p:nvSpPr>
          <p:cNvPr id="4" name="TextBox 3"/>
          <p:cNvSpPr txBox="1"/>
          <p:nvPr/>
        </p:nvSpPr>
        <p:spPr>
          <a:xfrm>
            <a:off x="6705600" y="4572000"/>
            <a:ext cx="1175657" cy="461665"/>
          </a:xfrm>
          <a:prstGeom prst="rect">
            <a:avLst/>
          </a:prstGeom>
          <a:solidFill>
            <a:schemeClr val="bg1"/>
          </a:solidFill>
          <a:ln>
            <a:solidFill>
              <a:schemeClr val="accent1"/>
            </a:solidFill>
          </a:ln>
        </p:spPr>
        <p:txBody>
          <a:bodyPr wrap="square" rtlCol="0">
            <a:spAutoFit/>
          </a:bodyPr>
          <a:lstStyle/>
          <a:p>
            <a:pPr algn="ctr" fontAlgn="base">
              <a:spcBef>
                <a:spcPct val="0"/>
              </a:spcBef>
              <a:spcAft>
                <a:spcPct val="0"/>
              </a:spcAft>
            </a:pPr>
            <a:r>
              <a:rPr lang="en-US" sz="2400" dirty="0">
                <a:solidFill>
                  <a:srgbClr val="0000FF"/>
                </a:solidFill>
                <a:latin typeface="Times New Roman" pitchFamily="18" charset="0"/>
              </a:rPr>
              <a:t>5.385</a:t>
            </a:r>
            <a:endParaRPr lang="en-US" sz="2400" baseline="30000" dirty="0">
              <a:solidFill>
                <a:srgbClr val="0000FF"/>
              </a:solidFill>
              <a:latin typeface="Times New Roman" pitchFamily="18" charset="0"/>
            </a:endParaRPr>
          </a:p>
        </p:txBody>
      </p:sp>
      <p:pic>
        <p:nvPicPr>
          <p:cNvPr id="215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953" t="45771"/>
          <a:stretch/>
        </p:blipFill>
        <p:spPr bwMode="auto">
          <a:xfrm>
            <a:off x="2834037" y="4267200"/>
            <a:ext cx="3324225" cy="2365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5029200" y="5104461"/>
            <a:ext cx="685800" cy="3765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 name="Straight Arrow Connector 4"/>
          <p:cNvCxnSpPr/>
          <p:nvPr/>
        </p:nvCxnSpPr>
        <p:spPr>
          <a:xfrm>
            <a:off x="4581525" y="4095929"/>
            <a:ext cx="704850" cy="118180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57200" y="2895600"/>
            <a:ext cx="4829175" cy="1200329"/>
          </a:xfrm>
          <a:prstGeom prst="rect">
            <a:avLst/>
          </a:prstGeom>
          <a:solidFill>
            <a:srgbClr val="FFFF00"/>
          </a:solidFill>
        </p:spPr>
        <p:txBody>
          <a:bodyPr wrap="square" rtlCol="0">
            <a:spAutoFit/>
          </a:bodyPr>
          <a:lstStyle/>
          <a:p>
            <a:r>
              <a:rPr lang="en-US" sz="2400" b="1" dirty="0">
                <a:solidFill>
                  <a:srgbClr val="FF0000"/>
                </a:solidFill>
              </a:rPr>
              <a:t>Use the </a:t>
            </a:r>
            <a:r>
              <a:rPr lang="en-US" sz="2400" b="1" u="sng" dirty="0"/>
              <a:t>online calculator</a:t>
            </a:r>
            <a:r>
              <a:rPr lang="en-US" sz="2400" b="1" dirty="0"/>
              <a:t> </a:t>
            </a:r>
            <a:r>
              <a:rPr lang="en-US" sz="2400" b="1" dirty="0">
                <a:solidFill>
                  <a:srgbClr val="FF0000"/>
                </a:solidFill>
              </a:rPr>
              <a:t>for these problems so you will know how to use it for quizzes and tests.</a:t>
            </a:r>
          </a:p>
        </p:txBody>
      </p:sp>
      <mc:AlternateContent xmlns:mc="http://schemas.openxmlformats.org/markup-compatibility/2006" xmlns:a14="http://schemas.microsoft.com/office/drawing/2010/main">
        <mc:Choice Requires="a14">
          <p:sp>
            <p:nvSpPr>
              <p:cNvPr id="3" name="TextBox 2"/>
              <p:cNvSpPr txBox="1"/>
              <p:nvPr/>
            </p:nvSpPr>
            <p:spPr>
              <a:xfrm>
                <a:off x="1066800" y="1447800"/>
                <a:ext cx="6916124" cy="1243867"/>
              </a:xfrm>
              <a:prstGeom prst="rect">
                <a:avLst/>
              </a:prstGeom>
              <a:noFill/>
            </p:spPr>
            <p:txBody>
              <a:bodyPr wrap="none" rtlCol="0">
                <a:spAutoFit/>
              </a:bodyPr>
              <a:lstStyle/>
              <a:p>
                <a:r>
                  <a:rPr lang="en-US" sz="2400" dirty="0"/>
                  <a:t>Approximate the square root to three decimal places. </a:t>
                </a:r>
              </a:p>
              <a:p>
                <a:endParaRPr lang="en-US" sz="2400" dirty="0"/>
              </a:p>
              <a:p>
                <a:pPr/>
                <a14:m>
                  <m:oMathPara xmlns:m="http://schemas.openxmlformats.org/officeDocument/2006/math">
                    <m:oMathParaPr>
                      <m:jc m:val="centerGroup"/>
                    </m:oMathParaPr>
                    <m:oMath xmlns:m="http://schemas.openxmlformats.org/officeDocument/2006/math">
                      <m:rad>
                        <m:radPr>
                          <m:degHide m:val="on"/>
                          <m:ctrlPr>
                            <a:rPr lang="en-US" sz="2400" i="1" smtClean="0">
                              <a:latin typeface="Cambria Math" panose="02040503050406030204" pitchFamily="18" charset="0"/>
                            </a:rPr>
                          </m:ctrlPr>
                        </m:radPr>
                        <m:deg/>
                        <m:e>
                          <m:r>
                            <a:rPr lang="en-US" sz="2400" b="0" i="1" smtClean="0">
                              <a:latin typeface="Cambria Math"/>
                            </a:rPr>
                            <m:t>29</m:t>
                          </m:r>
                        </m:e>
                      </m:rad>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066800" y="1447800"/>
                <a:ext cx="6916124" cy="1243867"/>
              </a:xfrm>
              <a:prstGeom prst="rect">
                <a:avLst/>
              </a:prstGeom>
              <a:blipFill rotWithShape="1">
                <a:blip r:embed="rId3"/>
                <a:stretch>
                  <a:fillRect l="-1322" t="-3922" r="-352"/>
                </a:stretch>
              </a:blipFill>
            </p:spPr>
            <p:txBody>
              <a:bodyPr/>
              <a:lstStyle/>
              <a:p>
                <a:r>
                  <a:rPr lang="en-US">
                    <a:noFill/>
                  </a:rPr>
                  <a:t> </a:t>
                </a:r>
              </a:p>
            </p:txBody>
          </p:sp>
        </mc:Fallback>
      </mc:AlternateContent>
    </p:spTree>
    <p:extLst>
      <p:ext uri="{BB962C8B-B14F-4D97-AF65-F5344CB8AC3E}">
        <p14:creationId xmlns:p14="http://schemas.microsoft.com/office/powerpoint/2010/main" val="145562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7" grpId="0" animBg="1"/>
    </p:bld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4719</TotalTime>
  <Words>1004</Words>
  <Application>Microsoft Office PowerPoint</Application>
  <PresentationFormat>On-screen Show (4:3)</PresentationFormat>
  <Paragraphs>150</Paragraphs>
  <Slides>22</Slides>
  <Notes>0</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22</vt:i4>
      </vt:variant>
    </vt:vector>
  </HeadingPairs>
  <TitlesOfParts>
    <vt:vector size="31" baseType="lpstr">
      <vt:lpstr>Arial</vt:lpstr>
      <vt:lpstr>Calibri</vt:lpstr>
      <vt:lpstr>Cambria Math</vt:lpstr>
      <vt:lpstr>Times New Roman</vt:lpstr>
      <vt:lpstr>Wingdings</vt:lpstr>
      <vt:lpstr>Martin Gay</vt:lpstr>
      <vt:lpstr>2_Office Theme</vt:lpstr>
      <vt:lpstr>Office Theme</vt:lpstr>
      <vt:lpstr>Equation</vt:lpstr>
      <vt:lpstr>Section 10.1</vt:lpstr>
      <vt:lpstr>This Section’s Homework Assignment:</vt:lpstr>
      <vt:lpstr>In what occupations or situations would you need square roots?</vt:lpstr>
      <vt:lpstr>Where will I use radicals in my higher level classes?</vt:lpstr>
      <vt:lpstr>Square Root</vt:lpstr>
      <vt:lpstr>PowerPoint Presentation</vt:lpstr>
      <vt:lpstr>Problem from today’s homework:</vt:lpstr>
      <vt:lpstr>PowerPoint Presentation</vt:lpstr>
      <vt:lpstr>Problem from this sections’ homework:</vt:lpstr>
      <vt:lpstr>PowerPoint Presentation</vt:lpstr>
      <vt:lpstr>PowerPoint Presentation</vt:lpstr>
      <vt:lpstr>PowerPoint Presentation</vt:lpstr>
      <vt:lpstr>PowerPoint Presentation</vt:lpstr>
      <vt:lpstr>PowerPoint Presentation</vt:lpstr>
      <vt:lpstr>Problem from this section’s homework:</vt:lpstr>
      <vt:lpstr>PowerPoint Presentation</vt:lpstr>
      <vt:lpstr>PowerPoint Presentation</vt:lpstr>
      <vt:lpstr>Now, what is the domain of this function? (in other words, for what values of x is it defined?)</vt:lpstr>
      <vt:lpstr>Problem from this section’s homework:</vt:lpstr>
      <vt:lpstr>Problem from this section’s homework:</vt:lpstr>
      <vt:lpstr>PowerPoint Presentation</vt:lpstr>
      <vt:lpstr>Now, what is the domain of this function? (in other words, for what values of x is it defined?)</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212</cp:revision>
  <dcterms:created xsi:type="dcterms:W3CDTF">2013-08-26T02:26:37Z</dcterms:created>
  <dcterms:modified xsi:type="dcterms:W3CDTF">2018-06-07T23:14:13Z</dcterms:modified>
</cp:coreProperties>
</file>