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9" r:id="rId2"/>
    <p:sldMasterId id="2147483775" r:id="rId3"/>
    <p:sldMasterId id="2147483793" r:id="rId4"/>
  </p:sldMasterIdLst>
  <p:notesMasterIdLst>
    <p:notesMasterId r:id="rId18"/>
  </p:notesMasterIdLst>
  <p:sldIdLst>
    <p:sldId id="274" r:id="rId5"/>
    <p:sldId id="386" r:id="rId6"/>
    <p:sldId id="385" r:id="rId7"/>
    <p:sldId id="387" r:id="rId8"/>
    <p:sldId id="388" r:id="rId9"/>
    <p:sldId id="389" r:id="rId10"/>
    <p:sldId id="390" r:id="rId11"/>
    <p:sldId id="391" r:id="rId12"/>
    <p:sldId id="392" r:id="rId13"/>
    <p:sldId id="394" r:id="rId14"/>
    <p:sldId id="395" r:id="rId15"/>
    <p:sldId id="398" r:id="rId16"/>
    <p:sldId id="39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 autoAdjust="0"/>
    <p:restoredTop sz="94660"/>
  </p:normalViewPr>
  <p:slideViewPr>
    <p:cSldViewPr>
      <p:cViewPr varScale="1">
        <p:scale>
          <a:sx n="82" d="100"/>
          <a:sy n="82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ED951B33-C2DD-4346-A9DD-CFB31C1750B8}"/>
    <pc:docChg chg="delSld delMainMaster">
      <pc:chgData name="Skorczewski, Tyler" userId="51e037cb-caff-4c31-880d-f686087de38b" providerId="ADAL" clId="{ED951B33-C2DD-4346-A9DD-CFB31C1750B8}" dt="2018-06-07T23:14:33.164" v="25" actId="2696"/>
      <pc:docMkLst>
        <pc:docMk/>
      </pc:docMkLst>
      <pc:sldChg chg="del">
        <pc:chgData name="Skorczewski, Tyler" userId="51e037cb-caff-4c31-880d-f686087de38b" providerId="ADAL" clId="{ED951B33-C2DD-4346-A9DD-CFB31C1750B8}" dt="2018-06-07T23:14:33.148" v="13" actId="2696"/>
        <pc:sldMkLst>
          <pc:docMk/>
          <pc:sldMk cId="2395939822" sldId="402"/>
        </pc:sldMkLst>
      </pc:sldChg>
      <pc:sldChg chg="del">
        <pc:chgData name="Skorczewski, Tyler" userId="51e037cb-caff-4c31-880d-f686087de38b" providerId="ADAL" clId="{ED951B33-C2DD-4346-A9DD-CFB31C1750B8}" dt="2018-06-07T23:14:17.617" v="0" actId="2696"/>
        <pc:sldMkLst>
          <pc:docMk/>
          <pc:sldMk cId="1601012180" sldId="404"/>
        </pc:sldMkLst>
      </pc:sldChg>
      <pc:sldMasterChg chg="del delSldLayout">
        <pc:chgData name="Skorczewski, Tyler" userId="51e037cb-caff-4c31-880d-f686087de38b" providerId="ADAL" clId="{ED951B33-C2DD-4346-A9DD-CFB31C1750B8}" dt="2018-06-07T23:14:17.631" v="12" actId="2696"/>
        <pc:sldMasterMkLst>
          <pc:docMk/>
          <pc:sldMasterMk cId="1182194852" sldId="2147483805"/>
        </pc:sldMasterMkLst>
        <pc:sldLayoutChg chg="del">
          <pc:chgData name="Skorczewski, Tyler" userId="51e037cb-caff-4c31-880d-f686087de38b" providerId="ADAL" clId="{ED951B33-C2DD-4346-A9DD-CFB31C1750B8}" dt="2018-06-07T23:14:17.620" v="1" actId="2696"/>
          <pc:sldLayoutMkLst>
            <pc:docMk/>
            <pc:sldMasterMk cId="1182194852" sldId="2147483805"/>
            <pc:sldLayoutMk cId="224818198" sldId="2147483806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1" v="2" actId="2696"/>
          <pc:sldLayoutMkLst>
            <pc:docMk/>
            <pc:sldMasterMk cId="1182194852" sldId="2147483805"/>
            <pc:sldLayoutMk cId="1570090503" sldId="2147483807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1" v="3" actId="2696"/>
          <pc:sldLayoutMkLst>
            <pc:docMk/>
            <pc:sldMasterMk cId="1182194852" sldId="2147483805"/>
            <pc:sldLayoutMk cId="914854384" sldId="2147483808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2" v="4" actId="2696"/>
          <pc:sldLayoutMkLst>
            <pc:docMk/>
            <pc:sldMasterMk cId="1182194852" sldId="2147483805"/>
            <pc:sldLayoutMk cId="318338812" sldId="2147483809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3" v="5" actId="2696"/>
          <pc:sldLayoutMkLst>
            <pc:docMk/>
            <pc:sldMasterMk cId="1182194852" sldId="2147483805"/>
            <pc:sldLayoutMk cId="2420227105" sldId="2147483810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3" v="6" actId="2696"/>
          <pc:sldLayoutMkLst>
            <pc:docMk/>
            <pc:sldMasterMk cId="1182194852" sldId="2147483805"/>
            <pc:sldLayoutMk cId="2562417278" sldId="2147483811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4" v="7" actId="2696"/>
          <pc:sldLayoutMkLst>
            <pc:docMk/>
            <pc:sldMasterMk cId="1182194852" sldId="2147483805"/>
            <pc:sldLayoutMk cId="2343204512" sldId="2147483812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4" v="8" actId="2696"/>
          <pc:sldLayoutMkLst>
            <pc:docMk/>
            <pc:sldMasterMk cId="1182194852" sldId="2147483805"/>
            <pc:sldLayoutMk cId="2325210973" sldId="2147483813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5" v="9" actId="2696"/>
          <pc:sldLayoutMkLst>
            <pc:docMk/>
            <pc:sldMasterMk cId="1182194852" sldId="2147483805"/>
            <pc:sldLayoutMk cId="4207408086" sldId="2147483814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6" v="10" actId="2696"/>
          <pc:sldLayoutMkLst>
            <pc:docMk/>
            <pc:sldMasterMk cId="1182194852" sldId="2147483805"/>
            <pc:sldLayoutMk cId="3065019270" sldId="2147483815"/>
          </pc:sldLayoutMkLst>
        </pc:sldLayoutChg>
        <pc:sldLayoutChg chg="del">
          <pc:chgData name="Skorczewski, Tyler" userId="51e037cb-caff-4c31-880d-f686087de38b" providerId="ADAL" clId="{ED951B33-C2DD-4346-A9DD-CFB31C1750B8}" dt="2018-06-07T23:14:17.626" v="11" actId="2696"/>
          <pc:sldLayoutMkLst>
            <pc:docMk/>
            <pc:sldMasterMk cId="1182194852" sldId="2147483805"/>
            <pc:sldLayoutMk cId="3367082359" sldId="2147483816"/>
          </pc:sldLayoutMkLst>
        </pc:sldLayoutChg>
      </pc:sldMasterChg>
      <pc:sldMasterChg chg="del delSldLayout">
        <pc:chgData name="Skorczewski, Tyler" userId="51e037cb-caff-4c31-880d-f686087de38b" providerId="ADAL" clId="{ED951B33-C2DD-4346-A9DD-CFB31C1750B8}" dt="2018-06-07T23:14:33.164" v="25" actId="2696"/>
        <pc:sldMasterMkLst>
          <pc:docMk/>
          <pc:sldMasterMk cId="3542201525" sldId="2147483817"/>
        </pc:sldMasterMkLst>
        <pc:sldLayoutChg chg="del">
          <pc:chgData name="Skorczewski, Tyler" userId="51e037cb-caff-4c31-880d-f686087de38b" providerId="ADAL" clId="{ED951B33-C2DD-4346-A9DD-CFB31C1750B8}" dt="2018-06-07T23:14:33.151" v="14" actId="2696"/>
          <pc:sldLayoutMkLst>
            <pc:docMk/>
            <pc:sldMasterMk cId="3542201525" sldId="2147483817"/>
            <pc:sldLayoutMk cId="3949461305" sldId="2147483818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2" v="15" actId="2696"/>
          <pc:sldLayoutMkLst>
            <pc:docMk/>
            <pc:sldMasterMk cId="3542201525" sldId="2147483817"/>
            <pc:sldLayoutMk cId="2083685963" sldId="2147483819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2" v="16" actId="2696"/>
          <pc:sldLayoutMkLst>
            <pc:docMk/>
            <pc:sldMasterMk cId="3542201525" sldId="2147483817"/>
            <pc:sldLayoutMk cId="3305097321" sldId="2147483820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4" v="17" actId="2696"/>
          <pc:sldLayoutMkLst>
            <pc:docMk/>
            <pc:sldMasterMk cId="3542201525" sldId="2147483817"/>
            <pc:sldLayoutMk cId="1610351921" sldId="2147483821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5" v="18" actId="2696"/>
          <pc:sldLayoutMkLst>
            <pc:docMk/>
            <pc:sldMasterMk cId="3542201525" sldId="2147483817"/>
            <pc:sldLayoutMk cId="4133945629" sldId="2147483822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5" v="19" actId="2696"/>
          <pc:sldLayoutMkLst>
            <pc:docMk/>
            <pc:sldMasterMk cId="3542201525" sldId="2147483817"/>
            <pc:sldLayoutMk cId="2057703342" sldId="2147483823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6" v="20" actId="2696"/>
          <pc:sldLayoutMkLst>
            <pc:docMk/>
            <pc:sldMasterMk cId="3542201525" sldId="2147483817"/>
            <pc:sldLayoutMk cId="401737836" sldId="2147483824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7" v="21" actId="2696"/>
          <pc:sldLayoutMkLst>
            <pc:docMk/>
            <pc:sldMasterMk cId="3542201525" sldId="2147483817"/>
            <pc:sldLayoutMk cId="208979481" sldId="2147483825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8" v="22" actId="2696"/>
          <pc:sldLayoutMkLst>
            <pc:docMk/>
            <pc:sldMasterMk cId="3542201525" sldId="2147483817"/>
            <pc:sldLayoutMk cId="1805450532" sldId="2147483826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59" v="23" actId="2696"/>
          <pc:sldLayoutMkLst>
            <pc:docMk/>
            <pc:sldMasterMk cId="3542201525" sldId="2147483817"/>
            <pc:sldLayoutMk cId="2307102933" sldId="2147483827"/>
          </pc:sldLayoutMkLst>
        </pc:sldLayoutChg>
        <pc:sldLayoutChg chg="del">
          <pc:chgData name="Skorczewski, Tyler" userId="51e037cb-caff-4c31-880d-f686087de38b" providerId="ADAL" clId="{ED951B33-C2DD-4346-A9DD-CFB31C1750B8}" dt="2018-06-07T23:14:33.160" v="24" actId="2696"/>
          <pc:sldLayoutMkLst>
            <pc:docMk/>
            <pc:sldMasterMk cId="3542201525" sldId="2147483817"/>
            <pc:sldLayoutMk cId="3155254384" sldId="214748382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10" Type="http://schemas.openxmlformats.org/officeDocument/2006/relationships/image" Target="../media/image39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84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28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1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1372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4617-AF5A-4ABB-9666-F1F57DA77B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2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7C945-28BC-4B45-BD1A-57DAF37EF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941E5-F6B8-4886-B930-059DA5A18A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81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6BDD4-0373-4490-993D-97E7BD9BF6D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56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ED1A-4705-4D64-9982-9134CE54A4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3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DC570-EB4F-493D-A18F-D39C28A66D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76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02DD-C200-4A09-98D2-A9FF6612D4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3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7EF8B-3248-4FAC-8F5D-5040828D64A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3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2639-7430-42EA-8E59-CF44981755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6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3440-D622-4A46-AA51-7CDCD23A62A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36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A080-134A-41C6-9FAB-1FDF967F80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29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C4345-034E-4349-B588-5CE0C70D8FBB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45.png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png"/><Relationship Id="rId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5.wmf"/><Relationship Id="rId26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10.2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Radicals and Rational Exponents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All the properties that we have previously derived for integer exponents hold for rational number exponents, as well.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We can use these properties to simplify expressions with rational exponents.</a:t>
            </a:r>
          </a:p>
        </p:txBody>
      </p:sp>
    </p:spTree>
    <p:extLst>
      <p:ext uri="{BB962C8B-B14F-4D97-AF65-F5344CB8AC3E}">
        <p14:creationId xmlns:p14="http://schemas.microsoft.com/office/powerpoint/2010/main" val="29552475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99066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Use properties of exponents to simplify the following.  Write results with only positive exponents.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70216"/>
              </p:ext>
            </p:extLst>
          </p:nvPr>
        </p:nvGraphicFramePr>
        <p:xfrm>
          <a:off x="838200" y="2743200"/>
          <a:ext cx="2209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901440" imgH="266400" progId="Equation.3">
                  <p:embed/>
                </p:oleObj>
              </mc:Choice>
              <mc:Fallback>
                <p:oleObj name="Equation" r:id="rId3" imgW="901440" imgH="266400" progId="Equation.3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2209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89015"/>
              </p:ext>
            </p:extLst>
          </p:nvPr>
        </p:nvGraphicFramePr>
        <p:xfrm>
          <a:off x="3101975" y="2870200"/>
          <a:ext cx="15922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685800" imgH="203040" progId="Equation.3">
                  <p:embed/>
                </p:oleObj>
              </mc:Choice>
              <mc:Fallback>
                <p:oleObj name="Equation" r:id="rId5" imgW="685800" imgH="20304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870200"/>
                        <a:ext cx="15922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29537"/>
              </p:ext>
            </p:extLst>
          </p:nvPr>
        </p:nvGraphicFramePr>
        <p:xfrm>
          <a:off x="152400" y="3962400"/>
          <a:ext cx="1828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774360" imgH="419040" progId="Equation.3">
                  <p:embed/>
                </p:oleObj>
              </mc:Choice>
              <mc:Fallback>
                <p:oleObj name="Equation" r:id="rId7" imgW="774360" imgH="41904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62400"/>
                        <a:ext cx="18288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77584"/>
              </p:ext>
            </p:extLst>
          </p:nvPr>
        </p:nvGraphicFramePr>
        <p:xfrm>
          <a:off x="2039938" y="4219575"/>
          <a:ext cx="2295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39600" imgH="203040" progId="Equation.3">
                  <p:embed/>
                </p:oleObj>
              </mc:Choice>
              <mc:Fallback>
                <p:oleObj name="Equation" r:id="rId9" imgW="939600" imgH="203040" progId="Equation.3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219575"/>
                        <a:ext cx="2295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" name="Group 9"/>
          <p:cNvGrpSpPr>
            <a:grpSpLocks/>
          </p:cNvGrpSpPr>
          <p:nvPr/>
        </p:nvGrpSpPr>
        <p:grpSpPr bwMode="auto">
          <a:xfrm>
            <a:off x="301625" y="65590"/>
            <a:ext cx="1905000" cy="762000"/>
            <a:chOff x="192" y="240"/>
            <a:chExt cx="1200" cy="480"/>
          </a:xfrm>
        </p:grpSpPr>
        <p:sp>
          <p:nvSpPr>
            <p:cNvPr id="9230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81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07721"/>
              </p:ext>
            </p:extLst>
          </p:nvPr>
        </p:nvGraphicFramePr>
        <p:xfrm>
          <a:off x="4727575" y="2767013"/>
          <a:ext cx="18002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774360" imgH="291960" progId="Equation.3">
                  <p:embed/>
                </p:oleObj>
              </mc:Choice>
              <mc:Fallback>
                <p:oleObj name="Equation" r:id="rId11" imgW="774360" imgH="291960" progId="Equation.3">
                  <p:embed/>
                  <p:pic>
                    <p:nvPicPr>
                      <p:cNvPr id="81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767013"/>
                        <a:ext cx="18002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84661"/>
              </p:ext>
            </p:extLst>
          </p:nvPr>
        </p:nvGraphicFramePr>
        <p:xfrm>
          <a:off x="6572250" y="2921000"/>
          <a:ext cx="12096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520560" imgH="203040" progId="Equation.3">
                  <p:embed/>
                </p:oleObj>
              </mc:Choice>
              <mc:Fallback>
                <p:oleObj name="Equation" r:id="rId13" imgW="520560" imgH="203040" progId="Equation.3">
                  <p:embed/>
                  <p:pic>
                    <p:nvPicPr>
                      <p:cNvPr id="81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921000"/>
                        <a:ext cx="12096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05517"/>
              </p:ext>
            </p:extLst>
          </p:nvPr>
        </p:nvGraphicFramePr>
        <p:xfrm>
          <a:off x="7834313" y="2921000"/>
          <a:ext cx="5905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5" imgW="253800" imgH="203040" progId="Equation.3">
                  <p:embed/>
                </p:oleObj>
              </mc:Choice>
              <mc:Fallback>
                <p:oleObj name="Equation" r:id="rId15" imgW="253800" imgH="203040" progId="Equation.3">
                  <p:embed/>
                  <p:pic>
                    <p:nvPicPr>
                      <p:cNvPr id="820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3" y="2921000"/>
                        <a:ext cx="5905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69656"/>
              </p:ext>
            </p:extLst>
          </p:nvPr>
        </p:nvGraphicFramePr>
        <p:xfrm>
          <a:off x="4319588" y="4219575"/>
          <a:ext cx="2636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17" imgW="1079280" imgH="203040" progId="Equation.3">
                  <p:embed/>
                </p:oleObj>
              </mc:Choice>
              <mc:Fallback>
                <p:oleObj name="Equation" r:id="rId17" imgW="1079280" imgH="203040" progId="Equation.3">
                  <p:embed/>
                  <p:pic>
                    <p:nvPicPr>
                      <p:cNvPr id="820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219575"/>
                        <a:ext cx="26368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61908"/>
              </p:ext>
            </p:extLst>
          </p:nvPr>
        </p:nvGraphicFramePr>
        <p:xfrm>
          <a:off x="6956425" y="4244975"/>
          <a:ext cx="1301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19" imgW="533160" imgH="203040" progId="Equation.3">
                  <p:embed/>
                </p:oleObj>
              </mc:Choice>
              <mc:Fallback>
                <p:oleObj name="Equation" r:id="rId19" imgW="533160" imgH="203040" progId="Equation.3">
                  <p:embed/>
                  <p:pic>
                    <p:nvPicPr>
                      <p:cNvPr id="820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4244975"/>
                        <a:ext cx="1301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50974"/>
              </p:ext>
            </p:extLst>
          </p:nvPr>
        </p:nvGraphicFramePr>
        <p:xfrm>
          <a:off x="8212138" y="4054475"/>
          <a:ext cx="9318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21" imgW="380880" imgH="393480" progId="Equation.3">
                  <p:embed/>
                </p:oleObj>
              </mc:Choice>
              <mc:Fallback>
                <p:oleObj name="Equation" r:id="rId21" imgW="380880" imgH="393480" progId="Equation.3">
                  <p:embed/>
                  <p:pic>
                    <p:nvPicPr>
                      <p:cNvPr id="820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4054475"/>
                        <a:ext cx="9318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7825" y="5253335"/>
            <a:ext cx="631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this answer look like in radical form?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0" y="5151864"/>
                <a:ext cx="1295400" cy="98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𝟏𝟏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51864"/>
                <a:ext cx="1295400" cy="9823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4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Use rational exponents to write as a single radical.</a:t>
            </a:r>
          </a:p>
        </p:txBody>
      </p:sp>
      <p:grpSp>
        <p:nvGrpSpPr>
          <p:cNvPr id="10248" name="Group 3"/>
          <p:cNvGrpSpPr>
            <a:grpSpLocks/>
          </p:cNvGrpSpPr>
          <p:nvPr/>
        </p:nvGrpSpPr>
        <p:grpSpPr bwMode="auto">
          <a:xfrm>
            <a:off x="304800" y="623888"/>
            <a:ext cx="1905000" cy="762000"/>
            <a:chOff x="192" y="249"/>
            <a:chExt cx="1200" cy="480"/>
          </a:xfrm>
        </p:grpSpPr>
        <p:sp>
          <p:nvSpPr>
            <p:cNvPr id="10249" name="Rectangle 4"/>
            <p:cNvSpPr>
              <a:spLocks noChangeArrowheads="1"/>
            </p:cNvSpPr>
            <p:nvPr/>
          </p:nvSpPr>
          <p:spPr bwMode="auto">
            <a:xfrm>
              <a:off x="192" y="249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457200" y="3276600"/>
          <a:ext cx="1524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1524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057400" y="3309938"/>
          <a:ext cx="1624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92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09938"/>
                        <a:ext cx="1624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3733800" y="3309938"/>
          <a:ext cx="1717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92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09938"/>
                        <a:ext cx="1717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5410200" y="3200400"/>
          <a:ext cx="18113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736560" imgH="266400" progId="Equation.3">
                  <p:embed/>
                </p:oleObj>
              </mc:Choice>
              <mc:Fallback>
                <p:oleObj name="Equation" r:id="rId9" imgW="736560" imgH="266400" progId="Equation.3">
                  <p:embed/>
                  <p:pic>
                    <p:nvPicPr>
                      <p:cNvPr id="92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18113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"/>
          <p:cNvGraphicFramePr>
            <a:graphicFrameLocks noChangeAspect="1"/>
          </p:cNvGraphicFramePr>
          <p:nvPr/>
        </p:nvGraphicFramePr>
        <p:xfrm>
          <a:off x="7239000" y="3276600"/>
          <a:ext cx="968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393480" imgH="228600" progId="Equation.3">
                  <p:embed/>
                </p:oleObj>
              </mc:Choice>
              <mc:Fallback>
                <p:oleObj name="Equation" r:id="rId11" imgW="393480" imgH="228600" progId="Equation.3">
                  <p:embed/>
                  <p:pic>
                    <p:nvPicPr>
                      <p:cNvPr id="92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76600"/>
                        <a:ext cx="9683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8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32057" y="4889039"/>
            <a:ext cx="2510624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Final answer: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4595" y="5788990"/>
            <a:ext cx="8651727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Hints: Start by writing each radical as a rational (fraction) exponent,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then add the fractions by finding a common denominator.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For your final step, convert back into radical form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00455"/>
              </p:ext>
            </p:extLst>
          </p:nvPr>
        </p:nvGraphicFramePr>
        <p:xfrm>
          <a:off x="4830763" y="4843463"/>
          <a:ext cx="8794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68280" imgH="279360" progId="Equation.3">
                  <p:embed/>
                </p:oleObj>
              </mc:Choice>
              <mc:Fallback>
                <p:oleObj name="Equation" r:id="rId3" imgW="368280" imgH="2793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4843463"/>
                        <a:ext cx="879475" cy="6651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76400"/>
                <a:ext cx="6170087" cy="216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Use rational expressions to write as </a:t>
                </a:r>
              </a:p>
              <a:p>
                <a:r>
                  <a:rPr lang="en-US" sz="3200" dirty="0"/>
                  <a:t>a single radical expression. 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deg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rad>
                      <m:r>
                        <a:rPr lang="en-US" sz="3200" b="0" i="1" smtClean="0">
                          <a:latin typeface="Cambria Math"/>
                        </a:rPr>
                        <m:t>∗</m:t>
                      </m:r>
                      <m:rad>
                        <m:rad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6170087" cy="2169248"/>
              </a:xfrm>
              <a:prstGeom prst="rect">
                <a:avLst/>
              </a:prstGeom>
              <a:blipFill rotWithShape="1">
                <a:blip r:embed="rId5"/>
                <a:stretch>
                  <a:fillRect l="-2569" t="-365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9"/>
          <p:cNvGraphicFramePr>
            <a:graphicFrameLocks noChangeAspect="1"/>
          </p:cNvGraphicFramePr>
          <p:nvPr/>
        </p:nvGraphicFramePr>
        <p:xfrm>
          <a:off x="3116263" y="3776663"/>
          <a:ext cx="27162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3074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776663"/>
                        <a:ext cx="27162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1034"/>
          <p:cNvSpPr txBox="1">
            <a:spLocks noChangeArrowheads="1"/>
          </p:cNvSpPr>
          <p:nvPr/>
        </p:nvSpPr>
        <p:spPr bwMode="auto">
          <a:xfrm>
            <a:off x="742950" y="23622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>
                <a:solidFill>
                  <a:prstClr val="black"/>
                </a:solidFill>
              </a:rPr>
              <a:t>If 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 is a positive integer greater than 1 and </a:t>
            </a:r>
            <a:r>
              <a:rPr lang="en-US" b="1" i="1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is a real number, then</a:t>
            </a:r>
            <a:endParaRPr lang="en-US" b="1" i="1">
              <a:solidFill>
                <a:srgbClr val="C0504D"/>
              </a:solidFill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074738" y="769938"/>
            <a:ext cx="737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</a:rPr>
              <a:t>Definition of a rational exponent in terms of a radical:</a:t>
            </a:r>
          </a:p>
        </p:txBody>
      </p:sp>
    </p:spTree>
    <p:extLst>
      <p:ext uri="{BB962C8B-B14F-4D97-AF65-F5344CB8AC3E}">
        <p14:creationId xmlns:p14="http://schemas.microsoft.com/office/powerpoint/2010/main" val="18807684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68580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Recall that a cube root is defined so that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124200" y="2286000"/>
          <a:ext cx="3092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307880" imgH="241200" progId="Equation.3">
                  <p:embed/>
                </p:oleObj>
              </mc:Choice>
              <mc:Fallback>
                <p:oleObj name="Equation" r:id="rId3" imgW="1307880" imgH="2412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3092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828800" y="3048000"/>
            <a:ext cx="537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However, if we let b = a</a:t>
            </a:r>
            <a:r>
              <a:rPr lang="en-US" baseline="30000">
                <a:solidFill>
                  <a:prstClr val="black"/>
                </a:solidFill>
              </a:rPr>
              <a:t>1/3</a:t>
            </a:r>
            <a:r>
              <a:rPr lang="en-US">
                <a:solidFill>
                  <a:prstClr val="black"/>
                </a:solidFill>
              </a:rPr>
              <a:t>, then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743200" y="3810000"/>
          <a:ext cx="3962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726920" imgH="228600" progId="Equation.3">
                  <p:embed/>
                </p:oleObj>
              </mc:Choice>
              <mc:Fallback>
                <p:oleObj name="Equation" r:id="rId5" imgW="1726920" imgH="22860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962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19200" y="4572000"/>
            <a:ext cx="700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both values of </a:t>
            </a:r>
            <a:r>
              <a:rPr lang="en-US" i="1">
                <a:solidFill>
                  <a:prstClr val="black"/>
                </a:solidFill>
              </a:rPr>
              <a:t>b</a:t>
            </a:r>
            <a:r>
              <a:rPr lang="en-US">
                <a:solidFill>
                  <a:prstClr val="black"/>
                </a:solidFill>
              </a:rPr>
              <a:t> give us the same </a:t>
            </a:r>
            <a:r>
              <a:rPr lang="en-US" i="1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,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3810000" y="5410200"/>
          <a:ext cx="144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609480" imgH="228600" progId="Equation.3">
                  <p:embed/>
                </p:oleObj>
              </mc:Choice>
              <mc:Fallback>
                <p:oleObj name="Equation" r:id="rId7" imgW="609480" imgH="228600" progId="Equation.3">
                  <p:embed/>
                  <p:pic>
                    <p:nvPicPr>
                      <p:cNvPr id="30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1447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2007" y="457199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this definition make sense?</a:t>
            </a:r>
          </a:p>
        </p:txBody>
      </p:sp>
    </p:spTree>
    <p:extLst>
      <p:ext uri="{BB962C8B-B14F-4D97-AF65-F5344CB8AC3E}">
        <p14:creationId xmlns:p14="http://schemas.microsoft.com/office/powerpoint/2010/main" val="3147954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  <p:bldP spid="3078" grpId="0"/>
      <p:bldP spid="30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05200" y="2895600"/>
          <a:ext cx="24098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14400" imgH="253800" progId="Equation.3">
                  <p:embed/>
                </p:oleObj>
              </mc:Choice>
              <mc:Fallback>
                <p:oleObj name="Equation" r:id="rId3" imgW="914400" imgH="25380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24098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62200" y="2971800"/>
          <a:ext cx="1136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44240" imgH="203040" progId="Equation.3">
                  <p:embed/>
                </p:oleObj>
              </mc:Choice>
              <mc:Fallback>
                <p:oleObj name="Equation" r:id="rId5" imgW="444240" imgH="20304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11366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752600" y="3962400"/>
          <a:ext cx="175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711000" imgH="266400" progId="Equation.3">
                  <p:embed/>
                </p:oleObj>
              </mc:Choice>
              <mc:Fallback>
                <p:oleObj name="Equation" r:id="rId7" imgW="711000" imgH="266400" progId="Equation.3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1752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505200" y="3962400"/>
          <a:ext cx="3810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447560" imgH="253800" progId="Equation.3">
                  <p:embed/>
                </p:oleObj>
              </mc:Choice>
              <mc:Fallback>
                <p:oleObj name="Equation" r:id="rId9" imgW="1447560" imgH="253800" progId="Equation.3">
                  <p:embed/>
                  <p:pic>
                    <p:nvPicPr>
                      <p:cNvPr id="307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3810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Group 11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07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1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We can expand our use of rational exponents to include fractions of the type 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/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, where 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are both integers,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is positive, and </a:t>
            </a:r>
            <a:r>
              <a:rPr lang="en-US" i="1">
                <a:latin typeface="Times New Roman" pitchFamily="18" charset="0"/>
              </a:rPr>
              <a:t>a</a:t>
            </a:r>
            <a:r>
              <a:rPr lang="en-US">
                <a:latin typeface="Times New Roman" pitchFamily="18" charset="0"/>
              </a:rPr>
              <a:t> is a positive number,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667000" y="4114800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244520" imgH="279360" progId="Equation.3">
                  <p:embed/>
                </p:oleObj>
              </mc:Choice>
              <mc:Fallback>
                <p:oleObj name="Equation" r:id="rId3" imgW="1244520" imgH="27936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3429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7917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26969"/>
              </p:ext>
            </p:extLst>
          </p:nvPr>
        </p:nvGraphicFramePr>
        <p:xfrm>
          <a:off x="2028825" y="3276600"/>
          <a:ext cx="968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276600"/>
                        <a:ext cx="968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3443"/>
              </p:ext>
            </p:extLst>
          </p:nvPr>
        </p:nvGraphicFramePr>
        <p:xfrm>
          <a:off x="3348038" y="3163888"/>
          <a:ext cx="1177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482400" imgH="279360" progId="Equation.3">
                  <p:embed/>
                </p:oleObj>
              </mc:Choice>
              <mc:Fallback>
                <p:oleObj name="Equation" r:id="rId5" imgW="482400" imgH="279360" progId="Equation.3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63888"/>
                        <a:ext cx="11779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51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1119"/>
              </p:ext>
            </p:extLst>
          </p:nvPr>
        </p:nvGraphicFramePr>
        <p:xfrm>
          <a:off x="4894263" y="3136900"/>
          <a:ext cx="1362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558720" imgH="291960" progId="Equation.3">
                  <p:embed/>
                </p:oleObj>
              </mc:Choice>
              <mc:Fallback>
                <p:oleObj name="Equation" r:id="rId7" imgW="558720" imgH="291960" progId="Equation.3">
                  <p:embed/>
                  <p:pic>
                    <p:nvPicPr>
                      <p:cNvPr id="51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3136900"/>
                        <a:ext cx="13620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87720"/>
              </p:ext>
            </p:extLst>
          </p:nvPr>
        </p:nvGraphicFramePr>
        <p:xfrm>
          <a:off x="6605588" y="3275013"/>
          <a:ext cx="9604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393480" imgH="241200" progId="Equation.3">
                  <p:embed/>
                </p:oleObj>
              </mc:Choice>
              <mc:Fallback>
                <p:oleObj name="Equation" r:id="rId9" imgW="393480" imgH="241200" progId="Equation.3">
                  <p:embed/>
                  <p:pic>
                    <p:nvPicPr>
                      <p:cNvPr id="512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3275013"/>
                        <a:ext cx="9604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73363"/>
              </p:ext>
            </p:extLst>
          </p:nvPr>
        </p:nvGraphicFramePr>
        <p:xfrm>
          <a:off x="7874000" y="3351213"/>
          <a:ext cx="433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512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3351213"/>
                        <a:ext cx="433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649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2734" y="5105400"/>
            <a:ext cx="55517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64</a:t>
            </a:r>
            <a:endParaRPr lang="en-US" sz="20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1780423"/>
                <a:ext cx="7064242" cy="2227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Evaluate the expression.  </a:t>
                </a:r>
              </a:p>
              <a:p>
                <a:r>
                  <a:rPr lang="en-US" sz="2800" dirty="0"/>
                  <a:t>Type an exact answer, using radicals as needed.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256</m:t>
                        </m:r>
                      </m:e>
                      <m:sup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423"/>
                <a:ext cx="7064242" cy="2227789"/>
              </a:xfrm>
              <a:prstGeom prst="rect">
                <a:avLst/>
              </a:prstGeom>
              <a:blipFill rotWithShape="1">
                <a:blip r:embed="rId2"/>
                <a:stretch>
                  <a:fillRect l="-1813" t="-2459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Now to complete our definitions, we want to include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negative</a:t>
            </a:r>
            <a:r>
              <a:rPr lang="en-US" dirty="0">
                <a:latin typeface="Times New Roman" pitchFamily="18" charset="0"/>
              </a:rPr>
              <a:t> rational exponents. 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i="1" baseline="30000" dirty="0">
                <a:latin typeface="Times New Roman" pitchFamily="18" charset="0"/>
              </a:rPr>
              <a:t>-m/n</a:t>
            </a:r>
            <a:r>
              <a:rPr lang="en-US" dirty="0">
                <a:latin typeface="Times New Roman" pitchFamily="18" charset="0"/>
              </a:rPr>
              <a:t> is a nonzero real number,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124200" y="3657600"/>
          <a:ext cx="2209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2209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1352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3"/>
          <p:cNvSpPr>
            <a:spLocks noGrp="1" noChangeArrowheads="1"/>
          </p:cNvSpPr>
          <p:nvPr>
            <p:ph idx="1"/>
          </p:nvPr>
        </p:nvSpPr>
        <p:spPr>
          <a:xfrm>
            <a:off x="663690" y="1371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09651"/>
              </p:ext>
            </p:extLst>
          </p:nvPr>
        </p:nvGraphicFramePr>
        <p:xfrm>
          <a:off x="1066800" y="2772240"/>
          <a:ext cx="1403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20560" imgH="203040" progId="Equation.3">
                  <p:embed/>
                </p:oleObj>
              </mc:Choice>
              <mc:Fallback>
                <p:oleObj name="Equation" r:id="rId3" imgW="520560" imgH="20304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72240"/>
                        <a:ext cx="14033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45909"/>
              </p:ext>
            </p:extLst>
          </p:nvPr>
        </p:nvGraphicFramePr>
        <p:xfrm>
          <a:off x="2536825" y="2589678"/>
          <a:ext cx="12239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589678"/>
                        <a:ext cx="12239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27853"/>
              </p:ext>
            </p:extLst>
          </p:nvPr>
        </p:nvGraphicFramePr>
        <p:xfrm>
          <a:off x="838200" y="4268788"/>
          <a:ext cx="15986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622080" imgH="203040" progId="Equation.3">
                  <p:embed/>
                </p:oleObj>
              </mc:Choice>
              <mc:Fallback>
                <p:oleObj name="Equation" r:id="rId7" imgW="622080" imgH="203040" progId="Equation.3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8788"/>
                        <a:ext cx="15986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92978"/>
              </p:ext>
            </p:extLst>
          </p:nvPr>
        </p:nvGraphicFramePr>
        <p:xfrm>
          <a:off x="2452688" y="4121615"/>
          <a:ext cx="14033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21615"/>
                        <a:ext cx="14033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0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717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49978"/>
              </p:ext>
            </p:extLst>
          </p:nvPr>
        </p:nvGraphicFramePr>
        <p:xfrm>
          <a:off x="3859213" y="2572215"/>
          <a:ext cx="14747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596880" imgH="469800" progId="Equation.3">
                  <p:embed/>
                </p:oleObj>
              </mc:Choice>
              <mc:Fallback>
                <p:oleObj name="Equation" r:id="rId11" imgW="596880" imgH="469800" progId="Equation.3">
                  <p:embed/>
                  <p:pic>
                    <p:nvPicPr>
                      <p:cNvPr id="717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2572215"/>
                        <a:ext cx="14747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40739"/>
              </p:ext>
            </p:extLst>
          </p:nvPr>
        </p:nvGraphicFramePr>
        <p:xfrm>
          <a:off x="5411788" y="2556340"/>
          <a:ext cx="1444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583920" imgH="482400" progId="Equation.3">
                  <p:embed/>
                </p:oleObj>
              </mc:Choice>
              <mc:Fallback>
                <p:oleObj name="Equation" r:id="rId13" imgW="583920" imgH="482400" progId="Equation.3">
                  <p:embed/>
                  <p:pic>
                    <p:nvPicPr>
                      <p:cNvPr id="71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556340"/>
                        <a:ext cx="1444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07090"/>
              </p:ext>
            </p:extLst>
          </p:nvPr>
        </p:nvGraphicFramePr>
        <p:xfrm>
          <a:off x="6894513" y="2564278"/>
          <a:ext cx="8159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330120" imgH="393480" progId="Equation.3">
                  <p:embed/>
                </p:oleObj>
              </mc:Choice>
              <mc:Fallback>
                <p:oleObj name="Equation" r:id="rId15" imgW="330120" imgH="393480" progId="Equation.3">
                  <p:embed/>
                  <p:pic>
                    <p:nvPicPr>
                      <p:cNvPr id="71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2564278"/>
                        <a:ext cx="8159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35765"/>
              </p:ext>
            </p:extLst>
          </p:nvPr>
        </p:nvGraphicFramePr>
        <p:xfrm>
          <a:off x="7775575" y="2551578"/>
          <a:ext cx="5016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03040" imgH="393480" progId="Equation.3">
                  <p:embed/>
                </p:oleObj>
              </mc:Choice>
              <mc:Fallback>
                <p:oleObj name="Equation" r:id="rId17" imgW="203040" imgH="393480" progId="Equation.3">
                  <p:embed/>
                  <p:pic>
                    <p:nvPicPr>
                      <p:cNvPr id="717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551578"/>
                        <a:ext cx="5016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33496"/>
              </p:ext>
            </p:extLst>
          </p:nvPr>
        </p:nvGraphicFramePr>
        <p:xfrm>
          <a:off x="3937000" y="4113678"/>
          <a:ext cx="16113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685800" imgH="482400" progId="Equation.3">
                  <p:embed/>
                </p:oleObj>
              </mc:Choice>
              <mc:Fallback>
                <p:oleObj name="Equation" r:id="rId19" imgW="685800" imgH="482400" progId="Equation.3">
                  <p:embed/>
                  <p:pic>
                    <p:nvPicPr>
                      <p:cNvPr id="717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113678"/>
                        <a:ext cx="161131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71529"/>
              </p:ext>
            </p:extLst>
          </p:nvPr>
        </p:nvGraphicFramePr>
        <p:xfrm>
          <a:off x="5618163" y="4116853"/>
          <a:ext cx="10445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444240" imgH="393480" progId="Equation.3">
                  <p:embed/>
                </p:oleObj>
              </mc:Choice>
              <mc:Fallback>
                <p:oleObj name="Equation" r:id="rId21" imgW="444240" imgH="393480" progId="Equation.3">
                  <p:embed/>
                  <p:pic>
                    <p:nvPicPr>
                      <p:cNvPr id="717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116853"/>
                        <a:ext cx="10445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2827"/>
              </p:ext>
            </p:extLst>
          </p:nvPr>
        </p:nvGraphicFramePr>
        <p:xfrm>
          <a:off x="6680200" y="4116853"/>
          <a:ext cx="7762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330120" imgH="393480" progId="Equation.3">
                  <p:embed/>
                </p:oleObj>
              </mc:Choice>
              <mc:Fallback>
                <p:oleObj name="Equation" r:id="rId23" imgW="330120" imgH="393480" progId="Equation.3">
                  <p:embed/>
                  <p:pic>
                    <p:nvPicPr>
                      <p:cNvPr id="718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116853"/>
                        <a:ext cx="7762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4468" y="5355788"/>
            <a:ext cx="768672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What if the previous problem was                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468" y="6015243"/>
            <a:ext cx="88108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The answer would be “N” (not a real number) because you’d be trying to take an even root of a negative number.</a:t>
            </a:r>
            <a:endParaRPr lang="en-US" sz="20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3481"/>
              </p:ext>
            </p:extLst>
          </p:nvPr>
        </p:nvGraphicFramePr>
        <p:xfrm>
          <a:off x="5873070" y="5355789"/>
          <a:ext cx="1501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583920" imgH="228600" progId="Equation.3">
                  <p:embed/>
                </p:oleObj>
              </mc:Choice>
              <mc:Fallback>
                <p:oleObj name="Equation" r:id="rId25" imgW="583920" imgH="2286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070" y="5355789"/>
                        <a:ext cx="1501775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39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356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Wingdings</vt:lpstr>
      <vt:lpstr>1_Office Theme</vt:lpstr>
      <vt:lpstr>Martin Gay</vt:lpstr>
      <vt:lpstr>1_Martin Gay</vt:lpstr>
      <vt:lpstr>Office Theme</vt:lpstr>
      <vt:lpstr>Equation</vt:lpstr>
      <vt:lpstr>Section 10.2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214</cp:revision>
  <dcterms:created xsi:type="dcterms:W3CDTF">2013-10-27T14:37:37Z</dcterms:created>
  <dcterms:modified xsi:type="dcterms:W3CDTF">2018-06-07T23:14:37Z</dcterms:modified>
</cp:coreProperties>
</file>