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</p:sldMasterIdLst>
  <p:notesMasterIdLst>
    <p:notesMasterId r:id="rId19"/>
  </p:notesMasterIdLst>
  <p:handoutMasterIdLst>
    <p:handoutMasterId r:id="rId20"/>
  </p:handoutMasterIdLst>
  <p:sldIdLst>
    <p:sldId id="296" r:id="rId3"/>
    <p:sldId id="311" r:id="rId4"/>
    <p:sldId id="313" r:id="rId5"/>
    <p:sldId id="289" r:id="rId6"/>
    <p:sldId id="300" r:id="rId7"/>
    <p:sldId id="314" r:id="rId8"/>
    <p:sldId id="292" r:id="rId9"/>
    <p:sldId id="302" r:id="rId10"/>
    <p:sldId id="271" r:id="rId11"/>
    <p:sldId id="273" r:id="rId12"/>
    <p:sldId id="293" r:id="rId13"/>
    <p:sldId id="315" r:id="rId14"/>
    <p:sldId id="316" r:id="rId15"/>
    <p:sldId id="317" r:id="rId16"/>
    <p:sldId id="318" r:id="rId17"/>
    <p:sldId id="319" r:id="rId18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CCFF"/>
    <a:srgbClr val="009900"/>
    <a:srgbClr val="000000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27" autoAdjust="0"/>
  </p:normalViewPr>
  <p:slideViewPr>
    <p:cSldViewPr snapToGrid="0">
      <p:cViewPr varScale="1">
        <p:scale>
          <a:sx n="82" d="100"/>
          <a:sy n="82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A45933D0-8A39-4B76-A0E5-80D08D7E13D5}"/>
    <pc:docChg chg="delSld delMainMaster">
      <pc:chgData name="Skorczewski, Tyler" userId="51e037cb-caff-4c31-880d-f686087de38b" providerId="ADAL" clId="{A45933D0-8A39-4B76-A0E5-80D08D7E13D5}" dt="2018-06-07T23:15:14.444" v="26" actId="2696"/>
      <pc:docMkLst>
        <pc:docMk/>
      </pc:docMkLst>
      <pc:sldChg chg="del">
        <pc:chgData name="Skorczewski, Tyler" userId="51e037cb-caff-4c31-880d-f686087de38b" providerId="ADAL" clId="{A45933D0-8A39-4B76-A0E5-80D08D7E13D5}" dt="2018-06-07T23:15:14.432" v="14" actId="2696"/>
        <pc:sldMkLst>
          <pc:docMk/>
          <pc:sldMk cId="2264772138" sldId="309"/>
        </pc:sldMkLst>
      </pc:sldChg>
      <pc:sldChg chg="del">
        <pc:chgData name="Skorczewski, Tyler" userId="51e037cb-caff-4c31-880d-f686087de38b" providerId="ADAL" clId="{A45933D0-8A39-4B76-A0E5-80D08D7E13D5}" dt="2018-06-07T23:14:39.636" v="0" actId="2696"/>
        <pc:sldMkLst>
          <pc:docMk/>
          <pc:sldMk cId="2819971678" sldId="322"/>
        </pc:sldMkLst>
      </pc:sldChg>
      <pc:sldChg chg="del">
        <pc:chgData name="Skorczewski, Tyler" userId="51e037cb-caff-4c31-880d-f686087de38b" providerId="ADAL" clId="{A45933D0-8A39-4B76-A0E5-80D08D7E13D5}" dt="2018-06-07T23:14:42.386" v="13" actId="2696"/>
        <pc:sldMkLst>
          <pc:docMk/>
          <pc:sldMk cId="3531547268" sldId="328"/>
        </pc:sldMkLst>
      </pc:sldChg>
      <pc:sldMasterChg chg="del delSldLayout">
        <pc:chgData name="Skorczewski, Tyler" userId="51e037cb-caff-4c31-880d-f686087de38b" providerId="ADAL" clId="{A45933D0-8A39-4B76-A0E5-80D08D7E13D5}" dt="2018-06-07T23:15:14.444" v="26" actId="2696"/>
        <pc:sldMasterMkLst>
          <pc:docMk/>
          <pc:sldMasterMk cId="3831798258" sldId="2147483708"/>
        </pc:sldMasterMkLst>
        <pc:sldLayoutChg chg="del">
          <pc:chgData name="Skorczewski, Tyler" userId="51e037cb-caff-4c31-880d-f686087de38b" providerId="ADAL" clId="{A45933D0-8A39-4B76-A0E5-80D08D7E13D5}" dt="2018-06-07T23:15:14.433" v="15" actId="2696"/>
          <pc:sldLayoutMkLst>
            <pc:docMk/>
            <pc:sldMasterMk cId="3831798258" sldId="2147483708"/>
            <pc:sldLayoutMk cId="4264744130" sldId="2147483709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4" v="16" actId="2696"/>
          <pc:sldLayoutMkLst>
            <pc:docMk/>
            <pc:sldMasterMk cId="3831798258" sldId="2147483708"/>
            <pc:sldLayoutMk cId="1936646704" sldId="2147483710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5" v="17" actId="2696"/>
          <pc:sldLayoutMkLst>
            <pc:docMk/>
            <pc:sldMasterMk cId="3831798258" sldId="2147483708"/>
            <pc:sldLayoutMk cId="3485154248" sldId="2147483711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6" v="18" actId="2696"/>
          <pc:sldLayoutMkLst>
            <pc:docMk/>
            <pc:sldMasterMk cId="3831798258" sldId="2147483708"/>
            <pc:sldLayoutMk cId="353652268" sldId="2147483712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7" v="19" actId="2696"/>
          <pc:sldLayoutMkLst>
            <pc:docMk/>
            <pc:sldMasterMk cId="3831798258" sldId="2147483708"/>
            <pc:sldLayoutMk cId="333506411" sldId="2147483713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7" v="20" actId="2696"/>
          <pc:sldLayoutMkLst>
            <pc:docMk/>
            <pc:sldMasterMk cId="3831798258" sldId="2147483708"/>
            <pc:sldLayoutMk cId="3074908783" sldId="2147483714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8" v="21" actId="2696"/>
          <pc:sldLayoutMkLst>
            <pc:docMk/>
            <pc:sldMasterMk cId="3831798258" sldId="2147483708"/>
            <pc:sldLayoutMk cId="2578511934" sldId="2147483715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39" v="22" actId="2696"/>
          <pc:sldLayoutMkLst>
            <pc:docMk/>
            <pc:sldMasterMk cId="3831798258" sldId="2147483708"/>
            <pc:sldLayoutMk cId="1762345659" sldId="2147483716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40" v="23" actId="2696"/>
          <pc:sldLayoutMkLst>
            <pc:docMk/>
            <pc:sldMasterMk cId="3831798258" sldId="2147483708"/>
            <pc:sldLayoutMk cId="3143176312" sldId="2147483717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41" v="24" actId="2696"/>
          <pc:sldLayoutMkLst>
            <pc:docMk/>
            <pc:sldMasterMk cId="3831798258" sldId="2147483708"/>
            <pc:sldLayoutMk cId="315126438" sldId="2147483718"/>
          </pc:sldLayoutMkLst>
        </pc:sldLayoutChg>
        <pc:sldLayoutChg chg="del">
          <pc:chgData name="Skorczewski, Tyler" userId="51e037cb-caff-4c31-880d-f686087de38b" providerId="ADAL" clId="{A45933D0-8A39-4B76-A0E5-80D08D7E13D5}" dt="2018-06-07T23:15:14.442" v="25" actId="2696"/>
          <pc:sldLayoutMkLst>
            <pc:docMk/>
            <pc:sldMasterMk cId="3831798258" sldId="2147483708"/>
            <pc:sldLayoutMk cId="2193501456" sldId="2147483719"/>
          </pc:sldLayoutMkLst>
        </pc:sldLayoutChg>
      </pc:sldMasterChg>
      <pc:sldMasterChg chg="del delSldLayout">
        <pc:chgData name="Skorczewski, Tyler" userId="51e037cb-caff-4c31-880d-f686087de38b" providerId="ADAL" clId="{A45933D0-8A39-4B76-A0E5-80D08D7E13D5}" dt="2018-06-07T23:14:39.650" v="12" actId="2696"/>
        <pc:sldMasterMkLst>
          <pc:docMk/>
          <pc:sldMasterMk cId="3894088568" sldId="2147483732"/>
        </pc:sldMasterMkLst>
        <pc:sldLayoutChg chg="del">
          <pc:chgData name="Skorczewski, Tyler" userId="51e037cb-caff-4c31-880d-f686087de38b" providerId="ADAL" clId="{A45933D0-8A39-4B76-A0E5-80D08D7E13D5}" dt="2018-06-07T23:14:39.639" v="1" actId="2696"/>
          <pc:sldLayoutMkLst>
            <pc:docMk/>
            <pc:sldMasterMk cId="3894088568" sldId="2147483732"/>
            <pc:sldLayoutMk cId="1440964264" sldId="2147483733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0" v="2" actId="2696"/>
          <pc:sldLayoutMkLst>
            <pc:docMk/>
            <pc:sldMasterMk cId="3894088568" sldId="2147483732"/>
            <pc:sldLayoutMk cId="1816714356" sldId="2147483734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0" v="3" actId="2696"/>
          <pc:sldLayoutMkLst>
            <pc:docMk/>
            <pc:sldMasterMk cId="3894088568" sldId="2147483732"/>
            <pc:sldLayoutMk cId="4074717710" sldId="2147483735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1" v="4" actId="2696"/>
          <pc:sldLayoutMkLst>
            <pc:docMk/>
            <pc:sldMasterMk cId="3894088568" sldId="2147483732"/>
            <pc:sldLayoutMk cId="729016705" sldId="2147483736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2" v="5" actId="2696"/>
          <pc:sldLayoutMkLst>
            <pc:docMk/>
            <pc:sldMasterMk cId="3894088568" sldId="2147483732"/>
            <pc:sldLayoutMk cId="572349524" sldId="2147483737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3" v="6" actId="2696"/>
          <pc:sldLayoutMkLst>
            <pc:docMk/>
            <pc:sldMasterMk cId="3894088568" sldId="2147483732"/>
            <pc:sldLayoutMk cId="3251084630" sldId="2147483738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3" v="7" actId="2696"/>
          <pc:sldLayoutMkLst>
            <pc:docMk/>
            <pc:sldMasterMk cId="3894088568" sldId="2147483732"/>
            <pc:sldLayoutMk cId="2055367636" sldId="2147483739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5" v="8" actId="2696"/>
          <pc:sldLayoutMkLst>
            <pc:docMk/>
            <pc:sldMasterMk cId="3894088568" sldId="2147483732"/>
            <pc:sldLayoutMk cId="2359329714" sldId="2147483740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6" v="9" actId="2696"/>
          <pc:sldLayoutMkLst>
            <pc:docMk/>
            <pc:sldMasterMk cId="3894088568" sldId="2147483732"/>
            <pc:sldLayoutMk cId="752750570" sldId="2147483741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6" v="10" actId="2696"/>
          <pc:sldLayoutMkLst>
            <pc:docMk/>
            <pc:sldMasterMk cId="3894088568" sldId="2147483732"/>
            <pc:sldLayoutMk cId="2821353355" sldId="2147483742"/>
          </pc:sldLayoutMkLst>
        </pc:sldLayoutChg>
        <pc:sldLayoutChg chg="del">
          <pc:chgData name="Skorczewski, Tyler" userId="51e037cb-caff-4c31-880d-f686087de38b" providerId="ADAL" clId="{A45933D0-8A39-4B76-A0E5-80D08D7E13D5}" dt="2018-06-07T23:14:39.647" v="11" actId="2696"/>
          <pc:sldLayoutMkLst>
            <pc:docMk/>
            <pc:sldMasterMk cId="3894088568" sldId="2147483732"/>
            <pc:sldLayoutMk cId="1785261661" sldId="214748374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40217-82AA-4AF2-AE23-6E810CD08765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68D5-C6B1-40E9-B6CE-E4032C5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251234-11EE-4F08-A35F-EE0B1972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51234-11EE-4F08-A35F-EE0B19725C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51234-11EE-4F08-A35F-EE0B19725CA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A9DE-010E-49F1-B281-F9EEF7A5E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89EC-D309-48EA-BC4B-E02A4CF88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CF46-85E5-4769-83C7-81D71F672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8065F-B4DC-4516-918F-C17B7119F7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1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2EAA-17E4-4114-9463-7852CD65B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60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1BE89-2FE2-4E6A-8D75-A836469ECD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21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72157-5F6F-4A87-92EF-7E2F0643DE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3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A271-99FC-4ED8-B46A-EF9422269A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66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1B6C3-73EE-4D29-8BD2-B2DAFC7A4F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1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E04AA-0E75-4B7F-9E3F-25D454ED2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01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FA6F6-6FC8-4AED-B8EC-9734A480BAB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5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D378-A840-4137-814F-79EB403A6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4134-CFA9-491F-B9DD-376D9C5DF2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63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8EF2-D58A-4613-8948-822C0045A1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84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98A0-9383-4AC0-8188-1EF5DC112D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96CA-CBF2-4505-A598-898D24CEC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AF1-D7B0-4E84-9118-101A1592F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5476-8D5F-4360-A1F3-5ADF08D2C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518D-98D7-4CDB-9080-0D77D6BB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E1B6-C350-4DF3-BE66-2F855FC2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926B-BD17-48CF-B613-774FE2295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3A01-D565-4721-BE21-B236E902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5B833-10E4-4C7D-9188-46CA1784E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E18120-000C-4D43-A141-AD599F3015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Section 10.3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Simplifying Radical Expressions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1971675" y="70485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radical expressions.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320800" y="2162175"/>
          <a:ext cx="2139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162175"/>
                        <a:ext cx="2139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614738" y="2119313"/>
          <a:ext cx="1219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444240" imgH="253800" progId="Equation.3">
                  <p:embed/>
                </p:oleObj>
              </mc:Choice>
              <mc:Fallback>
                <p:oleObj name="Equation" r:id="rId5" imgW="444240" imgH="253800" progId="Equation.3">
                  <p:embed/>
                  <p:pic>
                    <p:nvPicPr>
                      <p:cNvPr id="604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119313"/>
                        <a:ext cx="1219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981200" y="3886200"/>
          <a:ext cx="1600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583920" imgH="482400" progId="Equation.3">
                  <p:embed/>
                </p:oleObj>
              </mc:Choice>
              <mc:Fallback>
                <p:oleObj name="Equation" r:id="rId7" imgW="583920" imgH="482400" progId="Equation.3">
                  <p:embed/>
                  <p:pic>
                    <p:nvPicPr>
                      <p:cNvPr id="60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6002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3657600" y="3886200"/>
          <a:ext cx="16446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83920" imgH="457200" progId="Equation.3">
                  <p:embed/>
                </p:oleObj>
              </mc:Choice>
              <mc:Fallback>
                <p:oleObj name="Equation" r:id="rId9" imgW="583920" imgH="457200" progId="Equation.3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16446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334000" y="4191000"/>
          <a:ext cx="15732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558720" imgH="253800" progId="Equation.3">
                  <p:embed/>
                </p:oleObj>
              </mc:Choice>
              <mc:Fallback>
                <p:oleObj name="Equation" r:id="rId11" imgW="558720" imgH="253800" progId="Equation.3">
                  <p:embed/>
                  <p:pic>
                    <p:nvPicPr>
                      <p:cNvPr id="604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91000"/>
                        <a:ext cx="15732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7010400" y="4267200"/>
          <a:ext cx="893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317160" imgH="203040" progId="Equation.3">
                  <p:embed/>
                </p:oleObj>
              </mc:Choice>
              <mc:Fallback>
                <p:oleObj name="Equation" r:id="rId13" imgW="317160" imgH="203040" progId="Equation.3">
                  <p:embed/>
                  <p:pic>
                    <p:nvPicPr>
                      <p:cNvPr id="6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267200"/>
                        <a:ext cx="8937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" name="Group 11"/>
          <p:cNvGrpSpPr>
            <a:grpSpLocks/>
          </p:cNvGrpSpPr>
          <p:nvPr/>
        </p:nvGrpSpPr>
        <p:grpSpPr bwMode="auto">
          <a:xfrm>
            <a:off x="0" y="568325"/>
            <a:ext cx="1905000" cy="762000"/>
            <a:chOff x="0" y="227"/>
            <a:chExt cx="1200" cy="480"/>
          </a:xfrm>
        </p:grpSpPr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0" y="227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39" y="32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  <p:sp>
        <p:nvSpPr>
          <p:cNvPr id="2058" name="TextBox 11"/>
          <p:cNvSpPr txBox="1">
            <a:spLocks noChangeArrowheads="1"/>
          </p:cNvSpPr>
          <p:nvPr/>
        </p:nvSpPr>
        <p:spPr bwMode="auto">
          <a:xfrm>
            <a:off x="2061598" y="1366782"/>
            <a:ext cx="43332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(Assume x and y are ≥ 0)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46200" y="3235325"/>
            <a:ext cx="434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(Assume a &gt; 0 and b ≠ 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/>
              <a:t>Example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Use the quotient rule to divide, then simplify if possible: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			</a:t>
            </a:r>
            <a:r>
              <a:rPr lang="en-US" sz="2400" i="1">
                <a:solidFill>
                  <a:srgbClr val="0000FF"/>
                </a:solidFill>
              </a:rPr>
              <a:t>		Answer:</a:t>
            </a:r>
            <a:r>
              <a:rPr lang="en-US"/>
              <a:t> 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19325" y="3155950"/>
          <a:ext cx="14366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83920" imgH="469800" progId="Equation.3">
                  <p:embed/>
                </p:oleObj>
              </mc:Choice>
              <mc:Fallback>
                <p:oleObj name="Equation" r:id="rId3" imgW="583920" imgH="46980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155950"/>
                        <a:ext cx="143668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5746750" y="5502275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81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5502275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71538"/>
            <a:ext cx="7772400" cy="5072062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In previous chapters, we’ve discussed the concept of “like” terms.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These are terms with the same variables raised to the same powers.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They can be combined through addition and subtraction.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Example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:  (x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+ 5x – 1) + (6x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- 3x + 4) =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                 7x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+ 2x + 3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Similarly, we can work with the concept of “like” radicals to combine radicals with the same radicand.</a:t>
            </a:r>
          </a:p>
        </p:txBody>
      </p:sp>
    </p:spTree>
    <p:extLst>
      <p:ext uri="{BB962C8B-B14F-4D97-AF65-F5344CB8AC3E}">
        <p14:creationId xmlns:p14="http://schemas.microsoft.com/office/powerpoint/2010/main" val="2274137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8575"/>
            <a:ext cx="7772400" cy="2743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Like radicals</a:t>
            </a:r>
            <a:r>
              <a:rPr lang="en-US">
                <a:latin typeface="Times New Roman" pitchFamily="18" charset="0"/>
              </a:rPr>
              <a:t> are radicals with the same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index</a:t>
            </a:r>
            <a:r>
              <a:rPr lang="en-US">
                <a:latin typeface="Times New Roman" pitchFamily="18" charset="0"/>
              </a:rPr>
              <a:t> and the same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radicand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Like radicals can also be combined with addition or subtraction by using the distributive property.</a:t>
            </a:r>
          </a:p>
        </p:txBody>
      </p:sp>
    </p:spTree>
    <p:extLst>
      <p:ext uri="{BB962C8B-B14F-4D97-AF65-F5344CB8AC3E}">
        <p14:creationId xmlns:p14="http://schemas.microsoft.com/office/powerpoint/2010/main" val="8988305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295400" y="1981200"/>
          <a:ext cx="2039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749160" imgH="228600" progId="Equation.3">
                  <p:embed/>
                </p:oleObj>
              </mc:Choice>
              <mc:Fallback>
                <p:oleObj name="Equation" r:id="rId4" imgW="749160" imgH="228600" progId="Equation.3">
                  <p:embed/>
                  <p:pic>
                    <p:nvPicPr>
                      <p:cNvPr id="61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0399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352800" y="1981200"/>
          <a:ext cx="830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04560" imgH="228600" progId="Equation.3">
                  <p:embed/>
                </p:oleObj>
              </mc:Choice>
              <mc:Fallback>
                <p:oleObj name="Equation" r:id="rId6" imgW="304560" imgH="228600" progId="Equation.3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8302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295400" y="2819400"/>
          <a:ext cx="2454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901440" imgH="215640" progId="Equation.3">
                  <p:embed/>
                </p:oleObj>
              </mc:Choice>
              <mc:Fallback>
                <p:oleObj name="Equation" r:id="rId8" imgW="901440" imgH="215640" progId="Equation.3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24542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3810000" y="2819400"/>
          <a:ext cx="86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317160" imgH="215640" progId="Equation.3">
                  <p:embed/>
                </p:oleObj>
              </mc:Choice>
              <mc:Fallback>
                <p:oleObj name="Equation" r:id="rId10" imgW="317160" imgH="215640" progId="Equation.3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863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219200" y="3733800"/>
          <a:ext cx="1831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2" imgW="672840" imgH="215640" progId="Equation.3">
                  <p:embed/>
                </p:oleObj>
              </mc:Choice>
              <mc:Fallback>
                <p:oleObj name="Equation" r:id="rId12" imgW="672840" imgH="215640" progId="Equation.3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831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81400" y="37973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000000"/>
                </a:solidFill>
              </a:rPr>
              <a:t>Can not simplify (different indices)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219200" y="46482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4" imgW="545760" imgH="228600" progId="Equation.3">
                  <p:embed/>
                </p:oleObj>
              </mc:Choice>
              <mc:Fallback>
                <p:oleObj name="Equation" r:id="rId14" imgW="545760" imgH="228600" progId="Equation.3">
                  <p:embed/>
                  <p:pic>
                    <p:nvPicPr>
                      <p:cNvPr id="675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1485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416300" y="4711700"/>
            <a:ext cx="572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000000"/>
                </a:solidFill>
              </a:rPr>
              <a:t>Can not simplify (different radicands)</a:t>
            </a:r>
          </a:p>
        </p:txBody>
      </p:sp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6155" name="Rectangle 1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57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build="allAtOnce"/>
      <p:bldP spid="6759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Always simplify radicals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FIRST </a:t>
            </a:r>
            <a:r>
              <a:rPr lang="en-US">
                <a:latin typeface="Times New Roman" pitchFamily="18" charset="0"/>
              </a:rPr>
              <a:t>to determine whether there are like radicals to be combined.</a:t>
            </a:r>
          </a:p>
        </p:txBody>
      </p:sp>
    </p:spTree>
    <p:extLst>
      <p:ext uri="{BB962C8B-B14F-4D97-AF65-F5344CB8AC3E}">
        <p14:creationId xmlns:p14="http://schemas.microsoft.com/office/powerpoint/2010/main" val="6677294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radical expression.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200400" y="2438400"/>
          <a:ext cx="3505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3505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590800" y="3276600"/>
          <a:ext cx="412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36480" imgH="228600" progId="Equation.3">
                  <p:embed/>
                </p:oleObj>
              </mc:Choice>
              <mc:Fallback>
                <p:oleObj name="Equation" r:id="rId5" imgW="1536480" imgH="228600" progId="Equation.3">
                  <p:embed/>
                  <p:pic>
                    <p:nvPicPr>
                      <p:cNvPr id="69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121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905000" y="4191000"/>
          <a:ext cx="4800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765080" imgH="228600" progId="Equation.3">
                  <p:embed/>
                </p:oleObj>
              </mc:Choice>
              <mc:Fallback>
                <p:oleObj name="Equation" r:id="rId7" imgW="1765080" imgH="228600" progId="Equation.3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4800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3124200" y="5105400"/>
          <a:ext cx="35575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307880" imgH="228600" progId="Equation.3">
                  <p:embed/>
                </p:oleObj>
              </mc:Choice>
              <mc:Fallback>
                <p:oleObj name="Equation" r:id="rId9" imgW="1307880" imgH="228600" progId="Equation.3">
                  <p:embed/>
                  <p:pic>
                    <p:nvPicPr>
                      <p:cNvPr id="696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35575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3886200" y="5943600"/>
          <a:ext cx="27971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028520" imgH="241200" progId="Equation.3">
                  <p:embed/>
                </p:oleObj>
              </mc:Choice>
              <mc:Fallback>
                <p:oleObj name="Equation" r:id="rId11" imgW="1028520" imgH="241200" progId="Equation.3">
                  <p:embed/>
                  <p:pic>
                    <p:nvPicPr>
                      <p:cNvPr id="69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27971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6858000" y="5943600"/>
          <a:ext cx="11398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3" imgW="419040" imgH="228600" progId="Equation.3">
                  <p:embed/>
                </p:oleObj>
              </mc:Choice>
              <mc:Fallback>
                <p:oleObj name="Equation" r:id="rId13" imgW="419040" imgH="228600" progId="Equation.3">
                  <p:embed/>
                  <p:pic>
                    <p:nvPicPr>
                      <p:cNvPr id="6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43600"/>
                        <a:ext cx="11398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506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381000" y="609600"/>
            <a:ext cx="20716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solidFill>
                  <a:prstClr val="white"/>
                </a:solidFill>
              </a:rPr>
              <a:t>Examples:</a:t>
            </a: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1978025" y="470535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17212"/>
            <a:ext cx="891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these square root problems from Section 10.1: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3887" y="1217172"/>
                <a:ext cx="1432187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49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87" y="1217172"/>
                <a:ext cx="1432187" cy="642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46890" y="1172660"/>
                <a:ext cx="1495729" cy="7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2 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90" y="1172660"/>
                <a:ext cx="1495729" cy="7073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00674" y="2336780"/>
                <a:ext cx="1432187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74" y="2336780"/>
                <a:ext cx="1432187" cy="642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97491" y="2304687"/>
                <a:ext cx="1495730" cy="70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91" y="2304687"/>
                <a:ext cx="1495730" cy="7070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86861" y="3520538"/>
                <a:ext cx="1659813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61" y="3520538"/>
                <a:ext cx="1659813" cy="6428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18049" y="3488734"/>
                <a:ext cx="1776704" cy="70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49" y="3488734"/>
                <a:ext cx="1776704" cy="7064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29394" y="4641920"/>
                <a:ext cx="2046586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94" y="4641920"/>
                <a:ext cx="2046586" cy="6887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18959" y="4745976"/>
                <a:ext cx="1157305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59" y="4745976"/>
                <a:ext cx="1157305" cy="5904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3221" y="2426965"/>
                <a:ext cx="1466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221" y="2426965"/>
                <a:ext cx="1466876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94753" y="3600962"/>
                <a:ext cx="26256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5=20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53" y="3600962"/>
                <a:ext cx="2625654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97296" y="5666190"/>
                <a:ext cx="2485680" cy="70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96" y="5666190"/>
                <a:ext cx="2485680" cy="7064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46270" y="5666189"/>
                <a:ext cx="2412968" cy="649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70" y="5666189"/>
                <a:ext cx="2412968" cy="64915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9238" y="5730566"/>
                <a:ext cx="1178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38" y="5730566"/>
                <a:ext cx="1178591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81045" y="1255261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  <a:r>
              <a:rPr lang="en-US" sz="4400" baseline="30000" dirty="0"/>
              <a:t>½</a:t>
            </a:r>
            <a:r>
              <a:rPr lang="en-US" sz="3600" baseline="30000" dirty="0"/>
              <a:t> </a:t>
            </a:r>
            <a:r>
              <a:rPr lang="en-US" sz="3600" dirty="0"/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39232" y="1276234"/>
                <a:ext cx="1481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dirty="0"/>
                  <a:t> = 7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32" y="1276234"/>
                <a:ext cx="1481175" cy="646331"/>
              </a:xfrm>
              <a:prstGeom prst="rect">
                <a:avLst/>
              </a:prstGeom>
              <a:blipFill rotWithShape="1">
                <a:blip r:embed="rId15"/>
                <a:stretch>
                  <a:fillRect t="-14151" r="-1234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4" grpId="0"/>
      <p:bldP spid="26" grpId="0"/>
      <p:bldP spid="27" grpId="0"/>
      <p:bldP spid="5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33" y="0"/>
            <a:ext cx="7974418" cy="129717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 in the previous examples was essentially to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exponent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which is index of the radical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roots.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028" y="1435393"/>
                <a:ext cx="8759954" cy="2807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rgbClr val="0000FF"/>
                    </a:solidFill>
                  </a:rPr>
                  <a:t>But what happens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if the radicand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 the expression under the radical)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is not a perfect square</a:t>
                </a:r>
                <a:r>
                  <a:rPr lang="en-US" sz="2800" dirty="0">
                    <a:solidFill>
                      <a:srgbClr val="0000FF"/>
                    </a:solidFill>
                  </a:rPr>
                  <a:t>, i.e. has exponents that are not divisible by 2?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2800" b="1" dirty="0"/>
                  <a:t>Example:</a:t>
                </a:r>
                <a:r>
                  <a:rPr lang="en-US" sz="2800" dirty="0"/>
                  <a:t> How would we simplify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 ?</m:t>
                    </m:r>
                  </m:oMath>
                </a14:m>
                <a:endParaRPr lang="en-US" sz="2800" b="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2800" dirty="0"/>
                  <a:t>Solution: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8" y="1435393"/>
                <a:ext cx="8759954" cy="2807948"/>
              </a:xfrm>
              <a:prstGeom prst="rect">
                <a:avLst/>
              </a:prstGeom>
              <a:blipFill rotWithShape="1">
                <a:blip r:embed="rId2"/>
                <a:stretch>
                  <a:fillRect l="-1461" t="-2169" b="-4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985" y="4430611"/>
            <a:ext cx="918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dirty="0"/>
              <a:t>Think of this as dividing the exponent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 by the index </a:t>
            </a:r>
            <a:r>
              <a:rPr lang="en-US" sz="2800" b="1" dirty="0">
                <a:solidFill>
                  <a:srgbClr val="0000FF"/>
                </a:solidFill>
              </a:rPr>
              <a:t>2</a:t>
            </a:r>
            <a:endParaRPr lang="en-US" sz="2800" dirty="0"/>
          </a:p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b="1" dirty="0"/>
              <a:t>Two goes into seven </a:t>
            </a:r>
            <a:r>
              <a:rPr lang="en-US" sz="2800" b="1" u="sng" dirty="0">
                <a:solidFill>
                  <a:srgbClr val="0000FF"/>
                </a:solidFill>
              </a:rPr>
              <a:t>3 times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with a </a:t>
            </a:r>
            <a:r>
              <a:rPr lang="en-US" sz="2800" b="1" u="sng" dirty="0">
                <a:solidFill>
                  <a:srgbClr val="FF0000"/>
                </a:solidFill>
              </a:rPr>
              <a:t>remainder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3500" y="3580823"/>
                <a:ext cx="1320425" cy="590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500" y="3580823"/>
                <a:ext cx="1320425" cy="5903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9474" y="3637821"/>
                <a:ext cx="1458669" cy="6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7/2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74" y="3637821"/>
                <a:ext cx="1458669" cy="6032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1947" y="5555810"/>
                <a:ext cx="1759328" cy="85933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40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40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947" y="5555810"/>
                <a:ext cx="1759328" cy="859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731946" y="5260542"/>
            <a:ext cx="423183" cy="590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56028" y="5317133"/>
            <a:ext cx="2516372" cy="630459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35394" y="3634492"/>
                <a:ext cx="1404167" cy="595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3½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94" y="3634492"/>
                <a:ext cx="1404167" cy="5950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683376" y="3616343"/>
                <a:ext cx="1661673" cy="595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½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76" y="3616343"/>
                <a:ext cx="1661673" cy="5950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9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27" y="390667"/>
            <a:ext cx="7772400" cy="762000"/>
          </a:xfrm>
        </p:spPr>
        <p:txBody>
          <a:bodyPr/>
          <a:lstStyle/>
          <a:p>
            <a:pPr eaLnBrk="1" hangingPunct="1"/>
            <a:r>
              <a:rPr lang="en-US" u="sng" dirty="0"/>
              <a:t>Example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0436"/>
            <a:ext cx="8686800" cy="45157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Simplify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dirty="0"/>
              <a:t>First, break down 12 into its prime factors:  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= 4∙3 = 2∙2∙3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r>
              <a:rPr lang="en-US" dirty="0"/>
              <a:t>This gives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FF3300"/>
                </a:solidFill>
              </a:rPr>
              <a:t>Now divide the exponents by 2 </a:t>
            </a:r>
            <a:r>
              <a:rPr lang="en-US" sz="2400" i="1" dirty="0"/>
              <a:t>(square root, so the index is 2)</a:t>
            </a:r>
            <a:r>
              <a:rPr lang="en-US" sz="2400" dirty="0"/>
              <a:t>.</a:t>
            </a:r>
            <a:r>
              <a:rPr lang="en-US" sz="2400" i="1" dirty="0">
                <a:solidFill>
                  <a:srgbClr val="0000FF"/>
                </a:solidFill>
              </a:rPr>
              <a:t>									</a:t>
            </a:r>
            <a:r>
              <a:rPr lang="en-US" sz="4000" i="1" dirty="0">
                <a:solidFill>
                  <a:srgbClr val="0000FF"/>
                </a:solidFill>
              </a:rPr>
              <a:t>Answer:</a:t>
            </a:r>
            <a:r>
              <a:rPr lang="en-US" sz="4000" dirty="0"/>
              <a:t> 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049302"/>
              </p:ext>
            </p:extLst>
          </p:nvPr>
        </p:nvGraphicFramePr>
        <p:xfrm>
          <a:off x="2062385" y="1568546"/>
          <a:ext cx="1962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634680" imgH="279360" progId="Equation.3">
                  <p:embed/>
                </p:oleObj>
              </mc:Choice>
              <mc:Fallback>
                <p:oleObj name="Equation" r:id="rId3" imgW="634680" imgH="27936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85" y="1568546"/>
                        <a:ext cx="1962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49096"/>
              </p:ext>
            </p:extLst>
          </p:nvPr>
        </p:nvGraphicFramePr>
        <p:xfrm>
          <a:off x="5215792" y="5707774"/>
          <a:ext cx="1971675" cy="69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685800" imgH="241200" progId="Equation.3">
                  <p:embed/>
                </p:oleObj>
              </mc:Choice>
              <mc:Fallback>
                <p:oleObj name="Equation" r:id="rId5" imgW="685800" imgH="241200" progId="Equation.3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792" y="5707774"/>
                        <a:ext cx="1971675" cy="69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61292"/>
              </p:ext>
            </p:extLst>
          </p:nvPr>
        </p:nvGraphicFramePr>
        <p:xfrm>
          <a:off x="2200275" y="3817938"/>
          <a:ext cx="2197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711000" imgH="279360" progId="Equation.3">
                  <p:embed/>
                </p:oleObj>
              </mc:Choice>
              <mc:Fallback>
                <p:oleObj name="Equation" r:id="rId7" imgW="711000" imgH="27936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817938"/>
                        <a:ext cx="2197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99" name="Picture 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98" y="4104776"/>
            <a:ext cx="749218" cy="4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43553" y="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2"/>
          <a:stretch/>
        </p:blipFill>
        <p:spPr bwMode="auto">
          <a:xfrm>
            <a:off x="307313" y="804422"/>
            <a:ext cx="8300257" cy="42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2093" y="3914974"/>
            <a:ext cx="71097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Start by breaking down 396:        </a:t>
            </a:r>
            <a:r>
              <a:rPr lang="en-US" sz="2800" dirty="0"/>
              <a:t>396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(use your calculator, and start by dividing by 2)     </a:t>
            </a:r>
            <a:r>
              <a:rPr lang="en-US" sz="2800" dirty="0"/>
              <a:t>2     198	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			                             2       99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						    9    11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                                                              3    3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10484" y="4408227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51595" y="4919259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824717" y="5422710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444857" y="5977717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3" y="4408225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70208" y="4928355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20424" y="5429532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2744" y="5942838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2557" y="5137144"/>
            <a:ext cx="2970621" cy="58477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 396 = 2</a:t>
            </a:r>
            <a:r>
              <a:rPr lang="en-US" baseline="30000" dirty="0"/>
              <a:t>2</a:t>
            </a:r>
            <a:r>
              <a:rPr lang="en-US" dirty="0"/>
              <a:t>3</a:t>
            </a:r>
            <a:r>
              <a:rPr lang="en-US" baseline="30000" dirty="0"/>
              <a:t>2</a:t>
            </a:r>
            <a:r>
              <a:rPr lang="en-US" dirty="0"/>
              <a:t>11</a:t>
            </a:r>
            <a:r>
              <a:rPr lang="en-US" baseline="300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6817056" y="4551525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30871" y="5051184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79481" y="5552362"/>
            <a:ext cx="439022" cy="425356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01469" y="6039131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10989" y="6065667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57352" y="2770502"/>
                <a:ext cx="2879677" cy="6531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52" y="2770502"/>
                <a:ext cx="2879677" cy="6531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869503" y="3032438"/>
            <a:ext cx="1719618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3</a:t>
            </a:r>
            <a:r>
              <a:rPr lang="en-US" sz="2400" baseline="30000" dirty="0"/>
              <a:t>2</a:t>
            </a:r>
            <a:r>
              <a:rPr lang="en-US" sz="2400" dirty="0"/>
              <a:t>11</a:t>
            </a:r>
            <a:r>
              <a:rPr lang="en-US" sz="2400" baseline="30000" dirty="0"/>
              <a:t>1</a:t>
            </a:r>
            <a:r>
              <a:rPr lang="en-US" sz="2400" dirty="0"/>
              <a:t>x</a:t>
            </a:r>
            <a:r>
              <a:rPr lang="en-US" sz="2400" baseline="30000" dirty="0"/>
              <a:t>6</a:t>
            </a:r>
            <a:r>
              <a:rPr lang="en-US" sz="2400" dirty="0"/>
              <a:t>y</a:t>
            </a:r>
            <a:r>
              <a:rPr lang="en-US" sz="2400" baseline="30000" dirty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1053" y="2420367"/>
            <a:ext cx="24992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Final Answer: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65305"/>
              </p:ext>
            </p:extLst>
          </p:nvPr>
        </p:nvGraphicFramePr>
        <p:xfrm>
          <a:off x="5943600" y="2922588"/>
          <a:ext cx="2489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6" imgW="952200" imgH="253800" progId="Equation.3">
                  <p:embed/>
                </p:oleObj>
              </mc:Choice>
              <mc:Fallback>
                <p:oleObj name="Equation" r:id="rId6" imgW="952200" imgH="2538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22588"/>
                        <a:ext cx="2489200" cy="663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345976" y="286515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  <p:bldP spid="32" grpId="0" animBg="1"/>
      <p:bldP spid="33" grpId="0" animBg="1"/>
      <p:bldP spid="34" grpId="0" animBg="1"/>
      <p:bldP spid="27" grpId="0" animBg="1"/>
      <p:bldP spid="39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33" y="0"/>
            <a:ext cx="7974418" cy="129717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radical with an index of 3 or higher, we can use the same process to simplify the radical.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028" y="1211435"/>
                <a:ext cx="8759954" cy="330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1200" dirty="0"/>
              </a:p>
              <a:p>
                <a:pPr algn="l"/>
                <a:r>
                  <a:rPr lang="en-US" sz="2800" b="1" dirty="0"/>
                  <a:t>Example:</a:t>
                </a:r>
                <a:r>
                  <a:rPr lang="en-US" sz="2800" dirty="0"/>
                  <a:t> How would we simplify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?</m:t>
                    </m:r>
                  </m:oMath>
                </a14:m>
                <a:endParaRPr lang="en-US" b="0" dirty="0"/>
              </a:p>
              <a:p>
                <a:pPr algn="l"/>
                <a:r>
                  <a:rPr lang="en-US" sz="2800" b="1" dirty="0"/>
                  <a:t>Solution:</a:t>
                </a:r>
              </a:p>
              <a:p>
                <a:pPr algn="l"/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:r>
                  <a:rPr lang="en-US" b="1" dirty="0"/>
                  <a:t>                      </a:t>
                </a:r>
              </a:p>
              <a:p>
                <a:pPr algn="l"/>
                <a:r>
                  <a:rPr lang="en-US" sz="4000" dirty="0"/>
                  <a:t>           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sz="4000" b="0" i="1">
                            <a:latin typeface="Cambria Math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b="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>
                                <a:latin typeface="Cambria Math"/>
                              </a:rPr>
                              <m:t>7</m:t>
                            </m:r>
                          </m:sup>
                        </m:sSup>
                      </m:e>
                    </m:rad>
                    <m:r>
                      <a:rPr lang="en-US" sz="40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8" y="1211435"/>
                <a:ext cx="8759954" cy="3307893"/>
              </a:xfrm>
              <a:prstGeom prst="rect">
                <a:avLst/>
              </a:prstGeom>
              <a:blipFill rotWithShape="1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2028" y="2373164"/>
            <a:ext cx="918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dirty="0"/>
              <a:t>Divide the exponent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 by the index  </a:t>
            </a:r>
            <a:r>
              <a:rPr lang="en-US" sz="2800" b="1" dirty="0">
                <a:solidFill>
                  <a:srgbClr val="0000FF"/>
                </a:solidFill>
              </a:rPr>
              <a:t>3</a:t>
            </a:r>
            <a:endParaRPr lang="en-US" sz="2800" dirty="0"/>
          </a:p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b="1" dirty="0"/>
              <a:t>Three goes into seven </a:t>
            </a:r>
            <a:r>
              <a:rPr lang="en-US" sz="2800" b="1" u="sng" dirty="0">
                <a:solidFill>
                  <a:srgbClr val="0000FF"/>
                </a:solidFill>
              </a:rPr>
              <a:t>2 times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with a </a:t>
            </a:r>
            <a:r>
              <a:rPr lang="en-US" sz="2800" b="1" u="sng" dirty="0">
                <a:solidFill>
                  <a:srgbClr val="FF0000"/>
                </a:solidFill>
              </a:rPr>
              <a:t>remainder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7949" y="3659990"/>
                <a:ext cx="1927322" cy="85933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 </m:t>
                      </m:r>
                      <m:rad>
                        <m:radPr>
                          <m:ctrlPr>
                            <a:rPr lang="en-US" sz="40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4000" b="0" i="1" dirty="0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949" y="3659990"/>
                <a:ext cx="1927322" cy="859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015764" y="3187192"/>
            <a:ext cx="130934" cy="70432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63116" y="3301706"/>
            <a:ext cx="2860158" cy="787953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/>
              <a:t>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Simplify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			</a:t>
            </a:r>
            <a:r>
              <a:rPr lang="en-US" sz="2400" i="1">
                <a:solidFill>
                  <a:srgbClr val="0000FF"/>
                </a:solidFill>
              </a:rPr>
              <a:t>		Answer:</a:t>
            </a:r>
            <a:r>
              <a:rPr lang="en-US"/>
              <a:t> 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533650" y="1879600"/>
          <a:ext cx="2395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74360" imgH="279360" progId="Equation.3">
                  <p:embed/>
                </p:oleObj>
              </mc:Choice>
              <mc:Fallback>
                <p:oleObj name="Equation" r:id="rId3" imgW="774360" imgH="27936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879600"/>
                        <a:ext cx="23955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5703888" y="4991100"/>
          <a:ext cx="1474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825480" imgH="279360" progId="Equation.3">
                  <p:embed/>
                </p:oleObj>
              </mc:Choice>
              <mc:Fallback>
                <p:oleObj name="Equation" r:id="rId5" imgW="825480" imgH="279360" progId="Equation.3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4991100"/>
                        <a:ext cx="14747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11602"/>
              </p:ext>
            </p:extLst>
          </p:nvPr>
        </p:nvGraphicFramePr>
        <p:xfrm>
          <a:off x="3424140" y="4696733"/>
          <a:ext cx="2257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63280" imgH="279360" progId="Equation.3">
                  <p:embed/>
                </p:oleObj>
              </mc:Choice>
              <mc:Fallback>
                <p:oleObj name="Equation" r:id="rId3" imgW="863280" imgH="27936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40" y="4696733"/>
                        <a:ext cx="2257425" cy="730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7182" y="1318928"/>
                <a:ext cx="7723588" cy="2166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Simplify. </a:t>
                </a:r>
              </a:p>
              <a:p>
                <a:r>
                  <a:rPr lang="en-US" dirty="0"/>
                  <a:t>Assume variables represent positive numbers.</a:t>
                </a:r>
              </a:p>
              <a:p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deg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59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124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28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2" y="1318928"/>
                <a:ext cx="7723588" cy="2166042"/>
              </a:xfrm>
              <a:prstGeom prst="rect">
                <a:avLst/>
              </a:prstGeom>
              <a:blipFill rotWithShape="1">
                <a:blip r:embed="rId5"/>
                <a:stretch>
                  <a:fillRect l="-1657" t="-3933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1035"/>
          <p:cNvGrpSpPr>
            <a:grpSpLocks/>
          </p:cNvGrpSpPr>
          <p:nvPr/>
        </p:nvGrpSpPr>
        <p:grpSpPr bwMode="auto">
          <a:xfrm>
            <a:off x="1219200" y="1231900"/>
            <a:ext cx="6705600" cy="619125"/>
            <a:chOff x="768" y="1248"/>
            <a:chExt cx="4224" cy="390"/>
          </a:xfrm>
        </p:grpSpPr>
        <p:graphicFrame>
          <p:nvGraphicFramePr>
            <p:cNvPr id="1030" name="Object 1030"/>
            <p:cNvGraphicFramePr>
              <a:graphicFrameLocks noChangeAspect="1"/>
            </p:cNvGraphicFramePr>
            <p:nvPr/>
          </p:nvGraphicFramePr>
          <p:xfrm>
            <a:off x="1037" y="1248"/>
            <a:ext cx="4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3" imgW="241200" imgH="228600" progId="Equation.3">
                    <p:embed/>
                  </p:oleObj>
                </mc:Choice>
                <mc:Fallback>
                  <p:oleObj name="Equation" r:id="rId3" imgW="241200" imgH="228600" progId="Equation.3">
                    <p:embed/>
                    <p:pic>
                      <p:nvPicPr>
                        <p:cNvPr id="103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248"/>
                          <a:ext cx="4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031"/>
            <p:cNvGraphicFramePr>
              <a:graphicFrameLocks noChangeAspect="1"/>
            </p:cNvGraphicFramePr>
            <p:nvPr/>
          </p:nvGraphicFramePr>
          <p:xfrm>
            <a:off x="1872" y="1248"/>
            <a:ext cx="4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41200" imgH="228600" progId="Equation.3">
                    <p:embed/>
                  </p:oleObj>
                </mc:Choice>
                <mc:Fallback>
                  <p:oleObj name="Equation" r:id="rId5" imgW="241200" imgH="228600" progId="Equation.3">
                    <p:embed/>
                    <p:pic>
                      <p:nvPicPr>
                        <p:cNvPr id="1031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48"/>
                          <a:ext cx="4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1034"/>
            <p:cNvSpPr txBox="1">
              <a:spLocks noChangeArrowheads="1"/>
            </p:cNvSpPr>
            <p:nvPr/>
          </p:nvSpPr>
          <p:spPr bwMode="auto">
            <a:xfrm>
              <a:off x="768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SzPct val="85000"/>
              </a:pPr>
              <a:r>
                <a:rPr lang="en-US" dirty="0">
                  <a:solidFill>
                    <a:srgbClr val="000000"/>
                  </a:solidFill>
                </a:rPr>
                <a:t>If        and       are real numbers, then</a:t>
              </a:r>
              <a:endParaRPr lang="en-US" b="1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1070769"/>
            <a:ext cx="6280826" cy="901700"/>
          </a:xfrm>
          <a:prstGeom prst="rect">
            <a:avLst/>
          </a:prstGeom>
          <a:solidFill>
            <a:srgbClr val="FFFF00">
              <a:alpha val="32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 rot="2613352">
            <a:off x="6286830" y="2175241"/>
            <a:ext cx="1143000" cy="660400"/>
          </a:xfrm>
          <a:prstGeom prst="leftArrow">
            <a:avLst>
              <a:gd name="adj1" fmla="val 524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3050" y="2972619"/>
            <a:ext cx="2603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Why is this condition important?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794000" y="1816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8161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4770"/>
              </p:ext>
            </p:extLst>
          </p:nvPr>
        </p:nvGraphicFramePr>
        <p:xfrm>
          <a:off x="1072238" y="5283439"/>
          <a:ext cx="6427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2565360" imgH="291960" progId="Equation.DSMT4">
                  <p:embed/>
                </p:oleObj>
              </mc:Choice>
              <mc:Fallback>
                <p:oleObj name="Equation" r:id="rId9" imgW="2565360" imgH="291960" progId="Equation.DSMT4">
                  <p:embed/>
                  <p:pic>
                    <p:nvPicPr>
                      <p:cNvPr id="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38" y="5283439"/>
                        <a:ext cx="64277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0100" y="5780088"/>
            <a:ext cx="784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No, because square roots of negative numbers </a:t>
            </a:r>
          </a:p>
          <a:p>
            <a:pPr eaLnBrk="1" hangingPunct="1"/>
            <a:r>
              <a:rPr lang="en-US"/>
              <a:t>are </a:t>
            </a:r>
            <a:r>
              <a:rPr lang="en-US" b="1">
                <a:solidFill>
                  <a:srgbClr val="FF0000"/>
                </a:solidFill>
              </a:rPr>
              <a:t>not real numbers.</a:t>
            </a:r>
            <a:r>
              <a:rPr lang="en-US"/>
              <a:t> </a:t>
            </a: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auto">
          <a:xfrm>
            <a:off x="0" y="246063"/>
            <a:ext cx="8664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Product and Quotient Rules for Radicals:</a:t>
            </a:r>
            <a:endParaRPr lang="en-US" dirty="0"/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627313" y="2430463"/>
          <a:ext cx="26733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927000" imgH="228600" progId="Equation.3">
                  <p:embed/>
                </p:oleObj>
              </mc:Choice>
              <mc:Fallback>
                <p:oleObj name="Equation" r:id="rId11" imgW="927000" imgH="228600" progId="Equation.3">
                  <p:embed/>
                  <p:pic>
                    <p:nvPicPr>
                      <p:cNvPr id="1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30463"/>
                        <a:ext cx="26733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2492375" y="3313113"/>
          <a:ext cx="30416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3" imgW="1117440" imgH="457200" progId="Equation.3">
                  <p:embed/>
                </p:oleObj>
              </mc:Choice>
              <mc:Fallback>
                <p:oleObj name="Equation" r:id="rId13" imgW="1117440" imgH="457200" progId="Equation.3">
                  <p:embed/>
                  <p:pic>
                    <p:nvPicPr>
                      <p:cNvPr id="10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13113"/>
                        <a:ext cx="30416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03291" y="3509153"/>
            <a:ext cx="1371600" cy="765952"/>
          </a:xfrm>
          <a:prstGeom prst="rect">
            <a:avLst/>
          </a:prstGeom>
          <a:solidFill>
            <a:srgbClr val="FFFF00">
              <a:alpha val="32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68710" y="2436665"/>
            <a:ext cx="349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Product Rule: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62630" y="3509153"/>
            <a:ext cx="2805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Quotient Rule: 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5722376" y="3509153"/>
            <a:ext cx="1252384" cy="660400"/>
          </a:xfrm>
          <a:prstGeom prst="leftArrow">
            <a:avLst>
              <a:gd name="adj1" fmla="val 524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6481" y="4542657"/>
            <a:ext cx="931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Because division by zero gives an undefined quotient.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/>
      <p:bldP spid="11" grpId="1"/>
      <p:bldP spid="11" grpId="2"/>
      <p:bldP spid="15" grpId="0" animBg="1"/>
      <p:bldP spid="3" grpId="0"/>
      <p:bldP spid="18" grpId="0" animBg="1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5480</TotalTime>
  <Words>517</Words>
  <Application>Microsoft Office PowerPoint</Application>
  <PresentationFormat>On-screen Show (4:3)</PresentationFormat>
  <Paragraphs>110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2_Office Theme</vt:lpstr>
      <vt:lpstr>Equation</vt:lpstr>
      <vt:lpstr>Section 10.3</vt:lpstr>
      <vt:lpstr>PowerPoint Presentation</vt:lpstr>
      <vt:lpstr>What we did in the previous examples was essentially to divide the exponent of each base by 2,           which is index of the radical for square roots.</vt:lpstr>
      <vt:lpstr>Example</vt:lpstr>
      <vt:lpstr>Problem from today’s homework:</vt:lpstr>
      <vt:lpstr>If we have a radical with an index of 3 or higher, we can use the same process to simplify the radical.</vt:lpstr>
      <vt:lpstr>Example</vt:lpstr>
      <vt:lpstr>Problem from today’s homework: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Skorczewski, Tyler</cp:lastModifiedBy>
  <cp:revision>322</cp:revision>
  <cp:lastPrinted>2016-11-28T20:31:53Z</cp:lastPrinted>
  <dcterms:created xsi:type="dcterms:W3CDTF">2003-11-17T06:38:35Z</dcterms:created>
  <dcterms:modified xsi:type="dcterms:W3CDTF">2018-06-07T23:15:21Z</dcterms:modified>
</cp:coreProperties>
</file>