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353" r:id="rId2"/>
    <p:sldId id="315" r:id="rId3"/>
    <p:sldId id="269" r:id="rId4"/>
    <p:sldId id="333" r:id="rId5"/>
    <p:sldId id="342" r:id="rId6"/>
    <p:sldId id="351" r:id="rId7"/>
    <p:sldId id="335" r:id="rId8"/>
    <p:sldId id="348" r:id="rId9"/>
    <p:sldId id="336" r:id="rId10"/>
    <p:sldId id="337" r:id="rId11"/>
    <p:sldId id="338" r:id="rId12"/>
    <p:sldId id="339" r:id="rId13"/>
    <p:sldId id="350" r:id="rId14"/>
    <p:sldId id="340" r:id="rId15"/>
    <p:sldId id="341" r:id="rId16"/>
    <p:sldId id="361" r:id="rId17"/>
    <p:sldId id="372" r:id="rId18"/>
    <p:sldId id="362" r:id="rId19"/>
    <p:sldId id="363" r:id="rId20"/>
    <p:sldId id="352" r:id="rId21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FFFFCC"/>
    <a:srgbClr val="CCECFF"/>
    <a:srgbClr val="FFCCFF"/>
    <a:srgbClr val="CCFFCC"/>
    <a:srgbClr val="FFFFFF"/>
    <a:srgbClr val="D9C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9" autoAdjust="0"/>
    <p:restoredTop sz="94627" autoAdjust="0"/>
  </p:normalViewPr>
  <p:slideViewPr>
    <p:cSldViewPr snapToGrid="0" snapToObjects="1">
      <p:cViewPr varScale="1">
        <p:scale>
          <a:sx n="82" d="100"/>
          <a:sy n="82" d="100"/>
        </p:scale>
        <p:origin x="144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45CE09DF-DC57-402B-B81D-22EAE507DD5B}"/>
    <pc:docChg chg="delSld modSld sldOrd">
      <pc:chgData name="Skorczewski, Tyler" userId="51e037cb-caff-4c31-880d-f686087de38b" providerId="ADAL" clId="{45CE09DF-DC57-402B-B81D-22EAE507DD5B}" dt="2018-06-07T23:11:29.402" v="2" actId="2696"/>
      <pc:docMkLst>
        <pc:docMk/>
      </pc:docMkLst>
      <pc:sldChg chg="ord">
        <pc:chgData name="Skorczewski, Tyler" userId="51e037cb-caff-4c31-880d-f686087de38b" providerId="ADAL" clId="{45CE09DF-DC57-402B-B81D-22EAE507DD5B}" dt="2018-06-07T23:11:11.258" v="1"/>
        <pc:sldMkLst>
          <pc:docMk/>
          <pc:sldMk cId="0" sldId="341"/>
        </pc:sldMkLst>
      </pc:sldChg>
      <pc:sldChg chg="del">
        <pc:chgData name="Skorczewski, Tyler" userId="51e037cb-caff-4c31-880d-f686087de38b" providerId="ADAL" clId="{45CE09DF-DC57-402B-B81D-22EAE507DD5B}" dt="2018-06-07T23:10:55.186" v="0" actId="2696"/>
        <pc:sldMkLst>
          <pc:docMk/>
          <pc:sldMk cId="2627206003" sldId="369"/>
        </pc:sldMkLst>
      </pc:sldChg>
      <pc:sldChg chg="del">
        <pc:chgData name="Skorczewski, Tyler" userId="51e037cb-caff-4c31-880d-f686087de38b" providerId="ADAL" clId="{45CE09DF-DC57-402B-B81D-22EAE507DD5B}" dt="2018-06-07T23:11:29.402" v="2" actId="2696"/>
        <pc:sldMkLst>
          <pc:docMk/>
          <pc:sldMk cId="4287418587" sldId="37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EE8B3CA-1594-434B-8B36-C7E929B8A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7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76F13-7936-4C17-93A5-31D4FAFF6157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8775" y="527050"/>
            <a:ext cx="3500438" cy="2625725"/>
          </a:xfrm>
          <a:ln w="12700"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838" y="3330575"/>
            <a:ext cx="6816725" cy="3154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F2F5-188D-443C-B814-62784233E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CD40-77D3-49CB-B279-4C304B3A3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F89AA-2D14-497C-8865-4B54C0C16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D540E-526B-46D0-BC45-E4058EE91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10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EE67-02D8-4AEB-BBAE-8E35A2158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1873-5CB4-41D4-B984-C99997969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F1D01-FDCA-425B-B066-B1DEA4DB8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98EE-2C21-4232-9713-4E22663CE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8FAB0-E833-4DFC-9B45-49EACA0ED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F293-A85A-4AE6-AA6E-6FC6B5185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1E6B0-A80C-4935-8D50-DADF584B7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D516D-9CDB-420F-9E37-2277BDAEE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06E50443-1363-4B39-94DC-CDA1CE4A4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449388"/>
            <a:ext cx="7772400" cy="1765300"/>
          </a:xfrm>
        </p:spPr>
        <p:txBody>
          <a:bodyPr/>
          <a:lstStyle/>
          <a:p>
            <a:pPr eaLnBrk="1" hangingPunct="1"/>
            <a:r>
              <a:rPr lang="en-US" sz="6000" dirty="0"/>
              <a:t>Section 11.2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4875"/>
            <a:ext cx="6400800" cy="2193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The Quadratic Formula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0681" y="1012874"/>
            <a:ext cx="9144000" cy="224150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Now, solve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+ 4x + 3 = 0</a:t>
            </a:r>
            <a:r>
              <a:rPr lang="en-US" dirty="0">
                <a:latin typeface="Times New Roman" pitchFamily="18" charset="0"/>
              </a:rPr>
              <a:t> by the </a:t>
            </a:r>
            <a:r>
              <a:rPr lang="en-US" b="1" i="1" u="sng" dirty="0">
                <a:latin typeface="Times New Roman" pitchFamily="18" charset="0"/>
              </a:rPr>
              <a:t>quadratic formula</a:t>
            </a:r>
            <a:r>
              <a:rPr lang="en-US" dirty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      a = 1, b = 4, c = 3,  so the formula gives: 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13315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3315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35075" y="2786063"/>
          <a:ext cx="6332538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2514600" imgH="1295400" progId="Equation.3">
                  <p:embed/>
                </p:oleObj>
              </mc:Choice>
              <mc:Fallback>
                <p:oleObj name="Equation" r:id="rId4" imgW="2514600" imgH="1295400" progId="Equation.3">
                  <p:embed/>
                  <p:pic>
                    <p:nvPicPr>
                      <p:cNvPr id="307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786063"/>
                        <a:ext cx="6332538" cy="326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Rectangle 2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4338" name="Rectangle 2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177211" y="188172"/>
            <a:ext cx="9220007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85000"/>
              <a:defRPr/>
            </a:pPr>
            <a:r>
              <a:rPr lang="en-US" sz="4000" b="1" dirty="0">
                <a:solidFill>
                  <a:srgbClr val="FF0000"/>
                </a:solidFill>
                <a:cs typeface="+mn-cs"/>
              </a:rPr>
              <a:t>Which way works best for this problem? </a:t>
            </a:r>
          </a:p>
          <a:p>
            <a:pPr>
              <a:spcBef>
                <a:spcPct val="20000"/>
              </a:spcBef>
              <a:buSzPct val="85000"/>
              <a:defRPr/>
            </a:pPr>
            <a:endParaRPr lang="en-US" sz="1000" b="1" dirty="0">
              <a:solidFill>
                <a:srgbClr val="FF0000"/>
              </a:solidFill>
              <a:cs typeface="+mn-cs"/>
            </a:endParaRPr>
          </a:p>
          <a:p>
            <a:pPr>
              <a:spcBef>
                <a:spcPct val="20000"/>
              </a:spcBef>
              <a:buSzPct val="85000"/>
              <a:defRPr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cs typeface="+mn-cs"/>
              </a:rPr>
              <a:t>In this case, the </a:t>
            </a:r>
            <a:r>
              <a:rPr lang="en-US" sz="3200" b="1" u="sng" dirty="0">
                <a:solidFill>
                  <a:schemeClr val="tx1">
                    <a:lumMod val="75000"/>
                  </a:schemeClr>
                </a:solidFill>
                <a:cs typeface="+mn-cs"/>
              </a:rPr>
              <a:t>factoring method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cs typeface="+mn-cs"/>
              </a:rPr>
              <a:t> is much quicker, although </a:t>
            </a:r>
            <a:r>
              <a:rPr lang="en-US" sz="3200" u="sng" dirty="0">
                <a:solidFill>
                  <a:schemeClr val="tx1">
                    <a:lumMod val="75000"/>
                  </a:schemeClr>
                </a:solidFill>
                <a:cs typeface="+mn-cs"/>
              </a:rPr>
              <a:t>BOTH methods give the same answer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cs typeface="+mn-cs"/>
              </a:rPr>
              <a:t>.</a:t>
            </a:r>
          </a:p>
          <a:p>
            <a:pPr>
              <a:spcBef>
                <a:spcPct val="20000"/>
              </a:spcBef>
              <a:buSzPct val="85000"/>
              <a:defRPr/>
            </a:pPr>
            <a:endParaRPr lang="en-US" dirty="0">
              <a:solidFill>
                <a:schemeClr val="accent2"/>
              </a:solidFill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798" y="3254375"/>
            <a:ext cx="7025447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And by the way, </a:t>
            </a:r>
          </a:p>
          <a:p>
            <a:pPr algn="ctr"/>
            <a:r>
              <a:rPr lang="en-US" sz="3600" dirty="0"/>
              <a:t>how would we </a:t>
            </a:r>
            <a:r>
              <a:rPr lang="en-US" sz="4000" b="1" u="sng" dirty="0">
                <a:solidFill>
                  <a:srgbClr val="0066FF"/>
                </a:solidFill>
              </a:rPr>
              <a:t>check</a:t>
            </a:r>
            <a:r>
              <a:rPr lang="en-US" sz="3600" dirty="0"/>
              <a:t> these answers </a:t>
            </a:r>
          </a:p>
          <a:p>
            <a:pPr algn="ctr"/>
            <a:r>
              <a:rPr lang="en-US" sz="3600" dirty="0"/>
              <a:t>on a quiz or a test?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Solve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+ 5x + 12 = 0</a:t>
            </a:r>
            <a:r>
              <a:rPr lang="en-US" dirty="0">
                <a:latin typeface="Times New Roman" pitchFamily="18" charset="0"/>
              </a:rPr>
              <a:t> by </a:t>
            </a:r>
          </a:p>
          <a:p>
            <a:pPr eaLnBrk="1" hangingPunct="1">
              <a:buFontTx/>
              <a:buNone/>
            </a:pP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How many solutions and of what type?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Which method to use to solve?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Factoring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The quadratic formula.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	Which way works best?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04800" y="533400"/>
            <a:ext cx="2286000" cy="762000"/>
            <a:chOff x="192" y="240"/>
            <a:chExt cx="1200" cy="480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 dirty="0">
                  <a:solidFill>
                    <a:schemeClr val="bg1"/>
                  </a:solidFill>
                </a:rPr>
                <a:t>Example: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9682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295400"/>
                <a:ext cx="8382000" cy="5257800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dirty="0">
                    <a:latin typeface="Times New Roman" pitchFamily="18" charset="0"/>
                  </a:rPr>
                  <a:t>Use the discriminant to determine the </a:t>
                </a:r>
                <a:r>
                  <a:rPr lang="en-US" b="1" i="1" dirty="0">
                    <a:latin typeface="Times New Roman" pitchFamily="18" charset="0"/>
                  </a:rPr>
                  <a:t>number</a:t>
                </a:r>
                <a:r>
                  <a:rPr lang="en-US" i="1" dirty="0">
                    <a:latin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</a:rPr>
                  <a:t>and </a:t>
                </a:r>
                <a:r>
                  <a:rPr lang="en-US" b="1" i="1" dirty="0">
                    <a:latin typeface="Times New Roman" pitchFamily="18" charset="0"/>
                  </a:rPr>
                  <a:t>type</a:t>
                </a:r>
                <a:r>
                  <a:rPr lang="en-US" dirty="0">
                    <a:latin typeface="Times New Roman" pitchFamily="18" charset="0"/>
                  </a:rPr>
                  <a:t> of solutions for the following equation.</a:t>
                </a:r>
              </a:p>
              <a:p>
                <a:pPr eaLnBrk="1" hangingPunct="1">
                  <a:buFontTx/>
                  <a:buNone/>
                </a:pPr>
                <a:r>
                  <a:rPr lang="en-US" dirty="0">
                    <a:latin typeface="Times New Roman" pitchFamily="18" charset="0"/>
                  </a:rPr>
                  <a:t>			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</a:rPr>
                  <a:t>x</a:t>
                </a:r>
                <a:r>
                  <a:rPr lang="en-US" baseline="30000" dirty="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</a:rPr>
                  <a:t> + 5x + 12 = 0</a:t>
                </a:r>
              </a:p>
              <a:p>
                <a:pPr eaLnBrk="1" hangingPunct="1">
                  <a:buFontTx/>
                  <a:buNone/>
                </a:pPr>
                <a:r>
                  <a:rPr lang="en-US" dirty="0">
                    <a:latin typeface="Times New Roman" pitchFamily="18" charset="0"/>
                  </a:rPr>
                  <a:t>		         </a:t>
                </a:r>
                <a:r>
                  <a:rPr lang="en-US" i="1" dirty="0">
                    <a:latin typeface="Times New Roman" pitchFamily="18" charset="0"/>
                  </a:rPr>
                  <a:t>a</a:t>
                </a:r>
                <a:r>
                  <a:rPr lang="en-US" dirty="0">
                    <a:latin typeface="Times New Roman" pitchFamily="18" charset="0"/>
                  </a:rPr>
                  <a:t> = 1, </a:t>
                </a:r>
                <a:r>
                  <a:rPr lang="en-US" i="1" dirty="0">
                    <a:latin typeface="Times New Roman" pitchFamily="18" charset="0"/>
                  </a:rPr>
                  <a:t>b</a:t>
                </a:r>
                <a:r>
                  <a:rPr lang="en-US" dirty="0">
                    <a:latin typeface="Times New Roman" pitchFamily="18" charset="0"/>
                  </a:rPr>
                  <a:t> = 5, and </a:t>
                </a:r>
                <a:r>
                  <a:rPr lang="en-US" i="1" dirty="0">
                    <a:latin typeface="Times New Roman" pitchFamily="18" charset="0"/>
                  </a:rPr>
                  <a:t>c</a:t>
                </a:r>
                <a:r>
                  <a:rPr lang="en-US" dirty="0">
                    <a:latin typeface="Times New Roman" pitchFamily="18" charset="0"/>
                  </a:rPr>
                  <a:t> = 12</a:t>
                </a:r>
              </a:p>
              <a:p>
                <a:pPr eaLnBrk="1" hangingPunct="1">
                  <a:buFontTx/>
                  <a:buNone/>
                </a:pPr>
                <a:r>
                  <a:rPr lang="en-US" i="1" dirty="0">
                    <a:latin typeface="Times New Roman" pitchFamily="18" charset="0"/>
                  </a:rPr>
                  <a:t>     b</a:t>
                </a:r>
                <a:r>
                  <a:rPr lang="en-US" baseline="30000" dirty="0">
                    <a:latin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</a:rPr>
                  <a:t> – 4</a:t>
                </a:r>
                <a:r>
                  <a:rPr lang="en-US" i="1" dirty="0">
                    <a:latin typeface="Times New Roman" pitchFamily="18" charset="0"/>
                  </a:rPr>
                  <a:t>ac</a:t>
                </a:r>
                <a:r>
                  <a:rPr lang="en-US" dirty="0">
                    <a:latin typeface="Times New Roman" pitchFamily="18" charset="0"/>
                  </a:rPr>
                  <a:t> = (5)</a:t>
                </a:r>
                <a:r>
                  <a:rPr lang="en-US" baseline="30000" dirty="0">
                    <a:latin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</a:rPr>
                  <a:t> – 4(1)(12) = 25 – 48 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</a:rPr>
                  <a:t>-23</a:t>
                </a:r>
              </a:p>
              <a:p>
                <a:pPr eaLnBrk="1" hangingPunct="1">
                  <a:buFontTx/>
                  <a:buNone/>
                </a:pPr>
                <a:endParaRPr lang="en-US" sz="2000" dirty="0"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dirty="0">
                    <a:latin typeface="Times New Roman" pitchFamily="18" charset="0"/>
                  </a:rPr>
                  <a:t>Since the discriminant is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</a:rPr>
                  <a:t>negative</a:t>
                </a:r>
                <a:r>
                  <a:rPr lang="en-US" dirty="0">
                    <a:latin typeface="Times New Roman" pitchFamily="18" charset="0"/>
                  </a:rPr>
                  <a:t>, there is </a:t>
                </a:r>
                <a:r>
                  <a:rPr lang="en-US" b="1" i="1" dirty="0">
                    <a:latin typeface="Times New Roman" pitchFamily="18" charset="0"/>
                  </a:rPr>
                  <a:t>no</a:t>
                </a:r>
                <a:r>
                  <a:rPr lang="en-US" dirty="0">
                    <a:latin typeface="Times New Roman" pitchFamily="18" charset="0"/>
                  </a:rPr>
                  <a:t> real solution. </a:t>
                </a:r>
                <a:r>
                  <a:rPr lang="en-US" sz="2400" dirty="0">
                    <a:latin typeface="Times New Roman" pitchFamily="18" charset="0"/>
                  </a:rPr>
                  <a:t>(There are two complex solutions containing the imaginary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.)</a:t>
                </a:r>
              </a:p>
              <a:p>
                <a:pPr eaLnBrk="1" hangingPunct="1">
                  <a:buFontTx/>
                  <a:buNone/>
                </a:pPr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</a:rPr>
                  <a:t>Question:</a:t>
                </a:r>
                <a:r>
                  <a:rPr lang="en-US" dirty="0">
                    <a:latin typeface="Times New Roman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</a:rPr>
                  <a:t>What would this graph look like?</a:t>
                </a:r>
              </a:p>
            </p:txBody>
          </p:sp>
        </mc:Choice>
        <mc:Fallback xmlns="">
          <p:sp>
            <p:nvSpPr>
              <p:cNvPr id="1996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257800"/>
              </a:xfrm>
              <a:blipFill rotWithShape="1">
                <a:blip r:embed="rId2"/>
                <a:stretch>
                  <a:fillRect l="-1891" t="-1624" r="-2036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4800" y="228600"/>
            <a:ext cx="1905000" cy="762000"/>
            <a:chOff x="192" y="240"/>
            <a:chExt cx="1200" cy="480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08768"/>
            <a:ext cx="8816975" cy="4976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Solve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+ 5x + 12 = 0</a:t>
            </a:r>
            <a:r>
              <a:rPr lang="en-US" dirty="0">
                <a:latin typeface="Times New Roman" pitchFamily="18" charset="0"/>
              </a:rPr>
              <a:t> by </a:t>
            </a:r>
            <a:r>
              <a:rPr lang="en-US" b="1" i="1" u="sng" dirty="0">
                <a:latin typeface="Times New Roman" pitchFamily="18" charset="0"/>
              </a:rPr>
              <a:t>factoring</a:t>
            </a:r>
            <a:r>
              <a:rPr lang="en-US" dirty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This one </a:t>
            </a:r>
            <a:r>
              <a:rPr lang="en-US" i="1" dirty="0">
                <a:latin typeface="Times New Roman" pitchFamily="18" charset="0"/>
              </a:rPr>
              <a:t>looks</a:t>
            </a:r>
            <a:r>
              <a:rPr lang="en-US" dirty="0">
                <a:latin typeface="Times New Roman" pitchFamily="18" charset="0"/>
              </a:rPr>
              <a:t> pretty easy to factor, but when you start trying to find  two factors of 12 that add up to 5, nothing works.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                (1+12=13,   2+6=8,   3+4=7).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What does this mean?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It means that the polynomial is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PRIME</a:t>
            </a:r>
            <a:r>
              <a:rPr lang="en-US" dirty="0">
                <a:latin typeface="Times New Roman" pitchFamily="18" charset="0"/>
              </a:rPr>
              <a:t>, and there are no rational solutions.  (Remember, a rational number is either an integer or a fraction.)</a:t>
            </a:r>
          </a:p>
        </p:txBody>
      </p:sp>
      <p:graphicFrame>
        <p:nvGraphicFramePr>
          <p:cNvPr id="16387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6387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3375"/>
            <a:ext cx="8589963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Solve  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 + 5x + 12 = 0 </a:t>
            </a:r>
            <a:r>
              <a:rPr lang="en-US" sz="2800" i="1" dirty="0">
                <a:latin typeface="Times New Roman" pitchFamily="18" charset="0"/>
              </a:rPr>
              <a:t>(continued):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i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Let’s see what the </a:t>
            </a:r>
            <a:r>
              <a:rPr lang="en-US" sz="2800" u="sng" dirty="0">
                <a:latin typeface="Times New Roman" pitchFamily="18" charset="0"/>
              </a:rPr>
              <a:t>quadratic formula </a:t>
            </a:r>
            <a:r>
              <a:rPr lang="en-US" sz="2800" dirty="0">
                <a:latin typeface="Times New Roman" pitchFamily="18" charset="0"/>
              </a:rPr>
              <a:t>gives in this case: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   		a = 1, b = 5, c = 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		so the formula gives: </a:t>
            </a:r>
            <a:endParaRPr lang="en-US" sz="1800" dirty="0">
              <a:latin typeface="Times New Roman" pitchFamily="18" charset="0"/>
            </a:endParaRPr>
          </a:p>
        </p:txBody>
      </p:sp>
      <p:graphicFrame>
        <p:nvGraphicFramePr>
          <p:cNvPr id="17411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7411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6550" y="2470150"/>
          <a:ext cx="74898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3314700" imgH="444500" progId="Equation.3">
                  <p:embed/>
                </p:oleObj>
              </mc:Choice>
              <mc:Fallback>
                <p:oleObj name="Equation" r:id="rId4" imgW="3314700" imgH="444500" progId="Equation.3">
                  <p:embed/>
                  <p:pic>
                    <p:nvPicPr>
                      <p:cNvPr id="190469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470150"/>
                        <a:ext cx="74898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9854" y="3917716"/>
            <a:ext cx="8885815" cy="2025170"/>
          </a:xfrm>
          <a:prstGeom prst="rect">
            <a:avLst/>
          </a:prstGeom>
          <a:solidFill>
            <a:srgbClr val="FFFFCC"/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Notice that the number under the radical sign is </a:t>
            </a:r>
            <a:r>
              <a:rPr lang="en-US" sz="2800" b="1" dirty="0"/>
              <a:t>negative</a:t>
            </a:r>
            <a:r>
              <a:rPr lang="en-US" sz="2800" dirty="0"/>
              <a:t>, which means there are no </a:t>
            </a:r>
            <a:r>
              <a:rPr lang="en-US" sz="2800" b="1" i="1" dirty="0">
                <a:solidFill>
                  <a:srgbClr val="FF0000"/>
                </a:solidFill>
              </a:rPr>
              <a:t>real</a:t>
            </a:r>
            <a:r>
              <a:rPr lang="en-US" sz="2800" b="1" dirty="0"/>
              <a:t> </a:t>
            </a:r>
            <a:r>
              <a:rPr lang="en-US" sz="2800" dirty="0"/>
              <a:t>answers. </a:t>
            </a:r>
          </a:p>
          <a:p>
            <a:endParaRPr lang="en-US" sz="800" dirty="0"/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dirty="0"/>
              <a:t>There will be two complex but not real solutions involving the symbol “ </a:t>
            </a:r>
            <a:r>
              <a:rPr lang="en-US" sz="2800" b="1" i="1" dirty="0" err="1">
                <a:solidFill>
                  <a:srgbClr val="0066FF"/>
                </a:solidFill>
              </a:rPr>
              <a:t>i</a:t>
            </a:r>
            <a:r>
              <a:rPr lang="en-US" sz="2800" b="1" i="1" dirty="0">
                <a:solidFill>
                  <a:srgbClr val="0066FF"/>
                </a:solidFill>
              </a:rPr>
              <a:t> </a:t>
            </a:r>
            <a:r>
              <a:rPr lang="en-US" sz="2800" dirty="0"/>
              <a:t>” which is the square root of -1.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Solve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+ 2x - 4 = 0</a:t>
            </a:r>
            <a:r>
              <a:rPr lang="en-US" dirty="0">
                <a:latin typeface="Times New Roman" pitchFamily="18" charset="0"/>
              </a:rPr>
              <a:t> by </a:t>
            </a:r>
          </a:p>
          <a:p>
            <a:pPr eaLnBrk="1" hangingPunct="1">
              <a:buFontTx/>
              <a:buNone/>
            </a:pP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How many solutions and of what type?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Which method to use to solve?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Factoring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The quadratic formula.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	Which way works best?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04800" y="533400"/>
            <a:ext cx="2286000" cy="762000"/>
            <a:chOff x="192" y="240"/>
            <a:chExt cx="1200" cy="480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 dirty="0">
                  <a:solidFill>
                    <a:schemeClr val="bg1"/>
                  </a:solidFill>
                </a:rPr>
                <a:t>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4644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Use the discriminant to determine the </a:t>
            </a:r>
            <a:r>
              <a:rPr lang="en-US" b="1" i="1" dirty="0">
                <a:latin typeface="Times New Roman" pitchFamily="18" charset="0"/>
              </a:rPr>
              <a:t>number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and </a:t>
            </a:r>
            <a:r>
              <a:rPr lang="en-US" b="1" i="1" dirty="0">
                <a:latin typeface="Times New Roman" pitchFamily="18" charset="0"/>
              </a:rPr>
              <a:t>type</a:t>
            </a:r>
            <a:r>
              <a:rPr lang="en-US" dirty="0">
                <a:latin typeface="Times New Roman" pitchFamily="18" charset="0"/>
              </a:rPr>
              <a:t> of solutions for the following equation.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+  2x – 4 = 0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         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</a:rPr>
              <a:t> = 1, </a:t>
            </a:r>
            <a:r>
              <a:rPr lang="en-US" i="1" dirty="0">
                <a:latin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</a:rPr>
              <a:t> = 2, and </a:t>
            </a:r>
            <a:r>
              <a:rPr lang="en-US" i="1" dirty="0">
                <a:latin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</a:rPr>
              <a:t> = -4</a:t>
            </a:r>
          </a:p>
          <a:p>
            <a:pPr eaLnBrk="1" hangingPunct="1">
              <a:buFontTx/>
              <a:buNone/>
            </a:pPr>
            <a:r>
              <a:rPr lang="en-US" i="1" dirty="0">
                <a:latin typeface="Times New Roman" pitchFamily="18" charset="0"/>
              </a:rPr>
              <a:t>     b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– 4</a:t>
            </a:r>
            <a:r>
              <a:rPr lang="en-US" i="1" dirty="0">
                <a:latin typeface="Times New Roman" pitchFamily="18" charset="0"/>
              </a:rPr>
              <a:t>ac</a:t>
            </a:r>
            <a:r>
              <a:rPr lang="en-US" dirty="0">
                <a:latin typeface="Times New Roman" pitchFamily="18" charset="0"/>
              </a:rPr>
              <a:t> = (2)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– 4(1)(-4) = 4 – (-16) =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  <a:p>
            <a:pPr eaLnBrk="1" hangingPunct="1">
              <a:buFontTx/>
              <a:buNone/>
            </a:pPr>
            <a:endParaRPr lang="en-US" sz="2000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Since the discriminant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positive</a:t>
            </a:r>
            <a:r>
              <a:rPr lang="en-US" dirty="0">
                <a:latin typeface="Times New Roman" pitchFamily="18" charset="0"/>
              </a:rPr>
              <a:t>, there are </a:t>
            </a:r>
            <a:r>
              <a:rPr lang="en-US" b="1" i="1" dirty="0">
                <a:latin typeface="Times New Roman" pitchFamily="18" charset="0"/>
              </a:rPr>
              <a:t>two</a:t>
            </a:r>
            <a:r>
              <a:rPr lang="en-US" dirty="0">
                <a:latin typeface="Times New Roman" pitchFamily="18" charset="0"/>
              </a:rPr>
              <a:t> real solutions. 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Question: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What would this graph look like?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4800" y="228600"/>
            <a:ext cx="1905000" cy="762000"/>
            <a:chOff x="192" y="240"/>
            <a:chExt cx="1200" cy="480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897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5175"/>
            <a:ext cx="8816975" cy="4976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Solve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+ 2x - 4 = 0</a:t>
            </a:r>
            <a:r>
              <a:rPr lang="en-US" dirty="0">
                <a:latin typeface="Times New Roman" pitchFamily="18" charset="0"/>
              </a:rPr>
              <a:t> by </a:t>
            </a:r>
            <a:r>
              <a:rPr lang="en-US" b="1" i="1" u="sng" dirty="0">
                <a:latin typeface="Times New Roman" pitchFamily="18" charset="0"/>
              </a:rPr>
              <a:t>factoring</a:t>
            </a:r>
            <a:r>
              <a:rPr lang="en-US" dirty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Again, this one </a:t>
            </a:r>
            <a:r>
              <a:rPr lang="en-US" i="1" dirty="0">
                <a:latin typeface="Times New Roman" pitchFamily="18" charset="0"/>
              </a:rPr>
              <a:t>looks</a:t>
            </a:r>
            <a:r>
              <a:rPr lang="en-US" dirty="0">
                <a:latin typeface="Times New Roman" pitchFamily="18" charset="0"/>
              </a:rPr>
              <a:t> like it would be easy to factor, but when you start trying to find  two factors of 4 that add up to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 nothing works.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                (-1 + 4 =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,  -4 + 1=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</a:rPr>
              <a:t>-3</a:t>
            </a:r>
            <a:r>
              <a:rPr lang="en-US" dirty="0">
                <a:latin typeface="Times New Roman" pitchFamily="18" charset="0"/>
              </a:rPr>
              <a:t>,  -2+2 =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What does this mean?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It means that the polynomial is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PRIME</a:t>
            </a:r>
            <a:r>
              <a:rPr lang="en-US" dirty="0">
                <a:latin typeface="Times New Roman" pitchFamily="18" charset="0"/>
              </a:rPr>
              <a:t>, and there are no rational solutions.  (Remember, a rational number is a real number that is either an integer or a fraction.)</a:t>
            </a:r>
          </a:p>
        </p:txBody>
      </p:sp>
      <p:graphicFrame>
        <p:nvGraphicFramePr>
          <p:cNvPr id="16387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6387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8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3375"/>
            <a:ext cx="8589963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Solve  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 + 2x - 4 = 0 </a:t>
            </a:r>
            <a:r>
              <a:rPr lang="en-US" sz="2800" i="1" dirty="0">
                <a:latin typeface="Times New Roman" pitchFamily="18" charset="0"/>
              </a:rPr>
              <a:t>(continued):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i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Let’s see what the </a:t>
            </a:r>
            <a:r>
              <a:rPr lang="en-US" sz="2800" u="sng" dirty="0">
                <a:latin typeface="Times New Roman" pitchFamily="18" charset="0"/>
              </a:rPr>
              <a:t>quadratic formula</a:t>
            </a:r>
            <a:r>
              <a:rPr lang="en-US" sz="2800" dirty="0">
                <a:latin typeface="Times New Roman" pitchFamily="18" charset="0"/>
              </a:rPr>
              <a:t> gives in this case: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   		a = 1, b = 2, c = -4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		so the formula gives: </a:t>
            </a:r>
            <a:endParaRPr lang="en-US" sz="1800" dirty="0">
              <a:latin typeface="Times New Roman" pitchFamily="18" charset="0"/>
            </a:endParaRPr>
          </a:p>
        </p:txBody>
      </p:sp>
      <p:graphicFrame>
        <p:nvGraphicFramePr>
          <p:cNvPr id="17411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7411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69126001"/>
              </p:ext>
            </p:extLst>
          </p:nvPr>
        </p:nvGraphicFramePr>
        <p:xfrm>
          <a:off x="554038" y="2470150"/>
          <a:ext cx="70516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3213000" imgH="457200" progId="Equation.3">
                  <p:embed/>
                </p:oleObj>
              </mc:Choice>
              <mc:Fallback>
                <p:oleObj name="Equation" r:id="rId4" imgW="3213000" imgH="457200" progId="Equation.3">
                  <p:embed/>
                  <p:pic>
                    <p:nvPicPr>
                      <p:cNvPr id="190469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470150"/>
                        <a:ext cx="70516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551" y="4850279"/>
            <a:ext cx="8405812" cy="1938992"/>
          </a:xfrm>
          <a:prstGeom prst="rect">
            <a:avLst/>
          </a:prstGeom>
          <a:solidFill>
            <a:srgbClr val="FFFFCC"/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Notice that the number (20) under the radical sign is positive, which means there are two </a:t>
            </a:r>
            <a:r>
              <a:rPr lang="en-US" b="1" i="1" dirty="0">
                <a:solidFill>
                  <a:srgbClr val="FF0000"/>
                </a:solidFill>
              </a:rPr>
              <a:t>real</a:t>
            </a:r>
            <a:r>
              <a:rPr lang="en-US" b="1" dirty="0"/>
              <a:t> </a:t>
            </a:r>
            <a:r>
              <a:rPr lang="en-US" dirty="0"/>
              <a:t>answers. However, since 20 is not a perfect square, its square root is </a:t>
            </a:r>
            <a:r>
              <a:rPr lang="en-US" b="1" i="1" dirty="0"/>
              <a:t>irrational</a:t>
            </a:r>
            <a:r>
              <a:rPr lang="en-US" dirty="0"/>
              <a:t>. In this case, we’d again say that the polynomial is </a:t>
            </a:r>
            <a:r>
              <a:rPr lang="en-US" b="1" i="1" dirty="0">
                <a:solidFill>
                  <a:srgbClr val="FF0000"/>
                </a:solidFill>
              </a:rPr>
              <a:t>prime</a:t>
            </a:r>
            <a:r>
              <a:rPr lang="en-US" dirty="0"/>
              <a:t>, because it has </a:t>
            </a:r>
            <a:r>
              <a:rPr lang="en-US" b="1" i="1" dirty="0"/>
              <a:t>no rational roots</a:t>
            </a:r>
            <a:r>
              <a:rPr lang="en-US" dirty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4038" y="3694188"/>
                <a:ext cx="5713552" cy="9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𝑥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±2</m:t>
                          </m:r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6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600" b="0" i="0" smtClean="0">
                          <a:latin typeface="Cambria Math"/>
                        </a:rPr>
                        <m:t>=−1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8" y="3694188"/>
                <a:ext cx="5713552" cy="9355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267590" y="3931143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(exact answer)</a:t>
            </a:r>
          </a:p>
        </p:txBody>
      </p:sp>
    </p:spTree>
    <p:extLst>
      <p:ext uri="{BB962C8B-B14F-4D97-AF65-F5344CB8AC3E}">
        <p14:creationId xmlns:p14="http://schemas.microsoft.com/office/powerpoint/2010/main" val="1107920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3688"/>
            <a:ext cx="7772400" cy="1446212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The Quadratic Formula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19088" y="1739900"/>
            <a:ext cx="8491537" cy="51181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</a:rPr>
              <a:t>quadratic formula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is another technique we can use for solving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</a:rPr>
              <a:t>quadratic equations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Times New Roman" pitchFamily="18" charset="0"/>
              </a:rPr>
              <a:t>Remember,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</a:rPr>
              <a:t>quadratic equations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are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</a:rPr>
              <a:t>polynomial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equations of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</a:rPr>
              <a:t>degree 2</a:t>
            </a:r>
            <a:r>
              <a:rPr lang="en-US" dirty="0">
                <a:latin typeface="Times New Roman" pitchFamily="18" charset="0"/>
              </a:rPr>
              <a:t>, such as     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Times New Roman" pitchFamily="18" charset="0"/>
              </a:rPr>
              <a:t>                           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+ 3x -7 = 0</a:t>
            </a:r>
            <a:r>
              <a:rPr lang="en-US" dirty="0">
                <a:latin typeface="Times New Roman" pitchFamily="18" charset="0"/>
              </a:rPr>
              <a:t>     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Times New Roman" pitchFamily="18" charset="0"/>
              </a:rPr>
              <a:t>                                     or     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                             5x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– 14 = 0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0" y="3962400"/>
          <a:ext cx="44958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790700" imgH="482600" progId="Equation.3">
                  <p:embed/>
                </p:oleObj>
              </mc:Choice>
              <mc:Fallback>
                <p:oleObj name="Equation" r:id="rId3" imgW="1790700" imgH="482600" progId="Equation.3">
                  <p:embed/>
                  <p:pic>
                    <p:nvPicPr>
                      <p:cNvPr id="202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44958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4495800" y="4038600"/>
          <a:ext cx="264636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054100" imgH="431800" progId="Equation.3">
                  <p:embed/>
                </p:oleObj>
              </mc:Choice>
              <mc:Fallback>
                <p:oleObj name="Equation" r:id="rId5" imgW="1054100" imgH="431800" progId="Equation.3">
                  <p:embed/>
                  <p:pic>
                    <p:nvPicPr>
                      <p:cNvPr id="202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2646363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7072313" y="4038600"/>
          <a:ext cx="207168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825500" imgH="431800" progId="Equation.3">
                  <p:embed/>
                </p:oleObj>
              </mc:Choice>
              <mc:Fallback>
                <p:oleObj name="Equation" r:id="rId7" imgW="825500" imgH="431800" progId="Equation.3">
                  <p:embed/>
                  <p:pic>
                    <p:nvPicPr>
                      <p:cNvPr id="202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4038600"/>
                        <a:ext cx="2071687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29948"/>
              </p:ext>
            </p:extLst>
          </p:nvPr>
        </p:nvGraphicFramePr>
        <p:xfrm>
          <a:off x="803275" y="5330283"/>
          <a:ext cx="15938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634725" imgH="393529" progId="Equation.3">
                  <p:embed/>
                </p:oleObj>
              </mc:Choice>
              <mc:Fallback>
                <p:oleObj name="Equation" r:id="rId9" imgW="634725" imgH="393529" progId="Equation.3">
                  <p:embed/>
                  <p:pic>
                    <p:nvPicPr>
                      <p:cNvPr id="202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330283"/>
                        <a:ext cx="15938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82229" y="2340246"/>
            <a:ext cx="7315200" cy="16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b="1" u="sng" dirty="0">
                <a:solidFill>
                  <a:schemeClr val="tx2"/>
                </a:solidFill>
              </a:rPr>
              <a:t>Step 1</a:t>
            </a:r>
            <a:r>
              <a:rPr lang="en-US" sz="2800" dirty="0">
                <a:solidFill>
                  <a:schemeClr val="tx2"/>
                </a:solidFill>
              </a:rPr>
              <a:t>: </a:t>
            </a:r>
            <a:r>
              <a:rPr lang="en-US" sz="2800" dirty="0">
                <a:solidFill>
                  <a:srgbClr val="0066FF"/>
                </a:solidFill>
              </a:rPr>
              <a:t>Multiply every term by 8 to get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i="1" dirty="0"/>
              <a:t>                          x</a:t>
            </a:r>
            <a:r>
              <a:rPr lang="en-US" sz="2800" baseline="30000" dirty="0"/>
              <a:t>2</a:t>
            </a:r>
            <a:r>
              <a:rPr lang="en-US" sz="2800" dirty="0"/>
              <a:t> + 8</a:t>
            </a:r>
            <a:r>
              <a:rPr lang="en-US" sz="2800" i="1" dirty="0"/>
              <a:t>x</a:t>
            </a:r>
            <a:r>
              <a:rPr lang="en-US" sz="2800" dirty="0"/>
              <a:t> – 20 = 0 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i="1" dirty="0"/>
              <a:t>              </a:t>
            </a:r>
            <a:r>
              <a:rPr lang="en-US" sz="2800" dirty="0"/>
              <a:t>   Therefore </a:t>
            </a:r>
            <a:r>
              <a:rPr lang="en-US" sz="2800" i="1" dirty="0"/>
              <a:t>a</a:t>
            </a:r>
            <a:r>
              <a:rPr lang="en-US" sz="2800" dirty="0"/>
              <a:t> = 1, </a:t>
            </a:r>
            <a:r>
              <a:rPr lang="en-US" sz="2800" i="1" dirty="0"/>
              <a:t>b</a:t>
            </a:r>
            <a:r>
              <a:rPr lang="en-US" sz="2800" dirty="0"/>
              <a:t> = 8, </a:t>
            </a:r>
            <a:r>
              <a:rPr lang="en-US" sz="2800" i="1" dirty="0"/>
              <a:t>c</a:t>
            </a:r>
            <a:r>
              <a:rPr lang="en-US" sz="2800" dirty="0"/>
              <a:t> = -20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1524000"/>
            <a:ext cx="8305800" cy="882650"/>
            <a:chOff x="432" y="960"/>
            <a:chExt cx="5232" cy="556"/>
          </a:xfrm>
        </p:grpSpPr>
        <p:grpSp>
          <p:nvGrpSpPr>
            <p:cNvPr id="21514" name="Group 9"/>
            <p:cNvGrpSpPr>
              <a:grpSpLocks/>
            </p:cNvGrpSpPr>
            <p:nvPr/>
          </p:nvGrpSpPr>
          <p:grpSpPr bwMode="auto">
            <a:xfrm>
              <a:off x="1152" y="960"/>
              <a:ext cx="1310" cy="556"/>
              <a:chOff x="1152" y="1200"/>
              <a:chExt cx="1310" cy="556"/>
            </a:xfrm>
          </p:grpSpPr>
          <p:graphicFrame>
            <p:nvGraphicFramePr>
              <p:cNvPr id="21516" name="Object 10"/>
              <p:cNvGraphicFramePr>
                <a:graphicFrameLocks noChangeAspect="1"/>
              </p:cNvGraphicFramePr>
              <p:nvPr/>
            </p:nvGraphicFramePr>
            <p:xfrm>
              <a:off x="1152" y="1200"/>
              <a:ext cx="197" cy="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6" name="Equation" r:id="rId11" imgW="139639" imgH="393529" progId="Equation.3">
                      <p:embed/>
                    </p:oleObj>
                  </mc:Choice>
                  <mc:Fallback>
                    <p:oleObj name="Equation" r:id="rId11" imgW="139639" imgH="393529" progId="Equation.3">
                      <p:embed/>
                      <p:pic>
                        <p:nvPicPr>
                          <p:cNvPr id="21516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200"/>
                            <a:ext cx="197" cy="5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7" name="Object 11"/>
              <p:cNvGraphicFramePr>
                <a:graphicFrameLocks noChangeAspect="1"/>
              </p:cNvGraphicFramePr>
              <p:nvPr/>
            </p:nvGraphicFramePr>
            <p:xfrm>
              <a:off x="2247" y="1200"/>
              <a:ext cx="215" cy="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7" name="Equation" r:id="rId13" imgW="152334" imgH="393529" progId="Equation.3">
                      <p:embed/>
                    </p:oleObj>
                  </mc:Choice>
                  <mc:Fallback>
                    <p:oleObj name="Equation" r:id="rId13" imgW="152334" imgH="393529" progId="Equation.3">
                      <p:embed/>
                      <p:pic>
                        <p:nvPicPr>
                          <p:cNvPr id="21517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7" y="1200"/>
                            <a:ext cx="215" cy="5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432" y="1056"/>
              <a:ext cx="5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sz="3200" dirty="0"/>
                <a:t>Solve     </a:t>
              </a:r>
              <a:r>
                <a:rPr lang="en-US" sz="3200" i="1" dirty="0"/>
                <a:t>x</a:t>
              </a:r>
              <a:r>
                <a:rPr lang="en-US" sz="3200" baseline="30000" dirty="0"/>
                <a:t>2</a:t>
              </a:r>
              <a:r>
                <a:rPr lang="en-US" sz="3200" dirty="0"/>
                <a:t> + </a:t>
              </a:r>
              <a:r>
                <a:rPr lang="en-US" sz="3200" i="1" dirty="0"/>
                <a:t>x</a:t>
              </a:r>
              <a:r>
                <a:rPr lang="en-US" sz="3200" dirty="0"/>
                <a:t> –      = 0 by the quadratic formula.</a:t>
              </a:r>
              <a:endParaRPr lang="en-US" dirty="0"/>
            </a:p>
          </p:txBody>
        </p:sp>
      </p:grp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265113" y="36513"/>
            <a:ext cx="87264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FF0000"/>
                </a:solidFill>
              </a:rPr>
              <a:t>Question:</a:t>
            </a:r>
            <a:r>
              <a:rPr lang="en-US" sz="3200" dirty="0">
                <a:solidFill>
                  <a:srgbClr val="FF0000"/>
                </a:solidFill>
              </a:rPr>
              <a:t> What if some coefficients in your quadratic equation are </a:t>
            </a:r>
            <a:r>
              <a:rPr lang="en-US" sz="3200" b="1" dirty="0">
                <a:solidFill>
                  <a:srgbClr val="0066FF"/>
                </a:solidFill>
              </a:rPr>
              <a:t>fractions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3200" dirty="0"/>
              <a:t> </a:t>
            </a:r>
            <a:r>
              <a:rPr lang="en-US" b="1" dirty="0"/>
              <a:t>ANSWER:</a:t>
            </a:r>
            <a:r>
              <a:rPr lang="en-US" dirty="0"/>
              <a:t> Clear them first by multiplying all terms by the LCD: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999" y="5363601"/>
            <a:ext cx="34596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version gives: 4/2 = 2</a:t>
            </a:r>
          </a:p>
          <a:p>
            <a:endParaRPr lang="en-US" sz="800" dirty="0"/>
          </a:p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version gives -20/2 = -10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5601" y="5113656"/>
            <a:ext cx="27660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IMPORTANT:</a:t>
            </a:r>
          </a:p>
          <a:p>
            <a:r>
              <a:rPr lang="en-US" sz="1400" dirty="0"/>
              <a:t>When you check these answers, plug them back into the ORIGINAL equation, the one with the fractions, just in case you made a mistake when you cleared the fractions in Step 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381000"/>
            <a:ext cx="8089900" cy="6172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Times New Roman" pitchFamily="18" charset="0"/>
              </a:rPr>
              <a:t>The quadratic formula is derived from a process called “completing the square” for a general quadratic equation. </a:t>
            </a:r>
          </a:p>
          <a:p>
            <a:pPr lvl="1" eaLnBrk="1" hangingPunct="1"/>
            <a:r>
              <a:rPr lang="en-US" i="1" dirty="0">
                <a:latin typeface="Times New Roman" pitchFamily="18" charset="0"/>
              </a:rPr>
              <a:t>See Section 11.1 in the online textbook if you’re interested in seeing how this formula is derived. </a:t>
            </a:r>
          </a:p>
          <a:p>
            <a:pPr lvl="1" eaLnBrk="1" hangingPunct="1"/>
            <a:r>
              <a:rPr lang="en-US" i="1" dirty="0">
                <a:latin typeface="Times New Roman" pitchFamily="18" charset="0"/>
              </a:rPr>
              <a:t>If you are taking Math 120 next, this will be covered in that class in more detail, along with the technique called “completing the square”.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-449264" y="14777"/>
            <a:ext cx="959326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4800" b="1" u="sng" dirty="0">
                <a:solidFill>
                  <a:srgbClr val="6600CC"/>
                </a:solidFill>
              </a:rPr>
              <a:t>The Quadratic Formula</a:t>
            </a:r>
            <a:r>
              <a:rPr lang="en-US" sz="4800" b="1" dirty="0">
                <a:solidFill>
                  <a:srgbClr val="6600CC"/>
                </a:solidFill>
              </a:rPr>
              <a:t>: </a:t>
            </a:r>
          </a:p>
          <a:p>
            <a:pPr algn="ctr" eaLnBrk="1" hangingPunct="1"/>
            <a:endParaRPr lang="en-US" sz="4000" b="1" dirty="0">
              <a:solidFill>
                <a:srgbClr val="6600CC"/>
              </a:solidFill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33448"/>
              </p:ext>
            </p:extLst>
          </p:nvPr>
        </p:nvGraphicFramePr>
        <p:xfrm>
          <a:off x="1817688" y="2819218"/>
          <a:ext cx="4976812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44600" imgH="444500" progId="Equation.3">
                  <p:embed/>
                </p:oleObj>
              </mc:Choice>
              <mc:Fallback>
                <p:oleObj name="Equation" r:id="rId3" imgW="1244600" imgH="4445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819218"/>
                        <a:ext cx="4976812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980367"/>
            <a:ext cx="91440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/>
              <a:t>The two solutions to the equation </a:t>
            </a:r>
          </a:p>
          <a:p>
            <a:pPr algn="ctr" eaLnBrk="1" hangingPunct="1"/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i="1" dirty="0">
                <a:solidFill>
                  <a:srgbClr val="0066FF"/>
                </a:solidFill>
              </a:rPr>
              <a:t>x</a:t>
            </a:r>
            <a:r>
              <a:rPr lang="en-US" sz="4000" i="1" baseline="30000" dirty="0">
                <a:solidFill>
                  <a:srgbClr val="0066FF"/>
                </a:solidFill>
              </a:rPr>
              <a:t>2</a:t>
            </a:r>
            <a:r>
              <a:rPr lang="en-US" sz="4000" baseline="30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+ </a:t>
            </a:r>
            <a:r>
              <a:rPr lang="en-US" sz="4000" dirty="0" err="1">
                <a:solidFill>
                  <a:srgbClr val="FF0000"/>
                </a:solidFill>
              </a:rPr>
              <a:t>b</a:t>
            </a:r>
            <a:r>
              <a:rPr lang="en-US" sz="4000" i="1" dirty="0" err="1">
                <a:solidFill>
                  <a:srgbClr val="0066FF"/>
                </a:solidFill>
              </a:rPr>
              <a:t>x</a:t>
            </a:r>
            <a:r>
              <a:rPr lang="en-US" sz="4000" dirty="0">
                <a:solidFill>
                  <a:srgbClr val="FF0000"/>
                </a:solidFill>
              </a:rPr>
              <a:t> + c = 0 </a:t>
            </a:r>
          </a:p>
          <a:p>
            <a:pPr algn="ctr" eaLnBrk="1" hangingPunct="1"/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/>
              <a:t>where</a:t>
            </a:r>
            <a:r>
              <a:rPr lang="en-US" sz="2000" dirty="0">
                <a:solidFill>
                  <a:srgbClr val="FF0000"/>
                </a:solidFill>
              </a:rPr>
              <a:t> a </a:t>
            </a:r>
            <a:r>
              <a:rPr lang="en-US" sz="2000" dirty="0"/>
              <a:t>is the coefficient of the </a:t>
            </a:r>
            <a:r>
              <a:rPr lang="en-US" sz="2000" i="1" dirty="0">
                <a:solidFill>
                  <a:srgbClr val="0066FF"/>
                </a:solidFill>
              </a:rPr>
              <a:t>x</a:t>
            </a:r>
            <a:r>
              <a:rPr lang="en-US" sz="2000" i="1" baseline="30000" dirty="0">
                <a:solidFill>
                  <a:srgbClr val="0066FF"/>
                </a:solidFill>
              </a:rPr>
              <a:t>2 </a:t>
            </a:r>
            <a:r>
              <a:rPr lang="en-US" sz="2000" dirty="0"/>
              <a:t>term,</a:t>
            </a:r>
            <a:r>
              <a:rPr lang="en-US" sz="2000" dirty="0">
                <a:solidFill>
                  <a:srgbClr val="FF0000"/>
                </a:solidFill>
              </a:rPr>
              <a:t> b </a:t>
            </a:r>
            <a:r>
              <a:rPr lang="en-US" sz="2000" dirty="0"/>
              <a:t>for the </a:t>
            </a:r>
            <a:r>
              <a:rPr lang="en-US" sz="2000" dirty="0">
                <a:solidFill>
                  <a:srgbClr val="0066FF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term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FF0000"/>
                </a:solidFill>
              </a:rPr>
              <a:t> c </a:t>
            </a:r>
            <a:r>
              <a:rPr lang="en-US" sz="2000" dirty="0"/>
              <a:t>is the </a:t>
            </a:r>
            <a:r>
              <a:rPr lang="en-US" sz="2000" dirty="0">
                <a:solidFill>
                  <a:srgbClr val="0066FF"/>
                </a:solidFill>
              </a:rPr>
              <a:t>constant</a:t>
            </a:r>
            <a:r>
              <a:rPr lang="en-US" sz="2000" dirty="0"/>
              <a:t> term</a:t>
            </a:r>
            <a:r>
              <a:rPr lang="en-US" sz="2000" dirty="0">
                <a:solidFill>
                  <a:srgbClr val="FF0000"/>
                </a:solidFill>
              </a:rPr>
              <a:t>.)</a:t>
            </a:r>
            <a:endParaRPr lang="en-US" sz="2000" dirty="0"/>
          </a:p>
          <a:p>
            <a:pPr algn="ctr" eaLnBrk="1" hangingPunct="1"/>
            <a:r>
              <a:rPr lang="en-US" sz="3200" dirty="0"/>
              <a:t>are given by the formula</a:t>
            </a:r>
          </a:p>
          <a:p>
            <a:pPr eaLnBrk="1" hangingPunct="1"/>
            <a:endParaRPr lang="en-US" sz="4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28132" y="4025572"/>
            <a:ext cx="9383150" cy="276998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1" u="sng" dirty="0">
                <a:solidFill>
                  <a:srgbClr val="FF0000"/>
                </a:solidFill>
              </a:rPr>
              <a:t>Notes</a:t>
            </a:r>
            <a:r>
              <a:rPr lang="en-US" sz="2800" b="1" dirty="0">
                <a:solidFill>
                  <a:srgbClr val="FF0000"/>
                </a:solidFill>
              </a:rPr>
              <a:t>: </a:t>
            </a:r>
          </a:p>
          <a:p>
            <a:pPr eaLnBrk="1" hangingPunct="1"/>
            <a:endParaRPr lang="en-US" sz="1000" b="1" dirty="0"/>
          </a:p>
          <a:p>
            <a:pPr marL="457200" indent="-274320" eaLnBrk="1" hangingPunct="1">
              <a:buFontTx/>
              <a:buAutoNum type="arabicPeriod"/>
            </a:pPr>
            <a:r>
              <a:rPr lang="en-US" dirty="0"/>
              <a:t>The symbol  </a:t>
            </a:r>
            <a:r>
              <a:rPr lang="en-US" b="1" dirty="0">
                <a:solidFill>
                  <a:srgbClr val="0066FF"/>
                </a:solidFill>
              </a:rPr>
              <a:t> ±   </a:t>
            </a:r>
            <a:r>
              <a:rPr lang="en-US" dirty="0"/>
              <a:t>means “plus or minus”. </a:t>
            </a:r>
          </a:p>
          <a:p>
            <a:pPr marL="457200" indent="-274320" eaLnBrk="1" hangingPunct="1">
              <a:buFontTx/>
              <a:buAutoNum type="arabicPeriod"/>
            </a:pPr>
            <a:r>
              <a:rPr lang="en-US" dirty="0"/>
              <a:t>Using the </a:t>
            </a:r>
            <a:r>
              <a:rPr lang="en-US" sz="3200" b="1" dirty="0">
                <a:solidFill>
                  <a:srgbClr val="0066FF"/>
                </a:solidFill>
              </a:rPr>
              <a:t>+</a:t>
            </a:r>
            <a:r>
              <a:rPr lang="en-US" dirty="0"/>
              <a:t> version gives you one solution, and using the </a:t>
            </a:r>
            <a:r>
              <a:rPr lang="en-US" sz="3200" dirty="0">
                <a:solidFill>
                  <a:srgbClr val="FF0000"/>
                </a:solidFill>
              </a:rPr>
              <a:t>˗</a:t>
            </a:r>
            <a:r>
              <a:rPr lang="en-US" dirty="0"/>
              <a:t> version gives you the second solution.</a:t>
            </a:r>
          </a:p>
          <a:p>
            <a:pPr marL="457200" indent="-274320" eaLnBrk="1" hangingPunct="1">
              <a:buFontTx/>
              <a:buAutoNum type="arabicPeriod"/>
            </a:pPr>
            <a:endParaRPr lang="en-US" sz="800" dirty="0"/>
          </a:p>
          <a:p>
            <a:pPr marL="457200" indent="-274320" eaLnBrk="1" hangingPunct="1">
              <a:buAutoNum type="arabicPeriod"/>
            </a:pPr>
            <a:r>
              <a:rPr lang="en-US" dirty="0"/>
              <a:t>This formula </a:t>
            </a:r>
            <a:r>
              <a:rPr lang="en-US" b="1" i="1" dirty="0">
                <a:solidFill>
                  <a:srgbClr val="FF0000"/>
                </a:solidFill>
              </a:rPr>
              <a:t>IS</a:t>
            </a:r>
            <a:r>
              <a:rPr lang="en-US" dirty="0"/>
              <a:t> on the formula sheet, but you’ll probably have it memorized by the time you’ve done the first few homework problems.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Rectangle 2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8434" name="Rectangle 2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44475" y="-165379"/>
            <a:ext cx="8899525" cy="742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endParaRPr lang="en-US" sz="8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dirty="0">
                <a:solidFill>
                  <a:srgbClr val="0066FF"/>
                </a:solidFill>
              </a:rPr>
              <a:t>If you think a polynomial is prime, a good way to check is by calculating the </a:t>
            </a:r>
            <a:r>
              <a:rPr lang="en-US" sz="2800" b="1" i="1" dirty="0">
                <a:solidFill>
                  <a:srgbClr val="FF0000"/>
                </a:solidFill>
              </a:rPr>
              <a:t>discriminant </a:t>
            </a:r>
            <a:r>
              <a:rPr lang="en-US" sz="2800" dirty="0">
                <a:solidFill>
                  <a:srgbClr val="0066FF"/>
                </a:solidFill>
              </a:rPr>
              <a:t>(the </a:t>
            </a:r>
            <a:r>
              <a:rPr lang="en-US" sz="2800" b="1" i="1" dirty="0">
                <a:solidFill>
                  <a:srgbClr val="FF0000"/>
                </a:solidFill>
              </a:rPr>
              <a:t>b</a:t>
            </a:r>
            <a:r>
              <a:rPr lang="en-US" sz="2800" b="1" i="1" baseline="30000" dirty="0">
                <a:solidFill>
                  <a:srgbClr val="FF0000"/>
                </a:solidFill>
              </a:rPr>
              <a:t>2</a:t>
            </a:r>
            <a:r>
              <a:rPr lang="en-US" sz="2800" b="1" i="1" dirty="0">
                <a:solidFill>
                  <a:srgbClr val="FF0000"/>
                </a:solidFill>
              </a:rPr>
              <a:t> – 4ac </a:t>
            </a:r>
            <a:r>
              <a:rPr lang="en-US" sz="2800" dirty="0">
                <a:solidFill>
                  <a:srgbClr val="0066FF"/>
                </a:solidFill>
              </a:rPr>
              <a:t>part under the radical in the quadratic formula). </a:t>
            </a:r>
          </a:p>
          <a:p>
            <a:pPr eaLnBrk="1" hangingPunct="1">
              <a:spcBef>
                <a:spcPct val="20000"/>
              </a:spcBef>
              <a:buSzPct val="85000"/>
            </a:pPr>
            <a:endParaRPr lang="en-US" sz="800" dirty="0"/>
          </a:p>
          <a:p>
            <a:pPr marL="342900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If the discriminant is </a:t>
            </a:r>
            <a:r>
              <a:rPr lang="en-US" b="1" u="sng" dirty="0"/>
              <a:t>negative</a:t>
            </a:r>
            <a:r>
              <a:rPr lang="en-US" dirty="0"/>
              <a:t>, then you know for sure that your polynomial is prime and there are </a:t>
            </a:r>
            <a:r>
              <a:rPr lang="en-US" b="1" i="1" dirty="0"/>
              <a:t>no</a:t>
            </a:r>
            <a:r>
              <a:rPr lang="en-US" dirty="0"/>
              <a:t> </a:t>
            </a:r>
            <a:r>
              <a:rPr lang="en-US" b="1" i="1" u="sng" dirty="0"/>
              <a:t>real</a:t>
            </a:r>
            <a:r>
              <a:rPr lang="en-US" b="1" i="1" dirty="0"/>
              <a:t> </a:t>
            </a:r>
            <a:r>
              <a:rPr lang="en-US" dirty="0"/>
              <a:t>solutions. </a:t>
            </a:r>
            <a:r>
              <a:rPr lang="en-US" sz="2000" dirty="0"/>
              <a:t>(There will be two complex but not real solutions involving the square root of -1, which is given the symbol “ </a:t>
            </a:r>
            <a:r>
              <a:rPr lang="en-US" sz="2800" b="1" i="1" dirty="0" err="1">
                <a:solidFill>
                  <a:srgbClr val="0066FF"/>
                </a:solidFill>
              </a:rPr>
              <a:t>i</a:t>
            </a:r>
            <a:r>
              <a:rPr lang="en-US" sz="2800" b="1" i="1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”.)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If the discriminant is </a:t>
            </a:r>
            <a:r>
              <a:rPr lang="en-US" b="1" u="sng" dirty="0"/>
              <a:t>positive</a:t>
            </a:r>
            <a:r>
              <a:rPr lang="en-US" dirty="0"/>
              <a:t> and </a:t>
            </a:r>
            <a:r>
              <a:rPr lang="en-US" b="1" u="sng" dirty="0"/>
              <a:t>a perfect square</a:t>
            </a:r>
            <a:r>
              <a:rPr lang="en-US" dirty="0"/>
              <a:t>, then you will get two real solutions that are</a:t>
            </a:r>
            <a:r>
              <a:rPr lang="en-US" i="1" dirty="0"/>
              <a:t> </a:t>
            </a:r>
            <a:r>
              <a:rPr lang="en-US" b="1" i="1" u="sng" dirty="0"/>
              <a:t>real</a:t>
            </a:r>
            <a:r>
              <a:rPr lang="en-US" b="1" i="1" dirty="0"/>
              <a:t> </a:t>
            </a:r>
            <a:r>
              <a:rPr lang="en-US" dirty="0"/>
              <a:t>and  </a:t>
            </a:r>
            <a:r>
              <a:rPr lang="en-US" b="1" i="1" u="sng" dirty="0"/>
              <a:t>rational</a:t>
            </a:r>
            <a:r>
              <a:rPr lang="en-US" b="1" i="1" dirty="0"/>
              <a:t> </a:t>
            </a:r>
            <a:r>
              <a:rPr lang="en-US" dirty="0"/>
              <a:t>numbers.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If the discriminant is </a:t>
            </a:r>
            <a:r>
              <a:rPr lang="en-US" b="1" u="sng" dirty="0"/>
              <a:t>positive</a:t>
            </a:r>
            <a:r>
              <a:rPr lang="en-US" dirty="0"/>
              <a:t> but </a:t>
            </a:r>
            <a:r>
              <a:rPr lang="en-US" b="1" i="1" u="sng" dirty="0">
                <a:solidFill>
                  <a:srgbClr val="FF0000"/>
                </a:solidFill>
              </a:rPr>
              <a:t>not</a:t>
            </a:r>
            <a:r>
              <a:rPr lang="en-US" b="1" u="sng" dirty="0"/>
              <a:t> a perfect square</a:t>
            </a:r>
            <a:r>
              <a:rPr lang="en-US" dirty="0"/>
              <a:t>, then you know for sure that your polynomial is prime (can’t be factored without using radicals), but there will be two </a:t>
            </a:r>
            <a:r>
              <a:rPr lang="en-US" b="1" i="1" u="sng" dirty="0"/>
              <a:t>irrational</a:t>
            </a:r>
            <a:r>
              <a:rPr lang="en-US" b="1" i="1" dirty="0"/>
              <a:t> </a:t>
            </a:r>
            <a:r>
              <a:rPr lang="en-US" dirty="0"/>
              <a:t>solutions that will contain radicals.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If the discriminant is </a:t>
            </a:r>
            <a:r>
              <a:rPr lang="en-US" b="1" u="sng" dirty="0"/>
              <a:t>zero</a:t>
            </a:r>
            <a:r>
              <a:rPr lang="en-US" dirty="0"/>
              <a:t>, there is only </a:t>
            </a:r>
            <a:r>
              <a:rPr lang="en-US" b="1" dirty="0"/>
              <a:t>one real solution</a:t>
            </a:r>
            <a:r>
              <a:rPr lang="en-US" dirty="0"/>
              <a:t>, and the two factors of the quadratic trinomial will be the same binomial.</a:t>
            </a:r>
          </a:p>
          <a:p>
            <a:pPr eaLnBrk="1" hangingPunct="1">
              <a:spcBef>
                <a:spcPct val="20000"/>
              </a:spcBef>
              <a:buSzPct val="85000"/>
            </a:pPr>
            <a:endParaRPr lang="en-US" sz="3200" dirty="0">
              <a:solidFill>
                <a:schemeClr val="accent2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219325"/>
            <a:ext cx="10604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041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53000"/>
            <a:ext cx="10128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676400" y="1447800"/>
            <a:ext cx="5638800" cy="4800600"/>
            <a:chOff x="1056" y="912"/>
            <a:chExt cx="3552" cy="3024"/>
          </a:xfrm>
        </p:grpSpPr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3408" y="3070"/>
              <a:ext cx="1200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/>
            <a:lstStyle/>
            <a:p>
              <a:pPr algn="ctr"/>
              <a:r>
                <a:rPr lang="en-US" sz="1600"/>
                <a:t>No </a:t>
              </a:r>
              <a:r>
                <a:rPr lang="en-US" sz="1600" b="1" i="1"/>
                <a:t>x</a:t>
              </a:r>
              <a:r>
                <a:rPr lang="en-US" sz="1600"/>
                <a:t>-intercepts</a:t>
              </a: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1855" y="3070"/>
              <a:ext cx="1553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/>
                <a:t>No real solution; </a:t>
              </a:r>
            </a:p>
            <a:p>
              <a:r>
                <a:rPr lang="en-US" sz="1600"/>
                <a:t>two complex imaginary solutions</a:t>
              </a: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1056" y="3070"/>
              <a:ext cx="799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i="1">
                  <a:solidFill>
                    <a:srgbClr val="0000FF"/>
                  </a:solidFill>
                </a:rPr>
                <a:t>b</a:t>
              </a:r>
              <a:r>
                <a:rPr lang="en-US" sz="1600" baseline="30000">
                  <a:solidFill>
                    <a:srgbClr val="0000FF"/>
                  </a:solidFill>
                </a:rPr>
                <a:t>2</a:t>
              </a:r>
              <a:r>
                <a:rPr lang="en-US" sz="1600">
                  <a:solidFill>
                    <a:srgbClr val="0000FF"/>
                  </a:solidFill>
                </a:rPr>
                <a:t> – 4</a:t>
              </a:r>
              <a:r>
                <a:rPr lang="en-US" sz="1600" i="1">
                  <a:solidFill>
                    <a:srgbClr val="0000FF"/>
                  </a:solidFill>
                </a:rPr>
                <a:t>ac &lt; 0</a:t>
              </a: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3408" y="2143"/>
              <a:ext cx="120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/>
            <a:lstStyle/>
            <a:p>
              <a:pPr algn="ctr"/>
              <a:r>
                <a:rPr lang="en-US" sz="1600"/>
                <a:t>One </a:t>
              </a:r>
              <a:r>
                <a:rPr lang="en-US" sz="1600" b="1" i="1"/>
                <a:t>x</a:t>
              </a:r>
              <a:r>
                <a:rPr lang="en-US" sz="1600"/>
                <a:t>-intercept</a:t>
              </a: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1855" y="2143"/>
              <a:ext cx="1553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/>
                <a:t>One real solution </a:t>
              </a:r>
            </a:p>
            <a:p>
              <a:r>
                <a:rPr lang="en-US" sz="1600"/>
                <a:t>(a repeated solution)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(If </a:t>
              </a:r>
              <a:r>
                <a:rPr lang="en-US" sz="1600" b="1" i="1">
                  <a:solidFill>
                    <a:srgbClr val="FF0000"/>
                  </a:solidFill>
                </a:rPr>
                <a:t>b</a:t>
              </a:r>
              <a:r>
                <a:rPr lang="en-US" sz="1600" b="1" i="1" baseline="30000">
                  <a:solidFill>
                    <a:srgbClr val="FF0000"/>
                  </a:solidFill>
                </a:rPr>
                <a:t>2 </a:t>
              </a:r>
              <a:r>
                <a:rPr lang="en-US" sz="1600" b="1" i="1">
                  <a:solidFill>
                    <a:srgbClr val="FF0000"/>
                  </a:solidFill>
                </a:rPr>
                <a:t>– 4ac</a:t>
              </a:r>
              <a:r>
                <a:rPr lang="en-US" sz="1400">
                  <a:solidFill>
                    <a:srgbClr val="000000"/>
                  </a:solidFill>
                </a:rPr>
                <a:t> is a perfect square, the solution will be a rational number. If not, it’s irrational.)</a:t>
              </a:r>
            </a:p>
            <a:p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auto">
            <a:xfrm>
              <a:off x="1056" y="2143"/>
              <a:ext cx="799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i="1">
                  <a:solidFill>
                    <a:srgbClr val="0000FF"/>
                  </a:solidFill>
                </a:rPr>
                <a:t>b</a:t>
              </a:r>
              <a:r>
                <a:rPr lang="en-US" sz="1600" baseline="30000">
                  <a:solidFill>
                    <a:srgbClr val="0000FF"/>
                  </a:solidFill>
                </a:rPr>
                <a:t>2</a:t>
              </a:r>
              <a:r>
                <a:rPr lang="en-US" sz="1600">
                  <a:solidFill>
                    <a:srgbClr val="0000FF"/>
                  </a:solidFill>
                </a:rPr>
                <a:t> – 4</a:t>
              </a:r>
              <a:r>
                <a:rPr lang="en-US" sz="1600" i="1">
                  <a:solidFill>
                    <a:srgbClr val="0000FF"/>
                  </a:solidFill>
                </a:rPr>
                <a:t>ac = 0</a:t>
              </a:r>
            </a:p>
          </p:txBody>
        </p:sp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3408" y="1355"/>
              <a:ext cx="1200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/>
            <a:lstStyle/>
            <a:p>
              <a:pPr algn="ctr"/>
              <a:r>
                <a:rPr lang="en-US" sz="1600"/>
                <a:t>Two </a:t>
              </a:r>
              <a:r>
                <a:rPr lang="en-US" sz="1600" b="1" i="1"/>
                <a:t>x</a:t>
              </a:r>
              <a:r>
                <a:rPr lang="en-US" sz="1600"/>
                <a:t>-intercepts</a:t>
              </a:r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1855" y="1355"/>
              <a:ext cx="1553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dirty="0"/>
                <a:t>Two unequal real solutions</a:t>
              </a:r>
            </a:p>
            <a:p>
              <a:r>
                <a:rPr lang="en-US" sz="1400" dirty="0">
                  <a:solidFill>
                    <a:srgbClr val="000000"/>
                  </a:solidFill>
                </a:rPr>
                <a:t>(If </a:t>
              </a:r>
              <a:r>
                <a:rPr lang="en-US" sz="1600" b="1" i="1" dirty="0">
                  <a:solidFill>
                    <a:srgbClr val="FF0000"/>
                  </a:solidFill>
                </a:rPr>
                <a:t>b</a:t>
              </a:r>
              <a:r>
                <a:rPr lang="en-US" sz="16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1600" b="1" i="1" dirty="0">
                  <a:solidFill>
                    <a:srgbClr val="FF0000"/>
                  </a:solidFill>
                </a:rPr>
                <a:t> – 4ac</a:t>
              </a:r>
              <a:r>
                <a:rPr lang="en-US" sz="1400" dirty="0">
                  <a:solidFill>
                    <a:srgbClr val="000000"/>
                  </a:solidFill>
                </a:rPr>
                <a:t> is a perfect square, the two solutions will be rational numbers. If not, they’re both irrational.)</a:t>
              </a: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1056" y="1355"/>
              <a:ext cx="799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i="1">
                  <a:solidFill>
                    <a:srgbClr val="0000FF"/>
                  </a:solidFill>
                </a:rPr>
                <a:t>b</a:t>
              </a:r>
              <a:r>
                <a:rPr lang="en-US" sz="1600" baseline="30000">
                  <a:solidFill>
                    <a:srgbClr val="0000FF"/>
                  </a:solidFill>
                </a:rPr>
                <a:t>2</a:t>
              </a:r>
              <a:r>
                <a:rPr lang="en-US" sz="1600">
                  <a:solidFill>
                    <a:srgbClr val="0000FF"/>
                  </a:solidFill>
                </a:rPr>
                <a:t> – 4</a:t>
              </a:r>
              <a:r>
                <a:rPr lang="en-US" sz="1600" i="1">
                  <a:solidFill>
                    <a:srgbClr val="0000FF"/>
                  </a:solidFill>
                </a:rPr>
                <a:t>ac &gt; 0</a:t>
              </a:r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3408" y="912"/>
              <a:ext cx="120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>
                  <a:solidFill>
                    <a:srgbClr val="0000FF"/>
                  </a:solidFill>
                </a:rPr>
                <a:t>Graph of </a:t>
              </a:r>
            </a:p>
            <a:p>
              <a:r>
                <a:rPr lang="en-US" sz="1600" b="1" i="1">
                  <a:solidFill>
                    <a:srgbClr val="0000FF"/>
                  </a:solidFill>
                </a:rPr>
                <a:t>y</a:t>
              </a:r>
              <a:r>
                <a:rPr lang="en-US" sz="1600" i="1">
                  <a:solidFill>
                    <a:srgbClr val="0000FF"/>
                  </a:solidFill>
                </a:rPr>
                <a:t> </a:t>
              </a:r>
              <a:r>
                <a:rPr lang="en-US" sz="1600">
                  <a:solidFill>
                    <a:srgbClr val="0000FF"/>
                  </a:solidFill>
                </a:rPr>
                <a:t>=</a:t>
              </a:r>
              <a:r>
                <a:rPr lang="en-US" sz="1600" i="1">
                  <a:solidFill>
                    <a:srgbClr val="0000FF"/>
                  </a:solidFill>
                </a:rPr>
                <a:t> a</a:t>
              </a:r>
              <a:r>
                <a:rPr lang="en-US" sz="1600" b="1" i="1">
                  <a:solidFill>
                    <a:srgbClr val="0000FF"/>
                  </a:solidFill>
                </a:rPr>
                <a:t>x</a:t>
              </a:r>
              <a:r>
                <a:rPr lang="en-US" sz="1600" i="1" baseline="30000">
                  <a:solidFill>
                    <a:srgbClr val="0000FF"/>
                  </a:solidFill>
                </a:rPr>
                <a:t>2</a:t>
              </a:r>
              <a:r>
                <a:rPr lang="en-US" sz="1600" i="1">
                  <a:solidFill>
                    <a:srgbClr val="0000FF"/>
                  </a:solidFill>
                </a:rPr>
                <a:t> </a:t>
              </a:r>
              <a:r>
                <a:rPr lang="en-US" sz="1600">
                  <a:solidFill>
                    <a:srgbClr val="0000FF"/>
                  </a:solidFill>
                </a:rPr>
                <a:t>+</a:t>
              </a:r>
              <a:r>
                <a:rPr lang="en-US" sz="1600" i="1">
                  <a:solidFill>
                    <a:srgbClr val="0000FF"/>
                  </a:solidFill>
                </a:rPr>
                <a:t> b</a:t>
              </a:r>
              <a:r>
                <a:rPr lang="en-US" sz="1600" b="1" i="1">
                  <a:solidFill>
                    <a:srgbClr val="0000FF"/>
                  </a:solidFill>
                </a:rPr>
                <a:t>x</a:t>
              </a:r>
              <a:r>
                <a:rPr lang="en-US" sz="1600" i="1">
                  <a:solidFill>
                    <a:srgbClr val="0000FF"/>
                  </a:solidFill>
                </a:rPr>
                <a:t> </a:t>
              </a:r>
              <a:r>
                <a:rPr lang="en-US" sz="1600">
                  <a:solidFill>
                    <a:srgbClr val="0000FF"/>
                  </a:solidFill>
                </a:rPr>
                <a:t>+</a:t>
              </a:r>
              <a:r>
                <a:rPr lang="en-US" sz="1600" i="1">
                  <a:solidFill>
                    <a:srgbClr val="0000FF"/>
                  </a:solidFill>
                </a:rPr>
                <a:t> c</a:t>
              </a: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1855" y="912"/>
              <a:ext cx="1553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Kinds of solutions 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to </a:t>
              </a:r>
              <a:r>
                <a:rPr lang="en-US" sz="1600" i="1" dirty="0">
                  <a:solidFill>
                    <a:srgbClr val="0000FF"/>
                  </a:solidFill>
                </a:rPr>
                <a:t>a</a:t>
              </a:r>
              <a:r>
                <a:rPr lang="en-US" sz="1600" b="1" i="1" dirty="0">
                  <a:solidFill>
                    <a:srgbClr val="0000FF"/>
                  </a:solidFill>
                </a:rPr>
                <a:t>x</a:t>
              </a:r>
              <a:r>
                <a:rPr lang="en-US" sz="1600" i="1" baseline="30000" dirty="0">
                  <a:solidFill>
                    <a:srgbClr val="0000FF"/>
                  </a:solidFill>
                </a:rPr>
                <a:t>2</a:t>
              </a:r>
              <a:r>
                <a:rPr lang="en-US" sz="1600" i="1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+</a:t>
              </a:r>
              <a:r>
                <a:rPr lang="en-US" sz="1600" i="1" dirty="0">
                  <a:solidFill>
                    <a:srgbClr val="0000FF"/>
                  </a:solidFill>
                </a:rPr>
                <a:t> </a:t>
              </a:r>
              <a:r>
                <a:rPr lang="en-US" sz="1600" i="1" dirty="0" err="1">
                  <a:solidFill>
                    <a:srgbClr val="0000FF"/>
                  </a:solidFill>
                </a:rPr>
                <a:t>b</a:t>
              </a:r>
              <a:r>
                <a:rPr lang="en-US" sz="1600" b="1" i="1" dirty="0" err="1">
                  <a:solidFill>
                    <a:srgbClr val="0000FF"/>
                  </a:solidFill>
                </a:rPr>
                <a:t>x</a:t>
              </a:r>
              <a:r>
                <a:rPr lang="en-US" sz="1600" i="1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+</a:t>
              </a:r>
              <a:r>
                <a:rPr lang="en-US" sz="1600" i="1" dirty="0">
                  <a:solidFill>
                    <a:srgbClr val="0000FF"/>
                  </a:solidFill>
                </a:rPr>
                <a:t> c = </a:t>
              </a: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1056" y="912"/>
              <a:ext cx="799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>
                  <a:solidFill>
                    <a:srgbClr val="0000FF"/>
                  </a:solidFill>
                </a:rPr>
                <a:t>Discriminant</a:t>
              </a:r>
            </a:p>
            <a:p>
              <a:r>
                <a:rPr lang="en-US" sz="1600" i="1">
                  <a:solidFill>
                    <a:srgbClr val="0000FF"/>
                  </a:solidFill>
                </a:rPr>
                <a:t>b</a:t>
              </a:r>
              <a:r>
                <a:rPr lang="en-US" sz="1600" baseline="30000">
                  <a:solidFill>
                    <a:srgbClr val="0000FF"/>
                  </a:solidFill>
                </a:rPr>
                <a:t>2</a:t>
              </a:r>
              <a:r>
                <a:rPr lang="en-US" sz="1600">
                  <a:solidFill>
                    <a:srgbClr val="0000FF"/>
                  </a:solidFill>
                </a:rPr>
                <a:t> – 4</a:t>
              </a:r>
              <a:r>
                <a:rPr lang="en-US" sz="1600" i="1">
                  <a:solidFill>
                    <a:srgbClr val="0000FF"/>
                  </a:solidFill>
                </a:rPr>
                <a:t>ac</a:t>
              </a:r>
            </a:p>
          </p:txBody>
        </p:sp>
        <p:sp>
          <p:nvSpPr>
            <p:cNvPr id="23571" name="Line 18"/>
            <p:cNvSpPr>
              <a:spLocks noChangeShapeType="1"/>
            </p:cNvSpPr>
            <p:nvPr/>
          </p:nvSpPr>
          <p:spPr bwMode="auto">
            <a:xfrm>
              <a:off x="1056" y="912"/>
              <a:ext cx="3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>
              <a:off x="1056" y="1355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0"/>
            <p:cNvSpPr>
              <a:spLocks noChangeShapeType="1"/>
            </p:cNvSpPr>
            <p:nvPr/>
          </p:nvSpPr>
          <p:spPr bwMode="auto">
            <a:xfrm>
              <a:off x="1056" y="2143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1"/>
            <p:cNvSpPr>
              <a:spLocks noChangeShapeType="1"/>
            </p:cNvSpPr>
            <p:nvPr/>
          </p:nvSpPr>
          <p:spPr bwMode="auto">
            <a:xfrm>
              <a:off x="1056" y="3070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2"/>
            <p:cNvSpPr>
              <a:spLocks noChangeShapeType="1"/>
            </p:cNvSpPr>
            <p:nvPr/>
          </p:nvSpPr>
          <p:spPr bwMode="auto">
            <a:xfrm>
              <a:off x="1056" y="3936"/>
              <a:ext cx="3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3"/>
            <p:cNvSpPr>
              <a:spLocks noChangeShapeType="1"/>
            </p:cNvSpPr>
            <p:nvPr/>
          </p:nvSpPr>
          <p:spPr bwMode="auto">
            <a:xfrm>
              <a:off x="1056" y="912"/>
              <a:ext cx="0" cy="30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4"/>
            <p:cNvSpPr>
              <a:spLocks noChangeShapeType="1"/>
            </p:cNvSpPr>
            <p:nvPr/>
          </p:nvSpPr>
          <p:spPr bwMode="auto">
            <a:xfrm>
              <a:off x="1855" y="912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5"/>
            <p:cNvSpPr>
              <a:spLocks noChangeShapeType="1"/>
            </p:cNvSpPr>
            <p:nvPr/>
          </p:nvSpPr>
          <p:spPr bwMode="auto">
            <a:xfrm>
              <a:off x="3408" y="912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6"/>
            <p:cNvSpPr>
              <a:spLocks noChangeShapeType="1"/>
            </p:cNvSpPr>
            <p:nvPr/>
          </p:nvSpPr>
          <p:spPr bwMode="auto">
            <a:xfrm>
              <a:off x="4608" y="912"/>
              <a:ext cx="0" cy="30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8" name="Rectangle 27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Visual Representations of Solutions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Solve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+ 4x + 3 = 0</a:t>
            </a:r>
            <a:r>
              <a:rPr lang="en-US" dirty="0">
                <a:latin typeface="Times New Roman" pitchFamily="18" charset="0"/>
              </a:rPr>
              <a:t>  </a:t>
            </a:r>
          </a:p>
          <a:p>
            <a:pPr eaLnBrk="1" hangingPunct="1">
              <a:buFontTx/>
              <a:buNone/>
            </a:pP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How many solutions and of what type?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Which method to use to solve?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Factoring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The quadratic formula.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	Which way works best?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04800" y="609600"/>
            <a:ext cx="2400300" cy="685800"/>
            <a:chOff x="192" y="240"/>
            <a:chExt cx="1200" cy="480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chemeClr val="bg1"/>
                  </a:solidFill>
                </a:rPr>
                <a:t>Example 1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7634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190625"/>
                <a:ext cx="8382000" cy="5257800"/>
              </a:xfrm>
            </p:spPr>
            <p:txBody>
              <a:bodyPr rtlCol="0">
                <a:normAutofit lnSpcReduction="10000"/>
              </a:bodyPr>
              <a:lstStyle/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>
                    <a:latin typeface="Times New Roman" pitchFamily="18" charset="0"/>
                  </a:rPr>
                  <a:t>Use the discriminant to determine the </a:t>
                </a:r>
                <a:r>
                  <a:rPr lang="en-US" b="1" i="1" dirty="0">
                    <a:latin typeface="Times New Roman" pitchFamily="18" charset="0"/>
                  </a:rPr>
                  <a:t>number</a:t>
                </a:r>
                <a:r>
                  <a:rPr lang="en-US" dirty="0">
                    <a:latin typeface="Times New Roman" pitchFamily="18" charset="0"/>
                  </a:rPr>
                  <a:t> and</a:t>
                </a:r>
                <a:r>
                  <a:rPr lang="en-US" b="1" i="1" dirty="0">
                    <a:latin typeface="Times New Roman" pitchFamily="18" charset="0"/>
                  </a:rPr>
                  <a:t> type</a:t>
                </a:r>
                <a:r>
                  <a:rPr lang="en-US" dirty="0">
                    <a:latin typeface="Times New Roman" pitchFamily="18" charset="0"/>
                  </a:rPr>
                  <a:t> of solutions for the following equation.</a:t>
                </a: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>
                    <a:latin typeface="Times New Roman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+3=0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>
                    <a:latin typeface="Times New Roman" pitchFamily="18" charset="0"/>
                  </a:rPr>
                  <a:t>		         </a:t>
                </a:r>
                <a:r>
                  <a:rPr lang="en-US" i="1" dirty="0">
                    <a:latin typeface="Times New Roman" pitchFamily="18" charset="0"/>
                  </a:rPr>
                  <a:t>a</a:t>
                </a:r>
                <a:r>
                  <a:rPr lang="en-US" dirty="0">
                    <a:latin typeface="Times New Roman" pitchFamily="18" charset="0"/>
                  </a:rPr>
                  <a:t> = 1, </a:t>
                </a:r>
                <a:r>
                  <a:rPr lang="en-US" i="1" dirty="0">
                    <a:latin typeface="Times New Roman" pitchFamily="18" charset="0"/>
                  </a:rPr>
                  <a:t>b</a:t>
                </a:r>
                <a:r>
                  <a:rPr lang="en-US" dirty="0">
                    <a:latin typeface="Times New Roman" pitchFamily="18" charset="0"/>
                  </a:rPr>
                  <a:t> = 4, and </a:t>
                </a:r>
                <a:r>
                  <a:rPr lang="en-US" i="1" dirty="0">
                    <a:latin typeface="Times New Roman" pitchFamily="18" charset="0"/>
                  </a:rPr>
                  <a:t>c</a:t>
                </a:r>
                <a:r>
                  <a:rPr lang="en-US" dirty="0">
                    <a:latin typeface="Times New Roman" pitchFamily="18" charset="0"/>
                  </a:rPr>
                  <a:t> = 3</a:t>
                </a: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i="1" dirty="0">
                    <a:latin typeface="Times New Roman" pitchFamily="18" charset="0"/>
                  </a:rPr>
                  <a:t>		b</a:t>
                </a:r>
                <a:r>
                  <a:rPr lang="en-US" baseline="30000" dirty="0">
                    <a:latin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</a:rPr>
                  <a:t> – 4</a:t>
                </a:r>
                <a:r>
                  <a:rPr lang="en-US" i="1" dirty="0">
                    <a:latin typeface="Times New Roman" pitchFamily="18" charset="0"/>
                  </a:rPr>
                  <a:t>ac</a:t>
                </a:r>
                <a:r>
                  <a:rPr lang="en-US" dirty="0">
                    <a:latin typeface="Times New Roman" pitchFamily="18" charset="0"/>
                  </a:rPr>
                  <a:t> = (4)</a:t>
                </a:r>
                <a:r>
                  <a:rPr lang="en-US" baseline="30000" dirty="0">
                    <a:latin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</a:rPr>
                  <a:t> – 4(1)(3)</a:t>
                </a: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>
                    <a:latin typeface="Times New Roman" pitchFamily="18" charset="0"/>
                  </a:rPr>
                  <a:t>		     = 16 – 12 </a:t>
                </a: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>
                    <a:latin typeface="Times New Roman" pitchFamily="18" charset="0"/>
                  </a:rPr>
                  <a:t>		     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</a:rPr>
                  <a:t>4   </a:t>
                </a: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>
                    <a:latin typeface="Times New Roman" pitchFamily="18" charset="0"/>
                  </a:rPr>
                  <a:t>Since the discriminant is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</a:rPr>
                  <a:t>positive</a:t>
                </a:r>
                <a:r>
                  <a:rPr lang="en-US" dirty="0">
                    <a:latin typeface="Times New Roman" pitchFamily="18" charset="0"/>
                  </a:rPr>
                  <a:t>, there are two </a:t>
                </a:r>
                <a:r>
                  <a:rPr lang="en-US" b="1" u="sng" dirty="0">
                    <a:latin typeface="Times New Roman" pitchFamily="18" charset="0"/>
                  </a:rPr>
                  <a:t>real</a:t>
                </a:r>
                <a:r>
                  <a:rPr lang="en-US" dirty="0">
                    <a:latin typeface="Times New Roman" pitchFamily="18" charset="0"/>
                  </a:rPr>
                  <a:t> solutions. </a:t>
                </a: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</a:rPr>
                  <a:t>Question:</a:t>
                </a:r>
                <a:r>
                  <a:rPr lang="en-US" dirty="0">
                    <a:latin typeface="Times New Roman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</a:rPr>
                  <a:t>What would this graph look like?</a:t>
                </a: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endParaRPr lang="en-US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9763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90625"/>
                <a:ext cx="8382000" cy="5257800"/>
              </a:xfrm>
              <a:blipFill rotWithShape="1">
                <a:blip r:embed="rId2"/>
                <a:stretch>
                  <a:fillRect l="-1891" t="-2549" r="-1745" b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04800" y="228600"/>
            <a:ext cx="1905000" cy="762000"/>
            <a:chOff x="192" y="240"/>
            <a:chExt cx="1200" cy="480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16672" y="292100"/>
            <a:ext cx="8512175" cy="55276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latin typeface="Times New Roman" pitchFamily="18" charset="0"/>
              </a:rPr>
              <a:t>Solve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400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</a:rPr>
              <a:t> + 4x + 3 = 0</a:t>
            </a:r>
            <a:r>
              <a:rPr lang="en-US" sz="4000" dirty="0">
                <a:latin typeface="Times New Roman" pitchFamily="18" charset="0"/>
              </a:rPr>
              <a:t> by </a:t>
            </a:r>
            <a:r>
              <a:rPr lang="en-US" sz="4000" b="1" i="1" u="sng" dirty="0">
                <a:latin typeface="Times New Roman" pitchFamily="18" charset="0"/>
              </a:rPr>
              <a:t>factoring</a:t>
            </a:r>
            <a:r>
              <a:rPr lang="en-US" sz="4000" dirty="0">
                <a:latin typeface="Times New Roman" pitchFamily="18" charset="0"/>
              </a:rPr>
              <a:t>: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>
              <a:latin typeface="Times New Roman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latin typeface="Times New Roman" pitchFamily="18" charset="0"/>
              </a:rPr>
              <a:t>This one is pretty easy to factor.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latin typeface="Times New Roman" pitchFamily="18" charset="0"/>
              </a:rPr>
              <a:t>    The factoring is 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</a:rPr>
              <a:t>(x + 3)(x + 1) = 0</a:t>
            </a:r>
            <a:r>
              <a:rPr lang="en-US" sz="4000" dirty="0">
                <a:latin typeface="Times New Roman" pitchFamily="18" charset="0"/>
              </a:rPr>
              <a:t>,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latin typeface="Times New Roman" pitchFamily="18" charset="0"/>
              </a:rPr>
              <a:t>     so the solutions are given by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solidFill>
                  <a:srgbClr val="FF0000"/>
                </a:solidFill>
                <a:latin typeface="Times New Roman" pitchFamily="18" charset="0"/>
              </a:rPr>
              <a:t>          x + 3 = 0</a:t>
            </a:r>
            <a:r>
              <a:rPr lang="en-US" sz="4000" dirty="0">
                <a:latin typeface="Times New Roman" pitchFamily="18" charset="0"/>
              </a:rPr>
              <a:t>,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latin typeface="Times New Roman" pitchFamily="18" charset="0"/>
              </a:rPr>
              <a:t>                           giving </a:t>
            </a:r>
            <a:r>
              <a:rPr lang="en-US" sz="4000" b="1" u="sng" dirty="0">
                <a:solidFill>
                  <a:srgbClr val="FF0000"/>
                </a:solidFill>
                <a:latin typeface="Times New Roman" pitchFamily="18" charset="0"/>
              </a:rPr>
              <a:t>x = -3</a:t>
            </a:r>
            <a:r>
              <a:rPr lang="en-US" sz="4000" dirty="0">
                <a:latin typeface="Times New Roman" pitchFamily="18" charset="0"/>
              </a:rPr>
              <a:t>, </a:t>
            </a:r>
            <a:endParaRPr lang="en-US" sz="1800" dirty="0">
              <a:latin typeface="Times New Roman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050" dirty="0">
              <a:latin typeface="Times New Roman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latin typeface="Times New Roman" pitchFamily="18" charset="0"/>
              </a:rPr>
              <a:t>          and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</a:rPr>
              <a:t>x + 1 = 0</a:t>
            </a:r>
            <a:r>
              <a:rPr lang="en-US" sz="4000" dirty="0">
                <a:latin typeface="Times New Roman" pitchFamily="18" charset="0"/>
              </a:rPr>
              <a:t>,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latin typeface="Times New Roman" pitchFamily="18" charset="0"/>
              </a:rPr>
              <a:t>                           giving </a:t>
            </a:r>
            <a:r>
              <a:rPr lang="en-US" sz="4000" b="1" u="sng" dirty="0">
                <a:solidFill>
                  <a:srgbClr val="FF0000"/>
                </a:solidFill>
                <a:latin typeface="Times New Roman" pitchFamily="18" charset="0"/>
              </a:rPr>
              <a:t>x = -1</a:t>
            </a:r>
            <a:r>
              <a:rPr lang="en-US" sz="4000" dirty="0">
                <a:latin typeface="Times New Roman" pitchFamily="18" charset="0"/>
              </a:rPr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2291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12291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1274</Words>
  <Application>Microsoft Office PowerPoint</Application>
  <PresentationFormat>On-screen Show (4:3)</PresentationFormat>
  <Paragraphs>163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Office Theme</vt:lpstr>
      <vt:lpstr>Equation</vt:lpstr>
      <vt:lpstr>Section 11.2</vt:lpstr>
      <vt:lpstr>The Quadratic Formula</vt:lpstr>
      <vt:lpstr>PowerPoint Presentation</vt:lpstr>
      <vt:lpstr>PowerPoint Presentation</vt:lpstr>
      <vt:lpstr>PowerPoint Presentation</vt:lpstr>
      <vt:lpstr>Visual Representations of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</dc:title>
  <dc:creator>Jan LaTurno</dc:creator>
  <cp:lastModifiedBy>Skorczewski, Tyler</cp:lastModifiedBy>
  <cp:revision>391</cp:revision>
  <cp:lastPrinted>1601-01-01T00:00:00Z</cp:lastPrinted>
  <dcterms:created xsi:type="dcterms:W3CDTF">2003-12-01T03:03:42Z</dcterms:created>
  <dcterms:modified xsi:type="dcterms:W3CDTF">2018-06-07T23:11:40Z</dcterms:modified>
</cp:coreProperties>
</file>