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0" r:id="rId2"/>
    <p:sldMasterId id="2147483732" r:id="rId3"/>
  </p:sldMasterIdLst>
  <p:notesMasterIdLst>
    <p:notesMasterId r:id="rId20"/>
  </p:notesMasterIdLst>
  <p:sldIdLst>
    <p:sldId id="296" r:id="rId4"/>
    <p:sldId id="311" r:id="rId5"/>
    <p:sldId id="338" r:id="rId6"/>
    <p:sldId id="337" r:id="rId7"/>
    <p:sldId id="339" r:id="rId8"/>
    <p:sldId id="315" r:id="rId9"/>
    <p:sldId id="317" r:id="rId10"/>
    <p:sldId id="318" r:id="rId11"/>
    <p:sldId id="320" r:id="rId12"/>
    <p:sldId id="321" r:id="rId13"/>
    <p:sldId id="323" r:id="rId14"/>
    <p:sldId id="324" r:id="rId15"/>
    <p:sldId id="325" r:id="rId16"/>
    <p:sldId id="342" r:id="rId17"/>
    <p:sldId id="340" r:id="rId18"/>
    <p:sldId id="331" r:id="rId1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FF00"/>
    <a:srgbClr val="FFCCFF"/>
    <a:srgbClr val="FFFFCC"/>
    <a:srgbClr val="000000"/>
    <a:srgbClr val="009900"/>
    <a:srgbClr val="99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 snapToGrid="0"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C0BA1DFA-4BFD-4F95-B0CD-5EC0829A39BC}"/>
    <pc:docChg chg="delSld modSld delMainMaster">
      <pc:chgData name="Skorczewski, Tyler" userId="51e037cb-caff-4c31-880d-f686087de38b" providerId="ADAL" clId="{C0BA1DFA-4BFD-4F95-B0CD-5EC0829A39BC}" dt="2018-06-07T23:10:44.005" v="77" actId="20577"/>
      <pc:docMkLst>
        <pc:docMk/>
      </pc:docMkLst>
      <pc:sldChg chg="del">
        <pc:chgData name="Skorczewski, Tyler" userId="51e037cb-caff-4c31-880d-f686087de38b" providerId="ADAL" clId="{C0BA1DFA-4BFD-4F95-B0CD-5EC0829A39BC}" dt="2018-06-07T23:09:54.507" v="14" actId="2696"/>
        <pc:sldMkLst>
          <pc:docMk/>
          <pc:sldMk cId="2264772138" sldId="309"/>
        </pc:sldMkLst>
      </pc:sldChg>
      <pc:sldChg chg="modSp">
        <pc:chgData name="Skorczewski, Tyler" userId="51e037cb-caff-4c31-880d-f686087de38b" providerId="ADAL" clId="{C0BA1DFA-4BFD-4F95-B0CD-5EC0829A39BC}" dt="2018-06-07T23:10:44.005" v="77" actId="20577"/>
        <pc:sldMkLst>
          <pc:docMk/>
          <pc:sldMk cId="501343198" sldId="331"/>
        </pc:sldMkLst>
        <pc:spChg chg="mod">
          <ac:chgData name="Skorczewski, Tyler" userId="51e037cb-caff-4c31-880d-f686087de38b" providerId="ADAL" clId="{C0BA1DFA-4BFD-4F95-B0CD-5EC0829A39BC}" dt="2018-06-07T23:10:44.005" v="77" actId="20577"/>
          <ac:spMkLst>
            <pc:docMk/>
            <pc:sldMk cId="501343198" sldId="331"/>
            <ac:spMk id="2" creationId="{00000000-0000-0000-0000-000000000000}"/>
          </ac:spMkLst>
        </pc:spChg>
      </pc:sldChg>
      <pc:sldChg chg="del">
        <pc:chgData name="Skorczewski, Tyler" userId="51e037cb-caff-4c31-880d-f686087de38b" providerId="ADAL" clId="{C0BA1DFA-4BFD-4F95-B0CD-5EC0829A39BC}" dt="2018-06-07T23:09:29.649" v="0" actId="2696"/>
        <pc:sldMkLst>
          <pc:docMk/>
          <pc:sldMk cId="172331738" sldId="344"/>
        </pc:sldMkLst>
      </pc:sldChg>
      <pc:sldMasterChg chg="del delSldLayout">
        <pc:chgData name="Skorczewski, Tyler" userId="51e037cb-caff-4c31-880d-f686087de38b" providerId="ADAL" clId="{C0BA1DFA-4BFD-4F95-B0CD-5EC0829A39BC}" dt="2018-06-07T23:09:54.518" v="26" actId="2696"/>
        <pc:sldMasterMkLst>
          <pc:docMk/>
          <pc:sldMasterMk cId="3831798258" sldId="2147483708"/>
        </pc:sldMasterMkLst>
        <pc:sldLayoutChg chg="del">
          <pc:chgData name="Skorczewski, Tyler" userId="51e037cb-caff-4c31-880d-f686087de38b" providerId="ADAL" clId="{C0BA1DFA-4BFD-4F95-B0CD-5EC0829A39BC}" dt="2018-06-07T23:09:54.508" v="15" actId="2696"/>
          <pc:sldLayoutMkLst>
            <pc:docMk/>
            <pc:sldMasterMk cId="3831798258" sldId="2147483708"/>
            <pc:sldLayoutMk cId="4264744130" sldId="2147483709"/>
          </pc:sldLayoutMkLst>
        </pc:sldLayoutChg>
        <pc:sldLayoutChg chg="del">
          <pc:chgData name="Skorczewski, Tyler" userId="51e037cb-caff-4c31-880d-f686087de38b" providerId="ADAL" clId="{C0BA1DFA-4BFD-4F95-B0CD-5EC0829A39BC}" dt="2018-06-07T23:09:54.509" v="16" actId="2696"/>
          <pc:sldLayoutMkLst>
            <pc:docMk/>
            <pc:sldMasterMk cId="3831798258" sldId="2147483708"/>
            <pc:sldLayoutMk cId="1936646704" sldId="2147483710"/>
          </pc:sldLayoutMkLst>
        </pc:sldLayoutChg>
        <pc:sldLayoutChg chg="del">
          <pc:chgData name="Skorczewski, Tyler" userId="51e037cb-caff-4c31-880d-f686087de38b" providerId="ADAL" clId="{C0BA1DFA-4BFD-4F95-B0CD-5EC0829A39BC}" dt="2018-06-07T23:09:54.509" v="17" actId="2696"/>
          <pc:sldLayoutMkLst>
            <pc:docMk/>
            <pc:sldMasterMk cId="3831798258" sldId="2147483708"/>
            <pc:sldLayoutMk cId="3485154248" sldId="2147483711"/>
          </pc:sldLayoutMkLst>
        </pc:sldLayoutChg>
        <pc:sldLayoutChg chg="del">
          <pc:chgData name="Skorczewski, Tyler" userId="51e037cb-caff-4c31-880d-f686087de38b" providerId="ADAL" clId="{C0BA1DFA-4BFD-4F95-B0CD-5EC0829A39BC}" dt="2018-06-07T23:09:54.510" v="18" actId="2696"/>
          <pc:sldLayoutMkLst>
            <pc:docMk/>
            <pc:sldMasterMk cId="3831798258" sldId="2147483708"/>
            <pc:sldLayoutMk cId="353652268" sldId="2147483712"/>
          </pc:sldLayoutMkLst>
        </pc:sldLayoutChg>
        <pc:sldLayoutChg chg="del">
          <pc:chgData name="Skorczewski, Tyler" userId="51e037cb-caff-4c31-880d-f686087de38b" providerId="ADAL" clId="{C0BA1DFA-4BFD-4F95-B0CD-5EC0829A39BC}" dt="2018-06-07T23:09:54.511" v="19" actId="2696"/>
          <pc:sldLayoutMkLst>
            <pc:docMk/>
            <pc:sldMasterMk cId="3831798258" sldId="2147483708"/>
            <pc:sldLayoutMk cId="333506411" sldId="2147483713"/>
          </pc:sldLayoutMkLst>
        </pc:sldLayoutChg>
        <pc:sldLayoutChg chg="del">
          <pc:chgData name="Skorczewski, Tyler" userId="51e037cb-caff-4c31-880d-f686087de38b" providerId="ADAL" clId="{C0BA1DFA-4BFD-4F95-B0CD-5EC0829A39BC}" dt="2018-06-07T23:09:54.512" v="20" actId="2696"/>
          <pc:sldLayoutMkLst>
            <pc:docMk/>
            <pc:sldMasterMk cId="3831798258" sldId="2147483708"/>
            <pc:sldLayoutMk cId="3074908783" sldId="2147483714"/>
          </pc:sldLayoutMkLst>
        </pc:sldLayoutChg>
        <pc:sldLayoutChg chg="del">
          <pc:chgData name="Skorczewski, Tyler" userId="51e037cb-caff-4c31-880d-f686087de38b" providerId="ADAL" clId="{C0BA1DFA-4BFD-4F95-B0CD-5EC0829A39BC}" dt="2018-06-07T23:09:54.513" v="21" actId="2696"/>
          <pc:sldLayoutMkLst>
            <pc:docMk/>
            <pc:sldMasterMk cId="3831798258" sldId="2147483708"/>
            <pc:sldLayoutMk cId="2578511934" sldId="2147483715"/>
          </pc:sldLayoutMkLst>
        </pc:sldLayoutChg>
        <pc:sldLayoutChg chg="del">
          <pc:chgData name="Skorczewski, Tyler" userId="51e037cb-caff-4c31-880d-f686087de38b" providerId="ADAL" clId="{C0BA1DFA-4BFD-4F95-B0CD-5EC0829A39BC}" dt="2018-06-07T23:09:54.514" v="22" actId="2696"/>
          <pc:sldLayoutMkLst>
            <pc:docMk/>
            <pc:sldMasterMk cId="3831798258" sldId="2147483708"/>
            <pc:sldLayoutMk cId="1762345659" sldId="2147483716"/>
          </pc:sldLayoutMkLst>
        </pc:sldLayoutChg>
        <pc:sldLayoutChg chg="del">
          <pc:chgData name="Skorczewski, Tyler" userId="51e037cb-caff-4c31-880d-f686087de38b" providerId="ADAL" clId="{C0BA1DFA-4BFD-4F95-B0CD-5EC0829A39BC}" dt="2018-06-07T23:09:54.515" v="23" actId="2696"/>
          <pc:sldLayoutMkLst>
            <pc:docMk/>
            <pc:sldMasterMk cId="3831798258" sldId="2147483708"/>
            <pc:sldLayoutMk cId="3143176312" sldId="2147483717"/>
          </pc:sldLayoutMkLst>
        </pc:sldLayoutChg>
        <pc:sldLayoutChg chg="del">
          <pc:chgData name="Skorczewski, Tyler" userId="51e037cb-caff-4c31-880d-f686087de38b" providerId="ADAL" clId="{C0BA1DFA-4BFD-4F95-B0CD-5EC0829A39BC}" dt="2018-06-07T23:09:54.515" v="24" actId="2696"/>
          <pc:sldLayoutMkLst>
            <pc:docMk/>
            <pc:sldMasterMk cId="3831798258" sldId="2147483708"/>
            <pc:sldLayoutMk cId="315126438" sldId="2147483718"/>
          </pc:sldLayoutMkLst>
        </pc:sldLayoutChg>
        <pc:sldLayoutChg chg="del">
          <pc:chgData name="Skorczewski, Tyler" userId="51e037cb-caff-4c31-880d-f686087de38b" providerId="ADAL" clId="{C0BA1DFA-4BFD-4F95-B0CD-5EC0829A39BC}" dt="2018-06-07T23:09:54.516" v="25" actId="2696"/>
          <pc:sldLayoutMkLst>
            <pc:docMk/>
            <pc:sldMasterMk cId="3831798258" sldId="2147483708"/>
            <pc:sldLayoutMk cId="2193501456" sldId="2147483719"/>
          </pc:sldLayoutMkLst>
        </pc:sldLayoutChg>
      </pc:sldMasterChg>
      <pc:sldMasterChg chg="del delSldLayout">
        <pc:chgData name="Skorczewski, Tyler" userId="51e037cb-caff-4c31-880d-f686087de38b" providerId="ADAL" clId="{C0BA1DFA-4BFD-4F95-B0CD-5EC0829A39BC}" dt="2018-06-07T23:09:29.662" v="13" actId="2696"/>
        <pc:sldMasterMkLst>
          <pc:docMk/>
          <pc:sldMasterMk cId="3158445817" sldId="2147483751"/>
        </pc:sldMasterMkLst>
        <pc:sldLayoutChg chg="del">
          <pc:chgData name="Skorczewski, Tyler" userId="51e037cb-caff-4c31-880d-f686087de38b" providerId="ADAL" clId="{C0BA1DFA-4BFD-4F95-B0CD-5EC0829A39BC}" dt="2018-06-07T23:09:29.650" v="1" actId="2696"/>
          <pc:sldLayoutMkLst>
            <pc:docMk/>
            <pc:sldMasterMk cId="3158445817" sldId="2147483751"/>
            <pc:sldLayoutMk cId="2213594141" sldId="2147483752"/>
          </pc:sldLayoutMkLst>
        </pc:sldLayoutChg>
        <pc:sldLayoutChg chg="del">
          <pc:chgData name="Skorczewski, Tyler" userId="51e037cb-caff-4c31-880d-f686087de38b" providerId="ADAL" clId="{C0BA1DFA-4BFD-4F95-B0CD-5EC0829A39BC}" dt="2018-06-07T23:09:29.651" v="2" actId="2696"/>
          <pc:sldLayoutMkLst>
            <pc:docMk/>
            <pc:sldMasterMk cId="3158445817" sldId="2147483751"/>
            <pc:sldLayoutMk cId="348641735" sldId="2147483753"/>
          </pc:sldLayoutMkLst>
        </pc:sldLayoutChg>
        <pc:sldLayoutChg chg="del">
          <pc:chgData name="Skorczewski, Tyler" userId="51e037cb-caff-4c31-880d-f686087de38b" providerId="ADAL" clId="{C0BA1DFA-4BFD-4F95-B0CD-5EC0829A39BC}" dt="2018-06-07T23:09:29.652" v="3" actId="2696"/>
          <pc:sldLayoutMkLst>
            <pc:docMk/>
            <pc:sldMasterMk cId="3158445817" sldId="2147483751"/>
            <pc:sldLayoutMk cId="3189745255" sldId="2147483754"/>
          </pc:sldLayoutMkLst>
        </pc:sldLayoutChg>
        <pc:sldLayoutChg chg="del">
          <pc:chgData name="Skorczewski, Tyler" userId="51e037cb-caff-4c31-880d-f686087de38b" providerId="ADAL" clId="{C0BA1DFA-4BFD-4F95-B0CD-5EC0829A39BC}" dt="2018-06-07T23:09:29.652" v="4" actId="2696"/>
          <pc:sldLayoutMkLst>
            <pc:docMk/>
            <pc:sldMasterMk cId="3158445817" sldId="2147483751"/>
            <pc:sldLayoutMk cId="146239669" sldId="2147483755"/>
          </pc:sldLayoutMkLst>
        </pc:sldLayoutChg>
        <pc:sldLayoutChg chg="del">
          <pc:chgData name="Skorczewski, Tyler" userId="51e037cb-caff-4c31-880d-f686087de38b" providerId="ADAL" clId="{C0BA1DFA-4BFD-4F95-B0CD-5EC0829A39BC}" dt="2018-06-07T23:09:29.653" v="5" actId="2696"/>
          <pc:sldLayoutMkLst>
            <pc:docMk/>
            <pc:sldMasterMk cId="3158445817" sldId="2147483751"/>
            <pc:sldLayoutMk cId="1554027303" sldId="2147483756"/>
          </pc:sldLayoutMkLst>
        </pc:sldLayoutChg>
        <pc:sldLayoutChg chg="del">
          <pc:chgData name="Skorczewski, Tyler" userId="51e037cb-caff-4c31-880d-f686087de38b" providerId="ADAL" clId="{C0BA1DFA-4BFD-4F95-B0CD-5EC0829A39BC}" dt="2018-06-07T23:09:29.654" v="6" actId="2696"/>
          <pc:sldLayoutMkLst>
            <pc:docMk/>
            <pc:sldMasterMk cId="3158445817" sldId="2147483751"/>
            <pc:sldLayoutMk cId="2299845804" sldId="2147483757"/>
          </pc:sldLayoutMkLst>
        </pc:sldLayoutChg>
        <pc:sldLayoutChg chg="del">
          <pc:chgData name="Skorczewski, Tyler" userId="51e037cb-caff-4c31-880d-f686087de38b" providerId="ADAL" clId="{C0BA1DFA-4BFD-4F95-B0CD-5EC0829A39BC}" dt="2018-06-07T23:09:29.655" v="7" actId="2696"/>
          <pc:sldLayoutMkLst>
            <pc:docMk/>
            <pc:sldMasterMk cId="3158445817" sldId="2147483751"/>
            <pc:sldLayoutMk cId="3728235352" sldId="2147483758"/>
          </pc:sldLayoutMkLst>
        </pc:sldLayoutChg>
        <pc:sldLayoutChg chg="del">
          <pc:chgData name="Skorczewski, Tyler" userId="51e037cb-caff-4c31-880d-f686087de38b" providerId="ADAL" clId="{C0BA1DFA-4BFD-4F95-B0CD-5EC0829A39BC}" dt="2018-06-07T23:09:29.656" v="8" actId="2696"/>
          <pc:sldLayoutMkLst>
            <pc:docMk/>
            <pc:sldMasterMk cId="3158445817" sldId="2147483751"/>
            <pc:sldLayoutMk cId="303830257" sldId="2147483759"/>
          </pc:sldLayoutMkLst>
        </pc:sldLayoutChg>
        <pc:sldLayoutChg chg="del">
          <pc:chgData name="Skorczewski, Tyler" userId="51e037cb-caff-4c31-880d-f686087de38b" providerId="ADAL" clId="{C0BA1DFA-4BFD-4F95-B0CD-5EC0829A39BC}" dt="2018-06-07T23:09:29.658" v="9" actId="2696"/>
          <pc:sldLayoutMkLst>
            <pc:docMk/>
            <pc:sldMasterMk cId="3158445817" sldId="2147483751"/>
            <pc:sldLayoutMk cId="1994793540" sldId="2147483760"/>
          </pc:sldLayoutMkLst>
        </pc:sldLayoutChg>
        <pc:sldLayoutChg chg="del">
          <pc:chgData name="Skorczewski, Tyler" userId="51e037cb-caff-4c31-880d-f686087de38b" providerId="ADAL" clId="{C0BA1DFA-4BFD-4F95-B0CD-5EC0829A39BC}" dt="2018-06-07T23:09:29.658" v="10" actId="2696"/>
          <pc:sldLayoutMkLst>
            <pc:docMk/>
            <pc:sldMasterMk cId="3158445817" sldId="2147483751"/>
            <pc:sldLayoutMk cId="331982419" sldId="2147483761"/>
          </pc:sldLayoutMkLst>
        </pc:sldLayoutChg>
        <pc:sldLayoutChg chg="del">
          <pc:chgData name="Skorczewski, Tyler" userId="51e037cb-caff-4c31-880d-f686087de38b" providerId="ADAL" clId="{C0BA1DFA-4BFD-4F95-B0CD-5EC0829A39BC}" dt="2018-06-07T23:09:29.659" v="11" actId="2696"/>
          <pc:sldLayoutMkLst>
            <pc:docMk/>
            <pc:sldMasterMk cId="3158445817" sldId="2147483751"/>
            <pc:sldLayoutMk cId="3023154628" sldId="2147483762"/>
          </pc:sldLayoutMkLst>
        </pc:sldLayoutChg>
        <pc:sldLayoutChg chg="del">
          <pc:chgData name="Skorczewski, Tyler" userId="51e037cb-caff-4c31-880d-f686087de38b" providerId="ADAL" clId="{C0BA1DFA-4BFD-4F95-B0CD-5EC0829A39BC}" dt="2018-06-07T23:09:29.660" v="12" actId="2696"/>
          <pc:sldLayoutMkLst>
            <pc:docMk/>
            <pc:sldMasterMk cId="3158445817" sldId="2147483751"/>
            <pc:sldLayoutMk cId="3484260386" sldId="21474837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8251234-11EE-4F08-A35F-EE0B1972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CA9DE-010E-49F1-B281-F9EEF7A5E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6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289EC-D309-48EA-BC4B-E02A4CF88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3CF46-85E5-4769-83C7-81D71F672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6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65007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4211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14396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4881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9408" y="1762128"/>
            <a:ext cx="41338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79777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1252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096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3906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700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CD378-A840-4137-814F-79EB403A6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09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229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3950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1897" y="395288"/>
            <a:ext cx="2101362" cy="589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4881" y="395288"/>
            <a:ext cx="6166338" cy="5892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6410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34555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05800" cy="44196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15504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17447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3211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886295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64364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496CA-CBF2-4505-A598-898D24CEC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4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6BAF1-D7B0-4E84-9118-101A1592F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8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85476-8D5F-4360-A1F3-5ADF08D2C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518D-98D7-4CDB-9080-0D77D6BB9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3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7E1B6-C350-4DF3-BE66-2F855FC2D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7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7926B-BD17-48CF-B613-774FE2295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93A01-D565-4721-BE21-B236E9026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85B833-10E4-4C7D-9188-46CA1784E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gray">
          <a:xfrm>
            <a:off x="0" y="6410325"/>
            <a:ext cx="9145588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95288"/>
            <a:ext cx="840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1762125"/>
            <a:ext cx="8407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</p:txBody>
      </p:sp>
      <p:pic>
        <p:nvPicPr>
          <p:cNvPr id="2053" name="Picture 16" descr="Pearson_Bound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6356350"/>
            <a:ext cx="15287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17" descr="Pearson_Strap_Bound_White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6350"/>
            <a:ext cx="176212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BF5EA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204349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40000"/>
        </a:spcBef>
        <a:spcAft>
          <a:spcPct val="0"/>
        </a:spcAft>
        <a:defRPr sz="3600" b="1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 b="1">
          <a:solidFill>
            <a:schemeClr val="tx2"/>
          </a:solidFill>
          <a:latin typeface="Arial" pitchFamily="34" charset="0"/>
          <a:ea typeface="+mn-ea"/>
          <a:cs typeface="Arial" pitchFamily="34" charset="0"/>
        </a:defRPr>
      </a:lvl1pPr>
      <a:lvl2pPr marL="3175" indent="-1588" algn="l" rtl="0" eaLnBrk="0" fontAlgn="base" hangingPunct="0">
        <a:spcBef>
          <a:spcPct val="0"/>
        </a:spcBef>
        <a:spcAft>
          <a:spcPct val="0"/>
        </a:spcAft>
        <a:buSzPct val="80000"/>
        <a:buFont typeface="Verdana" pitchFamily="34" charset="0"/>
        <a:defRPr sz="24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879475" indent="-16510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–"/>
        <a:defRPr sz="2400">
          <a:solidFill>
            <a:schemeClr val="tx1"/>
          </a:solidFill>
          <a:latin typeface="+mn-lt"/>
          <a:cs typeface="Arial" charset="0"/>
        </a:defRPr>
      </a:lvl3pPr>
      <a:lvl4pPr marL="1243013" indent="-184150" algn="l" rtl="0" eaLnBrk="0" fontAlgn="base" hangingPunct="0">
        <a:spcBef>
          <a:spcPct val="0"/>
        </a:spcBef>
        <a:spcAft>
          <a:spcPct val="0"/>
        </a:spcAft>
        <a:buSzPct val="80000"/>
        <a:buFont typeface="Arial" charset="0"/>
        <a:buChar char="○"/>
        <a:defRPr sz="24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  <a:p>
            <a:pPr lvl="4"/>
            <a:endParaRPr lang="en-US" altLang="en-US"/>
          </a:p>
        </p:txBody>
      </p:sp>
      <p:sp>
        <p:nvSpPr>
          <p:cNvPr id="1027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 sz="4400">
              <a:solidFill>
                <a:srgbClr val="000000"/>
              </a:solidFill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103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1033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endParaRPr lang="en-US" altLang="en-US" sz="1800">
                <a:solidFill>
                  <a:srgbClr val="000000"/>
                </a:solidFill>
              </a:endParaRPr>
            </a:p>
          </p:txBody>
        </p:sp>
        <p:pic>
          <p:nvPicPr>
            <p:cNvPr id="103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52584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Section 11.5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Graphing Quadratic Equations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81000" y="1447800"/>
            <a:ext cx="8763000" cy="4191000"/>
          </a:xfrm>
          <a:prstGeom prst="rect">
            <a:avLst/>
          </a:prstGeom>
          <a:solidFill>
            <a:srgbClr val="CC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92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60000"/>
              </a:spcBef>
              <a:buSzPct val="85000"/>
            </a:pPr>
            <a:r>
              <a:rPr lang="en-US" altLang="en-US" sz="2800" b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Graphing the parabola </a:t>
            </a:r>
            <a:r>
              <a:rPr lang="en-US" altLang="en-US" sz="2800" b="1" i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b="1" i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ax</a:t>
            </a:r>
            <a:r>
              <a:rPr lang="en-US" altLang="en-US" sz="2800" b="1" baseline="30000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b="1" i="1" dirty="0">
              <a:solidFill>
                <a:srgbClr val="FF0000"/>
              </a:solidFill>
              <a:latin typeface="Arial" charset="0"/>
              <a:ea typeface="MS PGothic" pitchFamily="34" charset="-128"/>
              <a:cs typeface="Arial" charset="0"/>
            </a:endParaRPr>
          </a:p>
          <a:p>
            <a:pPr marL="80645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If </a:t>
            </a:r>
            <a:r>
              <a:rPr lang="en-US" altLang="en-US" sz="2800" b="1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a</a:t>
            </a:r>
            <a:r>
              <a:rPr lang="en-US" altLang="en-US" sz="2800" b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is positive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, the parabola opens </a:t>
            </a:r>
            <a:r>
              <a:rPr lang="en-US" altLang="en-US" sz="2800" b="1" u="sng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upward</a:t>
            </a:r>
          </a:p>
          <a:p>
            <a:pPr marL="80645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If </a:t>
            </a:r>
            <a:r>
              <a:rPr lang="en-US" altLang="en-US" sz="2800" b="1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a</a:t>
            </a:r>
            <a:r>
              <a:rPr lang="en-US" altLang="en-US" sz="2800" b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is negative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, the parabola opens </a:t>
            </a:r>
            <a:r>
              <a:rPr lang="en-US" altLang="en-US" sz="2800" b="1" u="sng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downward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</a:t>
            </a:r>
          </a:p>
          <a:p>
            <a:pPr marL="80645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If </a:t>
            </a:r>
            <a:r>
              <a:rPr lang="en-US" altLang="en-US" sz="2800" b="1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|a| </a:t>
            </a:r>
            <a:r>
              <a:rPr lang="en-US" altLang="en-US" sz="2800" b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&gt; 1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, the graph of the parabola is </a:t>
            </a:r>
            <a:r>
              <a:rPr lang="en-US" altLang="en-US" sz="2800" b="1" u="sng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narrower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than the graph of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=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 </a:t>
            </a:r>
          </a:p>
          <a:p>
            <a:pPr marL="80645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If </a:t>
            </a:r>
            <a:r>
              <a:rPr lang="en-US" altLang="en-US" sz="2800" b="1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|a| </a:t>
            </a:r>
            <a:r>
              <a:rPr lang="en-US" altLang="en-US" sz="2800" b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&lt; 1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, the graph of the parabola is </a:t>
            </a:r>
            <a:r>
              <a:rPr lang="en-US" altLang="en-US" sz="2800" b="1" u="sng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wider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than the graph of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=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371841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3886200" y="1295400"/>
            <a:ext cx="5062538" cy="5029200"/>
            <a:chOff x="370" y="518"/>
            <a:chExt cx="3189" cy="3168"/>
          </a:xfrm>
        </p:grpSpPr>
        <p:sp>
          <p:nvSpPr>
            <p:cNvPr id="34858" name="Line 3"/>
            <p:cNvSpPr>
              <a:spLocks noChangeShapeType="1"/>
            </p:cNvSpPr>
            <p:nvPr/>
          </p:nvSpPr>
          <p:spPr bwMode="auto">
            <a:xfrm>
              <a:off x="1858" y="710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59" name="Line 4"/>
            <p:cNvSpPr>
              <a:spLocks noChangeShapeType="1"/>
            </p:cNvSpPr>
            <p:nvPr/>
          </p:nvSpPr>
          <p:spPr bwMode="auto">
            <a:xfrm>
              <a:off x="370" y="2198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60" name="Line 5"/>
            <p:cNvSpPr>
              <a:spLocks noChangeShapeType="1"/>
            </p:cNvSpPr>
            <p:nvPr/>
          </p:nvSpPr>
          <p:spPr bwMode="auto">
            <a:xfrm>
              <a:off x="418" y="200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61" name="Line 6"/>
            <p:cNvSpPr>
              <a:spLocks noChangeShapeType="1"/>
            </p:cNvSpPr>
            <p:nvPr/>
          </p:nvSpPr>
          <p:spPr bwMode="auto">
            <a:xfrm>
              <a:off x="418" y="181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62" name="Line 7"/>
            <p:cNvSpPr>
              <a:spLocks noChangeShapeType="1"/>
            </p:cNvSpPr>
            <p:nvPr/>
          </p:nvSpPr>
          <p:spPr bwMode="auto">
            <a:xfrm>
              <a:off x="418" y="162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63" name="Line 8"/>
            <p:cNvSpPr>
              <a:spLocks noChangeShapeType="1"/>
            </p:cNvSpPr>
            <p:nvPr/>
          </p:nvSpPr>
          <p:spPr bwMode="auto">
            <a:xfrm>
              <a:off x="418" y="143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64" name="Line 9"/>
            <p:cNvSpPr>
              <a:spLocks noChangeShapeType="1"/>
            </p:cNvSpPr>
            <p:nvPr/>
          </p:nvSpPr>
          <p:spPr bwMode="auto">
            <a:xfrm>
              <a:off x="418" y="123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65" name="Line 10"/>
            <p:cNvSpPr>
              <a:spLocks noChangeShapeType="1"/>
            </p:cNvSpPr>
            <p:nvPr/>
          </p:nvSpPr>
          <p:spPr bwMode="auto">
            <a:xfrm>
              <a:off x="418" y="104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66" name="Line 11"/>
            <p:cNvSpPr>
              <a:spLocks noChangeShapeType="1"/>
            </p:cNvSpPr>
            <p:nvPr/>
          </p:nvSpPr>
          <p:spPr bwMode="auto">
            <a:xfrm>
              <a:off x="418" y="85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67" name="Line 12"/>
            <p:cNvSpPr>
              <a:spLocks noChangeShapeType="1"/>
            </p:cNvSpPr>
            <p:nvPr/>
          </p:nvSpPr>
          <p:spPr bwMode="auto">
            <a:xfrm>
              <a:off x="418" y="239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68" name="Line 13"/>
            <p:cNvSpPr>
              <a:spLocks noChangeShapeType="1"/>
            </p:cNvSpPr>
            <p:nvPr/>
          </p:nvSpPr>
          <p:spPr bwMode="auto">
            <a:xfrm>
              <a:off x="418" y="258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69" name="Line 14"/>
            <p:cNvSpPr>
              <a:spLocks noChangeShapeType="1"/>
            </p:cNvSpPr>
            <p:nvPr/>
          </p:nvSpPr>
          <p:spPr bwMode="auto">
            <a:xfrm>
              <a:off x="418" y="277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70" name="Line 15"/>
            <p:cNvSpPr>
              <a:spLocks noChangeShapeType="1"/>
            </p:cNvSpPr>
            <p:nvPr/>
          </p:nvSpPr>
          <p:spPr bwMode="auto">
            <a:xfrm>
              <a:off x="418" y="296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71" name="Line 16"/>
            <p:cNvSpPr>
              <a:spLocks noChangeShapeType="1"/>
            </p:cNvSpPr>
            <p:nvPr/>
          </p:nvSpPr>
          <p:spPr bwMode="auto">
            <a:xfrm>
              <a:off x="418" y="315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72" name="Line 17"/>
            <p:cNvSpPr>
              <a:spLocks noChangeShapeType="1"/>
            </p:cNvSpPr>
            <p:nvPr/>
          </p:nvSpPr>
          <p:spPr bwMode="auto">
            <a:xfrm>
              <a:off x="418" y="335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73" name="Line 18"/>
            <p:cNvSpPr>
              <a:spLocks noChangeShapeType="1"/>
            </p:cNvSpPr>
            <p:nvPr/>
          </p:nvSpPr>
          <p:spPr bwMode="auto">
            <a:xfrm>
              <a:off x="418" y="354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74" name="Line 19"/>
            <p:cNvSpPr>
              <a:spLocks noChangeShapeType="1"/>
            </p:cNvSpPr>
            <p:nvPr/>
          </p:nvSpPr>
          <p:spPr bwMode="auto">
            <a:xfrm>
              <a:off x="166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75" name="Line 20"/>
            <p:cNvSpPr>
              <a:spLocks noChangeShapeType="1"/>
            </p:cNvSpPr>
            <p:nvPr/>
          </p:nvSpPr>
          <p:spPr bwMode="auto">
            <a:xfrm>
              <a:off x="147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76" name="Line 21"/>
            <p:cNvSpPr>
              <a:spLocks noChangeShapeType="1"/>
            </p:cNvSpPr>
            <p:nvPr/>
          </p:nvSpPr>
          <p:spPr bwMode="auto">
            <a:xfrm>
              <a:off x="128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77" name="Line 22"/>
            <p:cNvSpPr>
              <a:spLocks noChangeShapeType="1"/>
            </p:cNvSpPr>
            <p:nvPr/>
          </p:nvSpPr>
          <p:spPr bwMode="auto">
            <a:xfrm>
              <a:off x="109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78" name="Line 23"/>
            <p:cNvSpPr>
              <a:spLocks noChangeShapeType="1"/>
            </p:cNvSpPr>
            <p:nvPr/>
          </p:nvSpPr>
          <p:spPr bwMode="auto">
            <a:xfrm>
              <a:off x="89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79" name="Line 24"/>
            <p:cNvSpPr>
              <a:spLocks noChangeShapeType="1"/>
            </p:cNvSpPr>
            <p:nvPr/>
          </p:nvSpPr>
          <p:spPr bwMode="auto">
            <a:xfrm>
              <a:off x="70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0" name="Line 25"/>
            <p:cNvSpPr>
              <a:spLocks noChangeShapeType="1"/>
            </p:cNvSpPr>
            <p:nvPr/>
          </p:nvSpPr>
          <p:spPr bwMode="auto">
            <a:xfrm>
              <a:off x="51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1" name="Line 26"/>
            <p:cNvSpPr>
              <a:spLocks noChangeShapeType="1"/>
            </p:cNvSpPr>
            <p:nvPr/>
          </p:nvSpPr>
          <p:spPr bwMode="auto">
            <a:xfrm>
              <a:off x="205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2" name="Line 27"/>
            <p:cNvSpPr>
              <a:spLocks noChangeShapeType="1"/>
            </p:cNvSpPr>
            <p:nvPr/>
          </p:nvSpPr>
          <p:spPr bwMode="auto">
            <a:xfrm>
              <a:off x="224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3" name="Line 28"/>
            <p:cNvSpPr>
              <a:spLocks noChangeShapeType="1"/>
            </p:cNvSpPr>
            <p:nvPr/>
          </p:nvSpPr>
          <p:spPr bwMode="auto">
            <a:xfrm>
              <a:off x="243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4" name="Line 29"/>
            <p:cNvSpPr>
              <a:spLocks noChangeShapeType="1"/>
            </p:cNvSpPr>
            <p:nvPr/>
          </p:nvSpPr>
          <p:spPr bwMode="auto">
            <a:xfrm>
              <a:off x="2626" y="758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5" name="Line 30"/>
            <p:cNvSpPr>
              <a:spLocks noChangeShapeType="1"/>
            </p:cNvSpPr>
            <p:nvPr/>
          </p:nvSpPr>
          <p:spPr bwMode="auto">
            <a:xfrm>
              <a:off x="281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6" name="Line 31"/>
            <p:cNvSpPr>
              <a:spLocks noChangeShapeType="1"/>
            </p:cNvSpPr>
            <p:nvPr/>
          </p:nvSpPr>
          <p:spPr bwMode="auto">
            <a:xfrm>
              <a:off x="301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7" name="Line 32"/>
            <p:cNvSpPr>
              <a:spLocks noChangeShapeType="1"/>
            </p:cNvSpPr>
            <p:nvPr/>
          </p:nvSpPr>
          <p:spPr bwMode="auto">
            <a:xfrm>
              <a:off x="320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88" name="Text Box 33"/>
            <p:cNvSpPr txBox="1">
              <a:spLocks noChangeArrowheads="1"/>
            </p:cNvSpPr>
            <p:nvPr/>
          </p:nvSpPr>
          <p:spPr bwMode="auto">
            <a:xfrm>
              <a:off x="3336" y="20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b="1" i="1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34889" name="Text Box 34"/>
            <p:cNvSpPr txBox="1">
              <a:spLocks noChangeArrowheads="1"/>
            </p:cNvSpPr>
            <p:nvPr/>
          </p:nvSpPr>
          <p:spPr bwMode="auto">
            <a:xfrm>
              <a:off x="1666" y="51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b="1" i="1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y</a:t>
              </a:r>
            </a:p>
          </p:txBody>
        </p:sp>
      </p:grpSp>
      <p:sp>
        <p:nvSpPr>
          <p:cNvPr id="34819" name="Text Box 35"/>
          <p:cNvSpPr txBox="1">
            <a:spLocks noChangeArrowheads="1"/>
          </p:cNvSpPr>
          <p:nvPr/>
        </p:nvSpPr>
        <p:spPr bwMode="auto">
          <a:xfrm>
            <a:off x="381000" y="198120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2800" b="1" i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b="1" i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baseline="30000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dirty="0">
              <a:solidFill>
                <a:srgbClr val="FF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5537200" y="1714500"/>
            <a:ext cx="1422400" cy="2286000"/>
            <a:chOff x="3488" y="1224"/>
            <a:chExt cx="896" cy="1440"/>
          </a:xfrm>
        </p:grpSpPr>
        <p:grpSp>
          <p:nvGrpSpPr>
            <p:cNvPr id="34845" name="Group 37"/>
            <p:cNvGrpSpPr>
              <a:grpSpLocks/>
            </p:cNvGrpSpPr>
            <p:nvPr/>
          </p:nvGrpSpPr>
          <p:grpSpPr bwMode="auto">
            <a:xfrm>
              <a:off x="3488" y="1224"/>
              <a:ext cx="896" cy="1419"/>
              <a:chOff x="3488" y="1224"/>
              <a:chExt cx="896" cy="1419"/>
            </a:xfrm>
          </p:grpSpPr>
          <p:grpSp>
            <p:nvGrpSpPr>
              <p:cNvPr id="34852" name="Group 38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34856" name="Freeform 39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57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4853" name="Group 41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34854" name="Freeform 42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55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4846" name="Group 44"/>
            <p:cNvGrpSpPr>
              <a:grpSpLocks/>
            </p:cNvGrpSpPr>
            <p:nvPr/>
          </p:nvGrpSpPr>
          <p:grpSpPr bwMode="auto">
            <a:xfrm>
              <a:off x="3522" y="1848"/>
              <a:ext cx="822" cy="816"/>
              <a:chOff x="3522" y="1848"/>
              <a:chExt cx="822" cy="816"/>
            </a:xfrm>
          </p:grpSpPr>
          <p:sp>
            <p:nvSpPr>
              <p:cNvPr id="34847" name="Oval 45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848" name="Oval 46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849" name="Oval 47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850" name="Oval 48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851" name="Oval 49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1817650" name="Text Box 50"/>
          <p:cNvSpPr txBox="1">
            <a:spLocks noChangeArrowheads="1"/>
          </p:cNvSpPr>
          <p:nvPr/>
        </p:nvSpPr>
        <p:spPr bwMode="auto">
          <a:xfrm>
            <a:off x="381000" y="3009900"/>
            <a:ext cx="2295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b="1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g</a:t>
            </a:r>
            <a:r>
              <a:rPr lang="en-US" altLang="en-US" sz="2800" b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) = 3</a:t>
            </a:r>
            <a:r>
              <a:rPr lang="en-US" altLang="en-US" sz="2800" b="1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baseline="30000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b="1" dirty="0">
              <a:solidFill>
                <a:srgbClr val="0000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817651" name="Text Box 51"/>
          <p:cNvSpPr txBox="1">
            <a:spLocks noChangeArrowheads="1"/>
          </p:cNvSpPr>
          <p:nvPr/>
        </p:nvSpPr>
        <p:spPr bwMode="auto">
          <a:xfrm>
            <a:off x="381000" y="4003675"/>
            <a:ext cx="289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b="1" i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b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) = (1/3)</a:t>
            </a:r>
            <a:r>
              <a:rPr lang="en-US" altLang="en-US" sz="2800" b="1" i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baseline="300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b="1">
              <a:solidFill>
                <a:srgbClr val="008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4749800" y="1652588"/>
            <a:ext cx="3014663" cy="2347912"/>
            <a:chOff x="2992" y="1185"/>
            <a:chExt cx="1899" cy="1479"/>
          </a:xfrm>
        </p:grpSpPr>
        <p:grpSp>
          <p:nvGrpSpPr>
            <p:cNvPr id="34835" name="Group 53"/>
            <p:cNvGrpSpPr>
              <a:grpSpLocks/>
            </p:cNvGrpSpPr>
            <p:nvPr/>
          </p:nvGrpSpPr>
          <p:grpSpPr bwMode="auto">
            <a:xfrm>
              <a:off x="2992" y="1185"/>
              <a:ext cx="1899" cy="1458"/>
              <a:chOff x="2986" y="2532"/>
              <a:chExt cx="1899" cy="1458"/>
            </a:xfrm>
          </p:grpSpPr>
          <p:grpSp>
            <p:nvGrpSpPr>
              <p:cNvPr id="34840" name="Group 54"/>
              <p:cNvGrpSpPr>
                <a:grpSpLocks/>
              </p:cNvGrpSpPr>
              <p:nvPr/>
            </p:nvGrpSpPr>
            <p:grpSpPr bwMode="auto">
              <a:xfrm>
                <a:off x="2997" y="2589"/>
                <a:ext cx="1878" cy="1401"/>
                <a:chOff x="2997" y="2589"/>
                <a:chExt cx="1878" cy="1401"/>
              </a:xfrm>
            </p:grpSpPr>
            <p:sp>
              <p:nvSpPr>
                <p:cNvPr id="34843" name="Freeform 55"/>
                <p:cNvSpPr>
                  <a:spLocks/>
                </p:cNvSpPr>
                <p:nvPr/>
              </p:nvSpPr>
              <p:spPr bwMode="auto">
                <a:xfrm>
                  <a:off x="3936" y="2589"/>
                  <a:ext cx="939" cy="1401"/>
                </a:xfrm>
                <a:custGeom>
                  <a:avLst/>
                  <a:gdLst>
                    <a:gd name="T0" fmla="*/ 0 w 939"/>
                    <a:gd name="T1" fmla="*/ 1401 h 1401"/>
                    <a:gd name="T2" fmla="*/ 156 w 939"/>
                    <a:gd name="T3" fmla="*/ 1323 h 1401"/>
                    <a:gd name="T4" fmla="*/ 312 w 939"/>
                    <a:gd name="T5" fmla="*/ 1194 h 1401"/>
                    <a:gd name="T6" fmla="*/ 474 w 939"/>
                    <a:gd name="T7" fmla="*/ 999 h 1401"/>
                    <a:gd name="T8" fmla="*/ 588 w 939"/>
                    <a:gd name="T9" fmla="*/ 819 h 1401"/>
                    <a:gd name="T10" fmla="*/ 699 w 939"/>
                    <a:gd name="T11" fmla="*/ 600 h 1401"/>
                    <a:gd name="T12" fmla="*/ 798 w 939"/>
                    <a:gd name="T13" fmla="*/ 393 h 1401"/>
                    <a:gd name="T14" fmla="*/ 870 w 939"/>
                    <a:gd name="T15" fmla="*/ 201 h 1401"/>
                    <a:gd name="T16" fmla="*/ 939 w 939"/>
                    <a:gd name="T17" fmla="*/ 0 h 140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39"/>
                    <a:gd name="T28" fmla="*/ 0 h 1401"/>
                    <a:gd name="T29" fmla="*/ 939 w 939"/>
                    <a:gd name="T30" fmla="*/ 1401 h 140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39" h="1401">
                      <a:moveTo>
                        <a:pt x="0" y="1401"/>
                      </a:moveTo>
                      <a:cubicBezTo>
                        <a:pt x="26" y="1388"/>
                        <a:pt x="104" y="1357"/>
                        <a:pt x="156" y="1323"/>
                      </a:cubicBezTo>
                      <a:cubicBezTo>
                        <a:pt x="208" y="1289"/>
                        <a:pt x="259" y="1248"/>
                        <a:pt x="312" y="1194"/>
                      </a:cubicBezTo>
                      <a:cubicBezTo>
                        <a:pt x="365" y="1140"/>
                        <a:pt x="428" y="1061"/>
                        <a:pt x="474" y="999"/>
                      </a:cubicBezTo>
                      <a:cubicBezTo>
                        <a:pt x="520" y="937"/>
                        <a:pt x="551" y="885"/>
                        <a:pt x="588" y="819"/>
                      </a:cubicBezTo>
                      <a:cubicBezTo>
                        <a:pt x="625" y="753"/>
                        <a:pt x="664" y="671"/>
                        <a:pt x="699" y="600"/>
                      </a:cubicBezTo>
                      <a:cubicBezTo>
                        <a:pt x="734" y="529"/>
                        <a:pt x="770" y="459"/>
                        <a:pt x="798" y="393"/>
                      </a:cubicBezTo>
                      <a:cubicBezTo>
                        <a:pt x="826" y="327"/>
                        <a:pt x="846" y="267"/>
                        <a:pt x="870" y="201"/>
                      </a:cubicBezTo>
                      <a:cubicBezTo>
                        <a:pt x="894" y="135"/>
                        <a:pt x="925" y="42"/>
                        <a:pt x="939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844" name="Freeform 56"/>
                <p:cNvSpPr>
                  <a:spLocks/>
                </p:cNvSpPr>
                <p:nvPr/>
              </p:nvSpPr>
              <p:spPr bwMode="auto">
                <a:xfrm flipH="1">
                  <a:off x="2997" y="2589"/>
                  <a:ext cx="939" cy="1401"/>
                </a:xfrm>
                <a:custGeom>
                  <a:avLst/>
                  <a:gdLst>
                    <a:gd name="T0" fmla="*/ 0 w 939"/>
                    <a:gd name="T1" fmla="*/ 1401 h 1401"/>
                    <a:gd name="T2" fmla="*/ 156 w 939"/>
                    <a:gd name="T3" fmla="*/ 1323 h 1401"/>
                    <a:gd name="T4" fmla="*/ 312 w 939"/>
                    <a:gd name="T5" fmla="*/ 1194 h 1401"/>
                    <a:gd name="T6" fmla="*/ 474 w 939"/>
                    <a:gd name="T7" fmla="*/ 999 h 1401"/>
                    <a:gd name="T8" fmla="*/ 588 w 939"/>
                    <a:gd name="T9" fmla="*/ 819 h 1401"/>
                    <a:gd name="T10" fmla="*/ 699 w 939"/>
                    <a:gd name="T11" fmla="*/ 600 h 1401"/>
                    <a:gd name="T12" fmla="*/ 798 w 939"/>
                    <a:gd name="T13" fmla="*/ 393 h 1401"/>
                    <a:gd name="T14" fmla="*/ 870 w 939"/>
                    <a:gd name="T15" fmla="*/ 201 h 1401"/>
                    <a:gd name="T16" fmla="*/ 939 w 939"/>
                    <a:gd name="T17" fmla="*/ 0 h 140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939"/>
                    <a:gd name="T28" fmla="*/ 0 h 1401"/>
                    <a:gd name="T29" fmla="*/ 939 w 939"/>
                    <a:gd name="T30" fmla="*/ 1401 h 140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939" h="1401">
                      <a:moveTo>
                        <a:pt x="0" y="1401"/>
                      </a:moveTo>
                      <a:cubicBezTo>
                        <a:pt x="26" y="1388"/>
                        <a:pt x="104" y="1357"/>
                        <a:pt x="156" y="1323"/>
                      </a:cubicBezTo>
                      <a:cubicBezTo>
                        <a:pt x="208" y="1289"/>
                        <a:pt x="259" y="1248"/>
                        <a:pt x="312" y="1194"/>
                      </a:cubicBezTo>
                      <a:cubicBezTo>
                        <a:pt x="365" y="1140"/>
                        <a:pt x="428" y="1061"/>
                        <a:pt x="474" y="999"/>
                      </a:cubicBezTo>
                      <a:cubicBezTo>
                        <a:pt x="520" y="937"/>
                        <a:pt x="551" y="885"/>
                        <a:pt x="588" y="819"/>
                      </a:cubicBezTo>
                      <a:cubicBezTo>
                        <a:pt x="625" y="753"/>
                        <a:pt x="664" y="671"/>
                        <a:pt x="699" y="600"/>
                      </a:cubicBezTo>
                      <a:cubicBezTo>
                        <a:pt x="734" y="529"/>
                        <a:pt x="770" y="459"/>
                        <a:pt x="798" y="393"/>
                      </a:cubicBezTo>
                      <a:cubicBezTo>
                        <a:pt x="826" y="327"/>
                        <a:pt x="846" y="267"/>
                        <a:pt x="870" y="201"/>
                      </a:cubicBezTo>
                      <a:cubicBezTo>
                        <a:pt x="894" y="135"/>
                        <a:pt x="925" y="42"/>
                        <a:pt x="939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4841" name="Line 57"/>
              <p:cNvSpPr>
                <a:spLocks noChangeShapeType="1"/>
              </p:cNvSpPr>
              <p:nvPr/>
            </p:nvSpPr>
            <p:spPr bwMode="auto">
              <a:xfrm flipV="1">
                <a:off x="4864" y="2532"/>
                <a:ext cx="21" cy="10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42" name="Line 58"/>
              <p:cNvSpPr>
                <a:spLocks noChangeShapeType="1"/>
              </p:cNvSpPr>
              <p:nvPr/>
            </p:nvSpPr>
            <p:spPr bwMode="auto">
              <a:xfrm flipH="1" flipV="1">
                <a:off x="2986" y="2532"/>
                <a:ext cx="21" cy="108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836" name="Group 59"/>
            <p:cNvGrpSpPr>
              <a:grpSpLocks/>
            </p:cNvGrpSpPr>
            <p:nvPr/>
          </p:nvGrpSpPr>
          <p:grpSpPr bwMode="auto">
            <a:xfrm>
              <a:off x="3334" y="2040"/>
              <a:ext cx="1200" cy="624"/>
              <a:chOff x="3336" y="3384"/>
              <a:chExt cx="1200" cy="624"/>
            </a:xfrm>
          </p:grpSpPr>
          <p:sp>
            <p:nvSpPr>
              <p:cNvPr id="34837" name="Oval 60"/>
              <p:cNvSpPr>
                <a:spLocks noChangeArrowheads="1"/>
              </p:cNvSpPr>
              <p:nvPr/>
            </p:nvSpPr>
            <p:spPr bwMode="auto">
              <a:xfrm>
                <a:off x="3336" y="33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838" name="Oval 61"/>
              <p:cNvSpPr>
                <a:spLocks noChangeArrowheads="1"/>
              </p:cNvSpPr>
              <p:nvPr/>
            </p:nvSpPr>
            <p:spPr bwMode="auto">
              <a:xfrm>
                <a:off x="4488" y="33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839" name="Oval 62"/>
              <p:cNvSpPr>
                <a:spLocks noChangeArrowheads="1"/>
              </p:cNvSpPr>
              <p:nvPr/>
            </p:nvSpPr>
            <p:spPr bwMode="auto">
              <a:xfrm>
                <a:off x="3916" y="39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grpSp>
        <p:nvGrpSpPr>
          <p:cNvPr id="12" name="Group 63"/>
          <p:cNvGrpSpPr>
            <a:grpSpLocks/>
          </p:cNvGrpSpPr>
          <p:nvPr/>
        </p:nvGrpSpPr>
        <p:grpSpPr bwMode="auto">
          <a:xfrm>
            <a:off x="5745163" y="1611313"/>
            <a:ext cx="1004887" cy="2389187"/>
            <a:chOff x="4389" y="2503"/>
            <a:chExt cx="633" cy="1505"/>
          </a:xfrm>
        </p:grpSpPr>
        <p:grpSp>
          <p:nvGrpSpPr>
            <p:cNvPr id="34826" name="Group 64"/>
            <p:cNvGrpSpPr>
              <a:grpSpLocks/>
            </p:cNvGrpSpPr>
            <p:nvPr/>
          </p:nvGrpSpPr>
          <p:grpSpPr bwMode="auto">
            <a:xfrm>
              <a:off x="4389" y="2541"/>
              <a:ext cx="633" cy="1452"/>
              <a:chOff x="4389" y="2541"/>
              <a:chExt cx="633" cy="1452"/>
            </a:xfrm>
          </p:grpSpPr>
          <p:sp>
            <p:nvSpPr>
              <p:cNvPr id="34833" name="Freeform 65"/>
              <p:cNvSpPr>
                <a:spLocks/>
              </p:cNvSpPr>
              <p:nvPr/>
            </p:nvSpPr>
            <p:spPr bwMode="auto">
              <a:xfrm>
                <a:off x="4704" y="2541"/>
                <a:ext cx="318" cy="1452"/>
              </a:xfrm>
              <a:custGeom>
                <a:avLst/>
                <a:gdLst>
                  <a:gd name="T0" fmla="*/ 0 w 318"/>
                  <a:gd name="T1" fmla="*/ 1443 h 1455"/>
                  <a:gd name="T2" fmla="*/ 78 w 318"/>
                  <a:gd name="T3" fmla="*/ 1323 h 1455"/>
                  <a:gd name="T4" fmla="*/ 141 w 318"/>
                  <a:gd name="T5" fmla="*/ 1135 h 1455"/>
                  <a:gd name="T6" fmla="*/ 180 w 318"/>
                  <a:gd name="T7" fmla="*/ 970 h 1455"/>
                  <a:gd name="T8" fmla="*/ 210 w 318"/>
                  <a:gd name="T9" fmla="*/ 781 h 1455"/>
                  <a:gd name="T10" fmla="*/ 246 w 318"/>
                  <a:gd name="T11" fmla="*/ 584 h 1455"/>
                  <a:gd name="T12" fmla="*/ 273 w 318"/>
                  <a:gd name="T13" fmla="*/ 398 h 1455"/>
                  <a:gd name="T14" fmla="*/ 306 w 318"/>
                  <a:gd name="T15" fmla="*/ 165 h 1455"/>
                  <a:gd name="T16" fmla="*/ 318 w 318"/>
                  <a:gd name="T17" fmla="*/ 0 h 14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8"/>
                  <a:gd name="T28" fmla="*/ 0 h 1455"/>
                  <a:gd name="T29" fmla="*/ 318 w 318"/>
                  <a:gd name="T30" fmla="*/ 1455 h 14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8" h="1455">
                    <a:moveTo>
                      <a:pt x="0" y="1455"/>
                    </a:moveTo>
                    <a:cubicBezTo>
                      <a:pt x="13" y="1435"/>
                      <a:pt x="54" y="1387"/>
                      <a:pt x="78" y="1335"/>
                    </a:cubicBezTo>
                    <a:cubicBezTo>
                      <a:pt x="102" y="1283"/>
                      <a:pt x="124" y="1202"/>
                      <a:pt x="141" y="1143"/>
                    </a:cubicBezTo>
                    <a:cubicBezTo>
                      <a:pt x="158" y="1084"/>
                      <a:pt x="168" y="1037"/>
                      <a:pt x="180" y="978"/>
                    </a:cubicBezTo>
                    <a:cubicBezTo>
                      <a:pt x="192" y="919"/>
                      <a:pt x="199" y="854"/>
                      <a:pt x="210" y="789"/>
                    </a:cubicBezTo>
                    <a:cubicBezTo>
                      <a:pt x="221" y="724"/>
                      <a:pt x="236" y="652"/>
                      <a:pt x="246" y="588"/>
                    </a:cubicBezTo>
                    <a:cubicBezTo>
                      <a:pt x="256" y="524"/>
                      <a:pt x="263" y="472"/>
                      <a:pt x="273" y="402"/>
                    </a:cubicBezTo>
                    <a:cubicBezTo>
                      <a:pt x="283" y="332"/>
                      <a:pt x="298" y="232"/>
                      <a:pt x="306" y="165"/>
                    </a:cubicBezTo>
                    <a:cubicBezTo>
                      <a:pt x="314" y="98"/>
                      <a:pt x="316" y="34"/>
                      <a:pt x="318" y="0"/>
                    </a:cubicBez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834" name="Freeform 66"/>
              <p:cNvSpPr>
                <a:spLocks/>
              </p:cNvSpPr>
              <p:nvPr/>
            </p:nvSpPr>
            <p:spPr bwMode="auto">
              <a:xfrm flipH="1">
                <a:off x="4389" y="2541"/>
                <a:ext cx="318" cy="1449"/>
              </a:xfrm>
              <a:custGeom>
                <a:avLst/>
                <a:gdLst>
                  <a:gd name="T0" fmla="*/ 0 w 318"/>
                  <a:gd name="T1" fmla="*/ 1431 h 1455"/>
                  <a:gd name="T2" fmla="*/ 78 w 318"/>
                  <a:gd name="T3" fmla="*/ 1314 h 1455"/>
                  <a:gd name="T4" fmla="*/ 141 w 318"/>
                  <a:gd name="T5" fmla="*/ 1123 h 1455"/>
                  <a:gd name="T6" fmla="*/ 180 w 318"/>
                  <a:gd name="T7" fmla="*/ 962 h 1455"/>
                  <a:gd name="T8" fmla="*/ 210 w 318"/>
                  <a:gd name="T9" fmla="*/ 777 h 1455"/>
                  <a:gd name="T10" fmla="*/ 246 w 318"/>
                  <a:gd name="T11" fmla="*/ 580 h 1455"/>
                  <a:gd name="T12" fmla="*/ 273 w 318"/>
                  <a:gd name="T13" fmla="*/ 394 h 1455"/>
                  <a:gd name="T14" fmla="*/ 306 w 318"/>
                  <a:gd name="T15" fmla="*/ 161 h 1455"/>
                  <a:gd name="T16" fmla="*/ 318 w 318"/>
                  <a:gd name="T17" fmla="*/ 0 h 1455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318"/>
                  <a:gd name="T28" fmla="*/ 0 h 1455"/>
                  <a:gd name="T29" fmla="*/ 318 w 318"/>
                  <a:gd name="T30" fmla="*/ 1455 h 1455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318" h="1455">
                    <a:moveTo>
                      <a:pt x="0" y="1455"/>
                    </a:moveTo>
                    <a:cubicBezTo>
                      <a:pt x="13" y="1435"/>
                      <a:pt x="54" y="1387"/>
                      <a:pt x="78" y="1335"/>
                    </a:cubicBezTo>
                    <a:cubicBezTo>
                      <a:pt x="102" y="1283"/>
                      <a:pt x="124" y="1202"/>
                      <a:pt x="141" y="1143"/>
                    </a:cubicBezTo>
                    <a:cubicBezTo>
                      <a:pt x="158" y="1084"/>
                      <a:pt x="168" y="1037"/>
                      <a:pt x="180" y="978"/>
                    </a:cubicBezTo>
                    <a:cubicBezTo>
                      <a:pt x="192" y="919"/>
                      <a:pt x="199" y="854"/>
                      <a:pt x="210" y="789"/>
                    </a:cubicBezTo>
                    <a:cubicBezTo>
                      <a:pt x="221" y="724"/>
                      <a:pt x="236" y="652"/>
                      <a:pt x="246" y="588"/>
                    </a:cubicBezTo>
                    <a:cubicBezTo>
                      <a:pt x="256" y="524"/>
                      <a:pt x="263" y="472"/>
                      <a:pt x="273" y="402"/>
                    </a:cubicBezTo>
                    <a:cubicBezTo>
                      <a:pt x="283" y="332"/>
                      <a:pt x="298" y="232"/>
                      <a:pt x="306" y="165"/>
                    </a:cubicBezTo>
                    <a:cubicBezTo>
                      <a:pt x="314" y="98"/>
                      <a:pt x="316" y="34"/>
                      <a:pt x="318" y="0"/>
                    </a:cubicBezTo>
                  </a:path>
                </a:pathLst>
              </a:custGeom>
              <a:noFill/>
              <a:ln w="38100" cmpd="sng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4827" name="Group 67"/>
            <p:cNvGrpSpPr>
              <a:grpSpLocks/>
            </p:cNvGrpSpPr>
            <p:nvPr/>
          </p:nvGrpSpPr>
          <p:grpSpPr bwMode="auto">
            <a:xfrm>
              <a:off x="4488" y="3384"/>
              <a:ext cx="432" cy="624"/>
              <a:chOff x="4488" y="3384"/>
              <a:chExt cx="432" cy="624"/>
            </a:xfrm>
          </p:grpSpPr>
          <p:sp>
            <p:nvSpPr>
              <p:cNvPr id="34830" name="Oval 68"/>
              <p:cNvSpPr>
                <a:spLocks noChangeArrowheads="1"/>
              </p:cNvSpPr>
              <p:nvPr/>
            </p:nvSpPr>
            <p:spPr bwMode="auto">
              <a:xfrm>
                <a:off x="4488" y="33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831" name="Oval 69"/>
              <p:cNvSpPr>
                <a:spLocks noChangeArrowheads="1"/>
              </p:cNvSpPr>
              <p:nvPr/>
            </p:nvSpPr>
            <p:spPr bwMode="auto">
              <a:xfrm>
                <a:off x="4872" y="33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4832" name="Oval 70"/>
              <p:cNvSpPr>
                <a:spLocks noChangeArrowheads="1"/>
              </p:cNvSpPr>
              <p:nvPr/>
            </p:nvSpPr>
            <p:spPr bwMode="auto">
              <a:xfrm>
                <a:off x="4680" y="39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  <p:sp>
          <p:nvSpPr>
            <p:cNvPr id="34828" name="Line 71"/>
            <p:cNvSpPr>
              <a:spLocks noChangeShapeType="1"/>
            </p:cNvSpPr>
            <p:nvPr/>
          </p:nvSpPr>
          <p:spPr bwMode="auto">
            <a:xfrm flipV="1">
              <a:off x="5022" y="2503"/>
              <a:ext cx="0" cy="1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34829" name="Line 72"/>
            <p:cNvSpPr>
              <a:spLocks noChangeShapeType="1"/>
            </p:cNvSpPr>
            <p:nvPr/>
          </p:nvSpPr>
          <p:spPr bwMode="auto">
            <a:xfrm flipV="1">
              <a:off x="4389" y="2515"/>
              <a:ext cx="0" cy="19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34825" name="Rectangle 6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400" b="1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Example (cont)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9515" y="5599093"/>
            <a:ext cx="558381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FF3300"/>
                </a:solidFill>
              </a:rPr>
              <a:t>axis of symmetry </a:t>
            </a:r>
            <a:r>
              <a:rPr lang="en-US" sz="2800" dirty="0"/>
              <a:t>for all three of these graphs is the vertical line x = 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1334" y="4399746"/>
            <a:ext cx="6038025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0000FF"/>
                </a:solidFill>
              </a:rPr>
              <a:t>vertex</a:t>
            </a:r>
            <a:r>
              <a:rPr lang="en-US" sz="2800" dirty="0"/>
              <a:t> of all three of these graphs is the point (0,0).</a:t>
            </a:r>
          </a:p>
        </p:txBody>
      </p:sp>
      <p:cxnSp>
        <p:nvCxnSpPr>
          <p:cNvPr id="77" name="Straight Arrow Connector 76"/>
          <p:cNvCxnSpPr/>
          <p:nvPr/>
        </p:nvCxnSpPr>
        <p:spPr bwMode="auto">
          <a:xfrm flipV="1">
            <a:off x="4114800" y="4003675"/>
            <a:ext cx="2130425" cy="568325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>
            <a:outerShdw blurRad="50800" dist="50800" dir="5400000" sx="15000" sy="15000" algn="ctr" rotWithShape="0">
              <a:srgbClr val="FFFF00"/>
            </a:outerShdw>
          </a:effectLst>
        </p:spPr>
      </p:cxnSp>
      <p:cxnSp>
        <p:nvCxnSpPr>
          <p:cNvPr id="75" name="Straight Arrow Connector 74"/>
          <p:cNvCxnSpPr/>
          <p:nvPr/>
        </p:nvCxnSpPr>
        <p:spPr bwMode="auto">
          <a:xfrm flipV="1">
            <a:off x="6248401" y="1405600"/>
            <a:ext cx="0" cy="5029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94813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7650" grpId="0" build="p" autoUpdateAnimBg="0"/>
      <p:bldP spid="1817651" grpId="0" build="p" autoUpdateAnimBg="0"/>
      <p:bldP spid="74" grpId="0" animBg="1"/>
      <p:bldP spid="2" grpId="0" animBg="1"/>
      <p:bldP spid="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295400"/>
            <a:ext cx="8229600" cy="4830763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en-US" altLang="en-US" dirty="0">
                <a:latin typeface="Arial" charset="0"/>
                <a:cs typeface="Times New Roman" pitchFamily="18" charset="0"/>
              </a:rPr>
              <a:t>Graph </a:t>
            </a:r>
            <a:r>
              <a:rPr lang="en-US" altLang="en-US" b="1" i="1" dirty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g</a:t>
            </a:r>
            <a:r>
              <a:rPr lang="en-US" altLang="en-US" b="1" dirty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(</a:t>
            </a:r>
            <a:r>
              <a:rPr lang="en-US" altLang="en-US" b="1" i="1" dirty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altLang="en-US" b="1" dirty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) = –4(</a:t>
            </a:r>
            <a:r>
              <a:rPr lang="en-US" altLang="en-US" b="1" i="1" dirty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x</a:t>
            </a:r>
            <a:r>
              <a:rPr lang="en-US" altLang="en-US" b="1" dirty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 + 2)</a:t>
            </a:r>
            <a:r>
              <a:rPr lang="en-US" altLang="en-US" b="1" baseline="30000" dirty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2</a:t>
            </a:r>
            <a:r>
              <a:rPr lang="en-US" altLang="en-US" b="1" dirty="0">
                <a:solidFill>
                  <a:srgbClr val="FF3300"/>
                </a:solidFill>
                <a:latin typeface="Arial" charset="0"/>
                <a:cs typeface="Times New Roman" pitchFamily="18" charset="0"/>
              </a:rPr>
              <a:t> – 1</a:t>
            </a:r>
            <a:r>
              <a:rPr lang="en-US" altLang="en-US" dirty="0">
                <a:latin typeface="Arial" charset="0"/>
                <a:cs typeface="Times New Roman" pitchFamily="18" charset="0"/>
              </a:rPr>
              <a:t>. Find the vertex and axis of symmetry. </a:t>
            </a:r>
          </a:p>
          <a:p>
            <a:pPr marL="457200" indent="-457200">
              <a:buSzPct val="85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charset="0"/>
                <a:cs typeface="Times New Roman" pitchFamily="18" charset="0"/>
              </a:rPr>
              <a:t>Rewrite the function:  </a:t>
            </a:r>
            <a:r>
              <a:rPr lang="en-US" altLang="en-US" i="1" dirty="0">
                <a:latin typeface="Arial" charset="0"/>
                <a:cs typeface="Times New Roman" pitchFamily="18" charset="0"/>
              </a:rPr>
              <a:t>g</a:t>
            </a:r>
            <a:r>
              <a:rPr lang="en-US" altLang="en-US" dirty="0">
                <a:latin typeface="Arial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Arial" charset="0"/>
                <a:cs typeface="Times New Roman" pitchFamily="18" charset="0"/>
              </a:rPr>
              <a:t>x</a:t>
            </a:r>
            <a:r>
              <a:rPr lang="en-US" altLang="en-US" dirty="0">
                <a:latin typeface="Arial" charset="0"/>
                <a:cs typeface="Times New Roman" pitchFamily="18" charset="0"/>
              </a:rPr>
              <a:t>) = –4(</a:t>
            </a:r>
            <a:r>
              <a:rPr lang="en-US" altLang="en-US" i="1" dirty="0">
                <a:latin typeface="Arial" charset="0"/>
                <a:cs typeface="Times New Roman" pitchFamily="18" charset="0"/>
              </a:rPr>
              <a:t>x</a:t>
            </a:r>
            <a:r>
              <a:rPr lang="en-US" altLang="en-US" dirty="0">
                <a:latin typeface="Arial" charset="0"/>
                <a:cs typeface="Times New Roman" pitchFamily="18" charset="0"/>
              </a:rPr>
              <a:t> – (–2))</a:t>
            </a:r>
            <a:r>
              <a:rPr lang="en-US" altLang="en-US" baseline="30000" dirty="0">
                <a:latin typeface="Arial" charset="0"/>
                <a:cs typeface="Times New Roman" pitchFamily="18" charset="0"/>
              </a:rPr>
              <a:t>2</a:t>
            </a:r>
            <a:r>
              <a:rPr lang="en-US" altLang="en-US" dirty="0">
                <a:latin typeface="Arial" charset="0"/>
                <a:cs typeface="Times New Roman" pitchFamily="18" charset="0"/>
              </a:rPr>
              <a:t> – 1.</a:t>
            </a:r>
          </a:p>
          <a:p>
            <a:pPr marL="457200" indent="-457200">
              <a:spcBef>
                <a:spcPts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charset="0"/>
                <a:cs typeface="Times New Roman" pitchFamily="18" charset="0"/>
              </a:rPr>
              <a:t>The graphs </a:t>
            </a:r>
            <a:r>
              <a:rPr lang="en-US" altLang="en-US" b="1" dirty="0">
                <a:latin typeface="Arial" charset="0"/>
                <a:cs typeface="Times New Roman" pitchFamily="18" charset="0"/>
              </a:rPr>
              <a:t>opens down </a:t>
            </a:r>
            <a:r>
              <a:rPr lang="en-US" altLang="en-US" dirty="0">
                <a:latin typeface="Arial" charset="0"/>
                <a:cs typeface="Times New Roman" pitchFamily="18" charset="0"/>
              </a:rPr>
              <a:t>and </a:t>
            </a:r>
            <a:br>
              <a:rPr lang="en-US" altLang="en-US" dirty="0">
                <a:latin typeface="Arial" charset="0"/>
                <a:cs typeface="Times New Roman" pitchFamily="18" charset="0"/>
              </a:rPr>
            </a:br>
            <a:r>
              <a:rPr lang="en-US" altLang="en-US" dirty="0">
                <a:latin typeface="Arial" charset="0"/>
                <a:cs typeface="Times New Roman" pitchFamily="18" charset="0"/>
              </a:rPr>
              <a:t>is </a:t>
            </a:r>
            <a:r>
              <a:rPr lang="en-US" altLang="en-US" b="1" dirty="0">
                <a:latin typeface="Arial" charset="0"/>
                <a:cs typeface="Times New Roman" pitchFamily="18" charset="0"/>
              </a:rPr>
              <a:t>narrower than </a:t>
            </a:r>
            <a:r>
              <a:rPr lang="en-US" altLang="en-US" b="1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f(x) = x</a:t>
            </a:r>
            <a:r>
              <a:rPr lang="en-US" altLang="en-US" b="1" baseline="300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2 </a:t>
            </a:r>
            <a:r>
              <a:rPr lang="en-US" altLang="en-US" dirty="0">
                <a:latin typeface="Arial" charset="0"/>
                <a:cs typeface="Times New Roman" pitchFamily="18" charset="0"/>
              </a:rPr>
              <a:t>. </a:t>
            </a:r>
          </a:p>
          <a:p>
            <a:pPr marL="457200" indent="-457200">
              <a:spcBef>
                <a:spcPts val="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charset="0"/>
                <a:cs typeface="Times New Roman" pitchFamily="18" charset="0"/>
              </a:rPr>
              <a:t>The graph is the graph of </a:t>
            </a:r>
          </a:p>
          <a:p>
            <a:pPr marL="0" indent="0">
              <a:spcBef>
                <a:spcPts val="0"/>
              </a:spcBef>
              <a:buSzPct val="85000"/>
            </a:pPr>
            <a:r>
              <a:rPr lang="en-US" altLang="en-US" b="1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      f(x) = x</a:t>
            </a:r>
            <a:r>
              <a:rPr lang="en-US" altLang="en-US" b="1" baseline="30000" dirty="0">
                <a:solidFill>
                  <a:srgbClr val="0000FF"/>
                </a:solidFill>
                <a:latin typeface="Arial" charset="0"/>
                <a:cs typeface="Times New Roman" pitchFamily="18" charset="0"/>
              </a:rPr>
              <a:t>2  </a:t>
            </a:r>
            <a:r>
              <a:rPr lang="en-US" altLang="en-US" dirty="0">
                <a:latin typeface="Arial" charset="0"/>
                <a:cs typeface="Times New Roman" pitchFamily="18" charset="0"/>
              </a:rPr>
              <a:t>shifted </a:t>
            </a:r>
            <a:r>
              <a:rPr lang="en-US" altLang="en-US" b="1" i="1" u="sng" dirty="0">
                <a:latin typeface="Arial" charset="0"/>
                <a:cs typeface="Times New Roman" pitchFamily="18" charset="0"/>
              </a:rPr>
              <a:t>two units to </a:t>
            </a:r>
            <a:br>
              <a:rPr lang="en-US" altLang="en-US" b="1" i="1" u="sng" dirty="0">
                <a:latin typeface="Arial" charset="0"/>
                <a:cs typeface="Times New Roman" pitchFamily="18" charset="0"/>
              </a:rPr>
            </a:br>
            <a:r>
              <a:rPr lang="en-US" altLang="en-US" b="1" i="1" dirty="0">
                <a:latin typeface="Arial" charset="0"/>
                <a:cs typeface="Times New Roman" pitchFamily="18" charset="0"/>
              </a:rPr>
              <a:t>      </a:t>
            </a:r>
            <a:r>
              <a:rPr lang="en-US" altLang="en-US" b="1" i="1" u="sng" dirty="0">
                <a:latin typeface="Arial" charset="0"/>
                <a:cs typeface="Times New Roman" pitchFamily="18" charset="0"/>
              </a:rPr>
              <a:t>the left</a:t>
            </a:r>
            <a:r>
              <a:rPr lang="en-US" altLang="en-US" dirty="0">
                <a:latin typeface="Arial" charset="0"/>
                <a:cs typeface="Times New Roman" pitchFamily="18" charset="0"/>
              </a:rPr>
              <a:t> and </a:t>
            </a:r>
            <a:r>
              <a:rPr lang="en-US" altLang="en-US" b="1" i="1" u="sng" dirty="0">
                <a:latin typeface="Arial" charset="0"/>
                <a:cs typeface="Times New Roman" pitchFamily="18" charset="0"/>
              </a:rPr>
              <a:t>one unit down</a:t>
            </a:r>
            <a:r>
              <a:rPr lang="en-US" altLang="en-US" dirty="0">
                <a:latin typeface="Arial" charset="0"/>
                <a:cs typeface="Times New Roman" pitchFamily="18" charset="0"/>
              </a:rPr>
              <a:t>.  </a:t>
            </a:r>
          </a:p>
          <a:p>
            <a:pPr marL="457200" indent="-457200">
              <a:buSzPct val="85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charset="0"/>
                <a:cs typeface="Times New Roman" pitchFamily="18" charset="0"/>
              </a:rPr>
              <a:t>Vertex:  (–2, –1) </a:t>
            </a:r>
          </a:p>
          <a:p>
            <a:pPr marL="457200" indent="-457200">
              <a:buSzPct val="85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charset="0"/>
                <a:cs typeface="Times New Roman" pitchFamily="18" charset="0"/>
              </a:rPr>
              <a:t>Axis:  </a:t>
            </a:r>
            <a:r>
              <a:rPr lang="en-US" altLang="en-US" i="1" dirty="0">
                <a:latin typeface="Arial" charset="0"/>
                <a:cs typeface="Times New Roman" pitchFamily="18" charset="0"/>
              </a:rPr>
              <a:t>x</a:t>
            </a:r>
            <a:r>
              <a:rPr lang="en-US" altLang="en-US" dirty="0">
                <a:latin typeface="Arial" charset="0"/>
                <a:cs typeface="Times New Roman" pitchFamily="18" charset="0"/>
              </a:rPr>
              <a:t> = –2</a:t>
            </a:r>
          </a:p>
          <a:p>
            <a:pPr marL="0" indent="0">
              <a:buFont typeface="Arial" charset="0"/>
              <a:buNone/>
            </a:pPr>
            <a:endParaRPr lang="en-US" altLang="en-US" dirty="0">
              <a:latin typeface="Arial" charset="0"/>
              <a:cs typeface="Times New Roman" pitchFamily="18" charset="0"/>
            </a:endParaRPr>
          </a:p>
          <a:p>
            <a:pPr marL="0" indent="0">
              <a:buFont typeface="Arial" charset="0"/>
              <a:buNone/>
            </a:pPr>
            <a:endParaRPr lang="en-US" altLang="en-US" dirty="0">
              <a:latin typeface="Arial" charset="0"/>
              <a:cs typeface="Times New Roman" pitchFamily="18" charset="0"/>
            </a:endParaRPr>
          </a:p>
        </p:txBody>
      </p:sp>
      <p:pic>
        <p:nvPicPr>
          <p:cNvPr id="10035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743200"/>
            <a:ext cx="3505200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V="1">
            <a:off x="6780030" y="2743200"/>
            <a:ext cx="0" cy="331525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15422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+mn-lt"/>
              </a:rPr>
              <a:t>Using the online graphing tool for this assignment: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67" y="846305"/>
            <a:ext cx="7764465" cy="3813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671" y="147699"/>
            <a:ext cx="5785918" cy="643025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856034" y="3511685"/>
            <a:ext cx="982494" cy="252919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7909532" y="2426628"/>
            <a:ext cx="982494" cy="252919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6046872" y="2259148"/>
            <a:ext cx="758084" cy="587881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7592048" y="446195"/>
            <a:ext cx="739305" cy="40011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(7, 7)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935174" y="378100"/>
            <a:ext cx="646456" cy="44656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60289" y="427225"/>
            <a:ext cx="5642682" cy="46166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First, select the parabola tool.</a:t>
            </a:r>
          </a:p>
        </p:txBody>
      </p:sp>
    </p:spTree>
    <p:extLst>
      <p:ext uri="{BB962C8B-B14F-4D97-AF65-F5344CB8AC3E}">
        <p14:creationId xmlns:p14="http://schemas.microsoft.com/office/powerpoint/2010/main" val="3599480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3" t="18033" r="41075" b="34220"/>
          <a:stretch/>
        </p:blipFill>
        <p:spPr bwMode="auto">
          <a:xfrm>
            <a:off x="2157296" y="282780"/>
            <a:ext cx="6034011" cy="645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 bwMode="auto">
          <a:xfrm>
            <a:off x="4318484" y="346584"/>
            <a:ext cx="466167" cy="38808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ct val="50000"/>
              </a:spcBef>
            </a:pPr>
            <a:endParaRPr lang="en-US" sz="2400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42" r="77075" b="48111"/>
          <a:stretch/>
        </p:blipFill>
        <p:spPr bwMode="auto">
          <a:xfrm>
            <a:off x="1992991" y="2780431"/>
            <a:ext cx="1916752" cy="478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847282" y="520250"/>
            <a:ext cx="931665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(</a:t>
            </a:r>
            <a:r>
              <a:rPr lang="en-US" sz="2000" b="1" dirty="0">
                <a:solidFill>
                  <a:srgbClr val="0000FF"/>
                </a:solidFill>
              </a:rPr>
              <a:t>10,16)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863" y="1190848"/>
            <a:ext cx="4671576" cy="4697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7861" y="931365"/>
            <a:ext cx="4161889" cy="550920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000000"/>
                </a:solidFill>
              </a:rPr>
              <a:t>Next, find a second point on the graph by picking a number to plug in for x and calculating the y coordinate.</a:t>
            </a:r>
          </a:p>
          <a:p>
            <a:pPr algn="l"/>
            <a:endParaRPr lang="en-US" sz="1200" dirty="0">
              <a:solidFill>
                <a:srgbClr val="000000"/>
              </a:solidFill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Pick an x that is not part of the vertex point, and choose it so that the x and y values can be plotted on the scale of the graph. (More than one choice will work.)</a:t>
            </a:r>
          </a:p>
          <a:p>
            <a:pPr algn="l"/>
            <a:endParaRPr lang="en-US" sz="1200" dirty="0">
              <a:solidFill>
                <a:srgbClr val="000000"/>
              </a:solidFill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For example, if we choose x = 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dirty="0">
                <a:solidFill>
                  <a:srgbClr val="000000"/>
                </a:solidFill>
              </a:rPr>
              <a:t>, then y = (</a:t>
            </a:r>
            <a:r>
              <a:rPr lang="en-US" sz="2000" b="1" dirty="0">
                <a:solidFill>
                  <a:srgbClr val="FF0000"/>
                </a:solidFill>
              </a:rPr>
              <a:t>10</a:t>
            </a:r>
            <a:r>
              <a:rPr lang="en-US" sz="2000" dirty="0">
                <a:solidFill>
                  <a:srgbClr val="000000"/>
                </a:solidFill>
              </a:rPr>
              <a:t> - 7)</a:t>
            </a:r>
            <a:r>
              <a:rPr lang="en-US" sz="2000" baseline="30000" dirty="0">
                <a:solidFill>
                  <a:srgbClr val="000000"/>
                </a:solidFill>
              </a:rPr>
              <a:t>2</a:t>
            </a:r>
            <a:r>
              <a:rPr lang="en-US" sz="2000" dirty="0">
                <a:solidFill>
                  <a:srgbClr val="000000"/>
                </a:solidFill>
              </a:rPr>
              <a:t> + 7 = 3</a:t>
            </a:r>
            <a:r>
              <a:rPr lang="en-US" sz="2000" baseline="30000" dirty="0">
                <a:solidFill>
                  <a:srgbClr val="000000"/>
                </a:solidFill>
              </a:rPr>
              <a:t>2 </a:t>
            </a:r>
            <a:r>
              <a:rPr lang="en-US" sz="2000" dirty="0">
                <a:solidFill>
                  <a:srgbClr val="000000"/>
                </a:solidFill>
              </a:rPr>
              <a:t>+ 7 = 16.</a:t>
            </a:r>
          </a:p>
          <a:p>
            <a:pPr algn="l"/>
            <a:r>
              <a:rPr lang="en-US" sz="2000" dirty="0">
                <a:solidFill>
                  <a:srgbClr val="000000"/>
                </a:solidFill>
              </a:rPr>
              <a:t>Then (10,16) would be a second point we can plot on the parabola.</a:t>
            </a:r>
          </a:p>
        </p:txBody>
      </p:sp>
      <p:cxnSp>
        <p:nvCxnSpPr>
          <p:cNvPr id="10" name="Straight Arrow Connector 9"/>
          <p:cNvCxnSpPr/>
          <p:nvPr/>
        </p:nvCxnSpPr>
        <p:spPr bwMode="auto">
          <a:xfrm flipH="1">
            <a:off x="5816009" y="856562"/>
            <a:ext cx="1497105" cy="1161506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296" y="2716567"/>
            <a:ext cx="1859781" cy="541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9494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3" t="18033" r="41075" b="34220"/>
          <a:stretch/>
        </p:blipFill>
        <p:spPr bwMode="auto">
          <a:xfrm>
            <a:off x="2904330" y="282778"/>
            <a:ext cx="6034011" cy="6453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/>
          <p:cNvCxnSpPr/>
          <p:nvPr/>
        </p:nvCxnSpPr>
        <p:spPr bwMode="auto">
          <a:xfrm flipH="1">
            <a:off x="8055765" y="3735301"/>
            <a:ext cx="982494" cy="252919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 flipH="1">
            <a:off x="8055765" y="1895140"/>
            <a:ext cx="982494" cy="252919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7592048" y="446195"/>
            <a:ext cx="739305" cy="40011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(7, 7)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904330" y="446195"/>
            <a:ext cx="5642682" cy="46166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Next, select the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</a:rPr>
              <a:t>line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tool.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258" y="1153189"/>
            <a:ext cx="4785237" cy="481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7859" y="1892941"/>
            <a:ext cx="4161889" cy="4708981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Use the line tool to graph the axis of symmetry.</a:t>
            </a:r>
          </a:p>
          <a:p>
            <a:pPr algn="l"/>
            <a:endParaRPr lang="en-US" sz="1200" dirty="0"/>
          </a:p>
          <a:p>
            <a:pPr algn="l"/>
            <a:r>
              <a:rPr lang="en-US" sz="4400" b="1" dirty="0">
                <a:solidFill>
                  <a:srgbClr val="FF0000"/>
                </a:solidFill>
              </a:rPr>
              <a:t>Pay attention to this next part!!</a:t>
            </a:r>
          </a:p>
          <a:p>
            <a:pPr algn="l"/>
            <a:r>
              <a:rPr lang="en-US" sz="2400" dirty="0"/>
              <a:t>After you graph the axis of symmetry line, you have to </a:t>
            </a:r>
            <a:r>
              <a:rPr lang="en-US" sz="2400" b="1" u="sng" dirty="0"/>
              <a:t>change it to a dotted line</a:t>
            </a:r>
            <a:r>
              <a:rPr lang="en-US" sz="2400" dirty="0"/>
              <a:t> in order for the software to know that you’ve got the correct answer.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 flipV="1">
            <a:off x="6131444" y="1347160"/>
            <a:ext cx="0" cy="5029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6131442" y="1347160"/>
            <a:ext cx="0" cy="5029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831439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673" y="223283"/>
            <a:ext cx="847269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Once you have the parabola </a:t>
            </a:r>
            <a:r>
              <a:rPr lang="en-US" sz="2800" b="1" dirty="0"/>
              <a:t>AND</a:t>
            </a:r>
            <a:r>
              <a:rPr lang="en-US" sz="2800" dirty="0"/>
              <a:t> the axis of symmetry graphed, </a:t>
            </a:r>
            <a:r>
              <a:rPr lang="en-US" sz="2800" b="1" dirty="0">
                <a:solidFill>
                  <a:srgbClr val="FF0000"/>
                </a:solidFill>
              </a:rPr>
              <a:t>and have changed the axis to a dotted line</a:t>
            </a:r>
            <a:r>
              <a:rPr lang="en-US" sz="2800" dirty="0"/>
              <a:t>, click “save”.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Then you’ll be asked to type in the vertex as an ordered pair.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That would be </a:t>
            </a:r>
            <a:r>
              <a:rPr lang="en-US" sz="2800" b="1" dirty="0">
                <a:solidFill>
                  <a:srgbClr val="0000FF"/>
                </a:solidFill>
              </a:rPr>
              <a:t>(7,7) </a:t>
            </a:r>
            <a:r>
              <a:rPr lang="en-US" sz="2800" dirty="0"/>
              <a:t>in the previous example.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Finally, you’ll be asked to give the equation of the axis of symmetry.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That would be </a:t>
            </a:r>
            <a:r>
              <a:rPr lang="en-US" sz="2800" b="1" dirty="0">
                <a:solidFill>
                  <a:srgbClr val="0000FF"/>
                </a:solidFill>
              </a:rPr>
              <a:t>x = 7 </a:t>
            </a:r>
            <a:r>
              <a:rPr lang="en-US" sz="2800" dirty="0"/>
              <a:t>in the previous example.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You will be using this tool on HW 11.5</a:t>
            </a:r>
          </a:p>
          <a:p>
            <a:r>
              <a:rPr lang="en-US" sz="2800" b="1" u="sng" dirty="0">
                <a:solidFill>
                  <a:srgbClr val="FF3300"/>
                </a:solidFill>
              </a:rPr>
              <a:t>Make sure you can successfully use the tool</a:t>
            </a:r>
            <a:r>
              <a:rPr lang="en-US" sz="2800" b="1" dirty="0">
                <a:solidFill>
                  <a:srgbClr val="FF3300"/>
                </a:solidFill>
              </a:rPr>
              <a:t>               </a:t>
            </a:r>
            <a:r>
              <a:rPr lang="en-US" sz="2800" i="1" dirty="0"/>
              <a:t>(i.e. “check answer” and get it right)</a:t>
            </a:r>
            <a:r>
              <a:rPr lang="en-US" sz="2800" b="1" dirty="0">
                <a:solidFill>
                  <a:srgbClr val="FF3300"/>
                </a:solidFill>
              </a:rPr>
              <a:t>                        </a:t>
            </a:r>
            <a:r>
              <a:rPr lang="en-US" sz="2800" b="1" u="sng" dirty="0">
                <a:solidFill>
                  <a:srgbClr val="FF3300"/>
                </a:solidFill>
              </a:rPr>
              <a:t>before you take </a:t>
            </a:r>
            <a:r>
              <a:rPr lang="en-US" sz="2800" b="1" u="sng">
                <a:solidFill>
                  <a:srgbClr val="FF3300"/>
                </a:solidFill>
              </a:rPr>
              <a:t>your exams.</a:t>
            </a:r>
            <a:endParaRPr lang="en-US" sz="2800" b="1" u="sng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43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0" y="870599"/>
            <a:ext cx="9310276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5000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Graphing quadratic functions of the form    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5000"/>
            </a:pPr>
            <a:r>
              <a:rPr lang="en-US" altLang="en-US" sz="4000" b="1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f(x) = ax</a:t>
            </a:r>
            <a:r>
              <a:rPr lang="en-US" altLang="en-US" sz="4000" b="1" i="1" baseline="30000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4000" b="1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 + c </a:t>
            </a:r>
            <a:r>
              <a:rPr lang="en-US" altLang="en-US" sz="2800" b="1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 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5000"/>
            </a:pPr>
            <a:endParaRPr lang="en-US" altLang="en-US" sz="800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  <a:p>
            <a:pPr marL="457200" indent="-457200" algn="l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If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&gt; 0, the parabola opens </a:t>
            </a:r>
            <a:r>
              <a:rPr lang="en-US" altLang="en-US" b="1" u="sng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upward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If </a:t>
            </a:r>
            <a:r>
              <a:rPr lang="en-US" altLang="en-US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a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&lt; 0, the parabola opens </a:t>
            </a:r>
            <a:r>
              <a:rPr lang="en-US" altLang="en-US" b="1" u="sng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downward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 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85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The point </a:t>
            </a:r>
            <a:r>
              <a:rPr lang="en-US" altLang="en-US" b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(0, C) 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is the </a:t>
            </a:r>
            <a:r>
              <a:rPr lang="en-US" altLang="en-US" b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y-intercept</a:t>
            </a:r>
            <a:r>
              <a:rPr lang="en-US" altLang="en-US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of the graph.</a:t>
            </a:r>
          </a:p>
        </p:txBody>
      </p:sp>
    </p:spTree>
    <p:extLst>
      <p:ext uri="{BB962C8B-B14F-4D97-AF65-F5344CB8AC3E}">
        <p14:creationId xmlns:p14="http://schemas.microsoft.com/office/powerpoint/2010/main" val="32968790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886200" y="1524000"/>
            <a:ext cx="5062538" cy="5029200"/>
            <a:chOff x="370" y="518"/>
            <a:chExt cx="3189" cy="3168"/>
          </a:xfrm>
        </p:grpSpPr>
        <p:sp>
          <p:nvSpPr>
            <p:cNvPr id="25649" name="Line 3"/>
            <p:cNvSpPr>
              <a:spLocks noChangeShapeType="1"/>
            </p:cNvSpPr>
            <p:nvPr/>
          </p:nvSpPr>
          <p:spPr bwMode="auto">
            <a:xfrm>
              <a:off x="1858" y="710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0" name="Line 4"/>
            <p:cNvSpPr>
              <a:spLocks noChangeShapeType="1"/>
            </p:cNvSpPr>
            <p:nvPr/>
          </p:nvSpPr>
          <p:spPr bwMode="auto">
            <a:xfrm>
              <a:off x="370" y="2198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1" name="Line 5"/>
            <p:cNvSpPr>
              <a:spLocks noChangeShapeType="1"/>
            </p:cNvSpPr>
            <p:nvPr/>
          </p:nvSpPr>
          <p:spPr bwMode="auto">
            <a:xfrm>
              <a:off x="418" y="200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2" name="Line 6"/>
            <p:cNvSpPr>
              <a:spLocks noChangeShapeType="1"/>
            </p:cNvSpPr>
            <p:nvPr/>
          </p:nvSpPr>
          <p:spPr bwMode="auto">
            <a:xfrm>
              <a:off x="418" y="181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3" name="Line 7"/>
            <p:cNvSpPr>
              <a:spLocks noChangeShapeType="1"/>
            </p:cNvSpPr>
            <p:nvPr/>
          </p:nvSpPr>
          <p:spPr bwMode="auto">
            <a:xfrm>
              <a:off x="418" y="162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4" name="Line 8"/>
            <p:cNvSpPr>
              <a:spLocks noChangeShapeType="1"/>
            </p:cNvSpPr>
            <p:nvPr/>
          </p:nvSpPr>
          <p:spPr bwMode="auto">
            <a:xfrm>
              <a:off x="418" y="143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5" name="Line 9"/>
            <p:cNvSpPr>
              <a:spLocks noChangeShapeType="1"/>
            </p:cNvSpPr>
            <p:nvPr/>
          </p:nvSpPr>
          <p:spPr bwMode="auto">
            <a:xfrm>
              <a:off x="418" y="123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6" name="Line 10"/>
            <p:cNvSpPr>
              <a:spLocks noChangeShapeType="1"/>
            </p:cNvSpPr>
            <p:nvPr/>
          </p:nvSpPr>
          <p:spPr bwMode="auto">
            <a:xfrm>
              <a:off x="418" y="104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7" name="Line 11"/>
            <p:cNvSpPr>
              <a:spLocks noChangeShapeType="1"/>
            </p:cNvSpPr>
            <p:nvPr/>
          </p:nvSpPr>
          <p:spPr bwMode="auto">
            <a:xfrm>
              <a:off x="418" y="85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8" name="Line 12"/>
            <p:cNvSpPr>
              <a:spLocks noChangeShapeType="1"/>
            </p:cNvSpPr>
            <p:nvPr/>
          </p:nvSpPr>
          <p:spPr bwMode="auto">
            <a:xfrm>
              <a:off x="418" y="239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9" name="Line 13"/>
            <p:cNvSpPr>
              <a:spLocks noChangeShapeType="1"/>
            </p:cNvSpPr>
            <p:nvPr/>
          </p:nvSpPr>
          <p:spPr bwMode="auto">
            <a:xfrm>
              <a:off x="418" y="258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0" name="Line 14"/>
            <p:cNvSpPr>
              <a:spLocks noChangeShapeType="1"/>
            </p:cNvSpPr>
            <p:nvPr/>
          </p:nvSpPr>
          <p:spPr bwMode="auto">
            <a:xfrm>
              <a:off x="418" y="277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1" name="Line 15"/>
            <p:cNvSpPr>
              <a:spLocks noChangeShapeType="1"/>
            </p:cNvSpPr>
            <p:nvPr/>
          </p:nvSpPr>
          <p:spPr bwMode="auto">
            <a:xfrm>
              <a:off x="418" y="296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2" name="Line 16"/>
            <p:cNvSpPr>
              <a:spLocks noChangeShapeType="1"/>
            </p:cNvSpPr>
            <p:nvPr/>
          </p:nvSpPr>
          <p:spPr bwMode="auto">
            <a:xfrm>
              <a:off x="418" y="315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3" name="Line 17"/>
            <p:cNvSpPr>
              <a:spLocks noChangeShapeType="1"/>
            </p:cNvSpPr>
            <p:nvPr/>
          </p:nvSpPr>
          <p:spPr bwMode="auto">
            <a:xfrm>
              <a:off x="418" y="335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4" name="Line 18"/>
            <p:cNvSpPr>
              <a:spLocks noChangeShapeType="1"/>
            </p:cNvSpPr>
            <p:nvPr/>
          </p:nvSpPr>
          <p:spPr bwMode="auto">
            <a:xfrm>
              <a:off x="418" y="354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5" name="Line 19"/>
            <p:cNvSpPr>
              <a:spLocks noChangeShapeType="1"/>
            </p:cNvSpPr>
            <p:nvPr/>
          </p:nvSpPr>
          <p:spPr bwMode="auto">
            <a:xfrm>
              <a:off x="166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6" name="Line 20"/>
            <p:cNvSpPr>
              <a:spLocks noChangeShapeType="1"/>
            </p:cNvSpPr>
            <p:nvPr/>
          </p:nvSpPr>
          <p:spPr bwMode="auto">
            <a:xfrm>
              <a:off x="147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7" name="Line 21"/>
            <p:cNvSpPr>
              <a:spLocks noChangeShapeType="1"/>
            </p:cNvSpPr>
            <p:nvPr/>
          </p:nvSpPr>
          <p:spPr bwMode="auto">
            <a:xfrm>
              <a:off x="128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8" name="Line 22"/>
            <p:cNvSpPr>
              <a:spLocks noChangeShapeType="1"/>
            </p:cNvSpPr>
            <p:nvPr/>
          </p:nvSpPr>
          <p:spPr bwMode="auto">
            <a:xfrm>
              <a:off x="109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9" name="Line 23"/>
            <p:cNvSpPr>
              <a:spLocks noChangeShapeType="1"/>
            </p:cNvSpPr>
            <p:nvPr/>
          </p:nvSpPr>
          <p:spPr bwMode="auto">
            <a:xfrm>
              <a:off x="89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0" name="Line 24"/>
            <p:cNvSpPr>
              <a:spLocks noChangeShapeType="1"/>
            </p:cNvSpPr>
            <p:nvPr/>
          </p:nvSpPr>
          <p:spPr bwMode="auto">
            <a:xfrm>
              <a:off x="70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1" name="Line 25"/>
            <p:cNvSpPr>
              <a:spLocks noChangeShapeType="1"/>
            </p:cNvSpPr>
            <p:nvPr/>
          </p:nvSpPr>
          <p:spPr bwMode="auto">
            <a:xfrm>
              <a:off x="51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2" name="Line 26"/>
            <p:cNvSpPr>
              <a:spLocks noChangeShapeType="1"/>
            </p:cNvSpPr>
            <p:nvPr/>
          </p:nvSpPr>
          <p:spPr bwMode="auto">
            <a:xfrm>
              <a:off x="205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3" name="Line 27"/>
            <p:cNvSpPr>
              <a:spLocks noChangeShapeType="1"/>
            </p:cNvSpPr>
            <p:nvPr/>
          </p:nvSpPr>
          <p:spPr bwMode="auto">
            <a:xfrm>
              <a:off x="224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4" name="Line 28"/>
            <p:cNvSpPr>
              <a:spLocks noChangeShapeType="1"/>
            </p:cNvSpPr>
            <p:nvPr/>
          </p:nvSpPr>
          <p:spPr bwMode="auto">
            <a:xfrm>
              <a:off x="243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5" name="Line 29"/>
            <p:cNvSpPr>
              <a:spLocks noChangeShapeType="1"/>
            </p:cNvSpPr>
            <p:nvPr/>
          </p:nvSpPr>
          <p:spPr bwMode="auto">
            <a:xfrm>
              <a:off x="2626" y="758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6" name="Line 30"/>
            <p:cNvSpPr>
              <a:spLocks noChangeShapeType="1"/>
            </p:cNvSpPr>
            <p:nvPr/>
          </p:nvSpPr>
          <p:spPr bwMode="auto">
            <a:xfrm>
              <a:off x="281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7" name="Line 31"/>
            <p:cNvSpPr>
              <a:spLocks noChangeShapeType="1"/>
            </p:cNvSpPr>
            <p:nvPr/>
          </p:nvSpPr>
          <p:spPr bwMode="auto">
            <a:xfrm>
              <a:off x="301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8" name="Line 32"/>
            <p:cNvSpPr>
              <a:spLocks noChangeShapeType="1"/>
            </p:cNvSpPr>
            <p:nvPr/>
          </p:nvSpPr>
          <p:spPr bwMode="auto">
            <a:xfrm>
              <a:off x="320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9" name="Text Box 33"/>
            <p:cNvSpPr txBox="1">
              <a:spLocks noChangeArrowheads="1"/>
            </p:cNvSpPr>
            <p:nvPr/>
          </p:nvSpPr>
          <p:spPr bwMode="auto">
            <a:xfrm>
              <a:off x="3336" y="20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b="1" i="1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25680" name="Text Box 34"/>
            <p:cNvSpPr txBox="1">
              <a:spLocks noChangeArrowheads="1"/>
            </p:cNvSpPr>
            <p:nvPr/>
          </p:nvSpPr>
          <p:spPr bwMode="auto">
            <a:xfrm>
              <a:off x="1666" y="51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b="1" i="1" dirty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y</a:t>
              </a:r>
            </a:p>
          </p:txBody>
        </p:sp>
      </p:grpSp>
      <p:sp>
        <p:nvSpPr>
          <p:cNvPr id="25603" name="Text Box 35"/>
          <p:cNvSpPr txBox="1">
            <a:spLocks noChangeArrowheads="1"/>
          </p:cNvSpPr>
          <p:nvPr/>
        </p:nvSpPr>
        <p:spPr bwMode="auto">
          <a:xfrm>
            <a:off x="381000" y="2014538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2800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dirty="0">
              <a:solidFill>
                <a:srgbClr val="0000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grpSp>
        <p:nvGrpSpPr>
          <p:cNvPr id="25604" name="Group 36"/>
          <p:cNvGrpSpPr>
            <a:grpSpLocks/>
          </p:cNvGrpSpPr>
          <p:nvPr/>
        </p:nvGrpSpPr>
        <p:grpSpPr bwMode="auto">
          <a:xfrm>
            <a:off x="5537200" y="1943100"/>
            <a:ext cx="1422400" cy="2286000"/>
            <a:chOff x="3488" y="1224"/>
            <a:chExt cx="896" cy="1440"/>
          </a:xfrm>
        </p:grpSpPr>
        <p:grpSp>
          <p:nvGrpSpPr>
            <p:cNvPr id="25636" name="Group 37"/>
            <p:cNvGrpSpPr>
              <a:grpSpLocks/>
            </p:cNvGrpSpPr>
            <p:nvPr/>
          </p:nvGrpSpPr>
          <p:grpSpPr bwMode="auto">
            <a:xfrm>
              <a:off x="3488" y="1224"/>
              <a:ext cx="896" cy="1419"/>
              <a:chOff x="3488" y="1224"/>
              <a:chExt cx="896" cy="1419"/>
            </a:xfrm>
          </p:grpSpPr>
          <p:grpSp>
            <p:nvGrpSpPr>
              <p:cNvPr id="25643" name="Group 38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25647" name="Freeform 39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48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44" name="Group 41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25645" name="Freeform 42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46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5637" name="Group 44"/>
            <p:cNvGrpSpPr>
              <a:grpSpLocks/>
            </p:cNvGrpSpPr>
            <p:nvPr/>
          </p:nvGrpSpPr>
          <p:grpSpPr bwMode="auto">
            <a:xfrm>
              <a:off x="3522" y="1848"/>
              <a:ext cx="822" cy="816"/>
              <a:chOff x="3522" y="1848"/>
              <a:chExt cx="822" cy="816"/>
            </a:xfrm>
          </p:grpSpPr>
          <p:sp>
            <p:nvSpPr>
              <p:cNvPr id="25638" name="Oval 45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39" name="Oval 46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40" name="Oval 47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41" name="Oval 48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42" name="Oval 49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1797170" name="Text Box 50"/>
          <p:cNvSpPr txBox="1">
            <a:spLocks noChangeArrowheads="1"/>
          </p:cNvSpPr>
          <p:nvPr/>
        </p:nvSpPr>
        <p:spPr bwMode="auto">
          <a:xfrm>
            <a:off x="381000" y="357822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i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g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i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 + 3</a:t>
            </a:r>
          </a:p>
        </p:txBody>
      </p:sp>
      <p:sp>
        <p:nvSpPr>
          <p:cNvPr id="1797171" name="Text Box 51"/>
          <p:cNvSpPr txBox="1">
            <a:spLocks noChangeArrowheads="1"/>
          </p:cNvSpPr>
          <p:nvPr/>
        </p:nvSpPr>
        <p:spPr bwMode="auto">
          <a:xfrm>
            <a:off x="381000" y="45720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i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i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 – 3</a:t>
            </a: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5551488" y="1066800"/>
            <a:ext cx="1422400" cy="2252663"/>
            <a:chOff x="3497" y="672"/>
            <a:chExt cx="896" cy="1419"/>
          </a:xfrm>
        </p:grpSpPr>
        <p:grpSp>
          <p:nvGrpSpPr>
            <p:cNvPr id="25623" name="Group 53"/>
            <p:cNvGrpSpPr>
              <a:grpSpLocks/>
            </p:cNvGrpSpPr>
            <p:nvPr/>
          </p:nvGrpSpPr>
          <p:grpSpPr bwMode="auto">
            <a:xfrm>
              <a:off x="3497" y="672"/>
              <a:ext cx="896" cy="1419"/>
              <a:chOff x="3488" y="1224"/>
              <a:chExt cx="896" cy="1419"/>
            </a:xfrm>
          </p:grpSpPr>
          <p:grpSp>
            <p:nvGrpSpPr>
              <p:cNvPr id="25630" name="Group 54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25634" name="Freeform 55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35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31" name="Group 57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25632" name="Freeform 58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3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5624" name="Group 60"/>
            <p:cNvGrpSpPr>
              <a:grpSpLocks/>
            </p:cNvGrpSpPr>
            <p:nvPr/>
          </p:nvGrpSpPr>
          <p:grpSpPr bwMode="auto">
            <a:xfrm>
              <a:off x="3522" y="1272"/>
              <a:ext cx="822" cy="816"/>
              <a:chOff x="3522" y="1848"/>
              <a:chExt cx="822" cy="816"/>
            </a:xfrm>
          </p:grpSpPr>
          <p:sp>
            <p:nvSpPr>
              <p:cNvPr id="25625" name="Oval 61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26" name="Oval 62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27" name="Oval 63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28" name="Oval 64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29" name="Oval 65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grpSp>
        <p:nvGrpSpPr>
          <p:cNvPr id="13" name="Group 66"/>
          <p:cNvGrpSpPr>
            <a:grpSpLocks/>
          </p:cNvGrpSpPr>
          <p:nvPr/>
        </p:nvGrpSpPr>
        <p:grpSpPr bwMode="auto">
          <a:xfrm>
            <a:off x="5537200" y="2852738"/>
            <a:ext cx="1422400" cy="2290762"/>
            <a:chOff x="3488" y="1797"/>
            <a:chExt cx="896" cy="1443"/>
          </a:xfrm>
        </p:grpSpPr>
        <p:grpSp>
          <p:nvGrpSpPr>
            <p:cNvPr id="25610" name="Group 67"/>
            <p:cNvGrpSpPr>
              <a:grpSpLocks/>
            </p:cNvGrpSpPr>
            <p:nvPr/>
          </p:nvGrpSpPr>
          <p:grpSpPr bwMode="auto">
            <a:xfrm>
              <a:off x="3488" y="1797"/>
              <a:ext cx="896" cy="1419"/>
              <a:chOff x="3488" y="1224"/>
              <a:chExt cx="896" cy="1419"/>
            </a:xfrm>
          </p:grpSpPr>
          <p:grpSp>
            <p:nvGrpSpPr>
              <p:cNvPr id="25617" name="Group 68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25621" name="Freeform 69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22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18" name="Group 71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25619" name="Freeform 72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20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5611" name="Group 74"/>
            <p:cNvGrpSpPr>
              <a:grpSpLocks/>
            </p:cNvGrpSpPr>
            <p:nvPr/>
          </p:nvGrpSpPr>
          <p:grpSpPr bwMode="auto">
            <a:xfrm>
              <a:off x="3522" y="2424"/>
              <a:ext cx="822" cy="816"/>
              <a:chOff x="3522" y="1848"/>
              <a:chExt cx="822" cy="816"/>
            </a:xfrm>
          </p:grpSpPr>
          <p:sp>
            <p:nvSpPr>
              <p:cNvPr id="25612" name="Oval 75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13" name="Oval 76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14" name="Oval 77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15" name="Oval 78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16" name="Oval 79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25609" name="Rectangle 6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400" b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Examples</a:t>
            </a:r>
          </a:p>
        </p:txBody>
      </p:sp>
      <p:sp>
        <p:nvSpPr>
          <p:cNvPr id="81" name="Text Box 35"/>
          <p:cNvSpPr txBox="1">
            <a:spLocks noChangeArrowheads="1"/>
          </p:cNvSpPr>
          <p:nvPr/>
        </p:nvSpPr>
        <p:spPr bwMode="auto">
          <a:xfrm>
            <a:off x="381000" y="2776648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2800" i="1" dirty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dirty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dirty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dirty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) = -</a:t>
            </a:r>
            <a:r>
              <a:rPr lang="en-US" altLang="en-US" sz="2800" i="1" dirty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dirty="0">
              <a:solidFill>
                <a:srgbClr val="7030A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grpSp>
        <p:nvGrpSpPr>
          <p:cNvPr id="82" name="Group 66"/>
          <p:cNvGrpSpPr>
            <a:grpSpLocks/>
          </p:cNvGrpSpPr>
          <p:nvPr/>
        </p:nvGrpSpPr>
        <p:grpSpPr bwMode="auto">
          <a:xfrm rot="10800000">
            <a:off x="5560605" y="4207835"/>
            <a:ext cx="1422400" cy="2290762"/>
            <a:chOff x="3488" y="1797"/>
            <a:chExt cx="896" cy="1443"/>
          </a:xfrm>
        </p:grpSpPr>
        <p:grpSp>
          <p:nvGrpSpPr>
            <p:cNvPr id="83" name="Group 67"/>
            <p:cNvGrpSpPr>
              <a:grpSpLocks/>
            </p:cNvGrpSpPr>
            <p:nvPr/>
          </p:nvGrpSpPr>
          <p:grpSpPr bwMode="auto">
            <a:xfrm>
              <a:off x="3488" y="1797"/>
              <a:ext cx="896" cy="1419"/>
              <a:chOff x="3488" y="1224"/>
              <a:chExt cx="896" cy="1419"/>
            </a:xfrm>
          </p:grpSpPr>
          <p:grpSp>
            <p:nvGrpSpPr>
              <p:cNvPr id="90" name="Group 68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94" name="Freeform 69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7030A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1" name="Group 71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92" name="Freeform 72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7030A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4" name="Group 74"/>
            <p:cNvGrpSpPr>
              <a:grpSpLocks/>
            </p:cNvGrpSpPr>
            <p:nvPr/>
          </p:nvGrpSpPr>
          <p:grpSpPr bwMode="auto">
            <a:xfrm>
              <a:off x="3522" y="2424"/>
              <a:ext cx="822" cy="816"/>
              <a:chOff x="3522" y="1848"/>
              <a:chExt cx="822" cy="816"/>
            </a:xfrm>
          </p:grpSpPr>
          <p:sp>
            <p:nvSpPr>
              <p:cNvPr id="85" name="Oval 75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6" name="Oval 76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7" name="Oval 77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8" name="Oval 78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9" name="Oval 79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8719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7170" grpId="0" build="p" autoUpdateAnimBg="0"/>
      <p:bldP spid="1797171" grpId="0" build="p" autoUpdateAnimBg="0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404037" y="740562"/>
            <a:ext cx="8569842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60000"/>
              </a:spcBef>
              <a:buSzPct val="85000"/>
            </a:pPr>
            <a:r>
              <a:rPr lang="en-US" altLang="en-US" sz="2800" b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Two new terms we’ll be introducing in this section: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The highest point or lowest point on the parabola is called the </a:t>
            </a:r>
            <a:r>
              <a:rPr lang="en-US" altLang="en-US" sz="2800" b="1" i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vertex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.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The</a:t>
            </a:r>
            <a:r>
              <a:rPr lang="en-US" altLang="en-US" sz="2800" b="1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 </a:t>
            </a:r>
            <a:r>
              <a:rPr lang="en-US" altLang="en-US" sz="2800" b="1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axis of symmetry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 is the line that runs through the vertex and through the middle of the parabola.</a:t>
            </a:r>
          </a:p>
        </p:txBody>
      </p:sp>
    </p:spTree>
    <p:extLst>
      <p:ext uri="{BB962C8B-B14F-4D97-AF65-F5344CB8AC3E}">
        <p14:creationId xmlns:p14="http://schemas.microsoft.com/office/powerpoint/2010/main" val="393236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886200" y="1524000"/>
            <a:ext cx="5062538" cy="5029200"/>
            <a:chOff x="370" y="518"/>
            <a:chExt cx="3189" cy="3168"/>
          </a:xfrm>
        </p:grpSpPr>
        <p:sp>
          <p:nvSpPr>
            <p:cNvPr id="25649" name="Line 3"/>
            <p:cNvSpPr>
              <a:spLocks noChangeShapeType="1"/>
            </p:cNvSpPr>
            <p:nvPr/>
          </p:nvSpPr>
          <p:spPr bwMode="auto">
            <a:xfrm>
              <a:off x="1858" y="710"/>
              <a:ext cx="0" cy="297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0" name="Line 4"/>
            <p:cNvSpPr>
              <a:spLocks noChangeShapeType="1"/>
            </p:cNvSpPr>
            <p:nvPr/>
          </p:nvSpPr>
          <p:spPr bwMode="auto">
            <a:xfrm>
              <a:off x="370" y="2198"/>
              <a:ext cx="2976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1" name="Line 5"/>
            <p:cNvSpPr>
              <a:spLocks noChangeShapeType="1"/>
            </p:cNvSpPr>
            <p:nvPr/>
          </p:nvSpPr>
          <p:spPr bwMode="auto">
            <a:xfrm>
              <a:off x="418" y="200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2" name="Line 6"/>
            <p:cNvSpPr>
              <a:spLocks noChangeShapeType="1"/>
            </p:cNvSpPr>
            <p:nvPr/>
          </p:nvSpPr>
          <p:spPr bwMode="auto">
            <a:xfrm>
              <a:off x="418" y="181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3" name="Line 7"/>
            <p:cNvSpPr>
              <a:spLocks noChangeShapeType="1"/>
            </p:cNvSpPr>
            <p:nvPr/>
          </p:nvSpPr>
          <p:spPr bwMode="auto">
            <a:xfrm>
              <a:off x="418" y="162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4" name="Line 8"/>
            <p:cNvSpPr>
              <a:spLocks noChangeShapeType="1"/>
            </p:cNvSpPr>
            <p:nvPr/>
          </p:nvSpPr>
          <p:spPr bwMode="auto">
            <a:xfrm>
              <a:off x="418" y="143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5" name="Line 9"/>
            <p:cNvSpPr>
              <a:spLocks noChangeShapeType="1"/>
            </p:cNvSpPr>
            <p:nvPr/>
          </p:nvSpPr>
          <p:spPr bwMode="auto">
            <a:xfrm>
              <a:off x="418" y="123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6" name="Line 10"/>
            <p:cNvSpPr>
              <a:spLocks noChangeShapeType="1"/>
            </p:cNvSpPr>
            <p:nvPr/>
          </p:nvSpPr>
          <p:spPr bwMode="auto">
            <a:xfrm>
              <a:off x="418" y="104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7" name="Line 11"/>
            <p:cNvSpPr>
              <a:spLocks noChangeShapeType="1"/>
            </p:cNvSpPr>
            <p:nvPr/>
          </p:nvSpPr>
          <p:spPr bwMode="auto">
            <a:xfrm>
              <a:off x="418" y="85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8" name="Line 12"/>
            <p:cNvSpPr>
              <a:spLocks noChangeShapeType="1"/>
            </p:cNvSpPr>
            <p:nvPr/>
          </p:nvSpPr>
          <p:spPr bwMode="auto">
            <a:xfrm>
              <a:off x="418" y="239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59" name="Line 13"/>
            <p:cNvSpPr>
              <a:spLocks noChangeShapeType="1"/>
            </p:cNvSpPr>
            <p:nvPr/>
          </p:nvSpPr>
          <p:spPr bwMode="auto">
            <a:xfrm>
              <a:off x="418" y="258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0" name="Line 14"/>
            <p:cNvSpPr>
              <a:spLocks noChangeShapeType="1"/>
            </p:cNvSpPr>
            <p:nvPr/>
          </p:nvSpPr>
          <p:spPr bwMode="auto">
            <a:xfrm>
              <a:off x="418" y="2774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1" name="Line 15"/>
            <p:cNvSpPr>
              <a:spLocks noChangeShapeType="1"/>
            </p:cNvSpPr>
            <p:nvPr/>
          </p:nvSpPr>
          <p:spPr bwMode="auto">
            <a:xfrm>
              <a:off x="418" y="2966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2" name="Line 16"/>
            <p:cNvSpPr>
              <a:spLocks noChangeShapeType="1"/>
            </p:cNvSpPr>
            <p:nvPr/>
          </p:nvSpPr>
          <p:spPr bwMode="auto">
            <a:xfrm>
              <a:off x="418" y="3158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3" name="Line 17"/>
            <p:cNvSpPr>
              <a:spLocks noChangeShapeType="1"/>
            </p:cNvSpPr>
            <p:nvPr/>
          </p:nvSpPr>
          <p:spPr bwMode="auto">
            <a:xfrm>
              <a:off x="418" y="3350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4" name="Line 18"/>
            <p:cNvSpPr>
              <a:spLocks noChangeShapeType="1"/>
            </p:cNvSpPr>
            <p:nvPr/>
          </p:nvSpPr>
          <p:spPr bwMode="auto">
            <a:xfrm>
              <a:off x="418" y="3542"/>
              <a:ext cx="2880" cy="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5" name="Line 19"/>
            <p:cNvSpPr>
              <a:spLocks noChangeShapeType="1"/>
            </p:cNvSpPr>
            <p:nvPr/>
          </p:nvSpPr>
          <p:spPr bwMode="auto">
            <a:xfrm>
              <a:off x="166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6" name="Line 20"/>
            <p:cNvSpPr>
              <a:spLocks noChangeShapeType="1"/>
            </p:cNvSpPr>
            <p:nvPr/>
          </p:nvSpPr>
          <p:spPr bwMode="auto">
            <a:xfrm>
              <a:off x="147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7" name="Line 21"/>
            <p:cNvSpPr>
              <a:spLocks noChangeShapeType="1"/>
            </p:cNvSpPr>
            <p:nvPr/>
          </p:nvSpPr>
          <p:spPr bwMode="auto">
            <a:xfrm>
              <a:off x="128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8" name="Line 22"/>
            <p:cNvSpPr>
              <a:spLocks noChangeShapeType="1"/>
            </p:cNvSpPr>
            <p:nvPr/>
          </p:nvSpPr>
          <p:spPr bwMode="auto">
            <a:xfrm>
              <a:off x="109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69" name="Line 23"/>
            <p:cNvSpPr>
              <a:spLocks noChangeShapeType="1"/>
            </p:cNvSpPr>
            <p:nvPr/>
          </p:nvSpPr>
          <p:spPr bwMode="auto">
            <a:xfrm>
              <a:off x="89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0" name="Line 24"/>
            <p:cNvSpPr>
              <a:spLocks noChangeShapeType="1"/>
            </p:cNvSpPr>
            <p:nvPr/>
          </p:nvSpPr>
          <p:spPr bwMode="auto">
            <a:xfrm>
              <a:off x="706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1" name="Line 25"/>
            <p:cNvSpPr>
              <a:spLocks noChangeShapeType="1"/>
            </p:cNvSpPr>
            <p:nvPr/>
          </p:nvSpPr>
          <p:spPr bwMode="auto">
            <a:xfrm>
              <a:off x="51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2" name="Line 26"/>
            <p:cNvSpPr>
              <a:spLocks noChangeShapeType="1"/>
            </p:cNvSpPr>
            <p:nvPr/>
          </p:nvSpPr>
          <p:spPr bwMode="auto">
            <a:xfrm>
              <a:off x="205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3" name="Line 27"/>
            <p:cNvSpPr>
              <a:spLocks noChangeShapeType="1"/>
            </p:cNvSpPr>
            <p:nvPr/>
          </p:nvSpPr>
          <p:spPr bwMode="auto">
            <a:xfrm>
              <a:off x="224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4" name="Line 28"/>
            <p:cNvSpPr>
              <a:spLocks noChangeShapeType="1"/>
            </p:cNvSpPr>
            <p:nvPr/>
          </p:nvSpPr>
          <p:spPr bwMode="auto">
            <a:xfrm>
              <a:off x="2434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5" name="Line 29"/>
            <p:cNvSpPr>
              <a:spLocks noChangeShapeType="1"/>
            </p:cNvSpPr>
            <p:nvPr/>
          </p:nvSpPr>
          <p:spPr bwMode="auto">
            <a:xfrm>
              <a:off x="2626" y="758"/>
              <a:ext cx="0" cy="2928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6" name="Line 30"/>
            <p:cNvSpPr>
              <a:spLocks noChangeShapeType="1"/>
            </p:cNvSpPr>
            <p:nvPr/>
          </p:nvSpPr>
          <p:spPr bwMode="auto">
            <a:xfrm>
              <a:off x="2818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7" name="Line 31"/>
            <p:cNvSpPr>
              <a:spLocks noChangeShapeType="1"/>
            </p:cNvSpPr>
            <p:nvPr/>
          </p:nvSpPr>
          <p:spPr bwMode="auto">
            <a:xfrm>
              <a:off x="3010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8" name="Line 32"/>
            <p:cNvSpPr>
              <a:spLocks noChangeShapeType="1"/>
            </p:cNvSpPr>
            <p:nvPr/>
          </p:nvSpPr>
          <p:spPr bwMode="auto">
            <a:xfrm>
              <a:off x="3202" y="758"/>
              <a:ext cx="0" cy="2880"/>
            </a:xfrm>
            <a:prstGeom prst="line">
              <a:avLst/>
            </a:prstGeom>
            <a:noFill/>
            <a:ln w="9525" cap="rnd">
              <a:solidFill>
                <a:schemeClr val="accent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algn="l"/>
              <a:endParaRPr lang="en-US" sz="2400">
                <a:solidFill>
                  <a:srgbClr val="000000"/>
                </a:solidFill>
              </a:endParaRPr>
            </a:p>
          </p:txBody>
        </p:sp>
        <p:sp>
          <p:nvSpPr>
            <p:cNvPr id="25679" name="Text Box 33"/>
            <p:cNvSpPr txBox="1">
              <a:spLocks noChangeArrowheads="1"/>
            </p:cNvSpPr>
            <p:nvPr/>
          </p:nvSpPr>
          <p:spPr bwMode="auto">
            <a:xfrm>
              <a:off x="3336" y="208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b="1" i="1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x</a:t>
              </a:r>
            </a:p>
          </p:txBody>
        </p:sp>
        <p:sp>
          <p:nvSpPr>
            <p:cNvPr id="25680" name="Text Box 34"/>
            <p:cNvSpPr txBox="1">
              <a:spLocks noChangeArrowheads="1"/>
            </p:cNvSpPr>
            <p:nvPr/>
          </p:nvSpPr>
          <p:spPr bwMode="auto">
            <a:xfrm>
              <a:off x="1666" y="51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/>
              <a:r>
                <a:rPr lang="en-US" altLang="en-US" b="1" i="1" dirty="0">
                  <a:solidFill>
                    <a:srgbClr val="000000"/>
                  </a:solidFill>
                  <a:latin typeface="Arial" charset="0"/>
                  <a:ea typeface="MS PGothic" pitchFamily="34" charset="-128"/>
                  <a:cs typeface="Arial" charset="0"/>
                </a:rPr>
                <a:t>y</a:t>
              </a:r>
            </a:p>
          </p:txBody>
        </p:sp>
      </p:grpSp>
      <p:sp>
        <p:nvSpPr>
          <p:cNvPr id="25603" name="Text Box 35"/>
          <p:cNvSpPr txBox="1">
            <a:spLocks noChangeArrowheads="1"/>
          </p:cNvSpPr>
          <p:nvPr/>
        </p:nvSpPr>
        <p:spPr bwMode="auto">
          <a:xfrm>
            <a:off x="381000" y="2014538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2800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dirty="0">
              <a:solidFill>
                <a:srgbClr val="0000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grpSp>
        <p:nvGrpSpPr>
          <p:cNvPr id="25604" name="Group 36"/>
          <p:cNvGrpSpPr>
            <a:grpSpLocks/>
          </p:cNvGrpSpPr>
          <p:nvPr/>
        </p:nvGrpSpPr>
        <p:grpSpPr bwMode="auto">
          <a:xfrm>
            <a:off x="5537200" y="1943100"/>
            <a:ext cx="1422400" cy="2286000"/>
            <a:chOff x="3488" y="1224"/>
            <a:chExt cx="896" cy="1440"/>
          </a:xfrm>
        </p:grpSpPr>
        <p:grpSp>
          <p:nvGrpSpPr>
            <p:cNvPr id="25636" name="Group 37"/>
            <p:cNvGrpSpPr>
              <a:grpSpLocks/>
            </p:cNvGrpSpPr>
            <p:nvPr/>
          </p:nvGrpSpPr>
          <p:grpSpPr bwMode="auto">
            <a:xfrm>
              <a:off x="3488" y="1224"/>
              <a:ext cx="896" cy="1419"/>
              <a:chOff x="3488" y="1224"/>
              <a:chExt cx="896" cy="1419"/>
            </a:xfrm>
          </p:grpSpPr>
          <p:grpSp>
            <p:nvGrpSpPr>
              <p:cNvPr id="25643" name="Group 38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25647" name="Freeform 39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48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44" name="Group 41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25645" name="Freeform 42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46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5637" name="Group 44"/>
            <p:cNvGrpSpPr>
              <a:grpSpLocks/>
            </p:cNvGrpSpPr>
            <p:nvPr/>
          </p:nvGrpSpPr>
          <p:grpSpPr bwMode="auto">
            <a:xfrm>
              <a:off x="3522" y="1848"/>
              <a:ext cx="822" cy="816"/>
              <a:chOff x="3522" y="1848"/>
              <a:chExt cx="822" cy="816"/>
            </a:xfrm>
          </p:grpSpPr>
          <p:sp>
            <p:nvSpPr>
              <p:cNvPr id="25638" name="Oval 45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39" name="Oval 46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40" name="Oval 47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41" name="Oval 48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42" name="Oval 49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1797170" name="Text Box 50"/>
          <p:cNvSpPr txBox="1">
            <a:spLocks noChangeArrowheads="1"/>
          </p:cNvSpPr>
          <p:nvPr/>
        </p:nvSpPr>
        <p:spPr bwMode="auto">
          <a:xfrm>
            <a:off x="381000" y="3578225"/>
            <a:ext cx="274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i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g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i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 + 3</a:t>
            </a:r>
          </a:p>
        </p:txBody>
      </p:sp>
      <p:sp>
        <p:nvSpPr>
          <p:cNvPr id="1797171" name="Text Box 51"/>
          <p:cNvSpPr txBox="1">
            <a:spLocks noChangeArrowheads="1"/>
          </p:cNvSpPr>
          <p:nvPr/>
        </p:nvSpPr>
        <p:spPr bwMode="auto">
          <a:xfrm>
            <a:off x="381000" y="45720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i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i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 – 3</a:t>
            </a: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5551488" y="1066800"/>
            <a:ext cx="1422400" cy="2252663"/>
            <a:chOff x="3497" y="672"/>
            <a:chExt cx="896" cy="1419"/>
          </a:xfrm>
        </p:grpSpPr>
        <p:grpSp>
          <p:nvGrpSpPr>
            <p:cNvPr id="25623" name="Group 53"/>
            <p:cNvGrpSpPr>
              <a:grpSpLocks/>
            </p:cNvGrpSpPr>
            <p:nvPr/>
          </p:nvGrpSpPr>
          <p:grpSpPr bwMode="auto">
            <a:xfrm>
              <a:off x="3497" y="672"/>
              <a:ext cx="896" cy="1419"/>
              <a:chOff x="3488" y="1224"/>
              <a:chExt cx="896" cy="1419"/>
            </a:xfrm>
          </p:grpSpPr>
          <p:grpSp>
            <p:nvGrpSpPr>
              <p:cNvPr id="25630" name="Group 54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25634" name="Freeform 55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35" name="Line 56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31" name="Group 57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25632" name="Freeform 58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3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5624" name="Group 60"/>
            <p:cNvGrpSpPr>
              <a:grpSpLocks/>
            </p:cNvGrpSpPr>
            <p:nvPr/>
          </p:nvGrpSpPr>
          <p:grpSpPr bwMode="auto">
            <a:xfrm>
              <a:off x="3522" y="1272"/>
              <a:ext cx="822" cy="816"/>
              <a:chOff x="3522" y="1848"/>
              <a:chExt cx="822" cy="816"/>
            </a:xfrm>
          </p:grpSpPr>
          <p:sp>
            <p:nvSpPr>
              <p:cNvPr id="25625" name="Oval 61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26" name="Oval 62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27" name="Oval 63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28" name="Oval 64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29" name="Oval 65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grpSp>
        <p:nvGrpSpPr>
          <p:cNvPr id="13" name="Group 66"/>
          <p:cNvGrpSpPr>
            <a:grpSpLocks/>
          </p:cNvGrpSpPr>
          <p:nvPr/>
        </p:nvGrpSpPr>
        <p:grpSpPr bwMode="auto">
          <a:xfrm>
            <a:off x="5537200" y="2852738"/>
            <a:ext cx="1422400" cy="2290762"/>
            <a:chOff x="3488" y="1797"/>
            <a:chExt cx="896" cy="1443"/>
          </a:xfrm>
        </p:grpSpPr>
        <p:grpSp>
          <p:nvGrpSpPr>
            <p:cNvPr id="25610" name="Group 67"/>
            <p:cNvGrpSpPr>
              <a:grpSpLocks/>
            </p:cNvGrpSpPr>
            <p:nvPr/>
          </p:nvGrpSpPr>
          <p:grpSpPr bwMode="auto">
            <a:xfrm>
              <a:off x="3488" y="1797"/>
              <a:ext cx="896" cy="1419"/>
              <a:chOff x="3488" y="1224"/>
              <a:chExt cx="896" cy="1419"/>
            </a:xfrm>
          </p:grpSpPr>
          <p:grpSp>
            <p:nvGrpSpPr>
              <p:cNvPr id="25617" name="Group 68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25621" name="Freeform 69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22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25618" name="Group 71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25619" name="Freeform 72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8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20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25611" name="Group 74"/>
            <p:cNvGrpSpPr>
              <a:grpSpLocks/>
            </p:cNvGrpSpPr>
            <p:nvPr/>
          </p:nvGrpSpPr>
          <p:grpSpPr bwMode="auto">
            <a:xfrm>
              <a:off x="3522" y="2424"/>
              <a:ext cx="822" cy="816"/>
              <a:chOff x="3522" y="1848"/>
              <a:chExt cx="822" cy="816"/>
            </a:xfrm>
          </p:grpSpPr>
          <p:sp>
            <p:nvSpPr>
              <p:cNvPr id="25612" name="Oval 75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13" name="Oval 76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14" name="Oval 77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15" name="Oval 78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25616" name="Oval 79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8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25609" name="Rectangle 6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400" b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Examples</a:t>
            </a:r>
          </a:p>
        </p:txBody>
      </p:sp>
      <p:sp>
        <p:nvSpPr>
          <p:cNvPr id="81" name="Text Box 35"/>
          <p:cNvSpPr txBox="1">
            <a:spLocks noChangeArrowheads="1"/>
          </p:cNvSpPr>
          <p:nvPr/>
        </p:nvSpPr>
        <p:spPr bwMode="auto">
          <a:xfrm>
            <a:off x="381000" y="2776648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2800" i="1" dirty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dirty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dirty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dirty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) = -</a:t>
            </a:r>
            <a:r>
              <a:rPr lang="en-US" altLang="en-US" sz="2800" i="1" dirty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>
                <a:solidFill>
                  <a:srgbClr val="7030A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dirty="0">
              <a:solidFill>
                <a:srgbClr val="7030A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grpSp>
        <p:nvGrpSpPr>
          <p:cNvPr id="82" name="Group 66"/>
          <p:cNvGrpSpPr>
            <a:grpSpLocks/>
          </p:cNvGrpSpPr>
          <p:nvPr/>
        </p:nvGrpSpPr>
        <p:grpSpPr bwMode="auto">
          <a:xfrm rot="10800000">
            <a:off x="5560605" y="4207835"/>
            <a:ext cx="1422400" cy="2290762"/>
            <a:chOff x="3488" y="1797"/>
            <a:chExt cx="896" cy="1443"/>
          </a:xfrm>
        </p:grpSpPr>
        <p:grpSp>
          <p:nvGrpSpPr>
            <p:cNvPr id="83" name="Group 67"/>
            <p:cNvGrpSpPr>
              <a:grpSpLocks/>
            </p:cNvGrpSpPr>
            <p:nvPr/>
          </p:nvGrpSpPr>
          <p:grpSpPr bwMode="auto">
            <a:xfrm>
              <a:off x="3488" y="1797"/>
              <a:ext cx="896" cy="1419"/>
              <a:chOff x="3488" y="1224"/>
              <a:chExt cx="896" cy="1419"/>
            </a:xfrm>
          </p:grpSpPr>
          <p:grpSp>
            <p:nvGrpSpPr>
              <p:cNvPr id="90" name="Group 68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94" name="Freeform 69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5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7030A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91" name="Group 71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92" name="Freeform 72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7030A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3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7030A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84" name="Group 74"/>
            <p:cNvGrpSpPr>
              <a:grpSpLocks/>
            </p:cNvGrpSpPr>
            <p:nvPr/>
          </p:nvGrpSpPr>
          <p:grpSpPr bwMode="auto">
            <a:xfrm>
              <a:off x="3522" y="2424"/>
              <a:ext cx="822" cy="816"/>
              <a:chOff x="3522" y="1848"/>
              <a:chExt cx="822" cy="816"/>
            </a:xfrm>
          </p:grpSpPr>
          <p:sp>
            <p:nvSpPr>
              <p:cNvPr id="85" name="Oval 75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6" name="Oval 76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7" name="Oval 77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8" name="Oval 78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89" name="Oval 79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cxnSp>
        <p:nvCxnSpPr>
          <p:cNvPr id="3" name="Straight Arrow Connector 2"/>
          <p:cNvCxnSpPr>
            <a:endCxn id="25642" idx="2"/>
          </p:cNvCxnSpPr>
          <p:nvPr/>
        </p:nvCxnSpPr>
        <p:spPr bwMode="auto">
          <a:xfrm>
            <a:off x="3466214" y="2533651"/>
            <a:ext cx="2744086" cy="1657349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>
            <a:outerShdw blurRad="50800" dist="50800" dir="5400000" sx="15000" sy="15000" algn="ctr" rotWithShape="0">
              <a:srgbClr val="FFFF00"/>
            </a:outerShdw>
          </a:effectLst>
        </p:spPr>
      </p:cxnSp>
      <p:sp>
        <p:nvSpPr>
          <p:cNvPr id="7" name="TextBox 6"/>
          <p:cNvSpPr txBox="1"/>
          <p:nvPr/>
        </p:nvSpPr>
        <p:spPr>
          <a:xfrm>
            <a:off x="1810014" y="2071986"/>
            <a:ext cx="215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Vertex = (0,0)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>
            <a:off x="3563680" y="3333601"/>
            <a:ext cx="2556926" cy="898674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>
            <a:outerShdw blurRad="50800" dist="50800" dir="5400000" sx="15000" sy="15000" algn="ctr" rotWithShape="0">
              <a:srgbClr val="FFFF00"/>
            </a:outerShdw>
          </a:effectLst>
        </p:spPr>
      </p:cxnSp>
      <p:sp>
        <p:nvSpPr>
          <p:cNvPr id="104" name="TextBox 103"/>
          <p:cNvSpPr txBox="1"/>
          <p:nvPr/>
        </p:nvSpPr>
        <p:spPr>
          <a:xfrm>
            <a:off x="1907480" y="2871936"/>
            <a:ext cx="215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Vertex = (0,0)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 flipV="1">
            <a:off x="4419600" y="3349441"/>
            <a:ext cx="1780067" cy="574859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>
            <a:outerShdw blurRad="50800" dist="50800" dir="5400000" sx="15000" sy="15000" algn="ctr" rotWithShape="0">
              <a:srgbClr val="FFFF00"/>
            </a:outerShdw>
          </a:effectLst>
        </p:spPr>
      </p:cxnSp>
      <p:sp>
        <p:nvSpPr>
          <p:cNvPr id="107" name="TextBox 106"/>
          <p:cNvSpPr txBox="1"/>
          <p:nvPr/>
        </p:nvSpPr>
        <p:spPr>
          <a:xfrm>
            <a:off x="2455719" y="3642482"/>
            <a:ext cx="215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Vertex = (0,3)</a:t>
            </a:r>
          </a:p>
        </p:txBody>
      </p:sp>
      <p:cxnSp>
        <p:nvCxnSpPr>
          <p:cNvPr id="110" name="Straight Arrow Connector 109"/>
          <p:cNvCxnSpPr>
            <a:endCxn id="25621" idx="1"/>
          </p:cNvCxnSpPr>
          <p:nvPr/>
        </p:nvCxnSpPr>
        <p:spPr bwMode="auto">
          <a:xfrm>
            <a:off x="4451368" y="4925554"/>
            <a:ext cx="1692257" cy="122696"/>
          </a:xfrm>
          <a:prstGeom prst="straightConnector1">
            <a:avLst/>
          </a:prstGeom>
          <a:noFill/>
          <a:ln w="38100" cap="flat" cmpd="sng" algn="ctr">
            <a:solidFill>
              <a:srgbClr val="000000"/>
            </a:solidFill>
            <a:prstDash val="dash"/>
            <a:round/>
            <a:headEnd type="none" w="med" len="med"/>
            <a:tailEnd type="arrow"/>
          </a:ln>
          <a:effectLst>
            <a:outerShdw blurRad="50800" dist="50800" dir="5400000" sx="15000" sy="15000" algn="ctr" rotWithShape="0">
              <a:srgbClr val="FFFF00"/>
            </a:outerShdw>
          </a:effectLst>
        </p:spPr>
      </p:cxnSp>
      <p:sp>
        <p:nvSpPr>
          <p:cNvPr id="111" name="TextBox 110"/>
          <p:cNvSpPr txBox="1"/>
          <p:nvPr/>
        </p:nvSpPr>
        <p:spPr>
          <a:xfrm>
            <a:off x="2487487" y="4643735"/>
            <a:ext cx="2152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Vertex = (0,-3)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9515" y="5599093"/>
            <a:ext cx="5583810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FF3300"/>
                </a:solidFill>
              </a:rPr>
              <a:t>axis of symmetry </a:t>
            </a:r>
            <a:r>
              <a:rPr lang="en-US" sz="2800" dirty="0"/>
              <a:t>for all four of these graphs is the vertical line x = 0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6248401" y="1405600"/>
            <a:ext cx="0" cy="5029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209290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7170" grpId="0" build="p" autoUpdateAnimBg="0"/>
      <p:bldP spid="1797171" grpId="0" build="p" autoUpdateAnimBg="0"/>
      <p:bldP spid="81" grpId="0"/>
      <p:bldP spid="7" grpId="0"/>
      <p:bldP spid="7" grpId="1"/>
      <p:bldP spid="104" grpId="0"/>
      <p:bldP spid="104" grpId="1"/>
      <p:bldP spid="107" grpId="0"/>
      <p:bldP spid="107" grpId="1"/>
      <p:bldP spid="111" grpId="0"/>
      <p:bldP spid="111" grpId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542261" y="813391"/>
            <a:ext cx="8229600" cy="4191000"/>
          </a:xfrm>
          <a:prstGeom prst="rect">
            <a:avLst/>
          </a:prstGeom>
          <a:solidFill>
            <a:srgbClr val="CC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60000"/>
              </a:spcBef>
              <a:buSzPct val="85000"/>
            </a:pPr>
            <a:r>
              <a:rPr lang="en-US" altLang="en-US" sz="2800" b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Graphing the parabola </a:t>
            </a:r>
            <a:r>
              <a:rPr lang="en-US" altLang="en-US" sz="2800" b="1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b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) = (</a:t>
            </a:r>
            <a:r>
              <a:rPr lang="en-US" altLang="en-US" sz="2800" b="1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 – h</a:t>
            </a:r>
            <a:r>
              <a:rPr lang="en-US" altLang="en-US" sz="2800" b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)</a:t>
            </a:r>
            <a:r>
              <a:rPr lang="en-US" altLang="en-US" sz="2800" b="1" baseline="30000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 b="1" i="1" dirty="0">
              <a:solidFill>
                <a:srgbClr val="0000FF"/>
              </a:solidFill>
              <a:latin typeface="Arial" charset="0"/>
              <a:ea typeface="MS PGothic" pitchFamily="34" charset="-128"/>
              <a:cs typeface="Arial" charset="0"/>
            </a:endParaRP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If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is positive, the graph of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) = (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 – h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)</a:t>
            </a:r>
            <a:r>
              <a:rPr lang="en-US" altLang="en-US" sz="2800" baseline="300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is the graph of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=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shifted to the </a:t>
            </a:r>
            <a:r>
              <a:rPr lang="en-US" altLang="en-US" sz="2800" b="1" dirty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right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units.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If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is negative, the graph of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) = (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 – h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)</a:t>
            </a:r>
            <a:r>
              <a:rPr lang="en-US" altLang="en-US" sz="2800" baseline="300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is the graph of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=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shifted to the </a:t>
            </a:r>
            <a:r>
              <a:rPr lang="en-US" altLang="en-US" sz="2800" b="1" dirty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left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|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| units.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The </a:t>
            </a:r>
            <a:r>
              <a:rPr lang="en-US" altLang="en-US" sz="28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vertex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is </a:t>
            </a:r>
            <a:r>
              <a:rPr lang="en-US" altLang="en-US" sz="28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b="1" dirty="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, 0)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.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The </a:t>
            </a:r>
            <a:r>
              <a:rPr lang="en-US" altLang="en-US" sz="2800" b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axis of symmetry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is the vertical line </a:t>
            </a:r>
            <a:r>
              <a:rPr lang="en-US" altLang="en-US" sz="2800" b="1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 = </a:t>
            </a:r>
            <a:r>
              <a:rPr lang="en-US" altLang="en-US" sz="2800" b="1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87481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35"/>
          <p:cNvSpPr txBox="1">
            <a:spLocks noChangeArrowheads="1"/>
          </p:cNvSpPr>
          <p:nvPr/>
        </p:nvSpPr>
        <p:spPr bwMode="auto">
          <a:xfrm>
            <a:off x="609600" y="12842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2800" b="1" i="1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b="1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b="1" i="1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baseline="3000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>
              <a:solidFill>
                <a:srgbClr val="0000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sp>
        <p:nvSpPr>
          <p:cNvPr id="1803314" name="Text Box 50"/>
          <p:cNvSpPr txBox="1">
            <a:spLocks noChangeArrowheads="1"/>
          </p:cNvSpPr>
          <p:nvPr/>
        </p:nvSpPr>
        <p:spPr bwMode="auto">
          <a:xfrm>
            <a:off x="685800" y="2057400"/>
            <a:ext cx="33528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b="1" i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g</a:t>
            </a:r>
            <a:r>
              <a:rPr lang="en-US" altLang="en-US" sz="2800" b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) = (</a:t>
            </a:r>
            <a:r>
              <a:rPr lang="en-US" altLang="en-US" sz="2800" b="1" i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 </a:t>
            </a:r>
            <a:r>
              <a:rPr lang="en-US" altLang="en-US" sz="2800" b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– 3)</a:t>
            </a:r>
            <a:r>
              <a:rPr lang="en-US" altLang="en-US" sz="2800" b="1" baseline="3000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Vertex: (3, 0)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Axis:  </a:t>
            </a:r>
            <a:r>
              <a:rPr lang="en-US" altLang="en-US" sz="2800" i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= 3</a:t>
            </a:r>
          </a:p>
        </p:txBody>
      </p:sp>
      <p:sp>
        <p:nvSpPr>
          <p:cNvPr id="1803315" name="Text Box 51"/>
          <p:cNvSpPr txBox="1">
            <a:spLocks noChangeArrowheads="1"/>
          </p:cNvSpPr>
          <p:nvPr/>
        </p:nvSpPr>
        <p:spPr bwMode="auto">
          <a:xfrm>
            <a:off x="609600" y="4114800"/>
            <a:ext cx="25019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b="1" i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b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) = (</a:t>
            </a:r>
            <a:r>
              <a:rPr lang="en-US" altLang="en-US" sz="2800" b="1" i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 + 3)</a:t>
            </a:r>
            <a:r>
              <a:rPr lang="en-US" altLang="en-US" sz="2800" b="1" baseline="300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Vertex: (</a:t>
            </a:r>
            <a:r>
              <a:rPr lang="en-US" altLang="en-US" sz="28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</a:t>
            </a:r>
            <a:r>
              <a:rPr lang="en-US" altLang="en-US" sz="28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3, 0)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Axis:  </a:t>
            </a:r>
            <a:r>
              <a:rPr lang="en-US" altLang="en-US" sz="2800" i="1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x </a:t>
            </a:r>
            <a:r>
              <a:rPr lang="en-US" altLang="en-US" sz="28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= </a:t>
            </a:r>
            <a:r>
              <a:rPr lang="en-US" altLang="en-US" sz="28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  <a:sym typeface="Symbol" pitchFamily="18" charset="2"/>
              </a:rPr>
              <a:t></a:t>
            </a:r>
            <a:r>
              <a:rPr lang="en-US" altLang="en-US" sz="2800">
                <a:solidFill>
                  <a:srgbClr val="008000"/>
                </a:solidFill>
                <a:latin typeface="Arial" charset="0"/>
                <a:ea typeface="MS PGothic" pitchFamily="34" charset="-128"/>
                <a:cs typeface="Arial" charset="0"/>
              </a:rPr>
              <a:t>3 </a:t>
            </a: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4478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0" name="Rectangle 6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400" b="1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Example (cont)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7758224" y="1447800"/>
            <a:ext cx="0" cy="5029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5837275" y="1493870"/>
            <a:ext cx="0" cy="5029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044622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3314" grpId="0" uiExpand="1" build="p" autoUpdateAnimBg="0"/>
      <p:bldP spid="1803315" grpId="0" uiExpand="1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7214" y="946298"/>
            <a:ext cx="9106786" cy="3306727"/>
          </a:xfrm>
          <a:prstGeom prst="rect">
            <a:avLst/>
          </a:prstGeom>
          <a:solidFill>
            <a:srgbClr val="CC99FF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60000"/>
              </a:spcBef>
              <a:buSzPct val="85000"/>
            </a:pPr>
            <a:r>
              <a:rPr lang="en-US" altLang="en-US" sz="2800" b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Graphing the parabola </a:t>
            </a:r>
            <a:r>
              <a:rPr lang="en-US" altLang="en-US" sz="2800" b="1" i="1" dirty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b="1" dirty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dirty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dirty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) = (</a:t>
            </a:r>
            <a:r>
              <a:rPr lang="en-US" altLang="en-US" sz="2800" b="1" i="1" dirty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x – h</a:t>
            </a:r>
            <a:r>
              <a:rPr lang="en-US" altLang="en-US" sz="2800" b="1" dirty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)</a:t>
            </a:r>
            <a:r>
              <a:rPr lang="en-US" altLang="en-US" sz="2800" b="1" baseline="30000" dirty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2 </a:t>
            </a:r>
            <a:r>
              <a:rPr lang="en-US" altLang="en-US" sz="2800" b="1" dirty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+ </a:t>
            </a:r>
            <a:r>
              <a:rPr lang="en-US" altLang="en-US" sz="2800" b="1" i="1" dirty="0">
                <a:solidFill>
                  <a:srgbClr val="00B050"/>
                </a:solidFill>
                <a:latin typeface="Arial" charset="0"/>
                <a:ea typeface="MS PGothic" pitchFamily="34" charset="-128"/>
                <a:cs typeface="Arial" charset="0"/>
              </a:rPr>
              <a:t>k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The parabola has the same shape as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y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= </a:t>
            </a:r>
            <a:r>
              <a:rPr lang="en-US" altLang="en-US" sz="2800" i="1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aseline="300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The </a:t>
            </a:r>
            <a:r>
              <a:rPr lang="en-US" altLang="en-US" sz="28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vertex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 is the point </a:t>
            </a:r>
            <a:r>
              <a:rPr lang="en-US" altLang="en-US" sz="28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, </a:t>
            </a:r>
            <a:r>
              <a:rPr lang="en-US" altLang="en-US" sz="2800" b="1" i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k</a:t>
            </a:r>
            <a:r>
              <a:rPr lang="en-US" altLang="en-US" sz="2800" b="1" dirty="0">
                <a:solidFill>
                  <a:srgbClr val="FF3300"/>
                </a:solidFill>
                <a:latin typeface="Arial" charset="0"/>
                <a:ea typeface="MS PGothic" pitchFamily="34" charset="-128"/>
                <a:cs typeface="Arial" charset="0"/>
              </a:rPr>
              <a:t>)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 </a:t>
            </a:r>
          </a:p>
          <a:p>
            <a:pPr marL="457200" indent="-457200" algn="l" eaLnBrk="1" hangingPunct="1">
              <a:lnSpc>
                <a:spcPct val="90000"/>
              </a:lnSpc>
              <a:spcBef>
                <a:spcPct val="60000"/>
              </a:spcBef>
              <a:buSzPct val="85000"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The </a:t>
            </a:r>
            <a:r>
              <a:rPr lang="en-US" altLang="en-US" sz="2800" b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axis of symmetry 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is the vertical line </a:t>
            </a:r>
            <a:r>
              <a:rPr lang="en-US" altLang="en-US" sz="2800" b="1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 = </a:t>
            </a:r>
            <a:r>
              <a:rPr lang="en-US" altLang="en-US" sz="2800" b="1" i="1" dirty="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h</a:t>
            </a:r>
            <a:r>
              <a:rPr lang="en-US" altLang="en-US" sz="2800" dirty="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.</a:t>
            </a:r>
            <a:endParaRPr lang="en-US" altLang="en-US" sz="2800" i="1" dirty="0">
              <a:solidFill>
                <a:srgbClr val="00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219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381000" y="2262188"/>
            <a:ext cx="198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en-US" altLang="en-US" sz="2800" b="1" i="1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f</a:t>
            </a:r>
            <a:r>
              <a:rPr lang="en-US" altLang="en-US" sz="2800" b="1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) = </a:t>
            </a:r>
            <a:r>
              <a:rPr lang="en-US" altLang="en-US" sz="2800" b="1" i="1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 baseline="3000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endParaRPr lang="en-US" altLang="en-US" sz="2800">
              <a:solidFill>
                <a:srgbClr val="0000FF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grpSp>
        <p:nvGrpSpPr>
          <p:cNvPr id="31747" name="Group 3"/>
          <p:cNvGrpSpPr>
            <a:grpSpLocks/>
          </p:cNvGrpSpPr>
          <p:nvPr/>
        </p:nvGrpSpPr>
        <p:grpSpPr bwMode="auto">
          <a:xfrm>
            <a:off x="5537200" y="2552700"/>
            <a:ext cx="1422400" cy="2286000"/>
            <a:chOff x="3488" y="1224"/>
            <a:chExt cx="896" cy="1440"/>
          </a:xfrm>
        </p:grpSpPr>
        <p:grpSp>
          <p:nvGrpSpPr>
            <p:cNvPr id="31797" name="Group 4"/>
            <p:cNvGrpSpPr>
              <a:grpSpLocks/>
            </p:cNvGrpSpPr>
            <p:nvPr/>
          </p:nvGrpSpPr>
          <p:grpSpPr bwMode="auto">
            <a:xfrm>
              <a:off x="3488" y="1224"/>
              <a:ext cx="896" cy="1419"/>
              <a:chOff x="3488" y="1224"/>
              <a:chExt cx="896" cy="1419"/>
            </a:xfrm>
          </p:grpSpPr>
          <p:grpSp>
            <p:nvGrpSpPr>
              <p:cNvPr id="31804" name="Group 5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31808" name="Freeform 6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09" name="Line 7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1805" name="Group 8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31806" name="Freeform 9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80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0000FF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1798" name="Group 11"/>
            <p:cNvGrpSpPr>
              <a:grpSpLocks/>
            </p:cNvGrpSpPr>
            <p:nvPr/>
          </p:nvGrpSpPr>
          <p:grpSpPr bwMode="auto">
            <a:xfrm>
              <a:off x="3522" y="1848"/>
              <a:ext cx="822" cy="816"/>
              <a:chOff x="3522" y="1848"/>
              <a:chExt cx="822" cy="816"/>
            </a:xfrm>
          </p:grpSpPr>
          <p:sp>
            <p:nvSpPr>
              <p:cNvPr id="31799" name="Oval 12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800" name="Oval 13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801" name="Oval 14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802" name="Oval 15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803" name="Oval 16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sp>
        <p:nvSpPr>
          <p:cNvPr id="1811473" name="Text Box 17"/>
          <p:cNvSpPr txBox="1">
            <a:spLocks noChangeArrowheads="1"/>
          </p:cNvSpPr>
          <p:nvPr/>
        </p:nvSpPr>
        <p:spPr bwMode="auto">
          <a:xfrm>
            <a:off x="381000" y="3048000"/>
            <a:ext cx="3276600" cy="244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en-US" sz="2800" b="1" i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g</a:t>
            </a:r>
            <a:r>
              <a:rPr lang="en-US" altLang="en-US" sz="2800" b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(</a:t>
            </a:r>
            <a:r>
              <a:rPr lang="en-US" altLang="en-US" sz="2800" b="1" i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) = (</a:t>
            </a:r>
            <a:r>
              <a:rPr lang="en-US" altLang="en-US" sz="2800" b="1" i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x</a:t>
            </a:r>
            <a:r>
              <a:rPr lang="en-US" altLang="en-US" sz="2800" b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 – 2)</a:t>
            </a:r>
            <a:r>
              <a:rPr lang="en-US" altLang="en-US" sz="2800" b="1" baseline="3000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 b="1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 + 4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Vertex: (</a:t>
            </a:r>
            <a:r>
              <a:rPr lang="en-US" altLang="en-US" sz="2800">
                <a:solidFill>
                  <a:srgbClr val="0000FF"/>
                </a:solidFill>
                <a:latin typeface="Arial" charset="0"/>
                <a:ea typeface="MS PGothic" pitchFamily="34" charset="-128"/>
                <a:cs typeface="Arial" charset="0"/>
              </a:rPr>
              <a:t>2</a:t>
            </a:r>
            <a:r>
              <a:rPr lang="en-US" altLang="en-US" sz="28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, </a:t>
            </a:r>
            <a:r>
              <a:rPr lang="en-US" altLang="en-US" sz="2800">
                <a:solidFill>
                  <a:srgbClr val="FF0000"/>
                </a:solidFill>
                <a:latin typeface="Arial" charset="0"/>
                <a:ea typeface="MS PGothic" pitchFamily="34" charset="-128"/>
                <a:cs typeface="Arial" charset="0"/>
              </a:rPr>
              <a:t>4</a:t>
            </a:r>
            <a:r>
              <a:rPr lang="en-US" altLang="en-US" sz="28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)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en-US" sz="28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Axis:  </a:t>
            </a:r>
            <a:r>
              <a:rPr lang="en-US" altLang="en-US" sz="2800" i="1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x </a:t>
            </a:r>
            <a:r>
              <a:rPr lang="en-US" altLang="en-US" sz="2800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= 2</a:t>
            </a:r>
          </a:p>
          <a:p>
            <a:pPr algn="l" eaLnBrk="1" hangingPunct="1">
              <a:spcBef>
                <a:spcPct val="50000"/>
              </a:spcBef>
            </a:pPr>
            <a:endParaRPr lang="en-US" altLang="en-US" sz="2800">
              <a:solidFill>
                <a:srgbClr val="FF0000"/>
              </a:solidFill>
              <a:latin typeface="Arial" charset="0"/>
              <a:ea typeface="MS PGothic" pitchFamily="34" charset="-128"/>
              <a:cs typeface="Arial" charset="0"/>
            </a:endParaRPr>
          </a:p>
        </p:txBody>
      </p: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6146800" y="1328738"/>
            <a:ext cx="1422400" cy="2290762"/>
            <a:chOff x="3872" y="453"/>
            <a:chExt cx="896" cy="1443"/>
          </a:xfrm>
        </p:grpSpPr>
        <p:grpSp>
          <p:nvGrpSpPr>
            <p:cNvPr id="31784" name="Group 19"/>
            <p:cNvGrpSpPr>
              <a:grpSpLocks/>
            </p:cNvGrpSpPr>
            <p:nvPr/>
          </p:nvGrpSpPr>
          <p:grpSpPr bwMode="auto">
            <a:xfrm>
              <a:off x="3872" y="453"/>
              <a:ext cx="896" cy="1419"/>
              <a:chOff x="3488" y="1224"/>
              <a:chExt cx="896" cy="1419"/>
            </a:xfrm>
          </p:grpSpPr>
          <p:grpSp>
            <p:nvGrpSpPr>
              <p:cNvPr id="31791" name="Group 20"/>
              <p:cNvGrpSpPr>
                <a:grpSpLocks/>
              </p:cNvGrpSpPr>
              <p:nvPr/>
            </p:nvGrpSpPr>
            <p:grpSpPr bwMode="auto">
              <a:xfrm>
                <a:off x="3488" y="1224"/>
                <a:ext cx="448" cy="1419"/>
                <a:chOff x="3488" y="1224"/>
                <a:chExt cx="448" cy="1419"/>
              </a:xfrm>
            </p:grpSpPr>
            <p:sp>
              <p:nvSpPr>
                <p:cNvPr id="31795" name="Freeform 21"/>
                <p:cNvSpPr>
                  <a:spLocks/>
                </p:cNvSpPr>
                <p:nvPr/>
              </p:nvSpPr>
              <p:spPr bwMode="auto">
                <a:xfrm flipH="1">
                  <a:off x="3488" y="1272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96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488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1792" name="Group 23"/>
              <p:cNvGrpSpPr>
                <a:grpSpLocks/>
              </p:cNvGrpSpPr>
              <p:nvPr/>
            </p:nvGrpSpPr>
            <p:grpSpPr bwMode="auto">
              <a:xfrm>
                <a:off x="3936" y="1224"/>
                <a:ext cx="448" cy="1416"/>
                <a:chOff x="3936" y="1224"/>
                <a:chExt cx="448" cy="1416"/>
              </a:xfrm>
            </p:grpSpPr>
            <p:sp>
              <p:nvSpPr>
                <p:cNvPr id="31793" name="Freeform 24"/>
                <p:cNvSpPr>
                  <a:spLocks/>
                </p:cNvSpPr>
                <p:nvPr/>
              </p:nvSpPr>
              <p:spPr bwMode="auto">
                <a:xfrm>
                  <a:off x="3936" y="1269"/>
                  <a:ext cx="448" cy="1371"/>
                </a:xfrm>
                <a:custGeom>
                  <a:avLst/>
                  <a:gdLst>
                    <a:gd name="T0" fmla="*/ 0 w 448"/>
                    <a:gd name="T1" fmla="*/ 1371 h 1371"/>
                    <a:gd name="T2" fmla="*/ 66 w 448"/>
                    <a:gd name="T3" fmla="*/ 1335 h 1371"/>
                    <a:gd name="T4" fmla="*/ 120 w 448"/>
                    <a:gd name="T5" fmla="*/ 1287 h 1371"/>
                    <a:gd name="T6" fmla="*/ 195 w 448"/>
                    <a:gd name="T7" fmla="*/ 1179 h 1371"/>
                    <a:gd name="T8" fmla="*/ 282 w 448"/>
                    <a:gd name="T9" fmla="*/ 993 h 1371"/>
                    <a:gd name="T10" fmla="*/ 348 w 448"/>
                    <a:gd name="T11" fmla="*/ 768 h 1371"/>
                    <a:gd name="T12" fmla="*/ 384 w 448"/>
                    <a:gd name="T13" fmla="*/ 603 h 1371"/>
                    <a:gd name="T14" fmla="*/ 408 w 448"/>
                    <a:gd name="T15" fmla="*/ 414 h 1371"/>
                    <a:gd name="T16" fmla="*/ 426 w 448"/>
                    <a:gd name="T17" fmla="*/ 222 h 1371"/>
                    <a:gd name="T18" fmla="*/ 448 w 448"/>
                    <a:gd name="T19" fmla="*/ 0 h 1371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48"/>
                    <a:gd name="T31" fmla="*/ 0 h 1371"/>
                    <a:gd name="T32" fmla="*/ 448 w 448"/>
                    <a:gd name="T33" fmla="*/ 1371 h 1371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48" h="1371">
                      <a:moveTo>
                        <a:pt x="0" y="1371"/>
                      </a:moveTo>
                      <a:cubicBezTo>
                        <a:pt x="12" y="1365"/>
                        <a:pt x="46" y="1349"/>
                        <a:pt x="66" y="1335"/>
                      </a:cubicBezTo>
                      <a:cubicBezTo>
                        <a:pt x="86" y="1321"/>
                        <a:pt x="98" y="1313"/>
                        <a:pt x="120" y="1287"/>
                      </a:cubicBezTo>
                      <a:cubicBezTo>
                        <a:pt x="142" y="1261"/>
                        <a:pt x="168" y="1228"/>
                        <a:pt x="195" y="1179"/>
                      </a:cubicBezTo>
                      <a:cubicBezTo>
                        <a:pt x="222" y="1130"/>
                        <a:pt x="256" y="1061"/>
                        <a:pt x="282" y="993"/>
                      </a:cubicBezTo>
                      <a:cubicBezTo>
                        <a:pt x="308" y="925"/>
                        <a:pt x="331" y="833"/>
                        <a:pt x="348" y="768"/>
                      </a:cubicBezTo>
                      <a:cubicBezTo>
                        <a:pt x="365" y="703"/>
                        <a:pt x="374" y="662"/>
                        <a:pt x="384" y="603"/>
                      </a:cubicBezTo>
                      <a:cubicBezTo>
                        <a:pt x="394" y="544"/>
                        <a:pt x="401" y="477"/>
                        <a:pt x="408" y="414"/>
                      </a:cubicBezTo>
                      <a:cubicBezTo>
                        <a:pt x="415" y="351"/>
                        <a:pt x="419" y="291"/>
                        <a:pt x="426" y="222"/>
                      </a:cubicBezTo>
                      <a:cubicBezTo>
                        <a:pt x="433" y="153"/>
                        <a:pt x="444" y="46"/>
                        <a:pt x="448" y="0"/>
                      </a:cubicBezTo>
                    </a:path>
                  </a:pathLst>
                </a:custGeom>
                <a:noFill/>
                <a:ln w="38100" cmpd="sng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9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4376" y="1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31785" name="Group 26"/>
            <p:cNvGrpSpPr>
              <a:grpSpLocks/>
            </p:cNvGrpSpPr>
            <p:nvPr/>
          </p:nvGrpSpPr>
          <p:grpSpPr bwMode="auto">
            <a:xfrm>
              <a:off x="3909" y="1080"/>
              <a:ext cx="822" cy="816"/>
              <a:chOff x="3522" y="1848"/>
              <a:chExt cx="822" cy="816"/>
            </a:xfrm>
          </p:grpSpPr>
          <p:sp>
            <p:nvSpPr>
              <p:cNvPr id="31786" name="Oval 27"/>
              <p:cNvSpPr>
                <a:spLocks noChangeArrowheads="1"/>
              </p:cNvSpPr>
              <p:nvPr/>
            </p:nvSpPr>
            <p:spPr bwMode="auto">
              <a:xfrm>
                <a:off x="4296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787" name="Oval 28"/>
              <p:cNvSpPr>
                <a:spLocks noChangeArrowheads="1"/>
              </p:cNvSpPr>
              <p:nvPr/>
            </p:nvSpPr>
            <p:spPr bwMode="auto">
              <a:xfrm>
                <a:off x="3522" y="18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788" name="Oval 29"/>
              <p:cNvSpPr>
                <a:spLocks noChangeArrowheads="1"/>
              </p:cNvSpPr>
              <p:nvPr/>
            </p:nvSpPr>
            <p:spPr bwMode="auto">
              <a:xfrm>
                <a:off x="3720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789" name="Oval 30"/>
              <p:cNvSpPr>
                <a:spLocks noChangeArrowheads="1"/>
              </p:cNvSpPr>
              <p:nvPr/>
            </p:nvSpPr>
            <p:spPr bwMode="auto">
              <a:xfrm>
                <a:off x="4104" y="242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  <p:sp>
            <p:nvSpPr>
              <p:cNvPr id="31790" name="Oval 31"/>
              <p:cNvSpPr>
                <a:spLocks noChangeArrowheads="1"/>
              </p:cNvSpPr>
              <p:nvPr/>
            </p:nvSpPr>
            <p:spPr bwMode="auto">
              <a:xfrm>
                <a:off x="3912" y="261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endParaRPr lang="en-US" altLang="en-US">
                  <a:solidFill>
                    <a:srgbClr val="000000"/>
                  </a:solidFill>
                  <a:ea typeface="MS PGothic" pitchFamily="34" charset="-128"/>
                </a:endParaRPr>
              </a:p>
            </p:txBody>
          </p:sp>
        </p:grpSp>
      </p:grpSp>
      <p:grpSp>
        <p:nvGrpSpPr>
          <p:cNvPr id="31750" name="Group 34"/>
          <p:cNvGrpSpPr>
            <a:grpSpLocks/>
          </p:cNvGrpSpPr>
          <p:nvPr/>
        </p:nvGrpSpPr>
        <p:grpSpPr bwMode="auto">
          <a:xfrm>
            <a:off x="3886200" y="2133600"/>
            <a:ext cx="5062538" cy="4114800"/>
            <a:chOff x="2448" y="1344"/>
            <a:chExt cx="3189" cy="2592"/>
          </a:xfrm>
        </p:grpSpPr>
        <p:grpSp>
          <p:nvGrpSpPr>
            <p:cNvPr id="31752" name="Group 35"/>
            <p:cNvGrpSpPr>
              <a:grpSpLocks/>
            </p:cNvGrpSpPr>
            <p:nvPr/>
          </p:nvGrpSpPr>
          <p:grpSpPr bwMode="auto">
            <a:xfrm>
              <a:off x="2448" y="1344"/>
              <a:ext cx="3189" cy="2256"/>
              <a:chOff x="2448" y="1344"/>
              <a:chExt cx="3189" cy="2256"/>
            </a:xfrm>
          </p:grpSpPr>
          <p:sp>
            <p:nvSpPr>
              <p:cNvPr id="31771" name="Line 36"/>
              <p:cNvSpPr>
                <a:spLocks noChangeShapeType="1"/>
              </p:cNvSpPr>
              <p:nvPr/>
            </p:nvSpPr>
            <p:spPr bwMode="auto">
              <a:xfrm>
                <a:off x="2448" y="3024"/>
                <a:ext cx="2976" cy="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2" name="Line 37"/>
              <p:cNvSpPr>
                <a:spLocks noChangeShapeType="1"/>
              </p:cNvSpPr>
              <p:nvPr/>
            </p:nvSpPr>
            <p:spPr bwMode="auto">
              <a:xfrm>
                <a:off x="2496" y="283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3" name="Line 38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4" name="Line 39"/>
              <p:cNvSpPr>
                <a:spLocks noChangeShapeType="1"/>
              </p:cNvSpPr>
              <p:nvPr/>
            </p:nvSpPr>
            <p:spPr bwMode="auto">
              <a:xfrm>
                <a:off x="2496" y="244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5" name="Line 40"/>
              <p:cNvSpPr>
                <a:spLocks noChangeShapeType="1"/>
              </p:cNvSpPr>
              <p:nvPr/>
            </p:nvSpPr>
            <p:spPr bwMode="auto">
              <a:xfrm>
                <a:off x="2496" y="225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6" name="Line 41"/>
              <p:cNvSpPr>
                <a:spLocks noChangeShapeType="1"/>
              </p:cNvSpPr>
              <p:nvPr/>
            </p:nvSpPr>
            <p:spPr bwMode="auto">
              <a:xfrm>
                <a:off x="2496" y="2064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7" name="Line 42"/>
              <p:cNvSpPr>
                <a:spLocks noChangeShapeType="1"/>
              </p:cNvSpPr>
              <p:nvPr/>
            </p:nvSpPr>
            <p:spPr bwMode="auto">
              <a:xfrm>
                <a:off x="2496" y="1872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8" name="Line 43"/>
              <p:cNvSpPr>
                <a:spLocks noChangeShapeType="1"/>
              </p:cNvSpPr>
              <p:nvPr/>
            </p:nvSpPr>
            <p:spPr bwMode="auto">
              <a:xfrm>
                <a:off x="2496" y="168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79" name="Line 44"/>
              <p:cNvSpPr>
                <a:spLocks noChangeShapeType="1"/>
              </p:cNvSpPr>
              <p:nvPr/>
            </p:nvSpPr>
            <p:spPr bwMode="auto">
              <a:xfrm>
                <a:off x="2496" y="3216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80" name="Line 45"/>
              <p:cNvSpPr>
                <a:spLocks noChangeShapeType="1"/>
              </p:cNvSpPr>
              <p:nvPr/>
            </p:nvSpPr>
            <p:spPr bwMode="auto">
              <a:xfrm>
                <a:off x="2496" y="3408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81" name="Line 46"/>
              <p:cNvSpPr>
                <a:spLocks noChangeShapeType="1"/>
              </p:cNvSpPr>
              <p:nvPr/>
            </p:nvSpPr>
            <p:spPr bwMode="auto">
              <a:xfrm>
                <a:off x="2496" y="360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82" name="Text Box 47"/>
              <p:cNvSpPr txBox="1">
                <a:spLocks noChangeArrowheads="1"/>
              </p:cNvSpPr>
              <p:nvPr/>
            </p:nvSpPr>
            <p:spPr bwMode="auto">
              <a:xfrm>
                <a:off x="5414" y="2906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b="1" i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  <a:cs typeface="Arial" charset="0"/>
                  </a:rPr>
                  <a:t>x</a:t>
                </a:r>
              </a:p>
            </p:txBody>
          </p:sp>
          <p:sp>
            <p:nvSpPr>
              <p:cNvPr id="31783" name="Text Box 48"/>
              <p:cNvSpPr txBox="1">
                <a:spLocks noChangeArrowheads="1"/>
              </p:cNvSpPr>
              <p:nvPr/>
            </p:nvSpPr>
            <p:spPr bwMode="auto">
              <a:xfrm>
                <a:off x="3744" y="134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/>
                <a:r>
                  <a:rPr lang="en-US" altLang="en-US" b="1" i="1">
                    <a:solidFill>
                      <a:srgbClr val="000000"/>
                    </a:solidFill>
                    <a:latin typeface="Arial" charset="0"/>
                    <a:ea typeface="MS PGothic" pitchFamily="34" charset="-128"/>
                    <a:cs typeface="Arial" charset="0"/>
                  </a:rPr>
                  <a:t>y</a:t>
                </a:r>
              </a:p>
            </p:txBody>
          </p:sp>
        </p:grpSp>
        <p:grpSp>
          <p:nvGrpSpPr>
            <p:cNvPr id="31753" name="Group 49"/>
            <p:cNvGrpSpPr>
              <a:grpSpLocks/>
            </p:cNvGrpSpPr>
            <p:nvPr/>
          </p:nvGrpSpPr>
          <p:grpSpPr bwMode="auto">
            <a:xfrm>
              <a:off x="2512" y="1536"/>
              <a:ext cx="2880" cy="2400"/>
              <a:chOff x="2512" y="1536"/>
              <a:chExt cx="2880" cy="2400"/>
            </a:xfrm>
          </p:grpSpPr>
          <p:grpSp>
            <p:nvGrpSpPr>
              <p:cNvPr id="31754" name="Group 50"/>
              <p:cNvGrpSpPr>
                <a:grpSpLocks/>
              </p:cNvGrpSpPr>
              <p:nvPr/>
            </p:nvGrpSpPr>
            <p:grpSpPr bwMode="auto">
              <a:xfrm>
                <a:off x="2592" y="1536"/>
                <a:ext cx="2688" cy="2400"/>
                <a:chOff x="2592" y="1536"/>
                <a:chExt cx="2688" cy="2400"/>
              </a:xfrm>
            </p:grpSpPr>
            <p:sp>
              <p:nvSpPr>
                <p:cNvPr id="31756" name="Line 51"/>
                <p:cNvSpPr>
                  <a:spLocks noChangeShapeType="1"/>
                </p:cNvSpPr>
                <p:nvPr/>
              </p:nvSpPr>
              <p:spPr bwMode="auto">
                <a:xfrm>
                  <a:off x="3936" y="1536"/>
                  <a:ext cx="0" cy="2400"/>
                </a:xfrm>
                <a:prstGeom prst="line">
                  <a:avLst/>
                </a:prstGeom>
                <a:noFill/>
                <a:ln w="19050">
                  <a:solidFill>
                    <a:schemeClr val="tx2"/>
                  </a:solidFill>
                  <a:round/>
                  <a:headEnd type="stealth" w="med" len="med"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57" name="Line 52"/>
                <p:cNvSpPr>
                  <a:spLocks noChangeShapeType="1"/>
                </p:cNvSpPr>
                <p:nvPr/>
              </p:nvSpPr>
              <p:spPr bwMode="auto">
                <a:xfrm>
                  <a:off x="3744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58" name="Line 53"/>
                <p:cNvSpPr>
                  <a:spLocks noChangeShapeType="1"/>
                </p:cNvSpPr>
                <p:nvPr/>
              </p:nvSpPr>
              <p:spPr bwMode="auto">
                <a:xfrm>
                  <a:off x="3552" y="1575"/>
                  <a:ext cx="0" cy="2321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59" name="Line 54"/>
                <p:cNvSpPr>
                  <a:spLocks noChangeShapeType="1"/>
                </p:cNvSpPr>
                <p:nvPr/>
              </p:nvSpPr>
              <p:spPr bwMode="auto">
                <a:xfrm>
                  <a:off x="3360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0" name="Line 55"/>
                <p:cNvSpPr>
                  <a:spLocks noChangeShapeType="1"/>
                </p:cNvSpPr>
                <p:nvPr/>
              </p:nvSpPr>
              <p:spPr bwMode="auto">
                <a:xfrm>
                  <a:off x="3168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1" name="Line 56"/>
                <p:cNvSpPr>
                  <a:spLocks noChangeShapeType="1"/>
                </p:cNvSpPr>
                <p:nvPr/>
              </p:nvSpPr>
              <p:spPr bwMode="auto">
                <a:xfrm>
                  <a:off x="2976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2" name="Line 57"/>
                <p:cNvSpPr>
                  <a:spLocks noChangeShapeType="1"/>
                </p:cNvSpPr>
                <p:nvPr/>
              </p:nvSpPr>
              <p:spPr bwMode="auto">
                <a:xfrm>
                  <a:off x="2784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3" name="Line 58"/>
                <p:cNvSpPr>
                  <a:spLocks noChangeShapeType="1"/>
                </p:cNvSpPr>
                <p:nvPr/>
              </p:nvSpPr>
              <p:spPr bwMode="auto">
                <a:xfrm>
                  <a:off x="2592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4" name="Line 59"/>
                <p:cNvSpPr>
                  <a:spLocks noChangeShapeType="1"/>
                </p:cNvSpPr>
                <p:nvPr/>
              </p:nvSpPr>
              <p:spPr bwMode="auto">
                <a:xfrm>
                  <a:off x="4128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5" name="Line 60"/>
                <p:cNvSpPr>
                  <a:spLocks noChangeShapeType="1"/>
                </p:cNvSpPr>
                <p:nvPr/>
              </p:nvSpPr>
              <p:spPr bwMode="auto">
                <a:xfrm>
                  <a:off x="4320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6" name="Line 61"/>
                <p:cNvSpPr>
                  <a:spLocks noChangeShapeType="1"/>
                </p:cNvSpPr>
                <p:nvPr/>
              </p:nvSpPr>
              <p:spPr bwMode="auto">
                <a:xfrm>
                  <a:off x="4512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7" name="Line 62"/>
                <p:cNvSpPr>
                  <a:spLocks noChangeShapeType="1"/>
                </p:cNvSpPr>
                <p:nvPr/>
              </p:nvSpPr>
              <p:spPr bwMode="auto">
                <a:xfrm>
                  <a:off x="4704" y="1575"/>
                  <a:ext cx="0" cy="2361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8" name="Line 63"/>
                <p:cNvSpPr>
                  <a:spLocks noChangeShapeType="1"/>
                </p:cNvSpPr>
                <p:nvPr/>
              </p:nvSpPr>
              <p:spPr bwMode="auto">
                <a:xfrm>
                  <a:off x="4896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69" name="Line 64"/>
                <p:cNvSpPr>
                  <a:spLocks noChangeShapeType="1"/>
                </p:cNvSpPr>
                <p:nvPr/>
              </p:nvSpPr>
              <p:spPr bwMode="auto">
                <a:xfrm>
                  <a:off x="5088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1770" name="Line 65"/>
                <p:cNvSpPr>
                  <a:spLocks noChangeShapeType="1"/>
                </p:cNvSpPr>
                <p:nvPr/>
              </p:nvSpPr>
              <p:spPr bwMode="auto">
                <a:xfrm>
                  <a:off x="5280" y="1575"/>
                  <a:ext cx="0" cy="2322"/>
                </a:xfrm>
                <a:prstGeom prst="line">
                  <a:avLst/>
                </a:prstGeom>
                <a:noFill/>
                <a:ln w="9525" cap="rnd">
                  <a:solidFill>
                    <a:schemeClr val="accent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pPr algn="l"/>
                  <a:endParaRPr lang="en-US" sz="2400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31755" name="Line 66"/>
              <p:cNvSpPr>
                <a:spLocks noChangeShapeType="1"/>
              </p:cNvSpPr>
              <p:nvPr/>
            </p:nvSpPr>
            <p:spPr bwMode="auto">
              <a:xfrm>
                <a:off x="2512" y="3810"/>
                <a:ext cx="2880" cy="0"/>
              </a:xfrm>
              <a:prstGeom prst="line">
                <a:avLst/>
              </a:prstGeom>
              <a:noFill/>
              <a:ln w="9525" cap="rnd">
                <a:solidFill>
                  <a:schemeClr val="accent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algn="l"/>
                <a:endParaRPr lang="en-US" sz="24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457200" y="214313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4400" b="1">
                <a:solidFill>
                  <a:srgbClr val="000000"/>
                </a:solidFill>
                <a:latin typeface="Arial" charset="0"/>
                <a:ea typeface="MS PGothic" pitchFamily="34" charset="-128"/>
                <a:cs typeface="Arial" charset="0"/>
              </a:rPr>
              <a:t>Example (cont)</a:t>
            </a:r>
          </a:p>
        </p:txBody>
      </p:sp>
      <p:cxnSp>
        <p:nvCxnSpPr>
          <p:cNvPr id="66" name="Straight Arrow Connector 65"/>
          <p:cNvCxnSpPr/>
          <p:nvPr/>
        </p:nvCxnSpPr>
        <p:spPr bwMode="auto">
          <a:xfrm flipV="1">
            <a:off x="6880485" y="1244009"/>
            <a:ext cx="0" cy="5029200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2913036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1473" grpId="0" uiExpand="1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earson_Presentation">
  <a:themeElements>
    <a:clrScheme name="Pearson_Presentation 2">
      <a:dk1>
        <a:srgbClr val="000000"/>
      </a:dk1>
      <a:lt1>
        <a:srgbClr val="FBF5EA"/>
      </a:lt1>
      <a:dk2>
        <a:srgbClr val="008B5D"/>
      </a:dk2>
      <a:lt2>
        <a:srgbClr val="FFFFFF"/>
      </a:lt2>
      <a:accent1>
        <a:srgbClr val="008B5D"/>
      </a:accent1>
      <a:accent2>
        <a:srgbClr val="33A27D"/>
      </a:accent2>
      <a:accent3>
        <a:srgbClr val="FDF9F3"/>
      </a:accent3>
      <a:accent4>
        <a:srgbClr val="000000"/>
      </a:accent4>
      <a:accent5>
        <a:srgbClr val="AAC4B6"/>
      </a:accent5>
      <a:accent6>
        <a:srgbClr val="2D9271"/>
      </a:accent6>
      <a:hlink>
        <a:srgbClr val="4CAE8E"/>
      </a:hlink>
      <a:folHlink>
        <a:srgbClr val="66B9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cs typeface="Arial" charset="0"/>
          </a:defRPr>
        </a:defPPr>
      </a:lstStyle>
    </a:lnDef>
  </a:objectDefaults>
  <a:extraClrSchemeLst>
    <a:extraClrScheme>
      <a:clrScheme name="Pearson_Presentation 1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9D1348"/>
        </a:accent1>
        <a:accent2>
          <a:srgbClr val="008B5D"/>
        </a:accent2>
        <a:accent3>
          <a:srgbClr val="FDF9F3"/>
        </a:accent3>
        <a:accent4>
          <a:srgbClr val="000000"/>
        </a:accent4>
        <a:accent5>
          <a:srgbClr val="CCAAB1"/>
        </a:accent5>
        <a:accent6>
          <a:srgbClr val="007D53"/>
        </a:accent6>
        <a:hlink>
          <a:srgbClr val="364395"/>
        </a:hlink>
        <a:folHlink>
          <a:srgbClr val="ED6B0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arson_Presentation 2">
        <a:dk1>
          <a:srgbClr val="000000"/>
        </a:dk1>
        <a:lt1>
          <a:srgbClr val="FBF5EA"/>
        </a:lt1>
        <a:dk2>
          <a:srgbClr val="008B5D"/>
        </a:dk2>
        <a:lt2>
          <a:srgbClr val="FFFFFF"/>
        </a:lt2>
        <a:accent1>
          <a:srgbClr val="008B5D"/>
        </a:accent1>
        <a:accent2>
          <a:srgbClr val="33A27D"/>
        </a:accent2>
        <a:accent3>
          <a:srgbClr val="FDF9F3"/>
        </a:accent3>
        <a:accent4>
          <a:srgbClr val="000000"/>
        </a:accent4>
        <a:accent5>
          <a:srgbClr val="AAC4B6"/>
        </a:accent5>
        <a:accent6>
          <a:srgbClr val="2D9271"/>
        </a:accent6>
        <a:hlink>
          <a:srgbClr val="4CAE8E"/>
        </a:hlink>
        <a:folHlink>
          <a:srgbClr val="66B99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4291</TotalTime>
  <Words>928</Words>
  <Application>Microsoft Office PowerPoint</Application>
  <PresentationFormat>On-screen Show (4:3)</PresentationFormat>
  <Paragraphs>101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PGothic</vt:lpstr>
      <vt:lpstr>Arial</vt:lpstr>
      <vt:lpstr>Calibri</vt:lpstr>
      <vt:lpstr>Symbol</vt:lpstr>
      <vt:lpstr>Times New Roman</vt:lpstr>
      <vt:lpstr>Verdana</vt:lpstr>
      <vt:lpstr>Wingdings</vt:lpstr>
      <vt:lpstr>Office Theme</vt:lpstr>
      <vt:lpstr>Pearson_Presentation</vt:lpstr>
      <vt:lpstr>Martin Gay</vt:lpstr>
      <vt:lpstr>Section 11.5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Using the online graphing tool for this assignment: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50</dc:title>
  <dc:creator>Jan LaTurno</dc:creator>
  <cp:lastModifiedBy>Skorczewski, Tyler</cp:lastModifiedBy>
  <cp:revision>366</cp:revision>
  <cp:lastPrinted>1601-01-01T00:00:00Z</cp:lastPrinted>
  <dcterms:created xsi:type="dcterms:W3CDTF">2003-11-17T06:38:35Z</dcterms:created>
  <dcterms:modified xsi:type="dcterms:W3CDTF">2018-06-07T23:10:45Z</dcterms:modified>
</cp:coreProperties>
</file>