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37" r:id="rId2"/>
    <p:sldMasterId id="2147483849" r:id="rId3"/>
    <p:sldMasterId id="2147483861" r:id="rId4"/>
  </p:sldMasterIdLst>
  <p:notesMasterIdLst>
    <p:notesMasterId r:id="rId19"/>
  </p:notesMasterIdLst>
  <p:sldIdLst>
    <p:sldId id="371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63" r:id="rId13"/>
    <p:sldId id="364" r:id="rId14"/>
    <p:sldId id="365" r:id="rId15"/>
    <p:sldId id="366" r:id="rId16"/>
    <p:sldId id="368" r:id="rId17"/>
    <p:sldId id="3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00FF"/>
    <a:srgbClr val="FF99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F1887137-A0E9-4083-844D-DDE7F5F3DFB4}"/>
    <pc:docChg chg="delSld modSld delMainMaster">
      <pc:chgData name="Skorczewski, Tyler" userId="51e037cb-caff-4c31-880d-f686087de38b" providerId="ADAL" clId="{F1887137-A0E9-4083-844D-DDE7F5F3DFB4}" dt="2018-06-07T22:15:03.410" v="42" actId="2696"/>
      <pc:docMkLst>
        <pc:docMk/>
      </pc:docMkLst>
      <pc:sldChg chg="del">
        <pc:chgData name="Skorczewski, Tyler" userId="51e037cb-caff-4c31-880d-f686087de38b" providerId="ADAL" clId="{F1887137-A0E9-4083-844D-DDE7F5F3DFB4}" dt="2018-06-07T22:14:44.972" v="4" actId="2696"/>
        <pc:sldMkLst>
          <pc:docMk/>
          <pc:sldMk cId="1071432829" sldId="345"/>
        </pc:sldMkLst>
      </pc:sldChg>
      <pc:sldChg chg="del">
        <pc:chgData name="Skorczewski, Tyler" userId="51e037cb-caff-4c31-880d-f686087de38b" providerId="ADAL" clId="{F1887137-A0E9-4083-844D-DDE7F5F3DFB4}" dt="2018-06-07T22:14:46.648" v="17" actId="2696"/>
        <pc:sldMkLst>
          <pc:docMk/>
          <pc:sldMk cId="854923897" sldId="346"/>
        </pc:sldMkLst>
      </pc:sldChg>
      <pc:sldChg chg="del">
        <pc:chgData name="Skorczewski, Tyler" userId="51e037cb-caff-4c31-880d-f686087de38b" providerId="ADAL" clId="{F1887137-A0E9-4083-844D-DDE7F5F3DFB4}" dt="2018-06-07T22:15:03.395" v="30" actId="2696"/>
        <pc:sldMkLst>
          <pc:docMk/>
          <pc:sldMk cId="2233300830" sldId="347"/>
        </pc:sldMkLst>
      </pc:sldChg>
      <pc:sldChg chg="modSp">
        <pc:chgData name="Skorczewski, Tyler" userId="51e037cb-caff-4c31-880d-f686087de38b" providerId="ADAL" clId="{F1887137-A0E9-4083-844D-DDE7F5F3DFB4}" dt="2018-06-07T22:14:37.433" v="3" actId="20577"/>
        <pc:sldMkLst>
          <pc:docMk/>
          <pc:sldMk cId="2527879411" sldId="371"/>
        </pc:sldMkLst>
        <pc:spChg chg="mod">
          <ac:chgData name="Skorczewski, Tyler" userId="51e037cb-caff-4c31-880d-f686087de38b" providerId="ADAL" clId="{F1887137-A0E9-4083-844D-DDE7F5F3DFB4}" dt="2018-06-07T22:14:37.433" v="3" actId="20577"/>
          <ac:spMkLst>
            <pc:docMk/>
            <pc:sldMk cId="2527879411" sldId="371"/>
            <ac:spMk id="50179" creationId="{00000000-0000-0000-0000-000000000000}"/>
          </ac:spMkLst>
        </pc:spChg>
      </pc:sldChg>
      <pc:sldMasterChg chg="del delSldLayout">
        <pc:chgData name="Skorczewski, Tyler" userId="51e037cb-caff-4c31-880d-f686087de38b" providerId="ADAL" clId="{F1887137-A0E9-4083-844D-DDE7F5F3DFB4}" dt="2018-06-07T22:14:44.981" v="16" actId="2696"/>
        <pc:sldMasterMkLst>
          <pc:docMk/>
          <pc:sldMasterMk cId="1270007702" sldId="2147483801"/>
        </pc:sldMasterMkLst>
        <pc:sldLayoutChg chg="del">
          <pc:chgData name="Skorczewski, Tyler" userId="51e037cb-caff-4c31-880d-f686087de38b" providerId="ADAL" clId="{F1887137-A0E9-4083-844D-DDE7F5F3DFB4}" dt="2018-06-07T22:14:44.972" v="5" actId="2696"/>
          <pc:sldLayoutMkLst>
            <pc:docMk/>
            <pc:sldMasterMk cId="1270007702" sldId="2147483801"/>
            <pc:sldLayoutMk cId="2923190262" sldId="2147483802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73" v="6" actId="2696"/>
          <pc:sldLayoutMkLst>
            <pc:docMk/>
            <pc:sldMasterMk cId="1270007702" sldId="2147483801"/>
            <pc:sldLayoutMk cId="2601036162" sldId="2147483803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74" v="7" actId="2696"/>
          <pc:sldLayoutMkLst>
            <pc:docMk/>
            <pc:sldMasterMk cId="1270007702" sldId="2147483801"/>
            <pc:sldLayoutMk cId="1887384769" sldId="2147483804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75" v="8" actId="2696"/>
          <pc:sldLayoutMkLst>
            <pc:docMk/>
            <pc:sldMasterMk cId="1270007702" sldId="2147483801"/>
            <pc:sldLayoutMk cId="2725042018" sldId="2147483805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76" v="9" actId="2696"/>
          <pc:sldLayoutMkLst>
            <pc:docMk/>
            <pc:sldMasterMk cId="1270007702" sldId="2147483801"/>
            <pc:sldLayoutMk cId="38561873" sldId="2147483806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77" v="10" actId="2696"/>
          <pc:sldLayoutMkLst>
            <pc:docMk/>
            <pc:sldMasterMk cId="1270007702" sldId="2147483801"/>
            <pc:sldLayoutMk cId="2078096012" sldId="2147483807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77" v="11" actId="2696"/>
          <pc:sldLayoutMkLst>
            <pc:docMk/>
            <pc:sldMasterMk cId="1270007702" sldId="2147483801"/>
            <pc:sldLayoutMk cId="3738226562" sldId="2147483808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78" v="12" actId="2696"/>
          <pc:sldLayoutMkLst>
            <pc:docMk/>
            <pc:sldMasterMk cId="1270007702" sldId="2147483801"/>
            <pc:sldLayoutMk cId="657854252" sldId="2147483809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79" v="13" actId="2696"/>
          <pc:sldLayoutMkLst>
            <pc:docMk/>
            <pc:sldMasterMk cId="1270007702" sldId="2147483801"/>
            <pc:sldLayoutMk cId="1222180099" sldId="2147483810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79" v="14" actId="2696"/>
          <pc:sldLayoutMkLst>
            <pc:docMk/>
            <pc:sldMasterMk cId="1270007702" sldId="2147483801"/>
            <pc:sldLayoutMk cId="3664228112" sldId="2147483811"/>
          </pc:sldLayoutMkLst>
        </pc:sldLayoutChg>
        <pc:sldLayoutChg chg="del">
          <pc:chgData name="Skorczewski, Tyler" userId="51e037cb-caff-4c31-880d-f686087de38b" providerId="ADAL" clId="{F1887137-A0E9-4083-844D-DDE7F5F3DFB4}" dt="2018-06-07T22:14:44.980" v="15" actId="2696"/>
          <pc:sldLayoutMkLst>
            <pc:docMk/>
            <pc:sldMasterMk cId="1270007702" sldId="2147483801"/>
            <pc:sldLayoutMk cId="1753368852" sldId="2147483812"/>
          </pc:sldLayoutMkLst>
        </pc:sldLayoutChg>
      </pc:sldMasterChg>
      <pc:sldMasterChg chg="del delSldLayout">
        <pc:chgData name="Skorczewski, Tyler" userId="51e037cb-caff-4c31-880d-f686087de38b" providerId="ADAL" clId="{F1887137-A0E9-4083-844D-DDE7F5F3DFB4}" dt="2018-06-07T22:14:46.661" v="29" actId="2696"/>
        <pc:sldMasterMkLst>
          <pc:docMk/>
          <pc:sldMasterMk cId="1913339983" sldId="2147483813"/>
        </pc:sldMasterMkLst>
        <pc:sldLayoutChg chg="del">
          <pc:chgData name="Skorczewski, Tyler" userId="51e037cb-caff-4c31-880d-f686087de38b" providerId="ADAL" clId="{F1887137-A0E9-4083-844D-DDE7F5F3DFB4}" dt="2018-06-07T22:14:46.651" v="18" actId="2696"/>
          <pc:sldLayoutMkLst>
            <pc:docMk/>
            <pc:sldMasterMk cId="1913339983" sldId="2147483813"/>
            <pc:sldLayoutMk cId="62144178" sldId="2147483814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1" v="19" actId="2696"/>
          <pc:sldLayoutMkLst>
            <pc:docMk/>
            <pc:sldMasterMk cId="1913339983" sldId="2147483813"/>
            <pc:sldLayoutMk cId="4083937404" sldId="2147483815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2" v="20" actId="2696"/>
          <pc:sldLayoutMkLst>
            <pc:docMk/>
            <pc:sldMasterMk cId="1913339983" sldId="2147483813"/>
            <pc:sldLayoutMk cId="1703686015" sldId="2147483816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3" v="21" actId="2696"/>
          <pc:sldLayoutMkLst>
            <pc:docMk/>
            <pc:sldMasterMk cId="1913339983" sldId="2147483813"/>
            <pc:sldLayoutMk cId="3535946109" sldId="2147483817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3" v="22" actId="2696"/>
          <pc:sldLayoutMkLst>
            <pc:docMk/>
            <pc:sldMasterMk cId="1913339983" sldId="2147483813"/>
            <pc:sldLayoutMk cId="3434178089" sldId="2147483818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4" v="23" actId="2696"/>
          <pc:sldLayoutMkLst>
            <pc:docMk/>
            <pc:sldMasterMk cId="1913339983" sldId="2147483813"/>
            <pc:sldLayoutMk cId="1507300830" sldId="2147483819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5" v="24" actId="2696"/>
          <pc:sldLayoutMkLst>
            <pc:docMk/>
            <pc:sldMasterMk cId="1913339983" sldId="2147483813"/>
            <pc:sldLayoutMk cId="2845087181" sldId="2147483820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5" v="25" actId="2696"/>
          <pc:sldLayoutMkLst>
            <pc:docMk/>
            <pc:sldMasterMk cId="1913339983" sldId="2147483813"/>
            <pc:sldLayoutMk cId="1143020709" sldId="2147483821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6" v="26" actId="2696"/>
          <pc:sldLayoutMkLst>
            <pc:docMk/>
            <pc:sldMasterMk cId="1913339983" sldId="2147483813"/>
            <pc:sldLayoutMk cId="2753770856" sldId="2147483822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7" v="27" actId="2696"/>
          <pc:sldLayoutMkLst>
            <pc:docMk/>
            <pc:sldMasterMk cId="1913339983" sldId="2147483813"/>
            <pc:sldLayoutMk cId="2742875318" sldId="2147483823"/>
          </pc:sldLayoutMkLst>
        </pc:sldLayoutChg>
        <pc:sldLayoutChg chg="del">
          <pc:chgData name="Skorczewski, Tyler" userId="51e037cb-caff-4c31-880d-f686087de38b" providerId="ADAL" clId="{F1887137-A0E9-4083-844D-DDE7F5F3DFB4}" dt="2018-06-07T22:14:46.658" v="28" actId="2696"/>
          <pc:sldLayoutMkLst>
            <pc:docMk/>
            <pc:sldMasterMk cId="1913339983" sldId="2147483813"/>
            <pc:sldLayoutMk cId="3493847997" sldId="2147483824"/>
          </pc:sldLayoutMkLst>
        </pc:sldLayoutChg>
      </pc:sldMasterChg>
      <pc:sldMasterChg chg="del delSldLayout">
        <pc:chgData name="Skorczewski, Tyler" userId="51e037cb-caff-4c31-880d-f686087de38b" providerId="ADAL" clId="{F1887137-A0E9-4083-844D-DDE7F5F3DFB4}" dt="2018-06-07T22:15:03.410" v="42" actId="2696"/>
        <pc:sldMasterMkLst>
          <pc:docMk/>
          <pc:sldMasterMk cId="3608674158" sldId="2147483825"/>
        </pc:sldMasterMkLst>
        <pc:sldLayoutChg chg="del">
          <pc:chgData name="Skorczewski, Tyler" userId="51e037cb-caff-4c31-880d-f686087de38b" providerId="ADAL" clId="{F1887137-A0E9-4083-844D-DDE7F5F3DFB4}" dt="2018-06-07T22:15:03.398" v="31" actId="2696"/>
          <pc:sldLayoutMkLst>
            <pc:docMk/>
            <pc:sldMasterMk cId="3608674158" sldId="2147483825"/>
            <pc:sldLayoutMk cId="1988091811" sldId="2147483826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399" v="32" actId="2696"/>
          <pc:sldLayoutMkLst>
            <pc:docMk/>
            <pc:sldMasterMk cId="3608674158" sldId="2147483825"/>
            <pc:sldLayoutMk cId="3690879237" sldId="2147483827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399" v="33" actId="2696"/>
          <pc:sldLayoutMkLst>
            <pc:docMk/>
            <pc:sldMasterMk cId="3608674158" sldId="2147483825"/>
            <pc:sldLayoutMk cId="177410835" sldId="2147483828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400" v="34" actId="2696"/>
          <pc:sldLayoutMkLst>
            <pc:docMk/>
            <pc:sldMasterMk cId="3608674158" sldId="2147483825"/>
            <pc:sldLayoutMk cId="1478434252" sldId="2147483829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401" v="35" actId="2696"/>
          <pc:sldLayoutMkLst>
            <pc:docMk/>
            <pc:sldMasterMk cId="3608674158" sldId="2147483825"/>
            <pc:sldLayoutMk cId="1172557270" sldId="2147483830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402" v="36" actId="2696"/>
          <pc:sldLayoutMkLst>
            <pc:docMk/>
            <pc:sldMasterMk cId="3608674158" sldId="2147483825"/>
            <pc:sldLayoutMk cId="1453372554" sldId="2147483831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402" v="37" actId="2696"/>
          <pc:sldLayoutMkLst>
            <pc:docMk/>
            <pc:sldMasterMk cId="3608674158" sldId="2147483825"/>
            <pc:sldLayoutMk cId="3426302136" sldId="2147483832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403" v="38" actId="2696"/>
          <pc:sldLayoutMkLst>
            <pc:docMk/>
            <pc:sldMasterMk cId="3608674158" sldId="2147483825"/>
            <pc:sldLayoutMk cId="1625420328" sldId="2147483833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404" v="39" actId="2696"/>
          <pc:sldLayoutMkLst>
            <pc:docMk/>
            <pc:sldMasterMk cId="3608674158" sldId="2147483825"/>
            <pc:sldLayoutMk cId="652350520" sldId="2147483834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405" v="40" actId="2696"/>
          <pc:sldLayoutMkLst>
            <pc:docMk/>
            <pc:sldMasterMk cId="3608674158" sldId="2147483825"/>
            <pc:sldLayoutMk cId="2678275311" sldId="2147483835"/>
          </pc:sldLayoutMkLst>
        </pc:sldLayoutChg>
        <pc:sldLayoutChg chg="del">
          <pc:chgData name="Skorczewski, Tyler" userId="51e037cb-caff-4c31-880d-f686087de38b" providerId="ADAL" clId="{F1887137-A0E9-4083-844D-DDE7F5F3DFB4}" dt="2018-06-07T22:15:03.406" v="41" actId="2696"/>
          <pc:sldLayoutMkLst>
            <pc:docMk/>
            <pc:sldMasterMk cId="3608674158" sldId="2147483825"/>
            <pc:sldLayoutMk cId="3707125420" sldId="214748383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0F0E4EC-EE9C-46AF-B80A-686D55908BC4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8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6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63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9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51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1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05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6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7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4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10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62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09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78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82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036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037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6057-8A00-49BD-B3F5-1AA4AA1E23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6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38DE8-2C32-4E4A-A79E-050CB82B3B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74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629B-CAC5-4E5B-954E-AAE44B6074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0567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367D7-942C-488C-95A0-E533D3F7F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6509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AE172-4595-4583-952E-BF2A8BC48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4302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0B1C-1E8F-4BD6-9D93-B386F42A19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2921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B1EAB-FE75-409B-A622-1B0F3DA16B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5344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85657-02E8-4B75-A275-D95FAF4F62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8319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F9D99-EC73-49C0-A1FD-3E0DAEF486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2376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F07F7-7310-4AA5-96E7-08928D7C9A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057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DC7AD-436F-4FB0-9E67-70790D8E5A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346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2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9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0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6931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2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6933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4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4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1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934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934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934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B4EF8-78A3-47EE-A8A9-0891E68951B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280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>
                <a:solidFill>
                  <a:srgbClr val="0000FF"/>
                </a:solidFill>
              </a:rPr>
              <a:t>Note</a:t>
            </a:r>
            <a:r>
              <a:rPr lang="en-US" sz="2800" dirty="0">
                <a:solidFill>
                  <a:srgbClr val="0000FF"/>
                </a:solidFill>
              </a:rPr>
              <a:t>: There are many problems in</a:t>
            </a:r>
          </a:p>
          <a:p>
            <a:pPr algn="ctr" eaLnBrk="1" hangingPunct="1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The HW 5.1 assignment, </a:t>
            </a:r>
          </a:p>
          <a:p>
            <a:pPr algn="ctr" eaLnBrk="1" hangingPunct="1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but most of them are very short. </a:t>
            </a:r>
          </a:p>
          <a:p>
            <a:pPr algn="ctr" eaLnBrk="1" hangingPunct="1">
              <a:buFontTx/>
              <a:buNone/>
            </a:pPr>
            <a:r>
              <a:rPr lang="en-US" sz="2800" i="1" dirty="0">
                <a:solidFill>
                  <a:srgbClr val="0000FF"/>
                </a:solidFill>
              </a:rPr>
              <a:t>(This assignment will take most students less than an hour to complete.)</a:t>
            </a:r>
          </a:p>
        </p:txBody>
      </p:sp>
    </p:spTree>
    <p:extLst>
      <p:ext uri="{BB962C8B-B14F-4D97-AF65-F5344CB8AC3E}">
        <p14:creationId xmlns:p14="http://schemas.microsoft.com/office/powerpoint/2010/main" val="25278794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 txBox="1">
            <a:spLocks noChangeArrowheads="1"/>
          </p:cNvSpPr>
          <p:nvPr/>
        </p:nvSpPr>
        <p:spPr bwMode="auto">
          <a:xfrm>
            <a:off x="838200" y="2362200"/>
            <a:ext cx="7620000" cy="113877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Compare the result of (2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baseline="30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to the result of 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·2</a:t>
            </a:r>
            <a:r>
              <a:rPr lang="en-US" baseline="30000" dirty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baseline="30000" dirty="0">
                <a:solidFill>
                  <a:prstClr val="black"/>
                </a:solidFill>
                <a:cs typeface="Times New Roman" pitchFamily="18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aseline="30000" dirty="0">
              <a:solidFill>
                <a:prstClr val="black"/>
              </a:solidFill>
              <a:cs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                                                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·2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= 2</a:t>
            </a:r>
            <a:r>
              <a:rPr lang="en-US" sz="2800" baseline="30000" dirty="0">
                <a:solidFill>
                  <a:srgbClr val="0000FF"/>
                </a:solidFill>
                <a:cs typeface="Times New Roman" pitchFamily="18" charset="0"/>
              </a:rPr>
              <a:t>3+3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= 2</a:t>
            </a:r>
            <a:r>
              <a:rPr lang="en-US" sz="2800" baseline="30000" dirty="0">
                <a:solidFill>
                  <a:srgbClr val="0000FF"/>
                </a:solidFill>
                <a:cs typeface="Times New Roman" pitchFamily="18" charset="0"/>
              </a:rPr>
              <a:t>6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= 64 </a:t>
            </a:r>
          </a:p>
        </p:txBody>
      </p:sp>
      <p:sp>
        <p:nvSpPr>
          <p:cNvPr id="31747" name="Text Box 16"/>
          <p:cNvSpPr txBox="1">
            <a:spLocks noChangeArrowheads="1"/>
          </p:cNvSpPr>
          <p:nvPr/>
        </p:nvSpPr>
        <p:spPr bwMode="auto">
          <a:xfrm>
            <a:off x="838200" y="4267200"/>
            <a:ext cx="6934200" cy="163121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Compare the result of (x</a:t>
            </a:r>
            <a:r>
              <a:rPr lang="en-US" baseline="30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to the result of </a:t>
            </a:r>
            <a:r>
              <a:rPr lang="en-US" b="1" dirty="0">
                <a:solidFill>
                  <a:srgbClr val="9900FF"/>
                </a:solidFill>
              </a:rPr>
              <a:t>x</a:t>
            </a:r>
            <a:r>
              <a:rPr lang="en-US" b="1" baseline="30000" dirty="0">
                <a:solidFill>
                  <a:srgbClr val="9900FF"/>
                </a:solidFill>
              </a:rPr>
              <a:t>4</a:t>
            </a:r>
            <a:r>
              <a:rPr lang="en-US" b="1" dirty="0">
                <a:solidFill>
                  <a:srgbClr val="9900FF"/>
                </a:solidFill>
              </a:rPr>
              <a:t>x</a:t>
            </a:r>
            <a:r>
              <a:rPr lang="en-US" b="1" baseline="30000" dirty="0">
                <a:solidFill>
                  <a:srgbClr val="9900FF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: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                                                    </a:t>
            </a:r>
            <a:r>
              <a:rPr lang="en-US" sz="2800" dirty="0">
                <a:solidFill>
                  <a:srgbClr val="9900FF"/>
                </a:solidFill>
              </a:rPr>
              <a:t>x</a:t>
            </a:r>
            <a:r>
              <a:rPr lang="en-US" sz="2800" baseline="30000" dirty="0">
                <a:solidFill>
                  <a:srgbClr val="9900FF"/>
                </a:solidFill>
              </a:rPr>
              <a:t>4</a:t>
            </a:r>
            <a:r>
              <a:rPr lang="en-US" sz="2800" dirty="0">
                <a:solidFill>
                  <a:srgbClr val="9900FF"/>
                </a:solidFill>
              </a:rPr>
              <a:t>·x</a:t>
            </a:r>
            <a:r>
              <a:rPr lang="en-US" sz="2800" baseline="30000" dirty="0">
                <a:solidFill>
                  <a:srgbClr val="9900FF"/>
                </a:solidFill>
              </a:rPr>
              <a:t>2 </a:t>
            </a:r>
            <a:r>
              <a:rPr lang="en-US" sz="2800" dirty="0">
                <a:solidFill>
                  <a:srgbClr val="9900FF"/>
                </a:solidFill>
              </a:rPr>
              <a:t>= x</a:t>
            </a:r>
            <a:r>
              <a:rPr lang="en-US" sz="2800" baseline="30000" dirty="0">
                <a:solidFill>
                  <a:srgbClr val="9900FF"/>
                </a:solidFill>
              </a:rPr>
              <a:t>4+2</a:t>
            </a:r>
            <a:r>
              <a:rPr lang="en-US" sz="2800" dirty="0">
                <a:solidFill>
                  <a:srgbClr val="9900FF"/>
                </a:solidFill>
              </a:rPr>
              <a:t> = x</a:t>
            </a:r>
            <a:r>
              <a:rPr lang="en-US" sz="2800" baseline="30000" dirty="0">
                <a:solidFill>
                  <a:srgbClr val="9900FF"/>
                </a:solidFill>
              </a:rPr>
              <a:t>6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748" name="Text Box 18"/>
          <p:cNvSpPr txBox="1">
            <a:spLocks noChangeArrowheads="1"/>
          </p:cNvSpPr>
          <p:nvPr/>
        </p:nvSpPr>
        <p:spPr bwMode="auto">
          <a:xfrm>
            <a:off x="1219200" y="457200"/>
            <a:ext cx="63404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D02800"/>
                </a:solidFill>
              </a:rPr>
              <a:t>CAUTION:</a:t>
            </a:r>
            <a:r>
              <a:rPr lang="en-US">
                <a:solidFill>
                  <a:prstClr val="black"/>
                </a:solidFill>
              </a:rPr>
              <a:t> Notice the importance of considering the effect of the parentheses in the preceding example.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14400" y="297709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(2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743200" y="2977098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2</a:t>
            </a:r>
            <a:r>
              <a:rPr lang="en-US" sz="2800" baseline="3000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505200" y="297709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512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752600" y="2977098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2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•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168281" y="504348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4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844681" y="504348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54081" y="504348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4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•2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1600" y="2977098"/>
            <a:ext cx="3124200" cy="451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35475" y="5082808"/>
            <a:ext cx="3124200" cy="451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99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9" grpId="0"/>
      <p:bldP spid="10" grpId="0"/>
      <p:bldP spid="11" grpId="0"/>
      <p:bldP spid="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b="1" i="1">
                <a:solidFill>
                  <a:schemeClr val="accent2"/>
                </a:solidFill>
                <a:latin typeface="Times New Roman" pitchFamily="18" charset="0"/>
              </a:rPr>
              <a:t>Power of a Product Rule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ab</a:t>
            </a:r>
            <a:r>
              <a:rPr lang="en-US">
                <a:latin typeface="Times New Roman" pitchFamily="18" charset="0"/>
              </a:rPr>
              <a:t>)</a:t>
            </a:r>
            <a:r>
              <a:rPr lang="en-US" i="1" baseline="30000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</a:rPr>
              <a:t>a</a:t>
            </a:r>
            <a:r>
              <a:rPr lang="en-US" i="1" baseline="30000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Arial" charset="0"/>
              </a:rPr>
              <a:t>• </a:t>
            </a:r>
            <a:r>
              <a:rPr lang="en-US" i="1">
                <a:latin typeface="Times New Roman" pitchFamily="18" charset="0"/>
              </a:rPr>
              <a:t>b</a:t>
            </a:r>
            <a:r>
              <a:rPr lang="en-US" i="1" baseline="30000">
                <a:latin typeface="Times New Roman" pitchFamily="18" charset="0"/>
              </a:rPr>
              <a:t>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42672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Simplify (5</a:t>
            </a:r>
            <a:r>
              <a:rPr lang="en-US" sz="3200" i="1">
                <a:solidFill>
                  <a:prstClr val="black"/>
                </a:solidFill>
              </a:rPr>
              <a:t>x</a:t>
            </a:r>
            <a:r>
              <a:rPr lang="en-US" sz="3200" baseline="30000">
                <a:solidFill>
                  <a:prstClr val="black"/>
                </a:solidFill>
              </a:rPr>
              <a:t>2</a:t>
            </a:r>
            <a:r>
              <a:rPr lang="en-US" sz="3200" i="1">
                <a:solidFill>
                  <a:prstClr val="black"/>
                </a:solidFill>
              </a:rPr>
              <a:t>y</a:t>
            </a:r>
            <a:r>
              <a:rPr lang="en-US" sz="3200">
                <a:solidFill>
                  <a:prstClr val="black"/>
                </a:solidFill>
              </a:rPr>
              <a:t>)</a:t>
            </a:r>
            <a:r>
              <a:rPr lang="en-US" sz="3200" baseline="30000">
                <a:solidFill>
                  <a:prstClr val="black"/>
                </a:solidFill>
              </a:rPr>
              <a:t>3</a:t>
            </a:r>
            <a:endParaRPr lang="en-US" sz="3200" baseline="30000">
              <a:solidFill>
                <a:prstClr val="black"/>
              </a:solidFill>
              <a:cs typeface="Times New Roman" pitchFamily="18" charset="0"/>
            </a:endParaRP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381000" y="2819400"/>
            <a:ext cx="1905000" cy="762000"/>
            <a:chOff x="192" y="240"/>
            <a:chExt cx="1200" cy="480"/>
          </a:xfrm>
        </p:grpSpPr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3581400" y="42672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= 5</a:t>
            </a:r>
            <a:r>
              <a:rPr lang="en-US" sz="3200" baseline="30000">
                <a:solidFill>
                  <a:prstClr val="black"/>
                </a:solidFill>
              </a:rPr>
              <a:t>3 </a:t>
            </a:r>
            <a:r>
              <a:rPr lang="en-US" sz="3200">
                <a:solidFill>
                  <a:prstClr val="black"/>
                </a:solidFill>
              </a:rPr>
              <a:t>• (</a:t>
            </a:r>
            <a:r>
              <a:rPr lang="en-US" sz="3200" i="1">
                <a:solidFill>
                  <a:prstClr val="black"/>
                </a:solidFill>
              </a:rPr>
              <a:t>x</a:t>
            </a:r>
            <a:r>
              <a:rPr lang="en-US" sz="3200" baseline="30000">
                <a:solidFill>
                  <a:prstClr val="black"/>
                </a:solidFill>
              </a:rPr>
              <a:t>2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</a:rPr>
              <a:t> • </a:t>
            </a:r>
            <a:r>
              <a:rPr lang="en-US" sz="3200" i="1">
                <a:solidFill>
                  <a:prstClr val="black"/>
                </a:solidFill>
                <a:cs typeface="Times New Roman" pitchFamily="18" charset="0"/>
              </a:rPr>
              <a:t>y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6248400" y="4267200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= 125</a:t>
            </a:r>
            <a:r>
              <a:rPr lang="en-US" sz="3200" i="1">
                <a:solidFill>
                  <a:prstClr val="black"/>
                </a:solidFill>
              </a:rPr>
              <a:t>x</a:t>
            </a:r>
            <a:r>
              <a:rPr lang="en-US" sz="3200" baseline="30000">
                <a:solidFill>
                  <a:prstClr val="black"/>
                </a:solidFill>
              </a:rPr>
              <a:t>6 </a:t>
            </a:r>
            <a:r>
              <a:rPr lang="en-US" sz="3200" i="1">
                <a:solidFill>
                  <a:prstClr val="black"/>
                </a:solidFill>
                <a:cs typeface="Times New Roman" pitchFamily="18" charset="0"/>
              </a:rPr>
              <a:t>y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</a:rPr>
              <a:t>3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51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/>
      <p:bldP spid="2242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/>
              <a:t>Example from today’s homework:</a:t>
            </a:r>
            <a:br>
              <a:rPr lang="en-US" dirty="0"/>
            </a:br>
            <a:r>
              <a:rPr lang="en-US" sz="2400" dirty="0"/>
              <a:t>(do this in your notebook)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8600" y="25908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21082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36 a 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18</a:t>
            </a:r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1676400"/>
                <a:ext cx="533607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 the power rule and the power of a product rule to </a:t>
                </a:r>
              </a:p>
              <a:p>
                <a:r>
                  <a:rPr lang="en-US" dirty="0"/>
                  <a:t>simplify the expression.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533607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029" t="-253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9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28600"/>
            <a:ext cx="7772400" cy="685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4400" b="1" i="1">
                <a:solidFill>
                  <a:schemeClr val="accent2"/>
                </a:solidFill>
                <a:latin typeface="Times New Roman" pitchFamily="18" charset="0"/>
              </a:rPr>
              <a:t>Power of a Quotient Rule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828800" y="1066800"/>
          <a:ext cx="16002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98500" imgH="660400" progId="Equation.3">
                  <p:embed/>
                </p:oleObj>
              </mc:Choice>
              <mc:Fallback>
                <p:oleObj name="Equation" r:id="rId3" imgW="698500" imgH="66040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16002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04800" y="2743200"/>
            <a:ext cx="1905000" cy="762000"/>
            <a:chOff x="192" y="240"/>
            <a:chExt cx="1200" cy="480"/>
          </a:xfrm>
        </p:grpSpPr>
        <p:sp>
          <p:nvSpPr>
            <p:cNvPr id="35854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5855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762000" y="3733800"/>
            <a:ext cx="632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</a:rPr>
              <a:t>Simplify the following expression.</a:t>
            </a:r>
          </a:p>
        </p:txBody>
      </p:sp>
      <p:graphicFrame>
        <p:nvGraphicFramePr>
          <p:cNvPr id="35846" name="Object 8"/>
          <p:cNvGraphicFramePr>
            <a:graphicFrameLocks noChangeAspect="1"/>
          </p:cNvGraphicFramePr>
          <p:nvPr/>
        </p:nvGraphicFramePr>
        <p:xfrm>
          <a:off x="1066800" y="4343400"/>
          <a:ext cx="11874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469900" imgH="508000" progId="Equation.3">
                  <p:embed/>
                </p:oleObj>
              </mc:Choice>
              <mc:Fallback>
                <p:oleObj name="Equation" r:id="rId5" imgW="469900" imgH="508000" progId="Equation.3">
                  <p:embed/>
                  <p:pic>
                    <p:nvPicPr>
                      <p:cNvPr id="358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118745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2438400" y="4419600"/>
          <a:ext cx="134778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533169" imgH="507780" progId="Equation.3">
                  <p:embed/>
                </p:oleObj>
              </mc:Choice>
              <mc:Fallback>
                <p:oleObj name="Equation" r:id="rId7" imgW="533169" imgH="507780" progId="Equation.3">
                  <p:embed/>
                  <p:pic>
                    <p:nvPicPr>
                      <p:cNvPr id="2252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1347788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86200" y="4419600"/>
            <a:ext cx="2057400" cy="2073275"/>
            <a:chOff x="2448" y="2784"/>
            <a:chExt cx="1296" cy="1306"/>
          </a:xfrm>
        </p:grpSpPr>
        <p:graphicFrame>
          <p:nvGraphicFramePr>
            <p:cNvPr id="35852" name="Object 11"/>
            <p:cNvGraphicFramePr>
              <a:graphicFrameLocks noChangeAspect="1"/>
            </p:cNvGraphicFramePr>
            <p:nvPr/>
          </p:nvGraphicFramePr>
          <p:xfrm>
            <a:off x="2496" y="2784"/>
            <a:ext cx="970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609600" imgH="508000" progId="Equation.3">
                    <p:embed/>
                  </p:oleObj>
                </mc:Choice>
                <mc:Fallback>
                  <p:oleObj name="Equation" r:id="rId9" imgW="609600" imgH="508000" progId="Equation.3">
                    <p:embed/>
                    <p:pic>
                      <p:nvPicPr>
                        <p:cNvPr id="3585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84"/>
                          <a:ext cx="970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2448" y="3648"/>
              <a:ext cx="12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F497D"/>
                  </a:solidFill>
                </a:rPr>
                <a:t>(Power of product rule in this step)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638800" y="4495800"/>
            <a:ext cx="1752600" cy="1997075"/>
            <a:chOff x="3552" y="2832"/>
            <a:chExt cx="1104" cy="1258"/>
          </a:xfrm>
        </p:grpSpPr>
        <p:graphicFrame>
          <p:nvGraphicFramePr>
            <p:cNvPr id="35850" name="Object 14"/>
            <p:cNvGraphicFramePr>
              <a:graphicFrameLocks noChangeAspect="1"/>
            </p:cNvGraphicFramePr>
            <p:nvPr/>
          </p:nvGraphicFramePr>
          <p:xfrm>
            <a:off x="3552" y="2832"/>
            <a:ext cx="788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495085" imgH="418918" progId="Equation.3">
                    <p:embed/>
                  </p:oleObj>
                </mc:Choice>
                <mc:Fallback>
                  <p:oleObj name="Equation" r:id="rId11" imgW="495085" imgH="418918" progId="Equation.3">
                    <p:embed/>
                    <p:pic>
                      <p:nvPicPr>
                        <p:cNvPr id="3585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32"/>
                          <a:ext cx="788" cy="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Text Box 15"/>
            <p:cNvSpPr txBox="1">
              <a:spLocks noChangeArrowheads="1"/>
            </p:cNvSpPr>
            <p:nvPr/>
          </p:nvSpPr>
          <p:spPr bwMode="auto">
            <a:xfrm>
              <a:off x="3744" y="3648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F497D"/>
                  </a:solidFill>
                </a:rPr>
                <a:t>(Power rule in this step)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116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52400"/>
            <a:ext cx="8991600" cy="1665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</a:rPr>
              <a:t>       (All of these are on your formula sheet – use it while you do the homework.)</a:t>
            </a:r>
          </a:p>
          <a:p>
            <a:pPr eaLnBrk="1" hangingPunct="1">
              <a:buFontTx/>
              <a:buNone/>
            </a:pPr>
            <a:r>
              <a:rPr lang="en-US" b="1" i="1" u="sng" dirty="0">
                <a:solidFill>
                  <a:schemeClr val="accent2"/>
                </a:solidFill>
                <a:latin typeface="Times New Roman" pitchFamily="18" charset="0"/>
              </a:rPr>
              <a:t>Summary of exponent rules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</a:rPr>
              <a:t>If </a:t>
            </a:r>
            <a:r>
              <a:rPr lang="en-US" sz="2800" i="1" dirty="0">
                <a:latin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</a:rPr>
              <a:t> and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 are integers and 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</a:rPr>
              <a:t> and </a:t>
            </a:r>
            <a:r>
              <a:rPr lang="en-US" sz="2800" i="1" dirty="0">
                <a:latin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</a:rPr>
              <a:t> are real numbers, then: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90600" y="18176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Product Rule for exponents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90600" y="24272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Rule for exponents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mn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0600" y="30368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of a Product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ab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990600" y="3570288"/>
            <a:ext cx="5953125" cy="1076325"/>
            <a:chOff x="192" y="2256"/>
            <a:chExt cx="3750" cy="678"/>
          </a:xfrm>
        </p:grpSpPr>
        <p:sp>
          <p:nvSpPr>
            <p:cNvPr id="37902" name="Rectangle 7"/>
            <p:cNvSpPr>
              <a:spLocks noChangeArrowheads="1"/>
            </p:cNvSpPr>
            <p:nvPr/>
          </p:nvSpPr>
          <p:spPr bwMode="auto">
            <a:xfrm>
              <a:off x="192" y="2448"/>
              <a:ext cx="23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Power of a Quotient</a:t>
              </a:r>
            </a:p>
          </p:txBody>
        </p:sp>
        <p:graphicFrame>
          <p:nvGraphicFramePr>
            <p:cNvPr id="37903" name="Object 8"/>
            <p:cNvGraphicFramePr>
              <a:graphicFrameLocks noChangeAspect="1"/>
            </p:cNvGraphicFramePr>
            <p:nvPr/>
          </p:nvGraphicFramePr>
          <p:xfrm>
            <a:off x="2256" y="2256"/>
            <a:ext cx="1686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1168400" imgH="469900" progId="Equation.3">
                    <p:embed/>
                  </p:oleObj>
                </mc:Choice>
                <mc:Fallback>
                  <p:oleObj name="Equation" r:id="rId3" imgW="1168400" imgH="469900" progId="Equation.3">
                    <p:embed/>
                    <p:pic>
                      <p:nvPicPr>
                        <p:cNvPr id="3790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56"/>
                          <a:ext cx="1686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990600" y="4560888"/>
            <a:ext cx="7078663" cy="987425"/>
            <a:chOff x="192" y="2928"/>
            <a:chExt cx="4459" cy="622"/>
          </a:xfrm>
        </p:grpSpPr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92" y="3072"/>
              <a:ext cx="26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Quotient Rule for exponents</a:t>
              </a:r>
            </a:p>
          </p:txBody>
        </p:sp>
        <p:graphicFrame>
          <p:nvGraphicFramePr>
            <p:cNvPr id="37901" name="Object 11"/>
            <p:cNvGraphicFramePr>
              <a:graphicFrameLocks noChangeAspect="1"/>
            </p:cNvGraphicFramePr>
            <p:nvPr/>
          </p:nvGraphicFramePr>
          <p:xfrm>
            <a:off x="2976" y="2928"/>
            <a:ext cx="1675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130300" imgH="419100" progId="Equation.3">
                    <p:embed/>
                  </p:oleObj>
                </mc:Choice>
                <mc:Fallback>
                  <p:oleObj name="Equation" r:id="rId5" imgW="1130300" imgH="419100" progId="Equation.3">
                    <p:embed/>
                    <p:pic>
                      <p:nvPicPr>
                        <p:cNvPr id="3790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928"/>
                          <a:ext cx="1675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990600" y="5475288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Zero exponent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1,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 0</a:t>
            </a:r>
          </a:p>
        </p:txBody>
      </p:sp>
    </p:spTree>
    <p:extLst>
      <p:ext uri="{BB962C8B-B14F-4D97-AF65-F5344CB8AC3E}">
        <p14:creationId xmlns:p14="http://schemas.microsoft.com/office/powerpoint/2010/main" val="2120114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/>
              <a:t>Section 5.1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Exponents</a:t>
            </a:r>
          </a:p>
        </p:txBody>
      </p:sp>
    </p:spTree>
    <p:extLst>
      <p:ext uri="{BB962C8B-B14F-4D97-AF65-F5344CB8AC3E}">
        <p14:creationId xmlns:p14="http://schemas.microsoft.com/office/powerpoint/2010/main" val="10033337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524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Exponents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>
                <a:solidFill>
                  <a:srgbClr val="D02800"/>
                </a:solidFill>
                <a:latin typeface="Times New Roman" pitchFamily="18" charset="0"/>
              </a:rPr>
              <a:t>Exponents </a:t>
            </a:r>
            <a:r>
              <a:rPr lang="en-US">
                <a:latin typeface="Times New Roman" pitchFamily="18" charset="0"/>
              </a:rPr>
              <a:t>that</a:t>
            </a:r>
            <a:r>
              <a:rPr lang="en-US" b="1">
                <a:solidFill>
                  <a:srgbClr val="D02800"/>
                </a:solidFill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are natural numbers are shorthand notation for repeating factors.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3</a:t>
            </a:r>
            <a:r>
              <a:rPr lang="en-US" baseline="30000">
                <a:latin typeface="Times New Roman" pitchFamily="18" charset="0"/>
              </a:rPr>
              <a:t>4</a:t>
            </a:r>
            <a:r>
              <a:rPr lang="en-US">
                <a:latin typeface="Times New Roman" pitchFamily="18" charset="0"/>
              </a:rPr>
              <a:t> = 3 </a:t>
            </a:r>
            <a:r>
              <a:rPr lang="en-US">
                <a:latin typeface="Times New Roman" pitchFamily="18" charset="0"/>
                <a:cs typeface="Arial" charset="0"/>
              </a:rPr>
              <a:t>• </a:t>
            </a:r>
            <a:r>
              <a:rPr lang="en-US">
                <a:latin typeface="Times New Roman" pitchFamily="18" charset="0"/>
              </a:rPr>
              <a:t>3 </a:t>
            </a:r>
            <a:r>
              <a:rPr lang="en-US">
                <a:latin typeface="Times New Roman" pitchFamily="18" charset="0"/>
                <a:cs typeface="Arial" charset="0"/>
              </a:rPr>
              <a:t>• </a:t>
            </a:r>
            <a:r>
              <a:rPr lang="en-US">
                <a:latin typeface="Times New Roman" pitchFamily="18" charset="0"/>
              </a:rPr>
              <a:t>3 </a:t>
            </a:r>
            <a:r>
              <a:rPr lang="en-US">
                <a:latin typeface="Times New Roman" pitchFamily="18" charset="0"/>
                <a:cs typeface="Arial" charset="0"/>
              </a:rPr>
              <a:t>• </a:t>
            </a:r>
            <a:r>
              <a:rPr lang="en-US">
                <a:latin typeface="Times New Roman" pitchFamily="18" charset="0"/>
              </a:rPr>
              <a:t>3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3 is the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base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4 is the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exponent</a:t>
            </a:r>
            <a:r>
              <a:rPr lang="en-US">
                <a:latin typeface="Times New Roman" pitchFamily="18" charset="0"/>
              </a:rPr>
              <a:t> (also called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power</a:t>
            </a:r>
            <a:r>
              <a:rPr lang="en-US">
                <a:latin typeface="Times New Roman" pitchFamily="18" charset="0"/>
              </a:rPr>
              <a:t>)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Note, by the order of operations, exponents are calculated before all other operations, except expressions in parentheses or other grouping symbols.</a:t>
            </a:r>
          </a:p>
        </p:txBody>
      </p:sp>
    </p:spTree>
    <p:extLst>
      <p:ext uri="{BB962C8B-B14F-4D97-AF65-F5344CB8AC3E}">
        <p14:creationId xmlns:p14="http://schemas.microsoft.com/office/powerpoint/2010/main" val="472169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Product Rule</a:t>
            </a:r>
            <a:r>
              <a:rPr lang="en-US">
                <a:latin typeface="Times New Roman" pitchFamily="18" charset="0"/>
              </a:rPr>
              <a:t> (applies to common bases only)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>
                <a:latin typeface="Times New Roman" pitchFamily="18" charset="0"/>
              </a:rPr>
              <a:t>a</a:t>
            </a:r>
            <a:r>
              <a:rPr lang="en-US" i="1" baseline="30000">
                <a:latin typeface="Times New Roman" pitchFamily="18" charset="0"/>
              </a:rPr>
              <a:t>m</a:t>
            </a:r>
            <a:r>
              <a:rPr lang="en-US" baseline="3000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Arial" charset="0"/>
              </a:rPr>
              <a:t>• </a:t>
            </a:r>
            <a:r>
              <a:rPr lang="en-US" i="1">
                <a:latin typeface="Times New Roman" pitchFamily="18" charset="0"/>
              </a:rPr>
              <a:t>a</a:t>
            </a:r>
            <a:r>
              <a:rPr lang="en-US" i="1" baseline="30000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</a:rPr>
              <a:t>a</a:t>
            </a:r>
            <a:r>
              <a:rPr lang="en-US" i="1" baseline="30000">
                <a:latin typeface="Times New Roman" pitchFamily="18" charset="0"/>
              </a:rPr>
              <a:t>m</a:t>
            </a:r>
            <a:r>
              <a:rPr lang="en-US" baseline="30000">
                <a:latin typeface="Times New Roman" pitchFamily="18" charset="0"/>
              </a:rPr>
              <a:t>+</a:t>
            </a:r>
            <a:r>
              <a:rPr lang="en-US" i="1" baseline="30000">
                <a:latin typeface="Times New Roman" pitchFamily="18" charset="0"/>
              </a:rPr>
              <a:t>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09600" y="30480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Simplify each of the following expressions.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057400"/>
            <a:ext cx="1905000" cy="762000"/>
            <a:chOff x="192" y="240"/>
            <a:chExt cx="1200" cy="480"/>
          </a:xfrm>
        </p:grpSpPr>
        <p:sp>
          <p:nvSpPr>
            <p:cNvPr id="31764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1765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914400" y="3810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3</a:t>
            </a:r>
            <a:r>
              <a:rPr lang="en-US" sz="2800" baseline="30000">
                <a:solidFill>
                  <a:prstClr val="black"/>
                </a:solidFill>
              </a:rPr>
              <a:t>2 </a:t>
            </a:r>
            <a:r>
              <a:rPr lang="en-US" sz="2800">
                <a:solidFill>
                  <a:prstClr val="black"/>
                </a:solidFill>
              </a:rPr>
              <a:t>• 3</a:t>
            </a:r>
            <a:r>
              <a:rPr lang="en-US" sz="2800" baseline="3000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2971800" y="38258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</a:t>
            </a:r>
            <a:r>
              <a:rPr lang="en-US" sz="2800" baseline="30000">
                <a:solidFill>
                  <a:prstClr val="black"/>
                </a:solidFill>
              </a:rPr>
              <a:t>6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3733800" y="38100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 • 3 • 3 • 3 • 3 • 3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6781800" y="3810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729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914400" y="4343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4 </a:t>
            </a:r>
            <a:r>
              <a:rPr lang="en-US" sz="2800">
                <a:solidFill>
                  <a:prstClr val="black"/>
                </a:solidFill>
              </a:rPr>
              <a:t>•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5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1981200" y="4343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4+5</a:t>
            </a:r>
          </a:p>
        </p:txBody>
      </p:sp>
      <p:sp>
        <p:nvSpPr>
          <p:cNvPr id="247821" name="Text Box 13"/>
          <p:cNvSpPr txBox="1">
            <a:spLocks noChangeArrowheads="1"/>
          </p:cNvSpPr>
          <p:nvPr/>
        </p:nvSpPr>
        <p:spPr bwMode="auto">
          <a:xfrm>
            <a:off x="914400" y="4953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3 </a:t>
            </a:r>
            <a:r>
              <a:rPr lang="en-US" sz="2800">
                <a:solidFill>
                  <a:prstClr val="black"/>
                </a:solidFill>
              </a:rPr>
              <a:t>• </a:t>
            </a: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2 </a:t>
            </a:r>
            <a:r>
              <a:rPr lang="en-US" sz="2800">
                <a:solidFill>
                  <a:prstClr val="black"/>
                </a:solidFill>
              </a:rPr>
              <a:t>• </a:t>
            </a: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5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2514600" y="4953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3+2+5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838200" y="5562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(3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)(-4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4</a:t>
            </a:r>
            <a:r>
              <a:rPr lang="en-US" sz="2800">
                <a:solidFill>
                  <a:prstClr val="black"/>
                </a:solidFill>
              </a:rPr>
              <a:t>)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2514600" y="5562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 •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• -4 •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47825" name="Text Box 17"/>
          <p:cNvSpPr txBox="1">
            <a:spLocks noChangeArrowheads="1"/>
          </p:cNvSpPr>
          <p:nvPr/>
        </p:nvSpPr>
        <p:spPr bwMode="auto">
          <a:xfrm>
            <a:off x="4953000" y="5562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(3 • -4)(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•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4</a:t>
            </a:r>
            <a:r>
              <a:rPr lang="en-US" sz="2800">
                <a:solidFill>
                  <a:prstClr val="black"/>
                </a:solidFill>
              </a:rPr>
              <a:t>)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6" name="Text Box 18"/>
          <p:cNvSpPr txBox="1">
            <a:spLocks noChangeArrowheads="1"/>
          </p:cNvSpPr>
          <p:nvPr/>
        </p:nvSpPr>
        <p:spPr bwMode="auto">
          <a:xfrm>
            <a:off x="7543800" y="5562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-12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6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1981200" y="3810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</a:t>
            </a:r>
            <a:r>
              <a:rPr lang="en-US" sz="2800" baseline="30000">
                <a:solidFill>
                  <a:prstClr val="black"/>
                </a:solidFill>
              </a:rPr>
              <a:t>2+4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8" name="Text Box 20"/>
          <p:cNvSpPr txBox="1">
            <a:spLocks noChangeArrowheads="1"/>
          </p:cNvSpPr>
          <p:nvPr/>
        </p:nvSpPr>
        <p:spPr bwMode="auto">
          <a:xfrm>
            <a:off x="3048000" y="4343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47829" name="Text Box 21"/>
          <p:cNvSpPr txBox="1">
            <a:spLocks noChangeArrowheads="1"/>
          </p:cNvSpPr>
          <p:nvPr/>
        </p:nvSpPr>
        <p:spPr bwMode="auto">
          <a:xfrm>
            <a:off x="3810000" y="4953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26012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9" grpId="0"/>
      <p:bldP spid="247816" grpId="0"/>
      <p:bldP spid="247817" grpId="0"/>
      <p:bldP spid="247818" grpId="0"/>
      <p:bldP spid="247819" grpId="0"/>
      <p:bldP spid="247820" grpId="0"/>
      <p:bldP spid="247821" grpId="0"/>
      <p:bldP spid="247822" grpId="0"/>
      <p:bldP spid="247823" grpId="0"/>
      <p:bldP spid="247824" grpId="0"/>
      <p:bldP spid="247825" grpId="0"/>
      <p:bldP spid="247826" grpId="0"/>
      <p:bldP spid="247827" grpId="0"/>
      <p:bldP spid="247828" grpId="0"/>
      <p:bldP spid="2478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381000"/>
            <a:ext cx="77724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Zero exponent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	</a:t>
            </a:r>
            <a:r>
              <a:rPr lang="en-US" sz="2800" i="1">
                <a:latin typeface="Times New Roman" pitchFamily="18" charset="0"/>
              </a:rPr>
              <a:t>a</a:t>
            </a:r>
            <a:r>
              <a:rPr lang="en-US" sz="2800" baseline="30000">
                <a:latin typeface="Times New Roman" pitchFamily="18" charset="0"/>
              </a:rPr>
              <a:t>0</a:t>
            </a:r>
            <a:r>
              <a:rPr lang="en-US" sz="2800">
                <a:latin typeface="Times New Roman" pitchFamily="18" charset="0"/>
              </a:rPr>
              <a:t> = 1, </a:t>
            </a:r>
            <a:r>
              <a:rPr lang="en-US" sz="2800" i="1">
                <a:latin typeface="Times New Roman" pitchFamily="18" charset="0"/>
              </a:rPr>
              <a:t>a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 0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  <a:sym typeface="Symbol" pitchFamily="18" charset="2"/>
              </a:rPr>
              <a:t>Note:  0</a:t>
            </a:r>
            <a:r>
              <a:rPr lang="en-US" sz="2800" baseline="30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is undefined.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81534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Simplify each of the following expressions.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	5</a:t>
            </a:r>
            <a:r>
              <a:rPr lang="en-US" sz="32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438400"/>
            <a:ext cx="1905000" cy="762000"/>
            <a:chOff x="192" y="240"/>
            <a:chExt cx="1200" cy="480"/>
          </a:xfrm>
        </p:grpSpPr>
        <p:sp>
          <p:nvSpPr>
            <p:cNvPr id="32781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2782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1981200" y="41148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= 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990600" y="46482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US" sz="3200" i="1">
                <a:solidFill>
                  <a:prstClr val="black"/>
                </a:solidFill>
                <a:sym typeface="Symbol" pitchFamily="18" charset="2"/>
              </a:rPr>
              <a:t>xyz</a:t>
            </a:r>
            <a:r>
              <a:rPr lang="en-US" sz="3200" baseline="30000">
                <a:solidFill>
                  <a:prstClr val="black"/>
                </a:solidFill>
                <a:sym typeface="Symbol" pitchFamily="18" charset="2"/>
              </a:rPr>
              <a:t>3</a:t>
            </a: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)</a:t>
            </a:r>
            <a:r>
              <a:rPr lang="en-US" sz="32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endParaRPr lang="en-US" sz="32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2362200" y="46482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= </a:t>
            </a:r>
            <a:r>
              <a:rPr lang="en-US" sz="3200" i="1">
                <a:solidFill>
                  <a:prstClr val="black"/>
                </a:solidFill>
                <a:sym typeface="Symbol" pitchFamily="18" charset="2"/>
              </a:rPr>
              <a:t>x</a:t>
            </a:r>
            <a:r>
              <a:rPr lang="en-US" sz="32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• </a:t>
            </a:r>
            <a:r>
              <a:rPr lang="en-US" sz="3200" i="1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y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• (</a:t>
            </a:r>
            <a:r>
              <a:rPr lang="en-US" sz="3200" i="1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z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0</a:t>
            </a:r>
            <a:endParaRPr lang="en-US" sz="32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5029200" y="46482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1 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• 1 • 1 = 1</a:t>
            </a:r>
            <a:endParaRPr lang="en-US" sz="32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1219200" y="5334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  <a:sym typeface="Symbol" pitchFamily="18" charset="2"/>
              </a:rPr>
              <a:t>-</a:t>
            </a:r>
            <a:r>
              <a:rPr lang="en-US" sz="3600" i="1">
                <a:solidFill>
                  <a:prstClr val="black"/>
                </a:solidFill>
                <a:sym typeface="Symbol" pitchFamily="18" charset="2"/>
              </a:rPr>
              <a:t>x</a:t>
            </a:r>
            <a:r>
              <a:rPr lang="en-US" sz="36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endParaRPr lang="en-US" sz="36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2057400" y="53340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  <a:sym typeface="Symbol" pitchFamily="18" charset="2"/>
              </a:rPr>
              <a:t>= -1∙</a:t>
            </a:r>
            <a:r>
              <a:rPr lang="en-US" sz="3600" i="1">
                <a:solidFill>
                  <a:prstClr val="black"/>
                </a:solidFill>
                <a:sym typeface="Symbol" pitchFamily="18" charset="2"/>
              </a:rPr>
              <a:t>x</a:t>
            </a:r>
            <a:r>
              <a:rPr lang="en-US" sz="36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endParaRPr lang="en-US" sz="36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3886200" y="5373688"/>
            <a:ext cx="3124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  <a:sym typeface="Symbol" pitchFamily="18" charset="2"/>
              </a:rPr>
              <a:t>= -1 ∙1 = -1</a:t>
            </a:r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62200" y="2662238"/>
            <a:ext cx="579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</a:rPr>
              <a:t>(Assume all variables have nonzero values.)</a:t>
            </a:r>
          </a:p>
        </p:txBody>
      </p:sp>
    </p:spTree>
    <p:extLst>
      <p:ext uri="{BB962C8B-B14F-4D97-AF65-F5344CB8AC3E}">
        <p14:creationId xmlns:p14="http://schemas.microsoft.com/office/powerpoint/2010/main" val="30196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248839" grpId="0"/>
      <p:bldP spid="248840" grpId="0"/>
      <p:bldP spid="248841" grpId="0"/>
      <p:bldP spid="248842" grpId="0"/>
      <p:bldP spid="248843" grpId="0"/>
      <p:bldP spid="248844" grpId="0"/>
      <p:bldP spid="248845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Problem from today’s homework: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1447800"/>
                <a:ext cx="50879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Simplify the expression. Use positive exponents only.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(−5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)(5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5087931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079" t="-3311" r="-1079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79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57200"/>
            <a:ext cx="79248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Quotient Rule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(applies to common bases only)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057400" y="1066800"/>
          <a:ext cx="1524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47700" imgH="609600" progId="Equation.3">
                  <p:embed/>
                </p:oleObj>
              </mc:Choice>
              <mc:Fallback>
                <p:oleObj name="Equation" r:id="rId3" imgW="647700" imgH="60960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15240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743200"/>
            <a:ext cx="1905000" cy="762000"/>
            <a:chOff x="192" y="240"/>
            <a:chExt cx="1200" cy="480"/>
          </a:xfrm>
        </p:grpSpPr>
        <p:sp>
          <p:nvSpPr>
            <p:cNvPr id="34828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4829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066800" y="4419600"/>
          <a:ext cx="10699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31613" imgH="418918" progId="Equation.3">
                  <p:embed/>
                </p:oleObj>
              </mc:Choice>
              <mc:Fallback>
                <p:oleObj name="Equation" r:id="rId5" imgW="431613" imgH="418918" progId="Equation.3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10699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4" name="Object 8"/>
          <p:cNvGraphicFramePr>
            <a:graphicFrameLocks noChangeAspect="1"/>
          </p:cNvGraphicFramePr>
          <p:nvPr/>
        </p:nvGraphicFramePr>
        <p:xfrm>
          <a:off x="7162800" y="4724400"/>
          <a:ext cx="1225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94870" imgH="203024" progId="Equation.3">
                  <p:embed/>
                </p:oleObj>
              </mc:Choice>
              <mc:Fallback>
                <p:oleObj name="Equation" r:id="rId7" imgW="494870" imgH="203024" progId="Equation.3">
                  <p:embed/>
                  <p:pic>
                    <p:nvPicPr>
                      <p:cNvPr id="2498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24400"/>
                        <a:ext cx="12255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62000" y="3733800"/>
            <a:ext cx="632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</a:rPr>
              <a:t>Simplify the following expression.</a:t>
            </a:r>
          </a:p>
        </p:txBody>
      </p:sp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4800600" y="4724400"/>
          <a:ext cx="22955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927100" imgH="228600" progId="Equation.3">
                  <p:embed/>
                </p:oleObj>
              </mc:Choice>
              <mc:Fallback>
                <p:oleObj name="Equation" r:id="rId9" imgW="927100" imgH="228600" progId="Equation.3">
                  <p:embed/>
                  <p:pic>
                    <p:nvPicPr>
                      <p:cNvPr id="249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2955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09800" y="4443413"/>
            <a:ext cx="2578100" cy="2093912"/>
            <a:chOff x="1392" y="2799"/>
            <a:chExt cx="1624" cy="1319"/>
          </a:xfrm>
        </p:grpSpPr>
        <p:graphicFrame>
          <p:nvGraphicFramePr>
            <p:cNvPr id="34826" name="Object 12"/>
            <p:cNvGraphicFramePr>
              <a:graphicFrameLocks noChangeAspect="1"/>
            </p:cNvGraphicFramePr>
            <p:nvPr/>
          </p:nvGraphicFramePr>
          <p:xfrm>
            <a:off x="1392" y="2799"/>
            <a:ext cx="1624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1" imgW="1040948" imgH="482391" progId="Equation.3">
                    <p:embed/>
                  </p:oleObj>
                </mc:Choice>
                <mc:Fallback>
                  <p:oleObj name="Equation" r:id="rId11" imgW="1040948" imgH="482391" progId="Equation.3">
                    <p:embed/>
                    <p:pic>
                      <p:nvPicPr>
                        <p:cNvPr id="3482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799"/>
                          <a:ext cx="1624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1632" y="3600"/>
              <a:ext cx="13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Group common bases 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113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prstClr val="black"/>
                </a:solidFill>
                <a:ea typeface="+mj-ea"/>
                <a:cs typeface="+mj-cs"/>
              </a:rPr>
              <a:t>Problem from today’s homework: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1143000"/>
                <a:ext cx="3263266" cy="1243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 the quotient rule to simplify.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−18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43000"/>
                <a:ext cx="3263266" cy="1243546"/>
              </a:xfrm>
              <a:prstGeom prst="rect">
                <a:avLst/>
              </a:prstGeom>
              <a:blipFill rotWithShape="1">
                <a:blip r:embed="rId2"/>
                <a:stretch>
                  <a:fillRect l="-1495" t="-2463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99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7630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b="1" i="1">
                <a:solidFill>
                  <a:schemeClr val="accent2"/>
                </a:solidFill>
                <a:latin typeface="Times New Roman" pitchFamily="18" charset="0"/>
              </a:rPr>
              <a:t>Power Rule: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>
                <a:latin typeface="Times New Roman" pitchFamily="18" charset="0"/>
              </a:rPr>
              <a:t>(</a:t>
            </a:r>
            <a:r>
              <a:rPr lang="en-US" sz="3600" i="1">
                <a:latin typeface="Times New Roman" pitchFamily="18" charset="0"/>
              </a:rPr>
              <a:t>a</a:t>
            </a:r>
            <a:r>
              <a:rPr lang="en-US" sz="3600" i="1" baseline="30000">
                <a:latin typeface="Times New Roman" pitchFamily="18" charset="0"/>
              </a:rPr>
              <a:t>m</a:t>
            </a:r>
            <a:r>
              <a:rPr lang="en-US" sz="3600">
                <a:latin typeface="Times New Roman" pitchFamily="18" charset="0"/>
              </a:rPr>
              <a:t>)</a:t>
            </a:r>
            <a:r>
              <a:rPr lang="en-US" sz="3600" i="1" baseline="30000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 = </a:t>
            </a:r>
            <a:r>
              <a:rPr lang="en-US" sz="3600" i="1">
                <a:latin typeface="Times New Roman" pitchFamily="18" charset="0"/>
              </a:rPr>
              <a:t>a</a:t>
            </a:r>
            <a:r>
              <a:rPr lang="en-US" sz="3600" i="1" baseline="30000">
                <a:latin typeface="Times New Roman" pitchFamily="18" charset="0"/>
              </a:rPr>
              <a:t>mn</a:t>
            </a:r>
            <a:r>
              <a:rPr lang="en-US" sz="2400" i="1" baseline="30000">
                <a:latin typeface="Times New Roman" pitchFamily="18" charset="0"/>
              </a:rPr>
              <a:t>  </a:t>
            </a:r>
            <a:r>
              <a:rPr lang="en-US" sz="2400" i="1">
                <a:solidFill>
                  <a:srgbClr val="008000"/>
                </a:solidFill>
                <a:latin typeface="Times New Roman" pitchFamily="18" charset="0"/>
              </a:rPr>
              <a:t>Note that you </a:t>
            </a:r>
            <a:r>
              <a:rPr lang="en-US" sz="2400" i="1">
                <a:solidFill>
                  <a:srgbClr val="D02800"/>
                </a:solidFill>
                <a:latin typeface="Times New Roman" pitchFamily="18" charset="0"/>
              </a:rPr>
              <a:t>MULTIPLY</a:t>
            </a:r>
            <a:r>
              <a:rPr lang="en-US" sz="2400" i="1">
                <a:solidFill>
                  <a:srgbClr val="008000"/>
                </a:solidFill>
                <a:latin typeface="Times New Roman" pitchFamily="18" charset="0"/>
              </a:rPr>
              <a:t> the exponents in this case</a:t>
            </a:r>
            <a:r>
              <a:rPr lang="en-US" sz="2400" i="1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2743200"/>
            <a:ext cx="1905000" cy="762000"/>
            <a:chOff x="192" y="240"/>
            <a:chExt cx="1200" cy="480"/>
          </a:xfrm>
        </p:grpSpPr>
        <p:sp>
          <p:nvSpPr>
            <p:cNvPr id="30732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0733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457200" y="38100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Simplify each of the following expressions.</a:t>
            </a:r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838200" y="4800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(2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2667000" y="48006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2</a:t>
            </a:r>
            <a:r>
              <a:rPr lang="en-US" sz="2800" baseline="3000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3429000" y="4800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512</a:t>
            </a: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838200" y="5791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4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2514600" y="5791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>
            <a:off x="1676400" y="48006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2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•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1524000" y="5791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4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•2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7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223241" grpId="0"/>
      <p:bldP spid="223242" grpId="0"/>
      <p:bldP spid="223243" grpId="0"/>
      <p:bldP spid="223244" grpId="0"/>
      <p:bldP spid="223245" grpId="0"/>
      <p:bldP spid="223246" grpId="0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563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Martin Gay</vt:lpstr>
      <vt:lpstr>Office Theme</vt:lpstr>
      <vt:lpstr>1_Office Theme</vt:lpstr>
      <vt:lpstr>1_Network Blitz</vt:lpstr>
      <vt:lpstr>Equation</vt:lpstr>
      <vt:lpstr>PowerPoint Presentation</vt:lpstr>
      <vt:lpstr>Section 5.1</vt:lpstr>
      <vt:lpstr>Exponents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today’s homework: (do this in your notebook)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147</cp:revision>
  <dcterms:created xsi:type="dcterms:W3CDTF">2013-08-26T02:26:37Z</dcterms:created>
  <dcterms:modified xsi:type="dcterms:W3CDTF">2018-06-07T22:15:14Z</dcterms:modified>
</cp:coreProperties>
</file>