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4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61" r:id="rId2"/>
    <p:sldMasterId id="2147483873" r:id="rId3"/>
    <p:sldMasterId id="2147483885" r:id="rId4"/>
    <p:sldMasterId id="2147483909" r:id="rId5"/>
  </p:sldMasterIdLst>
  <p:notesMasterIdLst>
    <p:notesMasterId r:id="rId24"/>
  </p:notesMasterIdLst>
  <p:sldIdLst>
    <p:sldId id="371" r:id="rId6"/>
    <p:sldId id="389" r:id="rId7"/>
    <p:sldId id="390" r:id="rId8"/>
    <p:sldId id="372" r:id="rId9"/>
    <p:sldId id="373" r:id="rId10"/>
    <p:sldId id="374" r:id="rId11"/>
    <p:sldId id="375" r:id="rId12"/>
    <p:sldId id="394" r:id="rId13"/>
    <p:sldId id="395" r:id="rId14"/>
    <p:sldId id="393" r:id="rId15"/>
    <p:sldId id="377" r:id="rId16"/>
    <p:sldId id="378" r:id="rId17"/>
    <p:sldId id="379" r:id="rId18"/>
    <p:sldId id="380" r:id="rId19"/>
    <p:sldId id="381" r:id="rId20"/>
    <p:sldId id="382" r:id="rId21"/>
    <p:sldId id="383" r:id="rId22"/>
    <p:sldId id="384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FF"/>
    <a:srgbClr val="00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93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DE67C184-8FA5-4A6E-9092-224C278E2DE5}"/>
    <pc:docChg chg="delSld modSld delMainMaster">
      <pc:chgData name="Skorczewski, Tyler" userId="51e037cb-caff-4c31-880d-f686087de38b" providerId="ADAL" clId="{DE67C184-8FA5-4A6E-9092-224C278E2DE5}" dt="2018-06-07T22:14:15.590" v="34" actId="2696"/>
      <pc:docMkLst>
        <pc:docMk/>
      </pc:docMkLst>
      <pc:sldChg chg="del">
        <pc:chgData name="Skorczewski, Tyler" userId="51e037cb-caff-4c31-880d-f686087de38b" providerId="ADAL" clId="{DE67C184-8FA5-4A6E-9092-224C278E2DE5}" dt="2018-06-07T22:13:19.874" v="0" actId="2696"/>
        <pc:sldMkLst>
          <pc:docMk/>
          <pc:sldMk cId="854923897" sldId="346"/>
        </pc:sldMkLst>
      </pc:sldChg>
      <pc:sldChg chg="modSp">
        <pc:chgData name="Skorczewski, Tyler" userId="51e037cb-caff-4c31-880d-f686087de38b" providerId="ADAL" clId="{DE67C184-8FA5-4A6E-9092-224C278E2DE5}" dt="2018-06-07T22:13:33.551" v="21" actId="20577"/>
        <pc:sldMkLst>
          <pc:docMk/>
          <pc:sldMk cId="2527879411" sldId="371"/>
        </pc:sldMkLst>
        <pc:spChg chg="mod">
          <ac:chgData name="Skorczewski, Tyler" userId="51e037cb-caff-4c31-880d-f686087de38b" providerId="ADAL" clId="{DE67C184-8FA5-4A6E-9092-224C278E2DE5}" dt="2018-06-07T22:13:33.551" v="21" actId="20577"/>
          <ac:spMkLst>
            <pc:docMk/>
            <pc:sldMk cId="2527879411" sldId="371"/>
            <ac:spMk id="50179" creationId="{00000000-0000-0000-0000-000000000000}"/>
          </ac:spMkLst>
        </pc:spChg>
      </pc:sldChg>
      <pc:sldChg chg="del">
        <pc:chgData name="Skorczewski, Tyler" userId="51e037cb-caff-4c31-880d-f686087de38b" providerId="ADAL" clId="{DE67C184-8FA5-4A6E-9092-224C278E2DE5}" dt="2018-06-07T22:14:15.580" v="22" actId="2696"/>
        <pc:sldMkLst>
          <pc:docMk/>
          <pc:sldMk cId="4257574835" sldId="391"/>
        </pc:sldMkLst>
      </pc:sldChg>
      <pc:sldMasterChg chg="del delSldLayout">
        <pc:chgData name="Skorczewski, Tyler" userId="51e037cb-caff-4c31-880d-f686087de38b" providerId="ADAL" clId="{DE67C184-8FA5-4A6E-9092-224C278E2DE5}" dt="2018-06-07T22:13:19.887" v="12" actId="2696"/>
        <pc:sldMasterMkLst>
          <pc:docMk/>
          <pc:sldMasterMk cId="1913339983" sldId="2147483813"/>
        </pc:sldMasterMkLst>
        <pc:sldLayoutChg chg="del">
          <pc:chgData name="Skorczewski, Tyler" userId="51e037cb-caff-4c31-880d-f686087de38b" providerId="ADAL" clId="{DE67C184-8FA5-4A6E-9092-224C278E2DE5}" dt="2018-06-07T22:13:19.877" v="1" actId="2696"/>
          <pc:sldLayoutMkLst>
            <pc:docMk/>
            <pc:sldMasterMk cId="1913339983" sldId="2147483813"/>
            <pc:sldLayoutMk cId="62144178" sldId="2147483814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77" v="2" actId="2696"/>
          <pc:sldLayoutMkLst>
            <pc:docMk/>
            <pc:sldMasterMk cId="1913339983" sldId="2147483813"/>
            <pc:sldLayoutMk cId="4083937404" sldId="2147483815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78" v="3" actId="2696"/>
          <pc:sldLayoutMkLst>
            <pc:docMk/>
            <pc:sldMasterMk cId="1913339983" sldId="2147483813"/>
            <pc:sldLayoutMk cId="1703686015" sldId="2147483816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79" v="4" actId="2696"/>
          <pc:sldLayoutMkLst>
            <pc:docMk/>
            <pc:sldMasterMk cId="1913339983" sldId="2147483813"/>
            <pc:sldLayoutMk cId="3535946109" sldId="2147483817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0" v="5" actId="2696"/>
          <pc:sldLayoutMkLst>
            <pc:docMk/>
            <pc:sldMasterMk cId="1913339983" sldId="2147483813"/>
            <pc:sldLayoutMk cId="3434178089" sldId="2147483818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0" v="6" actId="2696"/>
          <pc:sldLayoutMkLst>
            <pc:docMk/>
            <pc:sldMasterMk cId="1913339983" sldId="2147483813"/>
            <pc:sldLayoutMk cId="1507300830" sldId="2147483819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1" v="7" actId="2696"/>
          <pc:sldLayoutMkLst>
            <pc:docMk/>
            <pc:sldMasterMk cId="1913339983" sldId="2147483813"/>
            <pc:sldLayoutMk cId="2845087181" sldId="2147483820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2" v="8" actId="2696"/>
          <pc:sldLayoutMkLst>
            <pc:docMk/>
            <pc:sldMasterMk cId="1913339983" sldId="2147483813"/>
            <pc:sldLayoutMk cId="1143020709" sldId="2147483821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3" v="9" actId="2696"/>
          <pc:sldLayoutMkLst>
            <pc:docMk/>
            <pc:sldMasterMk cId="1913339983" sldId="2147483813"/>
            <pc:sldLayoutMk cId="2753770856" sldId="2147483822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3" v="10" actId="2696"/>
          <pc:sldLayoutMkLst>
            <pc:docMk/>
            <pc:sldMasterMk cId="1913339983" sldId="2147483813"/>
            <pc:sldLayoutMk cId="2742875318" sldId="2147483823"/>
          </pc:sldLayoutMkLst>
        </pc:sldLayoutChg>
        <pc:sldLayoutChg chg="del">
          <pc:chgData name="Skorczewski, Tyler" userId="51e037cb-caff-4c31-880d-f686087de38b" providerId="ADAL" clId="{DE67C184-8FA5-4A6E-9092-224C278E2DE5}" dt="2018-06-07T22:13:19.884" v="11" actId="2696"/>
          <pc:sldLayoutMkLst>
            <pc:docMk/>
            <pc:sldMasterMk cId="1913339983" sldId="2147483813"/>
            <pc:sldLayoutMk cId="3493847997" sldId="2147483824"/>
          </pc:sldLayoutMkLst>
        </pc:sldLayoutChg>
      </pc:sldMasterChg>
      <pc:sldMasterChg chg="del delSldLayout">
        <pc:chgData name="Skorczewski, Tyler" userId="51e037cb-caff-4c31-880d-f686087de38b" providerId="ADAL" clId="{DE67C184-8FA5-4A6E-9092-224C278E2DE5}" dt="2018-06-07T22:14:15.590" v="34" actId="2696"/>
        <pc:sldMasterMkLst>
          <pc:docMk/>
          <pc:sldMasterMk cId="3641634430" sldId="2147483921"/>
        </pc:sldMasterMkLst>
        <pc:sldLayoutChg chg="del">
          <pc:chgData name="Skorczewski, Tyler" userId="51e037cb-caff-4c31-880d-f686087de38b" providerId="ADAL" clId="{DE67C184-8FA5-4A6E-9092-224C278E2DE5}" dt="2018-06-07T22:14:15.580" v="23" actId="2696"/>
          <pc:sldLayoutMkLst>
            <pc:docMk/>
            <pc:sldMasterMk cId="3641634430" sldId="2147483921"/>
            <pc:sldLayoutMk cId="181883537" sldId="2147483922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1" v="24" actId="2696"/>
          <pc:sldLayoutMkLst>
            <pc:docMk/>
            <pc:sldMasterMk cId="3641634430" sldId="2147483921"/>
            <pc:sldLayoutMk cId="3420389503" sldId="2147483923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2" v="25" actId="2696"/>
          <pc:sldLayoutMkLst>
            <pc:docMk/>
            <pc:sldMasterMk cId="3641634430" sldId="2147483921"/>
            <pc:sldLayoutMk cId="1892114648" sldId="2147483924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3" v="26" actId="2696"/>
          <pc:sldLayoutMkLst>
            <pc:docMk/>
            <pc:sldMasterMk cId="3641634430" sldId="2147483921"/>
            <pc:sldLayoutMk cId="2317850163" sldId="2147483925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4" v="27" actId="2696"/>
          <pc:sldLayoutMkLst>
            <pc:docMk/>
            <pc:sldMasterMk cId="3641634430" sldId="2147483921"/>
            <pc:sldLayoutMk cId="347406565" sldId="2147483926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5" v="28" actId="2696"/>
          <pc:sldLayoutMkLst>
            <pc:docMk/>
            <pc:sldMasterMk cId="3641634430" sldId="2147483921"/>
            <pc:sldLayoutMk cId="3164275490" sldId="2147483927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5" v="29" actId="2696"/>
          <pc:sldLayoutMkLst>
            <pc:docMk/>
            <pc:sldMasterMk cId="3641634430" sldId="2147483921"/>
            <pc:sldLayoutMk cId="4259453135" sldId="2147483928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6" v="30" actId="2696"/>
          <pc:sldLayoutMkLst>
            <pc:docMk/>
            <pc:sldMasterMk cId="3641634430" sldId="2147483921"/>
            <pc:sldLayoutMk cId="1497871180" sldId="2147483929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7" v="31" actId="2696"/>
          <pc:sldLayoutMkLst>
            <pc:docMk/>
            <pc:sldMasterMk cId="3641634430" sldId="2147483921"/>
            <pc:sldLayoutMk cId="1102537714" sldId="2147483930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8" v="32" actId="2696"/>
          <pc:sldLayoutMkLst>
            <pc:docMk/>
            <pc:sldMasterMk cId="3641634430" sldId="2147483921"/>
            <pc:sldLayoutMk cId="1470150167" sldId="2147483931"/>
          </pc:sldLayoutMkLst>
        </pc:sldLayoutChg>
        <pc:sldLayoutChg chg="del">
          <pc:chgData name="Skorczewski, Tyler" userId="51e037cb-caff-4c31-880d-f686087de38b" providerId="ADAL" clId="{DE67C184-8FA5-4A6E-9092-224C278E2DE5}" dt="2018-06-07T22:14:15.589" v="33" actId="2696"/>
          <pc:sldLayoutMkLst>
            <pc:docMk/>
            <pc:sldMasterMk cId="3641634430" sldId="2147483921"/>
            <pc:sldLayoutMk cId="1626730864" sldId="2147483932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hangingPunct="1"/>
            <a:fld id="{10F0E4EC-EE9C-46AF-B80A-686D55908BC4}" type="slidenum">
              <a:rPr lang="en-US" sz="1200" smtClean="0">
                <a:solidFill>
                  <a:prstClr val="black"/>
                </a:solidFill>
                <a:latin typeface="Arial" charset="0"/>
              </a:rPr>
              <a:pPr eaLnBrk="1" hangingPunct="1"/>
              <a:t>1</a:t>
            </a:fld>
            <a:endParaRPr lang="en-US" sz="1200">
              <a:solidFill>
                <a:prstClr val="black"/>
              </a:solidFill>
              <a:latin typeface="Arial" charset="0"/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90B0-316B-4144-A149-F55902AE9F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7390B0-316B-4144-A149-F55902AE9F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58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9AE172-4595-4583-952E-BF2A8BC485C6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64302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350B1C-1E8F-4BD6-9D93-B386F42A19F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529213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4B1EAB-FE75-409B-A622-1B0F3DA16B89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305344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85657-02E8-4B75-A275-D95FAF4F62A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368319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F9D99-EC73-49C0-A1FD-3E0DAEF4867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112376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EF07F7-7310-4AA5-96E7-08928D7C9AB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0576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8DC7AD-436F-4FB0-9E67-70790D8E5A4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034682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40673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0674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33A5C6-C7B4-4112-B5FB-BD7B885C86A0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067421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22043E-B9D7-48D9-973E-DDF974ED7F3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875509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5D5717-CF2C-4CF6-9A51-B77C53D7D82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927329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696C0-67DC-4C72-8C8F-0EA713498C0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39598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3608A9-7AFF-43A1-AD91-E5FB40C2908F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0424576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A6180A-EFF0-4A92-988C-CD29F80D8FDA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1272019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1023D-D218-4AFF-BDC5-3CD25FCA37F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00688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C2DD8B-3D23-40F7-9B69-CE2979FB46B3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202938"/>
      </p:ext>
    </p:extLst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FD02A92-D3E1-41F1-8FEC-747CEE81D89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60928"/>
      </p:ext>
    </p:extLst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03C47-220F-4AC2-A4B1-AC2CE5ED7531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924549"/>
      </p:ext>
    </p:extLst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65138"/>
            <a:ext cx="1943100" cy="5630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65138"/>
            <a:ext cx="5676900" cy="5630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DA7165-5908-49D1-B75E-EC1F9732B14B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4091868"/>
      </p:ext>
    </p:extLst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D97BA-E8DC-4C72-8CD4-1338086FAC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862AA1-2B02-4D40-9C65-A1E30CCFF86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72773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BE1EFE-42DA-40B2-BF21-CEA4760E7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42475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4CF91E-F72E-43B5-86AB-C5312222167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11654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DB9A5-EED2-4821-8637-855D88EE9E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08390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7E759-4E1F-4EC3-91D6-7E6A49BD438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1622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AE2C6-B639-4F9E-9AC5-73FD2040A66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58410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032FDD-D1A5-4692-9182-8698FBF61F0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64284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86DC369-CA06-4467-A651-A6D07C078E4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74745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2DBD63-E647-47EC-BE00-BF30167447B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25872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29B13D-74D5-4A08-B595-B21311CE75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8254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-14288"/>
            <a:ext cx="9155113" cy="6884988"/>
            <a:chOff x="0" y="-9"/>
            <a:chExt cx="5767" cy="4337"/>
          </a:xfrm>
        </p:grpSpPr>
        <p:sp>
          <p:nvSpPr>
            <p:cNvPr id="5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6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7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8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2" name="Freeform 10"/>
            <p:cNvSpPr>
              <a:spLocks/>
            </p:cNvSpPr>
            <p:nvPr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6" name="Rectangle 14"/>
            <p:cNvSpPr>
              <a:spLocks noChangeArrowheads="1"/>
            </p:cNvSpPr>
            <p:nvPr/>
          </p:nvSpPr>
          <p:spPr bwMode="invGray">
            <a:xfrm>
              <a:off x="0" y="2441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7" name="Freeform 15"/>
            <p:cNvSpPr>
              <a:spLocks/>
            </p:cNvSpPr>
            <p:nvPr/>
          </p:nvSpPr>
          <p:spPr bwMode="invGray">
            <a:xfrm>
              <a:off x="1632" y="2487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8" name="Freeform 16"/>
            <p:cNvSpPr>
              <a:spLocks/>
            </p:cNvSpPr>
            <p:nvPr/>
          </p:nvSpPr>
          <p:spPr bwMode="invGray">
            <a:xfrm>
              <a:off x="0" y="2487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19" name="Freeform 17"/>
            <p:cNvSpPr>
              <a:spLocks/>
            </p:cNvSpPr>
            <p:nvPr/>
          </p:nvSpPr>
          <p:spPr bwMode="invGray">
            <a:xfrm>
              <a:off x="3744" y="2487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" name="Freeform 18"/>
            <p:cNvSpPr>
              <a:spLocks/>
            </p:cNvSpPr>
            <p:nvPr/>
          </p:nvSpPr>
          <p:spPr bwMode="invGray">
            <a:xfrm>
              <a:off x="1920" y="2487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1" name="Rectangle 19"/>
            <p:cNvSpPr>
              <a:spLocks noChangeArrowheads="1"/>
            </p:cNvSpPr>
            <p:nvPr/>
          </p:nvSpPr>
          <p:spPr bwMode="invGray">
            <a:xfrm>
              <a:off x="7" y="2456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2" name="Freeform 20"/>
            <p:cNvSpPr>
              <a:spLocks/>
            </p:cNvSpPr>
            <p:nvPr/>
          </p:nvSpPr>
          <p:spPr bwMode="invGray">
            <a:xfrm>
              <a:off x="2583" y="2449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" name="Freeform 21"/>
            <p:cNvSpPr>
              <a:spLocks/>
            </p:cNvSpPr>
            <p:nvPr/>
          </p:nvSpPr>
          <p:spPr bwMode="invGray">
            <a:xfrm rot="18897039" flipH="1">
              <a:off x="148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4" name="Freeform 22"/>
            <p:cNvSpPr>
              <a:spLocks/>
            </p:cNvSpPr>
            <p:nvPr/>
          </p:nvSpPr>
          <p:spPr bwMode="invGray">
            <a:xfrm rot="18897039" flipH="1">
              <a:off x="766" y="2417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invGray">
            <a:xfrm rot="18897039" flipH="1">
              <a:off x="31" y="2385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" name="Freeform 24"/>
            <p:cNvSpPr>
              <a:spLocks/>
            </p:cNvSpPr>
            <p:nvPr/>
          </p:nvSpPr>
          <p:spPr bwMode="invGray">
            <a:xfrm flipH="1" flipV="1">
              <a:off x="576" y="2441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" name="Freeform 25"/>
            <p:cNvSpPr>
              <a:spLocks/>
            </p:cNvSpPr>
            <p:nvPr/>
          </p:nvSpPr>
          <p:spPr bwMode="invGray">
            <a:xfrm flipH="1" flipV="1">
              <a:off x="240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invGray">
            <a:xfrm flipH="1" flipV="1">
              <a:off x="3036" y="2489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9" name="Freeform 27"/>
            <p:cNvSpPr>
              <a:spLocks/>
            </p:cNvSpPr>
            <p:nvPr/>
          </p:nvSpPr>
          <p:spPr bwMode="invGray">
            <a:xfrm flipH="1" flipV="1">
              <a:off x="3984" y="2441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Freeform 28"/>
            <p:cNvSpPr>
              <a:spLocks/>
            </p:cNvSpPr>
            <p:nvPr/>
          </p:nvSpPr>
          <p:spPr bwMode="invGray">
            <a:xfrm flipH="1" flipV="1">
              <a:off x="3456" y="2441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invGray">
            <a:xfrm>
              <a:off x="0" y="2462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hidden">
            <a:xfrm>
              <a:off x="0" y="2880"/>
              <a:ext cx="5760" cy="57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hidden">
            <a:xfrm>
              <a:off x="0" y="3408"/>
              <a:ext cx="5760" cy="9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pic>
          <p:nvPicPr>
            <p:cNvPr id="34" name="Picture 32" descr="BTZBUL1A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6" y="1650"/>
              <a:ext cx="204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70369" name="Rectangle 33"/>
          <p:cNvSpPr>
            <a:spLocks noGrp="1" noChangeArrowheads="1"/>
          </p:cNvSpPr>
          <p:nvPr>
            <p:ph type="ctrTitle"/>
          </p:nvPr>
        </p:nvSpPr>
        <p:spPr>
          <a:xfrm>
            <a:off x="1676400" y="1905000"/>
            <a:ext cx="7239000" cy="19050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70370" name="Rectangle 34"/>
          <p:cNvSpPr>
            <a:spLocks noGrp="1" noChangeArrowheads="1"/>
          </p:cNvSpPr>
          <p:nvPr>
            <p:ph type="subTitle" idx="1"/>
          </p:nvPr>
        </p:nvSpPr>
        <p:spPr>
          <a:xfrm>
            <a:off x="1676400" y="4572000"/>
            <a:ext cx="6400800" cy="1679575"/>
          </a:xfrm>
        </p:spPr>
        <p:txBody>
          <a:bodyPr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5" name="Rectangle 3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6" name="Rectangle 3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7" name="Rectangle 3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306057-8A00-49BD-B3F5-1AA4AA1E236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1668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538DE8-2C32-4E4A-A79E-050CB82B3B5C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47440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C7629B-CAC5-4E5B-954E-AAE44B607422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90567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3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3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9367D7-942C-488C-95A0-E533D3F7F88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56509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6.xml"/><Relationship Id="rId3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5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35 h 4320"/>
                <a:gd name="T2" fmla="*/ 1737 w 1737"/>
                <a:gd name="T3" fmla="*/ 4346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35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27 h 4320"/>
                <a:gd name="T2" fmla="*/ 1737 w 1737"/>
                <a:gd name="T3" fmla="*/ 4338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27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237 h 4420"/>
                <a:gd name="T2" fmla="*/ 1739 w 1739"/>
                <a:gd name="T3" fmla="*/ 4242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237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10 h 4338"/>
                <a:gd name="T4" fmla="*/ 2080 w 2080"/>
                <a:gd name="T5" fmla="*/ 4310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19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0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1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2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3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4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25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34 h 4320"/>
                <a:gd name="T2" fmla="*/ 1737 w 1737"/>
                <a:gd name="T3" fmla="*/ 34 h 4320"/>
                <a:gd name="T4" fmla="*/ 524 w 1737"/>
                <a:gd name="T5" fmla="*/ 0 h 4320"/>
                <a:gd name="T6" fmla="*/ 0 w 1737"/>
                <a:gd name="T7" fmla="*/ 0 h 4320"/>
                <a:gd name="T8" fmla="*/ 494 w 1737"/>
                <a:gd name="T9" fmla="*/ 34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33 h 4420"/>
                <a:gd name="T2" fmla="*/ 1739 w 1739"/>
                <a:gd name="T3" fmla="*/ 33 h 4420"/>
                <a:gd name="T4" fmla="*/ 524 w 1739"/>
                <a:gd name="T5" fmla="*/ 0 h 4420"/>
                <a:gd name="T6" fmla="*/ 0 w 1739"/>
                <a:gd name="T7" fmla="*/ 0 h 4420"/>
                <a:gd name="T8" fmla="*/ 494 w 1739"/>
                <a:gd name="T9" fmla="*/ 33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0 h 4338"/>
                <a:gd name="T2" fmla="*/ 1870 w 2080"/>
                <a:gd name="T3" fmla="*/ 33 h 4338"/>
                <a:gd name="T4" fmla="*/ 2080 w 2080"/>
                <a:gd name="T5" fmla="*/ 33 h 4338"/>
                <a:gd name="T6" fmla="*/ 1033 w 2080"/>
                <a:gd name="T7" fmla="*/ 0 h 4338"/>
                <a:gd name="T8" fmla="*/ 0 w 2080"/>
                <a:gd name="T9" fmla="*/ 0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69332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3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4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5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6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7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8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39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0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69341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9344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5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69346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E6B4EF8-78A3-47EE-A8A9-0891E68951B3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2699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2" r:id="rId1"/>
    <p:sldLayoutId id="2147483863" r:id="rId2"/>
    <p:sldLayoutId id="2147483864" r:id="rId3"/>
    <p:sldLayoutId id="2147483865" r:id="rId4"/>
    <p:sldLayoutId id="2147483866" r:id="rId5"/>
    <p:sldLayoutId id="2147483867" r:id="rId6"/>
    <p:sldLayoutId id="2147483868" r:id="rId7"/>
    <p:sldLayoutId id="2147483869" r:id="rId8"/>
    <p:sldLayoutId id="2147483870" r:id="rId9"/>
    <p:sldLayoutId id="2147483871" r:id="rId10"/>
    <p:sldLayoutId id="2147483872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7405688"/>
            <a:chOff x="0" y="-9"/>
            <a:chExt cx="5760" cy="4665"/>
          </a:xfrm>
        </p:grpSpPr>
        <p:sp>
          <p:nvSpPr>
            <p:cNvPr id="2056" name="Freeform 3"/>
            <p:cNvSpPr>
              <a:spLocks/>
            </p:cNvSpPr>
            <p:nvPr/>
          </p:nvSpPr>
          <p:spPr bwMode="hidden">
            <a:xfrm>
              <a:off x="1632" y="-5"/>
              <a:ext cx="1737" cy="4333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7" name="Freeform 4"/>
            <p:cNvSpPr>
              <a:spLocks/>
            </p:cNvSpPr>
            <p:nvPr/>
          </p:nvSpPr>
          <p:spPr bwMode="hidden">
            <a:xfrm>
              <a:off x="0" y="-7"/>
              <a:ext cx="1737" cy="4329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8" name="Freeform 5"/>
            <p:cNvSpPr>
              <a:spLocks/>
            </p:cNvSpPr>
            <p:nvPr/>
          </p:nvSpPr>
          <p:spPr bwMode="hidden">
            <a:xfrm>
              <a:off x="3744" y="-4"/>
              <a:ext cx="1739" cy="4330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59" name="Freeform 6"/>
            <p:cNvSpPr>
              <a:spLocks/>
            </p:cNvSpPr>
            <p:nvPr/>
          </p:nvSpPr>
          <p:spPr bwMode="hidden">
            <a:xfrm>
              <a:off x="1920" y="-9"/>
              <a:ext cx="2080" cy="4324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9623" name="Freeform 7"/>
            <p:cNvSpPr>
              <a:spLocks/>
            </p:cNvSpPr>
            <p:nvPr/>
          </p:nvSpPr>
          <p:spPr bwMode="hidden">
            <a:xfrm>
              <a:off x="117" y="97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4" name="Freeform 8"/>
            <p:cNvSpPr>
              <a:spLocks/>
            </p:cNvSpPr>
            <p:nvPr/>
          </p:nvSpPr>
          <p:spPr bwMode="hidden">
            <a:xfrm rot="2702961" flipH="1">
              <a:off x="810" y="766"/>
              <a:ext cx="2544" cy="1008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5" name="Freeform 9"/>
            <p:cNvSpPr>
              <a:spLocks/>
            </p:cNvSpPr>
            <p:nvPr/>
          </p:nvSpPr>
          <p:spPr bwMode="hidden">
            <a:xfrm>
              <a:off x="83" y="49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6" name="Freeform 10"/>
            <p:cNvSpPr>
              <a:spLocks/>
            </p:cNvSpPr>
            <p:nvPr userDrawn="1"/>
          </p:nvSpPr>
          <p:spPr bwMode="hidden">
            <a:xfrm rot="-2895842">
              <a:off x="-984" y="1041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7" name="Freeform 11"/>
            <p:cNvSpPr>
              <a:spLocks/>
            </p:cNvSpPr>
            <p:nvPr/>
          </p:nvSpPr>
          <p:spPr bwMode="hidden">
            <a:xfrm rot="-2305141">
              <a:off x="1331" y="913"/>
              <a:ext cx="3594" cy="1735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8" name="Freeform 12"/>
            <p:cNvSpPr>
              <a:spLocks/>
            </p:cNvSpPr>
            <p:nvPr/>
          </p:nvSpPr>
          <p:spPr bwMode="hidden">
            <a:xfrm rot="2084418" flipH="1">
              <a:off x="1859" y="865"/>
              <a:ext cx="3504" cy="1536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29" name="Freeform 13"/>
            <p:cNvSpPr>
              <a:spLocks/>
            </p:cNvSpPr>
            <p:nvPr/>
          </p:nvSpPr>
          <p:spPr bwMode="hidden">
            <a:xfrm>
              <a:off x="4250" y="-7"/>
              <a:ext cx="1089" cy="2285"/>
            </a:xfrm>
            <a:custGeom>
              <a:avLst/>
              <a:gdLst/>
              <a:ahLst/>
              <a:cxnLst>
                <a:cxn ang="0">
                  <a:pos x="0" y="2265"/>
                </a:cxn>
                <a:cxn ang="0">
                  <a:pos x="1030" y="0"/>
                </a:cxn>
                <a:cxn ang="0">
                  <a:pos x="1089" y="0"/>
                </a:cxn>
                <a:cxn ang="0">
                  <a:pos x="37" y="2285"/>
                </a:cxn>
                <a:cxn ang="0">
                  <a:pos x="0" y="2265"/>
                </a:cxn>
              </a:cxnLst>
              <a:rect l="0" t="0" r="r" b="b"/>
              <a:pathLst>
                <a:path w="1089" h="2285">
                  <a:moveTo>
                    <a:pt x="0" y="2265"/>
                  </a:moveTo>
                  <a:cubicBezTo>
                    <a:pt x="438" y="996"/>
                    <a:pt x="865" y="377"/>
                    <a:pt x="1030" y="0"/>
                  </a:cubicBezTo>
                  <a:cubicBezTo>
                    <a:pt x="1030" y="0"/>
                    <a:pt x="1059" y="0"/>
                    <a:pt x="1089" y="0"/>
                  </a:cubicBezTo>
                  <a:cubicBezTo>
                    <a:pt x="565" y="834"/>
                    <a:pt x="181" y="1853"/>
                    <a:pt x="37" y="2285"/>
                  </a:cubicBezTo>
                  <a:cubicBezTo>
                    <a:pt x="37" y="2285"/>
                    <a:pt x="0" y="2265"/>
                    <a:pt x="0" y="22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067" name="Rectangle 14"/>
            <p:cNvSpPr>
              <a:spLocks noChangeArrowheads="1"/>
            </p:cNvSpPr>
            <p:nvPr/>
          </p:nvSpPr>
          <p:spPr bwMode="hidden">
            <a:xfrm>
              <a:off x="0" y="3910"/>
              <a:ext cx="5760" cy="432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8" name="Freeform 15"/>
            <p:cNvSpPr>
              <a:spLocks/>
            </p:cNvSpPr>
            <p:nvPr/>
          </p:nvSpPr>
          <p:spPr bwMode="hidden">
            <a:xfrm>
              <a:off x="1632" y="3956"/>
              <a:ext cx="1737" cy="382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69" name="Freeform 16"/>
            <p:cNvSpPr>
              <a:spLocks/>
            </p:cNvSpPr>
            <p:nvPr/>
          </p:nvSpPr>
          <p:spPr bwMode="hidden">
            <a:xfrm>
              <a:off x="0" y="3956"/>
              <a:ext cx="1737" cy="381"/>
            </a:xfrm>
            <a:custGeom>
              <a:avLst/>
              <a:gdLst>
                <a:gd name="T0" fmla="*/ 494 w 1737"/>
                <a:gd name="T1" fmla="*/ 4309 h 4320"/>
                <a:gd name="T2" fmla="*/ 1737 w 1737"/>
                <a:gd name="T3" fmla="*/ 4320 h 4320"/>
                <a:gd name="T4" fmla="*/ 524 w 1737"/>
                <a:gd name="T5" fmla="*/ 0 h 4320"/>
                <a:gd name="T6" fmla="*/ 0 w 1737"/>
                <a:gd name="T7" fmla="*/ 7 h 4320"/>
                <a:gd name="T8" fmla="*/ 494 w 1737"/>
                <a:gd name="T9" fmla="*/ 4309 h 43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7" h="4320">
                  <a:moveTo>
                    <a:pt x="494" y="4309"/>
                  </a:moveTo>
                  <a:lnTo>
                    <a:pt x="1737" y="43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30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0" name="Freeform 17"/>
            <p:cNvSpPr>
              <a:spLocks/>
            </p:cNvSpPr>
            <p:nvPr/>
          </p:nvSpPr>
          <p:spPr bwMode="hidden">
            <a:xfrm>
              <a:off x="3744" y="3956"/>
              <a:ext cx="1739" cy="382"/>
            </a:xfrm>
            <a:custGeom>
              <a:avLst/>
              <a:gdLst>
                <a:gd name="T0" fmla="*/ 494 w 1739"/>
                <a:gd name="T1" fmla="*/ 4415 h 4420"/>
                <a:gd name="T2" fmla="*/ 1739 w 1739"/>
                <a:gd name="T3" fmla="*/ 4420 h 4420"/>
                <a:gd name="T4" fmla="*/ 524 w 1739"/>
                <a:gd name="T5" fmla="*/ 0 h 4420"/>
                <a:gd name="T6" fmla="*/ 0 w 1739"/>
                <a:gd name="T7" fmla="*/ 7 h 4420"/>
                <a:gd name="T8" fmla="*/ 494 w 1739"/>
                <a:gd name="T9" fmla="*/ 4415 h 442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39" h="4420">
                  <a:moveTo>
                    <a:pt x="494" y="4415"/>
                  </a:moveTo>
                  <a:lnTo>
                    <a:pt x="1739" y="4420"/>
                  </a:lnTo>
                  <a:lnTo>
                    <a:pt x="524" y="0"/>
                  </a:lnTo>
                  <a:lnTo>
                    <a:pt x="0" y="7"/>
                  </a:lnTo>
                  <a:lnTo>
                    <a:pt x="494" y="4415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1" name="Freeform 18"/>
            <p:cNvSpPr>
              <a:spLocks/>
            </p:cNvSpPr>
            <p:nvPr/>
          </p:nvSpPr>
          <p:spPr bwMode="hidden">
            <a:xfrm>
              <a:off x="1920" y="3956"/>
              <a:ext cx="2080" cy="381"/>
            </a:xfrm>
            <a:custGeom>
              <a:avLst/>
              <a:gdLst>
                <a:gd name="T0" fmla="*/ 0 w 2080"/>
                <a:gd name="T1" fmla="*/ 7 h 4338"/>
                <a:gd name="T2" fmla="*/ 1870 w 2080"/>
                <a:gd name="T3" fmla="*/ 4338 h 4338"/>
                <a:gd name="T4" fmla="*/ 2080 w 2080"/>
                <a:gd name="T5" fmla="*/ 4338 h 4338"/>
                <a:gd name="T6" fmla="*/ 1033 w 2080"/>
                <a:gd name="T7" fmla="*/ 0 h 4338"/>
                <a:gd name="T8" fmla="*/ 0 w 2080"/>
                <a:gd name="T9" fmla="*/ 7 h 43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0" h="4338">
                  <a:moveTo>
                    <a:pt x="0" y="7"/>
                  </a:moveTo>
                  <a:lnTo>
                    <a:pt x="1870" y="4338"/>
                  </a:lnTo>
                  <a:lnTo>
                    <a:pt x="2080" y="4338"/>
                  </a:lnTo>
                  <a:lnTo>
                    <a:pt x="1033" y="0"/>
                  </a:lnTo>
                  <a:lnTo>
                    <a:pt x="0" y="7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072" name="Rectangle 19"/>
            <p:cNvSpPr>
              <a:spLocks noChangeArrowheads="1"/>
            </p:cNvSpPr>
            <p:nvPr/>
          </p:nvSpPr>
          <p:spPr bwMode="hidden">
            <a:xfrm>
              <a:off x="0" y="3905"/>
              <a:ext cx="5760" cy="432"/>
            </a:xfrm>
            <a:prstGeom prst="rect">
              <a:avLst/>
            </a:prstGeom>
            <a:solidFill>
              <a:schemeClr val="bg2">
                <a:alpha val="50195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rgbClr val="000000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239636" name="Freeform 20"/>
            <p:cNvSpPr>
              <a:spLocks/>
            </p:cNvSpPr>
            <p:nvPr/>
          </p:nvSpPr>
          <p:spPr bwMode="hidden">
            <a:xfrm>
              <a:off x="2583" y="3918"/>
              <a:ext cx="1036" cy="420"/>
            </a:xfrm>
            <a:custGeom>
              <a:avLst/>
              <a:gdLst/>
              <a:ahLst/>
              <a:cxnLst>
                <a:cxn ang="0">
                  <a:pos x="1027" y="0"/>
                </a:cxn>
                <a:cxn ang="0">
                  <a:pos x="0" y="417"/>
                </a:cxn>
                <a:cxn ang="0">
                  <a:pos x="24" y="420"/>
                </a:cxn>
                <a:cxn ang="0">
                  <a:pos x="1036" y="16"/>
                </a:cxn>
                <a:cxn ang="0">
                  <a:pos x="1027" y="0"/>
                </a:cxn>
              </a:cxnLst>
              <a:rect l="0" t="0" r="r" b="b"/>
              <a:pathLst>
                <a:path w="1036" h="420">
                  <a:moveTo>
                    <a:pt x="1027" y="0"/>
                  </a:moveTo>
                  <a:cubicBezTo>
                    <a:pt x="508" y="159"/>
                    <a:pt x="167" y="347"/>
                    <a:pt x="0" y="417"/>
                  </a:cubicBezTo>
                  <a:cubicBezTo>
                    <a:pt x="0" y="417"/>
                    <a:pt x="12" y="418"/>
                    <a:pt x="24" y="420"/>
                  </a:cubicBezTo>
                  <a:cubicBezTo>
                    <a:pt x="237" y="321"/>
                    <a:pt x="708" y="105"/>
                    <a:pt x="1036" y="16"/>
                  </a:cubicBezTo>
                  <a:cubicBezTo>
                    <a:pt x="1036" y="16"/>
                    <a:pt x="1027" y="0"/>
                    <a:pt x="1027" y="0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7" name="Freeform 21"/>
            <p:cNvSpPr>
              <a:spLocks/>
            </p:cNvSpPr>
            <p:nvPr/>
          </p:nvSpPr>
          <p:spPr bwMode="hidden">
            <a:xfrm rot="18897039" flipH="1">
              <a:off x="148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8" name="Freeform 22"/>
            <p:cNvSpPr>
              <a:spLocks/>
            </p:cNvSpPr>
            <p:nvPr/>
          </p:nvSpPr>
          <p:spPr bwMode="hidden">
            <a:xfrm rot="18897039" flipH="1">
              <a:off x="766" y="3886"/>
              <a:ext cx="1060" cy="480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39" name="Freeform 23"/>
            <p:cNvSpPr>
              <a:spLocks/>
            </p:cNvSpPr>
            <p:nvPr/>
          </p:nvSpPr>
          <p:spPr bwMode="hidden">
            <a:xfrm rot="18897039" flipH="1">
              <a:off x="31" y="3854"/>
              <a:ext cx="1034" cy="487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0" name="Freeform 24"/>
            <p:cNvSpPr>
              <a:spLocks/>
            </p:cNvSpPr>
            <p:nvPr/>
          </p:nvSpPr>
          <p:spPr bwMode="hidden">
            <a:xfrm flipH="1" flipV="1">
              <a:off x="576" y="3910"/>
              <a:ext cx="3552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1" name="Freeform 25"/>
            <p:cNvSpPr>
              <a:spLocks/>
            </p:cNvSpPr>
            <p:nvPr/>
          </p:nvSpPr>
          <p:spPr bwMode="hidden">
            <a:xfrm flipH="1" flipV="1">
              <a:off x="240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2" name="Freeform 26"/>
            <p:cNvSpPr>
              <a:spLocks/>
            </p:cNvSpPr>
            <p:nvPr/>
          </p:nvSpPr>
          <p:spPr bwMode="hidden">
            <a:xfrm flipH="1" flipV="1">
              <a:off x="3036" y="3958"/>
              <a:ext cx="1332" cy="383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3" name="Freeform 27"/>
            <p:cNvSpPr>
              <a:spLocks/>
            </p:cNvSpPr>
            <p:nvPr/>
          </p:nvSpPr>
          <p:spPr bwMode="hidden">
            <a:xfrm flipH="1" flipV="1">
              <a:off x="3984" y="3910"/>
              <a:ext cx="1536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4" name="Freeform 28"/>
            <p:cNvSpPr>
              <a:spLocks/>
            </p:cNvSpPr>
            <p:nvPr/>
          </p:nvSpPr>
          <p:spPr bwMode="hidden">
            <a:xfrm flipH="1" flipV="1">
              <a:off x="3456" y="3910"/>
              <a:ext cx="2304" cy="432"/>
            </a:xfrm>
            <a:custGeom>
              <a:avLst/>
              <a:gdLst/>
              <a:ahLst/>
              <a:cxnLst>
                <a:cxn ang="0">
                  <a:pos x="0" y="1778"/>
                </a:cxn>
                <a:cxn ang="0">
                  <a:pos x="4742" y="0"/>
                </a:cxn>
                <a:cxn ang="0">
                  <a:pos x="4763" y="42"/>
                </a:cxn>
                <a:cxn ang="0">
                  <a:pos x="20" y="1845"/>
                </a:cxn>
                <a:cxn ang="0">
                  <a:pos x="0" y="1778"/>
                </a:cxn>
              </a:cxnLst>
              <a:rect l="0" t="0" r="r" b="b"/>
              <a:pathLst>
                <a:path w="4763" h="1845">
                  <a:moveTo>
                    <a:pt x="0" y="1778"/>
                  </a:moveTo>
                  <a:cubicBezTo>
                    <a:pt x="2065" y="797"/>
                    <a:pt x="3942" y="281"/>
                    <a:pt x="4742" y="0"/>
                  </a:cubicBezTo>
                  <a:lnTo>
                    <a:pt x="4763" y="42"/>
                  </a:lnTo>
                  <a:cubicBezTo>
                    <a:pt x="3976" y="350"/>
                    <a:pt x="1830" y="918"/>
                    <a:pt x="20" y="1845"/>
                  </a:cubicBezTo>
                  <a:cubicBezTo>
                    <a:pt x="20" y="1845"/>
                    <a:pt x="0" y="1778"/>
                    <a:pt x="0" y="1778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39645" name="Rectangle 29"/>
            <p:cNvSpPr>
              <a:spLocks noChangeArrowheads="1"/>
            </p:cNvSpPr>
            <p:nvPr/>
          </p:nvSpPr>
          <p:spPr bwMode="hidden">
            <a:xfrm>
              <a:off x="0" y="3931"/>
              <a:ext cx="5760" cy="14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50000">
                  <a:schemeClr val="accent1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051" name="Rectangle 30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65138"/>
            <a:ext cx="7772400" cy="1431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3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9648" name="Rectangle 3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127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49" name="Rectangle 3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51188" y="631348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39650" name="Rectangle 3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80188" y="631348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1B4A7D-6EC5-49F9-8FE0-15DF9E620DCC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95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6" r:id="rId1"/>
    <p:sldLayoutId id="2147483887" r:id="rId2"/>
    <p:sldLayoutId id="2147483888" r:id="rId3"/>
    <p:sldLayoutId id="2147483889" r:id="rId4"/>
    <p:sldLayoutId id="2147483890" r:id="rId5"/>
    <p:sldLayoutId id="2147483891" r:id="rId6"/>
    <p:sldLayoutId id="2147483892" r:id="rId7"/>
    <p:sldLayoutId id="2147483893" r:id="rId8"/>
    <p:sldLayoutId id="2147483894" r:id="rId9"/>
    <p:sldLayoutId id="2147483895" r:id="rId10"/>
    <p:sldLayoutId id="2147483896" r:id="rId11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5000"/>
        <a:buBlip>
          <a:blip r:embed="rId13"/>
        </a:buBlip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B596B0E-68DC-4E1A-A535-1FB6ECB86FA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4562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0" r:id="rId1"/>
    <p:sldLayoutId id="2147483911" r:id="rId2"/>
    <p:sldLayoutId id="2147483912" r:id="rId3"/>
    <p:sldLayoutId id="2147483913" r:id="rId4"/>
    <p:sldLayoutId id="2147483914" r:id="rId5"/>
    <p:sldLayoutId id="2147483915" r:id="rId6"/>
    <p:sldLayoutId id="2147483916" r:id="rId7"/>
    <p:sldLayoutId id="2147483917" r:id="rId8"/>
    <p:sldLayoutId id="2147483918" r:id="rId9"/>
    <p:sldLayoutId id="2147483919" r:id="rId10"/>
    <p:sldLayoutId id="214748392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772400" cy="41148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2800" dirty="0">
              <a:solidFill>
                <a:srgbClr val="0000FF"/>
              </a:solidFill>
            </a:endParaRPr>
          </a:p>
          <a:p>
            <a:pPr algn="ctr" eaLnBrk="1" hangingPunct="1">
              <a:buFontTx/>
              <a:buNone/>
            </a:pPr>
            <a:r>
              <a:rPr lang="en-US" sz="2800" b="1" u="sng" dirty="0">
                <a:solidFill>
                  <a:srgbClr val="0000FF"/>
                </a:solidFill>
              </a:rPr>
              <a:t>Note</a:t>
            </a:r>
            <a:r>
              <a:rPr lang="en-US" sz="2800" dirty="0">
                <a:solidFill>
                  <a:srgbClr val="0000FF"/>
                </a:solidFill>
              </a:rPr>
              <a:t>: There a lot of problems in</a:t>
            </a:r>
          </a:p>
          <a:p>
            <a:pPr algn="ctr" eaLnBrk="1" hangingPunct="1">
              <a:buFontTx/>
              <a:buNone/>
            </a:pPr>
            <a:r>
              <a:rPr lang="en-US" sz="2800" dirty="0">
                <a:solidFill>
                  <a:srgbClr val="0000FF"/>
                </a:solidFill>
              </a:rPr>
              <a:t>the HW 5.2 assignment, but again, most of them are very short. </a:t>
            </a:r>
          </a:p>
          <a:p>
            <a:pPr algn="ctr" eaLnBrk="1" hangingPunct="1">
              <a:buFontTx/>
              <a:buNone/>
            </a:pPr>
            <a:r>
              <a:rPr lang="en-US" sz="2800" i="1" dirty="0">
                <a:solidFill>
                  <a:srgbClr val="0000FF"/>
                </a:solidFill>
              </a:rPr>
              <a:t>(This assignment will take most students less than an hour and a half to complete.)</a:t>
            </a:r>
          </a:p>
        </p:txBody>
      </p:sp>
    </p:spTree>
    <p:extLst>
      <p:ext uri="{BB962C8B-B14F-4D97-AF65-F5344CB8AC3E}">
        <p14:creationId xmlns:p14="http://schemas.microsoft.com/office/powerpoint/2010/main" val="2527879411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a:rPr lang="en-US" sz="4800" b="1" i="0" smtClean="0">
                        <a:solidFill>
                          <a:srgbClr val="0000FF"/>
                        </a:solidFill>
                        <a:latin typeface="Cambria Math"/>
                      </a:rPr>
                      <m:t>𝟑</m:t>
                    </m:r>
                    <m:rad>
                      <m:radPr>
                        <m:degHide m:val="on"/>
                        <m:ctrlP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4800" b="1" i="1" smtClean="0">
                            <a:solidFill>
                              <a:srgbClr val="0000FF"/>
                            </a:solidFill>
                            <a:latin typeface="Cambria Math"/>
                          </a:rPr>
                          <m:t>𝒙</m:t>
                        </m:r>
                      </m:e>
                    </m:rad>
                  </m:oMath>
                </a14:m>
                <a:r>
                  <a:rPr lang="en-US" sz="4800" b="1" dirty="0">
                    <a:solidFill>
                      <a:srgbClr val="0000FF"/>
                    </a:solidFill>
                  </a:rPr>
                  <a:t> + 10 </a:t>
                </a:r>
                <a:r>
                  <a:rPr lang="en-US" dirty="0"/>
                  <a:t>a polynomial expression?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Why not?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25" y="4038600"/>
            <a:ext cx="7372350" cy="1762125"/>
          </a:xfrm>
          <a:prstGeom prst="rect">
            <a:avLst/>
          </a:prstGeom>
          <a:noFill/>
          <a:ln w="2540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89907" y="48768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66800" y="5410200"/>
            <a:ext cx="68162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The polynomial has four terms, so it is none of the listed names.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981200"/>
                <a:ext cx="7353295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degree of the polynomial and indicate whether the polynomial</a:t>
                </a:r>
              </a:p>
              <a:p>
                <a:r>
                  <a:rPr lang="en-US" dirty="0"/>
                  <a:t>is a monomial, binomial, trinomial, or none of these. 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−7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+7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981200"/>
                <a:ext cx="7353295" cy="1200329"/>
              </a:xfrm>
              <a:prstGeom prst="rect">
                <a:avLst/>
              </a:prstGeom>
              <a:blipFill rotWithShape="1">
                <a:blip r:embed="rId2"/>
                <a:stretch>
                  <a:fillRect l="-663" t="-2538" b="-15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79761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685800"/>
            <a:ext cx="8077200" cy="2209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We can use function notation to represent polynomials.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Example: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P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(x) = 2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 – 3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 + 4 is a polynomial function</a:t>
            </a:r>
            <a:r>
              <a:rPr lang="en-US" sz="2800">
                <a:latin typeface="Times New Roman" pitchFamily="18" charset="0"/>
              </a:rPr>
              <a:t>.</a:t>
            </a:r>
          </a:p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Evaluating a polynomial for a particular value involves replacing the value for the variable(s) involved.</a:t>
            </a:r>
          </a:p>
        </p:txBody>
      </p:sp>
      <p:sp>
        <p:nvSpPr>
          <p:cNvPr id="47107" name="Text Box 5"/>
          <p:cNvSpPr txBox="1">
            <a:spLocks noChangeArrowheads="1"/>
          </p:cNvSpPr>
          <p:nvPr/>
        </p:nvSpPr>
        <p:spPr bwMode="auto">
          <a:xfrm>
            <a:off x="838200" y="4038600"/>
            <a:ext cx="5410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Find the value </a:t>
            </a:r>
            <a:r>
              <a:rPr lang="en-US" sz="2800" i="1">
                <a:solidFill>
                  <a:prstClr val="black"/>
                </a:solidFill>
              </a:rPr>
              <a:t>P</a:t>
            </a:r>
            <a:r>
              <a:rPr lang="en-US" sz="2800">
                <a:solidFill>
                  <a:prstClr val="black"/>
                </a:solidFill>
              </a:rPr>
              <a:t>(-2) = 2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+ 4.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304800" y="3124200"/>
            <a:ext cx="1905000" cy="762000"/>
            <a:chOff x="192" y="240"/>
            <a:chExt cx="1200" cy="480"/>
          </a:xfrm>
        </p:grpSpPr>
        <p:sp>
          <p:nvSpPr>
            <p:cNvPr id="34826" name="Rectangle 7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4827" name="Text Box 8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667000" y="4648200"/>
            <a:ext cx="3429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= 2(-2)</a:t>
            </a:r>
            <a:r>
              <a:rPr lang="en-US" sz="2800" baseline="30000">
                <a:solidFill>
                  <a:prstClr val="black"/>
                </a:solidFill>
              </a:rPr>
              <a:t>3</a:t>
            </a:r>
            <a:r>
              <a:rPr lang="en-US" sz="2800">
                <a:solidFill>
                  <a:prstClr val="black"/>
                </a:solidFill>
              </a:rPr>
              <a:t> – 3(-2) + 4</a:t>
            </a:r>
            <a:endParaRPr lang="en-US">
              <a:solidFill>
                <a:prstClr val="black"/>
              </a:solidFill>
            </a:endParaRPr>
          </a:p>
        </p:txBody>
      </p:sp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2209800" y="4648200"/>
            <a:ext cx="990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i="1">
                <a:solidFill>
                  <a:prstClr val="black"/>
                </a:solidFill>
              </a:rPr>
              <a:t>P</a:t>
            </a:r>
            <a:r>
              <a:rPr lang="en-US" sz="2800">
                <a:solidFill>
                  <a:prstClr val="black"/>
                </a:solidFill>
              </a:rPr>
              <a:t>(-2)</a:t>
            </a:r>
          </a:p>
        </p:txBody>
      </p:sp>
      <p:sp>
        <p:nvSpPr>
          <p:cNvPr id="55307" name="Text Box 11"/>
          <p:cNvSpPr txBox="1">
            <a:spLocks noChangeArrowheads="1"/>
          </p:cNvSpPr>
          <p:nvPr/>
        </p:nvSpPr>
        <p:spPr bwMode="auto">
          <a:xfrm>
            <a:off x="3124200" y="5181600"/>
            <a:ext cx="2438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2(-8) + 6 + 4</a:t>
            </a:r>
          </a:p>
        </p:txBody>
      </p:sp>
      <p:sp>
        <p:nvSpPr>
          <p:cNvPr id="55308" name="Text Box 12"/>
          <p:cNvSpPr txBox="1">
            <a:spLocks noChangeArrowheads="1"/>
          </p:cNvSpPr>
          <p:nvPr/>
        </p:nvSpPr>
        <p:spPr bwMode="auto">
          <a:xfrm>
            <a:off x="3124200" y="5715000"/>
            <a:ext cx="838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-6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4267200" y="5638800"/>
            <a:ext cx="457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1">
                <a:solidFill>
                  <a:srgbClr val="FF0000"/>
                </a:solidFill>
              </a:rPr>
              <a:t>This means that the ordered pair (-2, -6) would be one point on the graph of this function.</a:t>
            </a:r>
          </a:p>
        </p:txBody>
      </p:sp>
    </p:spTree>
    <p:extLst>
      <p:ext uri="{BB962C8B-B14F-4D97-AF65-F5344CB8AC3E}">
        <p14:creationId xmlns:p14="http://schemas.microsoft.com/office/powerpoint/2010/main" val="173688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5" grpId="0"/>
      <p:bldP spid="55306" grpId="0"/>
      <p:bldP spid="55307" grpId="0"/>
      <p:bldP spid="55308" grpId="0"/>
      <p:bldP spid="1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ChangeArrowheads="1"/>
          </p:cNvSpPr>
          <p:nvPr>
            <p:ph idx="1"/>
          </p:nvPr>
        </p:nvSpPr>
        <p:spPr>
          <a:xfrm>
            <a:off x="685800" y="381000"/>
            <a:ext cx="7848600" cy="6629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Don’t forget how to work with fractions!</a:t>
            </a:r>
          </a:p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endParaRPr lang="en-US" sz="1200" b="1" i="1" u="sng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Example: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>
                <a:latin typeface="Times New Roman" pitchFamily="18" charset="0"/>
              </a:rPr>
              <a:t> 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For the polynomial function f(x) = 7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>
                <a:solidFill>
                  <a:srgbClr val="0000FF"/>
                </a:solidFill>
                <a:latin typeface="Times New Roman" pitchFamily="18" charset="0"/>
              </a:rPr>
              <a:t>2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>
                <a:solidFill>
                  <a:srgbClr val="0000FF"/>
                </a:solidFill>
                <a:latin typeface="Times New Roman" pitchFamily="18" charset="0"/>
              </a:rPr>
              <a:t> – 2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>
              <a:solidFill>
                <a:srgbClr val="D02800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>
                <a:solidFill>
                  <a:srgbClr val="D02800"/>
                </a:solidFill>
                <a:latin typeface="Times New Roman" pitchFamily="18" charset="0"/>
              </a:rPr>
              <a:t>Calculate f(</a:t>
            </a:r>
            <a:r>
              <a:rPr lang="en-US" sz="2400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½)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>
              <a:solidFill>
                <a:srgbClr val="D028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solidFill>
                  <a:srgbClr val="D02800"/>
                </a:solidFill>
                <a:latin typeface="Times New Roman" pitchFamily="18" charset="0"/>
                <a:cs typeface="Times New Roman" pitchFamily="18" charset="0"/>
              </a:rPr>
              <a:t>							(Answer: ¼)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 i="1">
              <a:solidFill>
                <a:srgbClr val="D02800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sz="24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Calculate f(-⅓)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endParaRPr lang="en-US" sz="2400">
              <a:solidFill>
                <a:schemeClr val="tx2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							(Answer:  </a:t>
            </a:r>
            <a:r>
              <a:rPr lang="en-US" sz="2400" i="1" u="sng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u="sng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2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sz="2400" i="1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                						        9</a:t>
            </a:r>
          </a:p>
        </p:txBody>
      </p:sp>
    </p:spTree>
    <p:extLst>
      <p:ext uri="{BB962C8B-B14F-4D97-AF65-F5344CB8AC3E}">
        <p14:creationId xmlns:p14="http://schemas.microsoft.com/office/powerpoint/2010/main" val="17226210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04800"/>
            <a:ext cx="82296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Like terms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	</a:t>
            </a:r>
            <a:r>
              <a:rPr lang="en-US" sz="2800">
                <a:latin typeface="Times New Roman" pitchFamily="18" charset="0"/>
              </a:rPr>
              <a:t>Terms that contain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exactly the same </a:t>
            </a:r>
            <a:r>
              <a:rPr lang="en-US" sz="2800" u="sng">
                <a:solidFill>
                  <a:srgbClr val="339933"/>
                </a:solidFill>
                <a:latin typeface="Times New Roman" pitchFamily="18" charset="0"/>
              </a:rPr>
              <a:t>variables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raised to </a:t>
            </a:r>
            <a:r>
              <a:rPr lang="en-US" sz="2800">
                <a:solidFill>
                  <a:srgbClr val="FF0000"/>
                </a:solidFill>
                <a:latin typeface="Times New Roman" pitchFamily="18" charset="0"/>
              </a:rPr>
              <a:t>exactly the same </a:t>
            </a:r>
            <a:r>
              <a:rPr lang="en-US" sz="2800" u="sng">
                <a:solidFill>
                  <a:srgbClr val="0000FF"/>
                </a:solidFill>
                <a:latin typeface="Times New Roman" pitchFamily="18" charset="0"/>
              </a:rPr>
              <a:t>powers</a:t>
            </a:r>
            <a:r>
              <a:rPr lang="en-US" sz="2800">
                <a:latin typeface="Times New Roman" pitchFamily="18" charset="0"/>
              </a:rPr>
              <a:t>.</a:t>
            </a:r>
            <a:endParaRPr lang="en-US">
              <a:latin typeface="Times New Roman" pitchFamily="18" charset="0"/>
            </a:endParaRPr>
          </a:p>
        </p:txBody>
      </p:sp>
      <p:sp>
        <p:nvSpPr>
          <p:cNvPr id="49155" name="Text Box 5"/>
          <p:cNvSpPr txBox="1">
            <a:spLocks noChangeArrowheads="1"/>
          </p:cNvSpPr>
          <p:nvPr/>
        </p:nvSpPr>
        <p:spPr bwMode="auto">
          <a:xfrm>
            <a:off x="457200" y="4648200"/>
            <a:ext cx="51816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Combine like terms to simplify.</a:t>
            </a:r>
          </a:p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–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+ 10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– 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</a:t>
            </a:r>
            <a:r>
              <a:rPr lang="en-US" sz="2800" i="1">
                <a:solidFill>
                  <a:prstClr val="black"/>
                </a:solidFill>
              </a:rPr>
              <a:t>xy =</a:t>
            </a: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49156" name="Text Box 6"/>
          <p:cNvSpPr txBox="1">
            <a:spLocks noChangeArrowheads="1"/>
          </p:cNvSpPr>
          <p:nvPr/>
        </p:nvSpPr>
        <p:spPr bwMode="auto">
          <a:xfrm>
            <a:off x="762000" y="2590800"/>
            <a:ext cx="7696200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Only </a:t>
            </a:r>
            <a:r>
              <a:rPr lang="en-US" sz="2800" b="1">
                <a:solidFill>
                  <a:srgbClr val="0000FF"/>
                </a:solidFill>
              </a:rPr>
              <a:t>like terms </a:t>
            </a:r>
            <a:r>
              <a:rPr lang="en-US" sz="2800">
                <a:solidFill>
                  <a:prstClr val="black"/>
                </a:solidFill>
              </a:rPr>
              <a:t>can be combined by combining their coefficients.</a:t>
            </a:r>
          </a:p>
        </p:txBody>
      </p:sp>
      <p:sp>
        <p:nvSpPr>
          <p:cNvPr id="49157" name="Text Box 7"/>
          <p:cNvSpPr txBox="1">
            <a:spLocks noChangeArrowheads="1"/>
          </p:cNvSpPr>
          <p:nvPr/>
        </p:nvSpPr>
        <p:spPr bwMode="auto">
          <a:xfrm>
            <a:off x="457200" y="1981200"/>
            <a:ext cx="2133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 b="1" i="1">
                <a:solidFill>
                  <a:srgbClr val="D02800"/>
                </a:solidFill>
              </a:rPr>
              <a:t>Warning!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81000" y="3733800"/>
            <a:ext cx="1905000" cy="762000"/>
            <a:chOff x="192" y="240"/>
            <a:chExt cx="1200" cy="480"/>
          </a:xfrm>
        </p:grpSpPr>
        <p:sp>
          <p:nvSpPr>
            <p:cNvPr id="36876" name="Rectangle 9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6877" name="Text Box 10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56331" name="Text Box 11"/>
          <p:cNvSpPr txBox="1">
            <a:spLocks noChangeArrowheads="1"/>
          </p:cNvSpPr>
          <p:nvPr/>
        </p:nvSpPr>
        <p:spPr bwMode="auto">
          <a:xfrm>
            <a:off x="5715000" y="6172200"/>
            <a:ext cx="3124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11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+ 2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endParaRPr lang="en-US" i="1">
              <a:solidFill>
                <a:prstClr val="black"/>
              </a:solidFill>
            </a:endParaRPr>
          </a:p>
        </p:txBody>
      </p:sp>
      <p:sp>
        <p:nvSpPr>
          <p:cNvPr id="56333" name="Text Box 13"/>
          <p:cNvSpPr txBox="1">
            <a:spLocks noChangeArrowheads="1"/>
          </p:cNvSpPr>
          <p:nvPr/>
        </p:nvSpPr>
        <p:spPr bwMode="auto">
          <a:xfrm>
            <a:off x="381000" y="6172200"/>
            <a:ext cx="586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lvl="1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1F497D"/>
              </a:buClr>
              <a:buFont typeface="Wingdings" pitchFamily="2" charset="2"/>
              <a:buNone/>
            </a:pPr>
            <a:r>
              <a:rPr lang="en-US" sz="2800">
                <a:solidFill>
                  <a:prstClr val="black"/>
                </a:solidFill>
              </a:rPr>
              <a:t>(1 + 10)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(1 + 1)</a:t>
            </a:r>
            <a:r>
              <a:rPr lang="en-US" sz="2800" i="1">
                <a:solidFill>
                  <a:prstClr val="black"/>
                </a:solidFill>
              </a:rPr>
              <a:t>xy</a:t>
            </a:r>
            <a:r>
              <a:rPr lang="en-US" sz="2800">
                <a:solidFill>
                  <a:prstClr val="black"/>
                </a:solidFill>
              </a:rPr>
              <a:t> + (-1 – 2)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</a:t>
            </a:r>
            <a:r>
              <a:rPr lang="en-US" sz="2800" i="1">
                <a:solidFill>
                  <a:prstClr val="black"/>
                </a:solidFill>
              </a:rPr>
              <a:t>=</a:t>
            </a:r>
          </a:p>
        </p:txBody>
      </p: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457200" y="5638800"/>
            <a:ext cx="8534400" cy="519113"/>
            <a:chOff x="288" y="3552"/>
            <a:chExt cx="5376" cy="327"/>
          </a:xfrm>
        </p:grpSpPr>
        <p:sp>
          <p:nvSpPr>
            <p:cNvPr id="36874" name="Text Box 12"/>
            <p:cNvSpPr txBox="1">
              <a:spLocks noChangeArrowheads="1"/>
            </p:cNvSpPr>
            <p:nvPr/>
          </p:nvSpPr>
          <p:spPr bwMode="auto">
            <a:xfrm>
              <a:off x="288" y="3552"/>
              <a:ext cx="326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lvl="1" eaLnBrk="1" fontAlgn="base" hangingPunct="1">
                <a:spcBef>
                  <a:spcPct val="20000"/>
                </a:spcBef>
                <a:spcAft>
                  <a:spcPct val="0"/>
                </a:spcAft>
                <a:buClr>
                  <a:srgbClr val="1F497D"/>
                </a:buClr>
                <a:buFont typeface="Wingdings" pitchFamily="2" charset="2"/>
                <a:buNone/>
              </a:pP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+ 10</a:t>
              </a:r>
              <a:r>
                <a:rPr lang="en-US" sz="2800" i="1">
                  <a:solidFill>
                    <a:prstClr val="black"/>
                  </a:solidFill>
                </a:rPr>
                <a:t>x</a:t>
              </a:r>
              <a:r>
                <a:rPr lang="en-US" sz="2800" baseline="30000">
                  <a:solidFill>
                    <a:prstClr val="black"/>
                  </a:solidFill>
                </a:rPr>
                <a:t>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+ </a:t>
              </a:r>
              <a:r>
                <a:rPr lang="en-US" sz="2800" i="1">
                  <a:solidFill>
                    <a:prstClr val="black"/>
                  </a:solidFill>
                </a:rPr>
                <a:t>xy</a:t>
              </a:r>
              <a:r>
                <a:rPr lang="en-US" sz="2800">
                  <a:solidFill>
                    <a:prstClr val="black"/>
                  </a:solidFill>
                </a:rPr>
                <a:t> + </a:t>
              </a:r>
              <a:r>
                <a:rPr lang="en-US" sz="2800" i="1">
                  <a:solidFill>
                    <a:prstClr val="black"/>
                  </a:solidFill>
                </a:rPr>
                <a:t>xy </a:t>
              </a:r>
              <a:r>
                <a:rPr lang="en-US" sz="2800">
                  <a:solidFill>
                    <a:prstClr val="black"/>
                  </a:solidFill>
                </a:rPr>
                <a:t>– </a:t>
              </a:r>
              <a:r>
                <a:rPr lang="en-US" sz="2800" i="1">
                  <a:solidFill>
                    <a:prstClr val="black"/>
                  </a:solidFill>
                </a:rPr>
                <a:t>y </a:t>
              </a:r>
              <a:r>
                <a:rPr lang="en-US" sz="2800">
                  <a:solidFill>
                    <a:prstClr val="black"/>
                  </a:solidFill>
                </a:rPr>
                <a:t>– 2</a:t>
              </a:r>
              <a:r>
                <a:rPr lang="en-US" sz="2800" i="1">
                  <a:solidFill>
                    <a:prstClr val="black"/>
                  </a:solidFill>
                </a:rPr>
                <a:t>y</a:t>
              </a:r>
              <a:r>
                <a:rPr lang="en-US" sz="2800">
                  <a:solidFill>
                    <a:prstClr val="black"/>
                  </a:solidFill>
                </a:rPr>
                <a:t> </a:t>
              </a:r>
              <a:r>
                <a:rPr lang="en-US" sz="2800" i="1">
                  <a:solidFill>
                    <a:prstClr val="black"/>
                  </a:solidFill>
                </a:rPr>
                <a:t>=</a:t>
              </a:r>
            </a:p>
          </p:txBody>
        </p:sp>
        <p:sp>
          <p:nvSpPr>
            <p:cNvPr id="36875" name="Text Box 14"/>
            <p:cNvSpPr txBox="1">
              <a:spLocks noChangeArrowheads="1"/>
            </p:cNvSpPr>
            <p:nvPr/>
          </p:nvSpPr>
          <p:spPr bwMode="auto">
            <a:xfrm>
              <a:off x="3648" y="3600"/>
              <a:ext cx="201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1800">
                  <a:solidFill>
                    <a:srgbClr val="1F497D"/>
                  </a:solidFill>
                </a:rPr>
                <a:t>(like terms are grouped together)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2520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/>
      <p:bldP spid="49156" grpId="0"/>
      <p:bldP spid="56331" grpId="0"/>
      <p:bldP spid="563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524000"/>
            <a:ext cx="7772400" cy="40386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Adding polynomials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Combine all the like terms.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endParaRPr lang="en-US" b="1" i="1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Subtracting polynomials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Change the signs of the terms of the polynomial being subtracted, and then combine all the like terms.</a:t>
            </a:r>
          </a:p>
        </p:txBody>
      </p:sp>
    </p:spTree>
    <p:extLst>
      <p:ext uri="{BB962C8B-B14F-4D97-AF65-F5344CB8AC3E}">
        <p14:creationId xmlns:p14="http://schemas.microsoft.com/office/powerpoint/2010/main" val="3564517539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6324600" y="5943600"/>
            <a:ext cx="2590800" cy="6096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800">
                <a:latin typeface="Times New Roman" pitchFamily="18" charset="0"/>
              </a:rPr>
              <a:t>3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 baseline="30000">
                <a:latin typeface="Times New Roman" pitchFamily="18" charset="0"/>
              </a:rPr>
              <a:t>2</a:t>
            </a:r>
            <a:r>
              <a:rPr lang="en-US" sz="2800">
                <a:latin typeface="Times New Roman" pitchFamily="18" charset="0"/>
              </a:rPr>
              <a:t> – 6</a:t>
            </a:r>
            <a:r>
              <a:rPr lang="en-US" sz="2800" i="1">
                <a:latin typeface="Times New Roman" pitchFamily="18" charset="0"/>
              </a:rPr>
              <a:t>a</a:t>
            </a:r>
            <a:r>
              <a:rPr lang="en-US" sz="2800">
                <a:latin typeface="Times New Roman" pitchFamily="18" charset="0"/>
              </a:rPr>
              <a:t> + 11</a:t>
            </a:r>
          </a:p>
        </p:txBody>
      </p:sp>
      <p:grpSp>
        <p:nvGrpSpPr>
          <p:cNvPr id="38915" name="Group 5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8927" name="Rectangle 6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prstClr val="black"/>
                </a:solidFill>
                <a:latin typeface="Times New Roman" pitchFamily="18" charset="0"/>
                <a:cs typeface="Arial" charset="0"/>
              </a:endParaRPr>
            </a:p>
          </p:txBody>
        </p:sp>
        <p:sp>
          <p:nvSpPr>
            <p:cNvPr id="38928" name="Text Box 7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3200" b="1">
                  <a:solidFill>
                    <a:prstClr val="white"/>
                  </a:solidFill>
                </a:rPr>
                <a:t>Example</a:t>
              </a:r>
            </a:p>
          </p:txBody>
        </p:sp>
      </p:grpSp>
      <p:sp>
        <p:nvSpPr>
          <p:cNvPr id="38916" name="Text Box 8"/>
          <p:cNvSpPr txBox="1">
            <a:spLocks noChangeArrowheads="1"/>
          </p:cNvSpPr>
          <p:nvPr/>
        </p:nvSpPr>
        <p:spPr bwMode="auto">
          <a:xfrm>
            <a:off x="457200" y="1524000"/>
            <a:ext cx="8305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Add or subtract each of the following, as indicated.</a:t>
            </a:r>
          </a:p>
          <a:p>
            <a:pPr eaLnBrk="1" fontAlgn="base" hangingPunct="1">
              <a:spcBef>
                <a:spcPct val="2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1)</a:t>
            </a:r>
            <a:r>
              <a:rPr lang="en-US" sz="2800">
                <a:solidFill>
                  <a:prstClr val="black"/>
                </a:solidFill>
              </a:rPr>
              <a:t>  (3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8) + (4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+3)</a:t>
            </a:r>
          </a:p>
        </p:txBody>
      </p:sp>
      <p:sp>
        <p:nvSpPr>
          <p:cNvPr id="57353" name="Text Box 9"/>
          <p:cNvSpPr txBox="1">
            <a:spLocks noChangeArrowheads="1"/>
          </p:cNvSpPr>
          <p:nvPr/>
        </p:nvSpPr>
        <p:spPr bwMode="auto">
          <a:xfrm>
            <a:off x="4495800" y="25908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+ 3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 + 3</a:t>
            </a:r>
          </a:p>
        </p:txBody>
      </p:sp>
      <p:sp>
        <p:nvSpPr>
          <p:cNvPr id="57354" name="Text Box 10"/>
          <p:cNvSpPr txBox="1">
            <a:spLocks noChangeArrowheads="1"/>
          </p:cNvSpPr>
          <p:nvPr/>
        </p:nvSpPr>
        <p:spPr bwMode="auto">
          <a:xfrm>
            <a:off x="4495800" y="3124200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5</a:t>
            </a:r>
          </a:p>
        </p:txBody>
      </p:sp>
      <p:sp>
        <p:nvSpPr>
          <p:cNvPr id="57355" name="Text Box 11"/>
          <p:cNvSpPr txBox="1">
            <a:spLocks noChangeArrowheads="1"/>
          </p:cNvSpPr>
          <p:nvPr/>
        </p:nvSpPr>
        <p:spPr bwMode="auto">
          <a:xfrm>
            <a:off x="457200" y="3871913"/>
            <a:ext cx="2362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2)</a:t>
            </a:r>
            <a:r>
              <a:rPr lang="en-US" sz="2800">
                <a:solidFill>
                  <a:prstClr val="black"/>
                </a:solidFill>
              </a:rPr>
              <a:t>  4 – (-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– 4)</a:t>
            </a:r>
          </a:p>
        </p:txBody>
      </p:sp>
      <p:sp>
        <p:nvSpPr>
          <p:cNvPr id="57356" name="Text Box 12"/>
          <p:cNvSpPr txBox="1">
            <a:spLocks noChangeArrowheads="1"/>
          </p:cNvSpPr>
          <p:nvPr/>
        </p:nvSpPr>
        <p:spPr bwMode="auto">
          <a:xfrm>
            <a:off x="2743200" y="3886200"/>
            <a:ext cx="23622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4 +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+ 4</a:t>
            </a:r>
          </a:p>
        </p:txBody>
      </p:sp>
      <p:sp>
        <p:nvSpPr>
          <p:cNvPr id="57357" name="Text Box 13"/>
          <p:cNvSpPr txBox="1">
            <a:spLocks noChangeArrowheads="1"/>
          </p:cNvSpPr>
          <p:nvPr/>
        </p:nvSpPr>
        <p:spPr bwMode="auto">
          <a:xfrm>
            <a:off x="4648200" y="3871913"/>
            <a:ext cx="2133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+ 4 + 4</a:t>
            </a:r>
          </a:p>
        </p:txBody>
      </p:sp>
      <p:sp>
        <p:nvSpPr>
          <p:cNvPr id="57358" name="Text Box 14"/>
          <p:cNvSpPr txBox="1">
            <a:spLocks noChangeArrowheads="1"/>
          </p:cNvSpPr>
          <p:nvPr/>
        </p:nvSpPr>
        <p:spPr bwMode="auto">
          <a:xfrm>
            <a:off x="6477000" y="3871913"/>
            <a:ext cx="1371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</a:t>
            </a:r>
            <a:r>
              <a:rPr lang="en-US" sz="2800" i="1">
                <a:solidFill>
                  <a:prstClr val="black"/>
                </a:solidFill>
              </a:rPr>
              <a:t>y</a:t>
            </a:r>
            <a:r>
              <a:rPr lang="en-US" sz="2800">
                <a:solidFill>
                  <a:prstClr val="black"/>
                </a:solidFill>
              </a:rPr>
              <a:t> + 8</a:t>
            </a:r>
          </a:p>
        </p:txBody>
      </p:sp>
      <p:sp>
        <p:nvSpPr>
          <p:cNvPr id="57360" name="Text Box 16"/>
          <p:cNvSpPr txBox="1">
            <a:spLocks noChangeArrowheads="1"/>
          </p:cNvSpPr>
          <p:nvPr/>
        </p:nvSpPr>
        <p:spPr bwMode="auto">
          <a:xfrm>
            <a:off x="457200" y="4724400"/>
            <a:ext cx="6019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1F497D"/>
                </a:solidFill>
              </a:rPr>
              <a:t>3)</a:t>
            </a:r>
            <a:r>
              <a:rPr lang="en-US" sz="2800">
                <a:solidFill>
                  <a:prstClr val="black"/>
                </a:solidFill>
              </a:rPr>
              <a:t>  (-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+ 1) – (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3) + (5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+ 7) =</a:t>
            </a:r>
          </a:p>
        </p:txBody>
      </p:sp>
      <p:sp>
        <p:nvSpPr>
          <p:cNvPr id="57361" name="Text Box 17"/>
          <p:cNvSpPr txBox="1">
            <a:spLocks noChangeArrowheads="1"/>
          </p:cNvSpPr>
          <p:nvPr/>
        </p:nvSpPr>
        <p:spPr bwMode="auto">
          <a:xfrm>
            <a:off x="1600200" y="53340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+ 1 –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+ 3 + 5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+ 7 =</a:t>
            </a:r>
          </a:p>
        </p:txBody>
      </p:sp>
      <p:sp>
        <p:nvSpPr>
          <p:cNvPr id="57362" name="Text Box 18"/>
          <p:cNvSpPr txBox="1">
            <a:spLocks noChangeArrowheads="1"/>
          </p:cNvSpPr>
          <p:nvPr/>
        </p:nvSpPr>
        <p:spPr bwMode="auto">
          <a:xfrm>
            <a:off x="1600200" y="5943600"/>
            <a:ext cx="4953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-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+ 5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 baseline="30000">
                <a:solidFill>
                  <a:prstClr val="black"/>
                </a:solidFill>
              </a:rPr>
              <a:t>2</a:t>
            </a:r>
            <a:r>
              <a:rPr lang="en-US" sz="2800">
                <a:solidFill>
                  <a:prstClr val="black"/>
                </a:solidFill>
              </a:rPr>
              <a:t> – 6</a:t>
            </a:r>
            <a:r>
              <a:rPr lang="en-US" sz="2800" i="1">
                <a:solidFill>
                  <a:prstClr val="black"/>
                </a:solidFill>
              </a:rPr>
              <a:t>a</a:t>
            </a:r>
            <a:r>
              <a:rPr lang="en-US" sz="2800">
                <a:solidFill>
                  <a:prstClr val="black"/>
                </a:solidFill>
              </a:rPr>
              <a:t> + 1 + 3 + 7 =</a:t>
            </a:r>
          </a:p>
        </p:txBody>
      </p:sp>
      <p:sp>
        <p:nvSpPr>
          <p:cNvPr id="57363" name="Text Box 19"/>
          <p:cNvSpPr txBox="1">
            <a:spLocks noChangeArrowheads="1"/>
          </p:cNvSpPr>
          <p:nvPr/>
        </p:nvSpPr>
        <p:spPr bwMode="auto">
          <a:xfrm>
            <a:off x="4495800" y="2057400"/>
            <a:ext cx="3581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cs typeface="Arial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sz="2800">
                <a:solidFill>
                  <a:prstClr val="black"/>
                </a:solidFill>
              </a:rPr>
              <a:t>= 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– 8 + 4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 baseline="30000">
                <a:solidFill>
                  <a:prstClr val="black"/>
                </a:solidFill>
              </a:rPr>
              <a:t>2 </a:t>
            </a:r>
            <a:r>
              <a:rPr lang="en-US" sz="2800">
                <a:solidFill>
                  <a:prstClr val="black"/>
                </a:solidFill>
              </a:rPr>
              <a:t>– 3</a:t>
            </a:r>
            <a:r>
              <a:rPr lang="en-US" sz="2800" i="1">
                <a:solidFill>
                  <a:prstClr val="black"/>
                </a:solidFill>
              </a:rPr>
              <a:t>x</a:t>
            </a:r>
            <a:r>
              <a:rPr lang="en-US" sz="2800">
                <a:solidFill>
                  <a:prstClr val="black"/>
                </a:solidFill>
              </a:rPr>
              <a:t> + 3</a:t>
            </a:r>
          </a:p>
        </p:txBody>
      </p:sp>
    </p:spTree>
    <p:extLst>
      <p:ext uri="{BB962C8B-B14F-4D97-AF65-F5344CB8AC3E}">
        <p14:creationId xmlns:p14="http://schemas.microsoft.com/office/powerpoint/2010/main" val="49154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  <p:bldP spid="57353" grpId="0"/>
      <p:bldP spid="57354" grpId="0"/>
      <p:bldP spid="57355" grpId="0"/>
      <p:bldP spid="57356" grpId="0"/>
      <p:bldP spid="57357" grpId="0"/>
      <p:bldP spid="57358" grpId="0"/>
      <p:bldP spid="57360" grpId="0"/>
      <p:bldP spid="57361" grpId="0"/>
      <p:bldP spid="57362" grpId="0"/>
      <p:bldP spid="5736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05600" y="3810000"/>
            <a:ext cx="18181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6x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3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-5x</a:t>
            </a:r>
            <a:r>
              <a:rPr lang="en-US" sz="2000" baseline="30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2</a:t>
            </a: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 +2x +8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371600" y="1981200"/>
                <a:ext cx="5516703" cy="9469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Perform the indicated operation.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−(−9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+2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−6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−5)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1981200"/>
                <a:ext cx="5516703" cy="946991"/>
              </a:xfrm>
              <a:prstGeom prst="rect">
                <a:avLst/>
              </a:prstGeom>
              <a:blipFill rotWithShape="1">
                <a:blip r:embed="rId2"/>
                <a:stretch>
                  <a:fillRect l="-884" t="-3226" b="-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05389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8458200" cy="1512888"/>
          </a:xfrm>
        </p:spPr>
        <p:txBody>
          <a:bodyPr/>
          <a:lstStyle/>
          <a:p>
            <a:r>
              <a:rPr lang="en-US" sz="3600"/>
              <a:t>Problem from today’s homework:</a:t>
            </a:r>
          </a:p>
        </p:txBody>
      </p:sp>
      <p:pic>
        <p:nvPicPr>
          <p:cNvPr id="7475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886200"/>
            <a:ext cx="2743200" cy="595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4724400"/>
            <a:ext cx="3705225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295400" y="1752600"/>
                <a:ext cx="4956998" cy="12686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Perform the indicated operation.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7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1752600"/>
                <a:ext cx="4956998" cy="1268681"/>
              </a:xfrm>
              <a:prstGeom prst="rect">
                <a:avLst/>
              </a:prstGeom>
              <a:blipFill rotWithShape="1">
                <a:blip r:embed="rId4"/>
                <a:stretch>
                  <a:fillRect l="-1107" t="-2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227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4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5.2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Introduction to Polynomials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idx="1"/>
          </p:nvPr>
        </p:nvSpPr>
        <p:spPr>
          <a:xfrm>
            <a:off x="0" y="17646"/>
            <a:ext cx="8991600" cy="1665288"/>
          </a:xfr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</a:rPr>
              <a:t>Review from last session: </a:t>
            </a:r>
          </a:p>
          <a:p>
            <a:pPr algn="ctr" eaLnBrk="1" hangingPunct="1">
              <a:buFontTx/>
              <a:buNone/>
            </a:pPr>
            <a:r>
              <a:rPr lang="en-US" sz="2000" b="1" i="1" dirty="0">
                <a:solidFill>
                  <a:srgbClr val="0000FF"/>
                </a:solidFill>
                <a:latin typeface="Times New Roman" pitchFamily="18" charset="0"/>
              </a:rPr>
              <a:t>These rules will all be used when we work with polynomials in the coming sections.</a:t>
            </a:r>
          </a:p>
          <a:p>
            <a:pPr eaLnBrk="1" hangingPunct="1">
              <a:buFontTx/>
              <a:buNone/>
            </a:pPr>
            <a:r>
              <a:rPr lang="en-US" b="1" i="1" u="sng" dirty="0">
                <a:solidFill>
                  <a:schemeClr val="accent2"/>
                </a:solidFill>
                <a:latin typeface="Times New Roman" pitchFamily="18" charset="0"/>
              </a:rPr>
              <a:t>Summary of exponent rules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sz="2800" dirty="0">
                <a:latin typeface="Times New Roman" pitchFamily="18" charset="0"/>
              </a:rPr>
              <a:t>If </a:t>
            </a:r>
            <a:r>
              <a:rPr lang="en-US" sz="2800" i="1" dirty="0">
                <a:latin typeface="Times New Roman" pitchFamily="18" charset="0"/>
              </a:rPr>
              <a:t>m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</a:rPr>
              <a:t>n</a:t>
            </a:r>
            <a:r>
              <a:rPr lang="en-US" sz="2800" dirty="0">
                <a:latin typeface="Times New Roman" pitchFamily="18" charset="0"/>
              </a:rPr>
              <a:t> are integers and </a:t>
            </a:r>
            <a:r>
              <a:rPr lang="en-US" sz="2800" i="1" dirty="0">
                <a:latin typeface="Times New Roman" pitchFamily="18" charset="0"/>
              </a:rPr>
              <a:t>a</a:t>
            </a:r>
            <a:r>
              <a:rPr lang="en-US" sz="2800" dirty="0">
                <a:latin typeface="Times New Roman" pitchFamily="18" charset="0"/>
              </a:rPr>
              <a:t> and </a:t>
            </a:r>
            <a:r>
              <a:rPr lang="en-US" sz="2800" i="1" dirty="0">
                <a:latin typeface="Times New Roman" pitchFamily="18" charset="0"/>
              </a:rPr>
              <a:t>b</a:t>
            </a:r>
            <a:r>
              <a:rPr lang="en-US" sz="2800" dirty="0">
                <a:latin typeface="Times New Roman" pitchFamily="18" charset="0"/>
              </a:rPr>
              <a:t> are real numbers, then:</a:t>
            </a:r>
          </a:p>
        </p:txBody>
      </p:sp>
      <p:sp>
        <p:nvSpPr>
          <p:cNvPr id="37891" name="Rectangle 3"/>
          <p:cNvSpPr>
            <a:spLocks noChangeArrowheads="1"/>
          </p:cNvSpPr>
          <p:nvPr/>
        </p:nvSpPr>
        <p:spPr bwMode="auto">
          <a:xfrm>
            <a:off x="990600" y="18176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Product Rule for exponents</a:t>
            </a:r>
            <a:r>
              <a:rPr lang="en-US" sz="32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+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990600" y="24272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Rule for exponents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mn</a:t>
            </a: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990600" y="3036888"/>
            <a:ext cx="77724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Power of a Product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(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ab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)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•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b</a:t>
            </a:r>
            <a:r>
              <a:rPr lang="en-US" sz="2800" i="1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n</a:t>
            </a:r>
          </a:p>
        </p:txBody>
      </p:sp>
      <p:grpSp>
        <p:nvGrpSpPr>
          <p:cNvPr id="37894" name="Group 6"/>
          <p:cNvGrpSpPr>
            <a:grpSpLocks/>
          </p:cNvGrpSpPr>
          <p:nvPr/>
        </p:nvGrpSpPr>
        <p:grpSpPr bwMode="auto">
          <a:xfrm>
            <a:off x="990600" y="3570288"/>
            <a:ext cx="5953125" cy="1076325"/>
            <a:chOff x="192" y="2256"/>
            <a:chExt cx="3750" cy="678"/>
          </a:xfrm>
        </p:grpSpPr>
        <p:sp>
          <p:nvSpPr>
            <p:cNvPr id="37902" name="Rectangle 7"/>
            <p:cNvSpPr>
              <a:spLocks noChangeArrowheads="1"/>
            </p:cNvSpPr>
            <p:nvPr/>
          </p:nvSpPr>
          <p:spPr bwMode="auto">
            <a:xfrm>
              <a:off x="192" y="2448"/>
              <a:ext cx="2304" cy="4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Power of a Quotient</a:t>
              </a:r>
            </a:p>
          </p:txBody>
        </p:sp>
        <p:graphicFrame>
          <p:nvGraphicFramePr>
            <p:cNvPr id="37903" name="Object 8"/>
            <p:cNvGraphicFramePr>
              <a:graphicFrameLocks noChangeAspect="1"/>
            </p:cNvGraphicFramePr>
            <p:nvPr/>
          </p:nvGraphicFramePr>
          <p:xfrm>
            <a:off x="2256" y="2256"/>
            <a:ext cx="1686" cy="6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Equation" r:id="rId3" imgW="1168400" imgH="469900" progId="Equation.3">
                    <p:embed/>
                  </p:oleObj>
                </mc:Choice>
                <mc:Fallback>
                  <p:oleObj name="Equation" r:id="rId3" imgW="1168400" imgH="469900" progId="Equation.3">
                    <p:embed/>
                    <p:pic>
                      <p:nvPicPr>
                        <p:cNvPr id="37903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256"/>
                          <a:ext cx="1686" cy="6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7895" name="Group 9"/>
          <p:cNvGrpSpPr>
            <a:grpSpLocks/>
          </p:cNvGrpSpPr>
          <p:nvPr/>
        </p:nvGrpSpPr>
        <p:grpSpPr bwMode="auto">
          <a:xfrm>
            <a:off x="990600" y="4560888"/>
            <a:ext cx="7078663" cy="987425"/>
            <a:chOff x="192" y="2928"/>
            <a:chExt cx="4459" cy="622"/>
          </a:xfrm>
        </p:grpSpPr>
        <p:sp>
          <p:nvSpPr>
            <p:cNvPr id="37900" name="Rectangle 10"/>
            <p:cNvSpPr>
              <a:spLocks noChangeArrowheads="1"/>
            </p:cNvSpPr>
            <p:nvPr/>
          </p:nvSpPr>
          <p:spPr bwMode="auto">
            <a:xfrm>
              <a:off x="192" y="3072"/>
              <a:ext cx="268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342900" indent="-342900" fontAlgn="base">
                <a:spcBef>
                  <a:spcPct val="20000"/>
                </a:spcBef>
                <a:spcAft>
                  <a:spcPct val="0"/>
                </a:spcAft>
                <a:buSzPct val="85000"/>
              </a:pPr>
              <a:r>
                <a:rPr lang="en-US" sz="2800" i="1">
                  <a:solidFill>
                    <a:srgbClr val="C0504D"/>
                  </a:solidFill>
                  <a:latin typeface="Times New Roman" pitchFamily="18" charset="0"/>
                  <a:cs typeface="Arial" charset="0"/>
                </a:rPr>
                <a:t>Quotient Rule for exponents</a:t>
              </a:r>
            </a:p>
          </p:txBody>
        </p:sp>
        <p:graphicFrame>
          <p:nvGraphicFramePr>
            <p:cNvPr id="37901" name="Object 11"/>
            <p:cNvGraphicFramePr>
              <a:graphicFrameLocks noChangeAspect="1"/>
            </p:cNvGraphicFramePr>
            <p:nvPr/>
          </p:nvGraphicFramePr>
          <p:xfrm>
            <a:off x="2976" y="2928"/>
            <a:ext cx="1675" cy="6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7" name="Equation" r:id="rId5" imgW="1130300" imgH="419100" progId="Equation.3">
                    <p:embed/>
                  </p:oleObj>
                </mc:Choice>
                <mc:Fallback>
                  <p:oleObj name="Equation" r:id="rId5" imgW="1130300" imgH="419100" progId="Equation.3">
                    <p:embed/>
                    <p:pic>
                      <p:nvPicPr>
                        <p:cNvPr id="37901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6" y="2928"/>
                          <a:ext cx="1675" cy="6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896" name="Rectangle 12"/>
          <p:cNvSpPr>
            <a:spLocks noChangeArrowheads="1"/>
          </p:cNvSpPr>
          <p:nvPr/>
        </p:nvSpPr>
        <p:spPr bwMode="auto">
          <a:xfrm>
            <a:off x="990600" y="5475288"/>
            <a:ext cx="44196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sz="2800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Zero exponent</a:t>
            </a:r>
            <a:r>
              <a:rPr lang="en-US" sz="3200" b="1" i="1">
                <a:solidFill>
                  <a:srgbClr val="C0504D"/>
                </a:solidFill>
                <a:latin typeface="Times New Roman" pitchFamily="18" charset="0"/>
                <a:cs typeface="Arial" charset="0"/>
              </a:rPr>
              <a:t>  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 baseline="300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0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= 1, </a:t>
            </a:r>
            <a:r>
              <a:rPr lang="en-US" sz="2800" i="1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a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n-US" sz="2800">
                <a:solidFill>
                  <a:prstClr val="black"/>
                </a:solidFill>
                <a:latin typeface="Times New Roman" pitchFamily="18" charset="0"/>
                <a:cs typeface="Arial" charset="0"/>
                <a:sym typeface="Symbol" pitchFamily="18" charset="2"/>
              </a:rPr>
              <a:t> 0</a:t>
            </a:r>
          </a:p>
        </p:txBody>
      </p:sp>
    </p:spTree>
    <p:extLst>
      <p:ext uri="{BB962C8B-B14F-4D97-AF65-F5344CB8AC3E}">
        <p14:creationId xmlns:p14="http://schemas.microsoft.com/office/powerpoint/2010/main" val="1122247263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8800"/>
            <a:ext cx="8077200" cy="4724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Polynomial</a:t>
            </a:r>
            <a:r>
              <a:rPr lang="en-US" sz="2800" dirty="0">
                <a:latin typeface="Times New Roman" pitchFamily="18" charset="0"/>
              </a:rPr>
              <a:t> vocabulary: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	Term</a:t>
            </a:r>
            <a:r>
              <a:rPr lang="en-US" sz="2400" dirty="0">
                <a:latin typeface="Times New Roman" pitchFamily="18" charset="0"/>
              </a:rPr>
              <a:t> – a number or a product of a number and variables raised to powers (the </a:t>
            </a:r>
            <a:r>
              <a:rPr lang="en-US" sz="2400" dirty="0">
                <a:solidFill>
                  <a:schemeClr val="accent2"/>
                </a:solidFill>
                <a:latin typeface="Times New Roman" pitchFamily="18" charset="0"/>
              </a:rPr>
              <a:t>terms</a:t>
            </a:r>
            <a:r>
              <a:rPr lang="en-US" sz="2400" dirty="0">
                <a:latin typeface="Times New Roman" pitchFamily="18" charset="0"/>
              </a:rPr>
              <a:t> in a polynomial are separated by </a:t>
            </a:r>
            <a:r>
              <a:rPr lang="en-US" sz="2400" b="1" dirty="0">
                <a:solidFill>
                  <a:srgbClr val="D02800"/>
                </a:solidFill>
                <a:latin typeface="Times New Roman" pitchFamily="18" charset="0"/>
              </a:rPr>
              <a:t>+</a:t>
            </a:r>
            <a:r>
              <a:rPr lang="en-US" sz="2400" dirty="0">
                <a:latin typeface="Times New Roman" pitchFamily="18" charset="0"/>
              </a:rPr>
              <a:t> or </a:t>
            </a:r>
            <a:r>
              <a:rPr lang="en-US" sz="2400" b="1" dirty="0">
                <a:solidFill>
                  <a:srgbClr val="D02800"/>
                </a:solidFill>
                <a:latin typeface="Times New Roman" pitchFamily="18" charset="0"/>
              </a:rPr>
              <a:t>-</a:t>
            </a:r>
            <a:r>
              <a:rPr lang="en-US" sz="2400" dirty="0">
                <a:latin typeface="Times New Roman" pitchFamily="18" charset="0"/>
              </a:rPr>
              <a:t> signs)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	Coefficient</a:t>
            </a:r>
            <a:r>
              <a:rPr lang="en-US" sz="2400" dirty="0">
                <a:latin typeface="Times New Roman" pitchFamily="18" charset="0"/>
              </a:rPr>
              <a:t> – the number in front of a term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	Constant</a:t>
            </a:r>
            <a:r>
              <a:rPr lang="en-US" sz="2400" dirty="0">
                <a:latin typeface="Times New Roman" pitchFamily="18" charset="0"/>
              </a:rPr>
              <a:t> – term which is only a number, no variables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800" dirty="0">
                <a:latin typeface="Times New Roman" pitchFamily="18" charset="0"/>
              </a:rPr>
              <a:t>A</a:t>
            </a:r>
            <a:r>
              <a:rPr lang="en-US" sz="2800" b="1" i="1" dirty="0">
                <a:solidFill>
                  <a:schemeClr val="accent2"/>
                </a:solidFill>
                <a:latin typeface="Times New Roman" pitchFamily="18" charset="0"/>
              </a:rPr>
              <a:t> polynomial</a:t>
            </a:r>
            <a:r>
              <a:rPr lang="en-US" sz="2800" dirty="0">
                <a:latin typeface="Times New Roman" pitchFamily="18" charset="0"/>
              </a:rPr>
              <a:t> is a sum of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terms</a:t>
            </a:r>
            <a:r>
              <a:rPr lang="en-US" sz="2800" dirty="0">
                <a:latin typeface="Times New Roman" pitchFamily="18" charset="0"/>
              </a:rPr>
              <a:t> involving 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coefficients</a:t>
            </a:r>
            <a:r>
              <a:rPr lang="en-US" sz="2800" dirty="0">
                <a:latin typeface="Times New Roman" pitchFamily="18" charset="0"/>
              </a:rPr>
              <a:t> </a:t>
            </a:r>
            <a:r>
              <a:rPr lang="en-US" sz="2800">
                <a:latin typeface="Times New Roman" pitchFamily="18" charset="0"/>
              </a:rPr>
              <a:t>(real numbers</a:t>
            </a:r>
            <a:r>
              <a:rPr lang="en-US" sz="2800" dirty="0">
                <a:latin typeface="Times New Roman" pitchFamily="18" charset="0"/>
              </a:rPr>
              <a:t>) times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variables</a:t>
            </a:r>
            <a:r>
              <a:rPr lang="en-US" sz="2800" dirty="0">
                <a:latin typeface="Times New Roman" pitchFamily="18" charset="0"/>
              </a:rPr>
              <a:t> raised to a </a:t>
            </a:r>
            <a:r>
              <a:rPr lang="en-US" sz="2800" dirty="0">
                <a:solidFill>
                  <a:schemeClr val="accent2"/>
                </a:solidFill>
                <a:latin typeface="Times New Roman" pitchFamily="18" charset="0"/>
              </a:rPr>
              <a:t>whole number (0, 1, 2, …) exponent</a:t>
            </a:r>
            <a:r>
              <a:rPr lang="en-US" sz="2800" dirty="0">
                <a:latin typeface="Times New Roman" pitchFamily="18" charset="0"/>
              </a:rPr>
              <a:t>, with </a:t>
            </a:r>
            <a:r>
              <a:rPr lang="en-US" sz="2800" u="sng" dirty="0">
                <a:solidFill>
                  <a:schemeClr val="accent2"/>
                </a:solidFill>
                <a:latin typeface="Times New Roman" pitchFamily="18" charset="0"/>
              </a:rPr>
              <a:t>no variables appearing in any denominator</a:t>
            </a:r>
            <a:r>
              <a:rPr lang="en-US" sz="2800" dirty="0">
                <a:latin typeface="Times New Roman" pitchFamily="18" charset="0"/>
              </a:rPr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Polynomials:</a:t>
            </a:r>
          </a:p>
        </p:txBody>
      </p:sp>
    </p:spTree>
    <p:extLst>
      <p:ext uri="{BB962C8B-B14F-4D97-AF65-F5344CB8AC3E}">
        <p14:creationId xmlns:p14="http://schemas.microsoft.com/office/powerpoint/2010/main" val="33880559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762000"/>
            <a:ext cx="7772400" cy="5334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Consider the polynomial  7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5</a:t>
            </a:r>
            <a:r>
              <a:rPr lang="en-US">
                <a:latin typeface="Times New Roman" pitchFamily="18" charset="0"/>
              </a:rPr>
              <a:t> +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– 4</a:t>
            </a:r>
            <a:r>
              <a:rPr lang="en-US" i="1">
                <a:latin typeface="Times New Roman" pitchFamily="18" charset="0"/>
              </a:rPr>
              <a:t>xy</a:t>
            </a:r>
            <a:r>
              <a:rPr lang="en-US">
                <a:latin typeface="Times New Roman" pitchFamily="18" charset="0"/>
              </a:rPr>
              <a:t> + 7</a:t>
            </a:r>
          </a:p>
          <a:p>
            <a:pPr eaLnBrk="1" hangingPunct="1">
              <a:buFontTx/>
              <a:buNone/>
            </a:pPr>
            <a:r>
              <a:rPr lang="en-US">
                <a:latin typeface="Times New Roman" pitchFamily="18" charset="0"/>
              </a:rPr>
              <a:t>How many TERMS does it have?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There are 4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terms</a:t>
            </a:r>
            <a:r>
              <a:rPr lang="en-US">
                <a:latin typeface="Times New Roman" pitchFamily="18" charset="0"/>
              </a:rPr>
              <a:t>: 7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5</a:t>
            </a:r>
            <a:r>
              <a:rPr lang="en-US">
                <a:latin typeface="Times New Roman" pitchFamily="18" charset="0"/>
              </a:rPr>
              <a:t>, 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,  -4</a:t>
            </a:r>
            <a:r>
              <a:rPr lang="en-US" i="1">
                <a:latin typeface="Times New Roman" pitchFamily="18" charset="0"/>
              </a:rPr>
              <a:t>xy</a:t>
            </a:r>
            <a:r>
              <a:rPr lang="en-US">
                <a:latin typeface="Times New Roman" pitchFamily="18" charset="0"/>
              </a:rPr>
              <a:t>  and  7.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What are the coefficients of those terms?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>
                <a:latin typeface="Times New Roman" pitchFamily="18" charset="0"/>
              </a:rPr>
              <a:t> of term 7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5</a:t>
            </a:r>
            <a:r>
              <a:rPr lang="en-US">
                <a:latin typeface="Times New Roman" pitchFamily="18" charset="0"/>
              </a:rPr>
              <a:t> is 7,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>
                <a:latin typeface="Times New Roman" pitchFamily="18" charset="0"/>
              </a:rPr>
              <a:t> of term 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 i="1">
                <a:latin typeface="Times New Roman" pitchFamily="18" charset="0"/>
              </a:rPr>
              <a:t>y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is 1, 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>
                <a:latin typeface="Times New Roman" pitchFamily="18" charset="0"/>
              </a:rPr>
              <a:t> of term –4</a:t>
            </a:r>
            <a:r>
              <a:rPr lang="en-US" i="1">
                <a:latin typeface="Times New Roman" pitchFamily="18" charset="0"/>
              </a:rPr>
              <a:t>xy</a:t>
            </a:r>
            <a:r>
              <a:rPr lang="en-US">
                <a:latin typeface="Times New Roman" pitchFamily="18" charset="0"/>
              </a:rPr>
              <a:t> is –4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			The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coefficient</a:t>
            </a:r>
            <a:r>
              <a:rPr lang="en-US">
                <a:latin typeface="Times New Roman" pitchFamily="18" charset="0"/>
              </a:rPr>
              <a:t> of term 7 is 7.</a:t>
            </a:r>
          </a:p>
          <a:p>
            <a:pPr lvl="1" eaLnBrk="1" hangingPunct="1">
              <a:buFont typeface="Wingdings" pitchFamily="2" charset="2"/>
              <a:buNone/>
            </a:pPr>
            <a:endParaRPr lang="en-US">
              <a:latin typeface="Times New Roman" pitchFamily="18" charset="0"/>
            </a:endParaRPr>
          </a:p>
          <a:p>
            <a:pPr lvl="1" eaLnBrk="1" hangingPunct="1">
              <a:buFont typeface="Wingdings" pitchFamily="2" charset="2"/>
              <a:buNone/>
            </a:pPr>
            <a:r>
              <a:rPr lang="en-US">
                <a:latin typeface="Times New Roman" pitchFamily="18" charset="0"/>
              </a:rPr>
              <a:t>7 is a 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constant</a:t>
            </a:r>
            <a:r>
              <a:rPr lang="en-US">
                <a:latin typeface="Times New Roman" pitchFamily="18" charset="0"/>
              </a:rPr>
              <a:t> term. (no variable part, like x or y)</a:t>
            </a:r>
          </a:p>
        </p:txBody>
      </p:sp>
    </p:spTree>
    <p:extLst>
      <p:ext uri="{BB962C8B-B14F-4D97-AF65-F5344CB8AC3E}">
        <p14:creationId xmlns:p14="http://schemas.microsoft.com/office/powerpoint/2010/main" val="32058303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3581400"/>
          </a:xfrm>
        </p:spPr>
        <p:txBody>
          <a:bodyPr/>
          <a:lstStyle/>
          <a:p>
            <a:pPr eaLnBrk="1" hangingPunct="1"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A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Monomial</a:t>
            </a:r>
            <a:r>
              <a:rPr lang="en-US">
                <a:latin typeface="Times New Roman" pitchFamily="18" charset="0"/>
              </a:rPr>
              <a:t> is a polynomial with 1 term.</a:t>
            </a:r>
          </a:p>
          <a:p>
            <a:pPr eaLnBrk="1" hangingPunct="1">
              <a:buSzPct val="125000"/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A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Binomial</a:t>
            </a:r>
            <a:r>
              <a:rPr lang="en-US">
                <a:latin typeface="Times New Roman" pitchFamily="18" charset="0"/>
              </a:rPr>
              <a:t> is a polynomial with 2 terms.</a:t>
            </a:r>
          </a:p>
          <a:p>
            <a:pPr eaLnBrk="1" hangingPunct="1">
              <a:buSzPct val="125000"/>
              <a:buFontTx/>
              <a:buChar char="•"/>
            </a:pPr>
            <a:endParaRPr lang="en-US">
              <a:latin typeface="Times New Roman" pitchFamily="18" charset="0"/>
            </a:endParaRPr>
          </a:p>
          <a:p>
            <a:pPr eaLnBrk="1" hangingPunct="1">
              <a:buSzPct val="125000"/>
              <a:buFontTx/>
              <a:buChar char="•"/>
            </a:pPr>
            <a:r>
              <a:rPr lang="en-US">
                <a:latin typeface="Times New Roman" pitchFamily="18" charset="0"/>
              </a:rPr>
              <a:t>A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 Trinomial</a:t>
            </a:r>
            <a:r>
              <a:rPr lang="en-US">
                <a:latin typeface="Times New Roman" pitchFamily="18" charset="0"/>
              </a:rPr>
              <a:t> is a polynomial with 3 terms.</a:t>
            </a:r>
          </a:p>
        </p:txBody>
      </p:sp>
    </p:spTree>
    <p:extLst>
      <p:ext uri="{BB962C8B-B14F-4D97-AF65-F5344CB8AC3E}">
        <p14:creationId xmlns:p14="http://schemas.microsoft.com/office/powerpoint/2010/main" val="301880389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0"/>
            <a:ext cx="7848600" cy="66294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Degree of a </a:t>
            </a:r>
            <a:r>
              <a:rPr lang="en-US" b="1" i="1" u="sng">
                <a:solidFill>
                  <a:schemeClr val="accent2"/>
                </a:solidFill>
                <a:latin typeface="Times New Roman" pitchFamily="18" charset="0"/>
              </a:rPr>
              <a:t>term</a:t>
            </a: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: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To find the degree, take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sum</a:t>
            </a:r>
            <a:r>
              <a:rPr lang="en-US">
                <a:latin typeface="Times New Roman" pitchFamily="18" charset="0"/>
              </a:rPr>
              <a:t> of the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exponents</a:t>
            </a:r>
            <a:r>
              <a:rPr lang="en-US">
                <a:latin typeface="Times New Roman" pitchFamily="18" charset="0"/>
              </a:rPr>
              <a:t> on the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variables</a:t>
            </a:r>
            <a:r>
              <a:rPr lang="en-US">
                <a:latin typeface="Times New Roman" pitchFamily="18" charset="0"/>
              </a:rPr>
              <a:t> contained in the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term</a:t>
            </a:r>
            <a:r>
              <a:rPr lang="en-US">
                <a:latin typeface="Times New Roman" pitchFamily="18" charset="0"/>
              </a:rPr>
              <a:t>.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Degree of the term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7x</a:t>
            </a:r>
            <a:r>
              <a:rPr lang="en-US" baseline="30000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>
                <a:latin typeface="Times New Roman" pitchFamily="18" charset="0"/>
              </a:rPr>
              <a:t> is 4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Degree of a constant (like </a:t>
            </a:r>
            <a:r>
              <a:rPr lang="en-US">
                <a:solidFill>
                  <a:srgbClr val="D02800"/>
                </a:solidFill>
                <a:latin typeface="Times New Roman" pitchFamily="18" charset="0"/>
              </a:rPr>
              <a:t>9</a:t>
            </a:r>
            <a:r>
              <a:rPr lang="en-US">
                <a:latin typeface="Times New Roman" pitchFamily="18" charset="0"/>
              </a:rPr>
              <a:t>) is 0.</a:t>
            </a:r>
          </a:p>
          <a:p>
            <a:pPr lvl="1" eaLnBrk="1" hangingPunct="1">
              <a:spcBef>
                <a:spcPts val="200"/>
              </a:spcBef>
              <a:buFontTx/>
              <a:buNone/>
            </a:pPr>
            <a:r>
              <a:rPr lang="en-US">
                <a:latin typeface="Times New Roman" pitchFamily="18" charset="0"/>
              </a:rPr>
              <a:t>   </a:t>
            </a:r>
            <a:r>
              <a:rPr lang="en-US" sz="2400" i="1">
                <a:latin typeface="Times New Roman" pitchFamily="18" charset="0"/>
              </a:rPr>
              <a:t>(because you could write it as </a:t>
            </a:r>
            <a:r>
              <a:rPr lang="en-US" sz="2400" i="1">
                <a:solidFill>
                  <a:srgbClr val="D02800"/>
                </a:solidFill>
                <a:latin typeface="Times New Roman" pitchFamily="18" charset="0"/>
              </a:rPr>
              <a:t>9x</a:t>
            </a:r>
            <a:r>
              <a:rPr lang="en-US" sz="2400" i="1" baseline="30000">
                <a:solidFill>
                  <a:srgbClr val="D02800"/>
                </a:solidFill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, since </a:t>
            </a:r>
            <a:r>
              <a:rPr lang="en-US" sz="2400" i="1">
                <a:solidFill>
                  <a:srgbClr val="D02800"/>
                </a:solidFill>
                <a:latin typeface="Times New Roman" pitchFamily="18" charset="0"/>
              </a:rPr>
              <a:t>x</a:t>
            </a:r>
            <a:r>
              <a:rPr lang="en-US" sz="2400" i="1" baseline="30000">
                <a:solidFill>
                  <a:srgbClr val="D02800"/>
                </a:solidFill>
                <a:latin typeface="Times New Roman" pitchFamily="18" charset="0"/>
              </a:rPr>
              <a:t>0</a:t>
            </a:r>
            <a:r>
              <a:rPr lang="en-US" sz="2400" i="1">
                <a:latin typeface="Times New Roman" pitchFamily="18" charset="0"/>
              </a:rPr>
              <a:t> = 1)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Degree of the term </a:t>
            </a:r>
            <a:r>
              <a:rPr lang="en-US">
                <a:solidFill>
                  <a:schemeClr val="accent2"/>
                </a:solidFill>
                <a:latin typeface="Times New Roman" pitchFamily="18" charset="0"/>
              </a:rPr>
              <a:t>5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a</a:t>
            </a:r>
            <a:r>
              <a:rPr lang="en-US" baseline="30000">
                <a:solidFill>
                  <a:schemeClr val="accent2"/>
                </a:solidFill>
                <a:latin typeface="Times New Roman" pitchFamily="18" charset="0"/>
              </a:rPr>
              <a:t>4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b</a:t>
            </a:r>
            <a:r>
              <a:rPr lang="en-US" baseline="30000">
                <a:solidFill>
                  <a:schemeClr val="accent2"/>
                </a:solidFill>
                <a:latin typeface="Times New Roman" pitchFamily="18" charset="0"/>
              </a:rPr>
              <a:t>3</a:t>
            </a:r>
            <a:r>
              <a:rPr lang="en-US" i="1">
                <a:solidFill>
                  <a:schemeClr val="accent2"/>
                </a:solidFill>
                <a:latin typeface="Times New Roman" pitchFamily="18" charset="0"/>
              </a:rPr>
              <a:t>c</a:t>
            </a:r>
            <a:r>
              <a:rPr lang="en-US">
                <a:latin typeface="Times New Roman" pitchFamily="18" charset="0"/>
              </a:rPr>
              <a:t> is 8 </a:t>
            </a:r>
            <a:r>
              <a:rPr lang="en-US" sz="2400">
                <a:latin typeface="Times New Roman" pitchFamily="18" charset="0"/>
              </a:rPr>
              <a:t>(add all of the exponents on all variables, remembering that </a:t>
            </a:r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>
                <a:latin typeface="Times New Roman" pitchFamily="18" charset="0"/>
              </a:rPr>
              <a:t> can be written as </a:t>
            </a:r>
            <a:r>
              <a:rPr lang="en-US" sz="2400" i="1">
                <a:latin typeface="Times New Roman" pitchFamily="18" charset="0"/>
              </a:rPr>
              <a:t>c</a:t>
            </a:r>
            <a:r>
              <a:rPr lang="en-US" sz="2400" baseline="30000">
                <a:latin typeface="Times New Roman" pitchFamily="18" charset="0"/>
              </a:rPr>
              <a:t>1</a:t>
            </a:r>
            <a:r>
              <a:rPr lang="en-US" sz="2400">
                <a:latin typeface="Times New Roman" pitchFamily="18" charset="0"/>
              </a:rPr>
              <a:t>).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None/>
            </a:pPr>
            <a:r>
              <a:rPr lang="en-US" b="1" i="1">
                <a:solidFill>
                  <a:schemeClr val="accent2"/>
                </a:solidFill>
                <a:latin typeface="Times New Roman" pitchFamily="18" charset="0"/>
              </a:rPr>
              <a:t>Degree of a </a:t>
            </a:r>
            <a:r>
              <a:rPr lang="en-US" b="1" i="1" u="sng">
                <a:solidFill>
                  <a:schemeClr val="accent2"/>
                </a:solidFill>
                <a:latin typeface="Times New Roman" pitchFamily="18" charset="0"/>
              </a:rPr>
              <a:t>polynomial</a:t>
            </a:r>
            <a:r>
              <a:rPr lang="en-US">
                <a:latin typeface="Times New Roman" pitchFamily="18" charset="0"/>
              </a:rPr>
              <a:t>: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To find the degree, take the largest degree of any term of the polynomial.</a:t>
            </a:r>
          </a:p>
          <a:p>
            <a:pPr lvl="1" eaLnBrk="1" hangingPunct="1">
              <a:buFontTx/>
              <a:buChar char="•"/>
            </a:pPr>
            <a:r>
              <a:rPr lang="en-US">
                <a:latin typeface="Times New Roman" pitchFamily="18" charset="0"/>
              </a:rPr>
              <a:t>Example: The degree of 9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3</a:t>
            </a:r>
            <a:r>
              <a:rPr lang="en-US">
                <a:latin typeface="Times New Roman" pitchFamily="18" charset="0"/>
              </a:rPr>
              <a:t> – 4</a:t>
            </a:r>
            <a:r>
              <a:rPr lang="en-US" i="1">
                <a:latin typeface="Times New Roman" pitchFamily="18" charset="0"/>
              </a:rPr>
              <a:t>x</a:t>
            </a:r>
            <a:r>
              <a:rPr lang="en-US" baseline="30000">
                <a:latin typeface="Times New Roman" pitchFamily="18" charset="0"/>
              </a:rPr>
              <a:t>2</a:t>
            </a:r>
            <a:r>
              <a:rPr lang="en-US">
                <a:latin typeface="Times New Roman" pitchFamily="18" charset="0"/>
              </a:rPr>
              <a:t> + 7 is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26252906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idx="1"/>
          </p:nvPr>
        </p:nvSpPr>
        <p:spPr>
          <a:xfrm>
            <a:off x="406445" y="76200"/>
            <a:ext cx="83820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More examples:</a:t>
            </a:r>
            <a:endParaRPr lang="en-US" b="1" i="1" u="sng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1.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Consider the polynomial 7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 – 4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xy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Is it a monomial, binomial or trinomial?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What is the degree of the polynomial?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8262" y="990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trinomial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2641" y="1524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588529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ChangeArrowheads="1"/>
          </p:cNvSpPr>
          <p:nvPr>
            <p:ph idx="1"/>
          </p:nvPr>
        </p:nvSpPr>
        <p:spPr>
          <a:xfrm>
            <a:off x="406445" y="76200"/>
            <a:ext cx="8382000" cy="6477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tx2"/>
              </a:buClr>
              <a:buSzPct val="125000"/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More examples:</a:t>
            </a:r>
            <a:endParaRPr lang="en-US" b="1" i="1" u="sng" dirty="0">
              <a:solidFill>
                <a:schemeClr val="accent2"/>
              </a:solidFill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latin typeface="Times New Roman" pitchFamily="18" charset="0"/>
              </a:rPr>
              <a:t>	1. 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Consider the polynomial 7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 + 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y</a:t>
            </a:r>
            <a:r>
              <a:rPr lang="en-US" sz="2800" baseline="30000" dirty="0">
                <a:solidFill>
                  <a:srgbClr val="0000FF"/>
                </a:solidFill>
                <a:latin typeface="Times New Roman" pitchFamily="18" charset="0"/>
              </a:rPr>
              <a:t>3</a:t>
            </a:r>
            <a:r>
              <a:rPr lang="en-US" sz="2800" dirty="0">
                <a:solidFill>
                  <a:srgbClr val="0000FF"/>
                </a:solidFill>
                <a:latin typeface="Times New Roman" pitchFamily="18" charset="0"/>
              </a:rPr>
              <a:t> – 4</a:t>
            </a:r>
            <a:r>
              <a:rPr lang="en-US" sz="2800" i="1" dirty="0">
                <a:solidFill>
                  <a:srgbClr val="0000FF"/>
                </a:solidFill>
                <a:latin typeface="Times New Roman" pitchFamily="18" charset="0"/>
              </a:rPr>
              <a:t>xy</a:t>
            </a:r>
            <a:endParaRPr lang="en-US" sz="2800" dirty="0">
              <a:solidFill>
                <a:srgbClr val="0000FF"/>
              </a:solidFill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Is it a monomial, binomial or trinomial?</a:t>
            </a:r>
          </a:p>
          <a:p>
            <a:pPr lvl="1" eaLnBrk="1" hangingPunct="1">
              <a:lnSpc>
                <a:spcPct val="90000"/>
              </a:lnSpc>
              <a:buFontTx/>
              <a:buChar char="•"/>
            </a:pPr>
            <a:r>
              <a:rPr lang="en-US" dirty="0">
                <a:latin typeface="Times New Roman" pitchFamily="18" charset="0"/>
              </a:rPr>
              <a:t>What is the degree of the polynomial?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400" dirty="0">
              <a:latin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latin typeface="Times New Roman" pitchFamily="18" charset="0"/>
              </a:rPr>
              <a:t>2.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Which of the following expressions are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NOT </a:t>
            </a:r>
            <a:r>
              <a:rPr lang="en-US" dirty="0">
                <a:solidFill>
                  <a:srgbClr val="0000FF"/>
                </a:solidFill>
                <a:latin typeface="Times New Roman" pitchFamily="18" charset="0"/>
              </a:rPr>
              <a:t>polynomials?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itchFamily="18" charset="0"/>
              </a:rPr>
              <a:t>              _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</a:rPr>
              <a:t>5x</a:t>
            </a:r>
            <a:r>
              <a:rPr lang="en-US" baseline="30000" dirty="0">
                <a:latin typeface="Times New Roman" pitchFamily="18" charset="0"/>
              </a:rPr>
              <a:t>4</a:t>
            </a:r>
            <a:r>
              <a:rPr lang="en-US" dirty="0">
                <a:latin typeface="Times New Roman" pitchFamily="18" charset="0"/>
              </a:rPr>
              <a:t> -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√5x + </a:t>
            </a:r>
            <a:r>
              <a:rPr lang="el-GR" dirty="0">
                <a:latin typeface="Times New Roman" pitchFamily="18" charset="0"/>
                <a:cs typeface="Times New Roman" pitchFamily="18" charset="0"/>
              </a:rPr>
              <a:t>Π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-3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+ 2xy – 10 	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u="sng" dirty="0">
                <a:latin typeface="Times New Roman" pitchFamily="18" charset="0"/>
                <a:cs typeface="Times New Roman" pitchFamily="18" charset="0"/>
              </a:rPr>
              <a:t>  1  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			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3x + 5                           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x + 5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Char char="•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-5x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7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xy – 10 		</a:t>
            </a:r>
            <a:r>
              <a:rPr lang="en-US" dirty="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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y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+ 6y - 8</a:t>
            </a:r>
          </a:p>
          <a:p>
            <a:pPr lvl="1"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             3</a:t>
            </a:r>
            <a:endParaRPr lang="el-GR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068262" y="990600"/>
            <a:ext cx="182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trinomial</a:t>
            </a:r>
            <a:endParaRPr lang="en-US" sz="2000" dirty="0">
              <a:solidFill>
                <a:srgbClr val="FF0000"/>
              </a:solidFill>
              <a:latin typeface="Times New Roman" pitchFamily="18" charset="0"/>
              <a:cs typeface="Arial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872641" y="1524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133600" y="4572001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924801" y="3559314"/>
            <a:ext cx="14477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Arial" charset="0"/>
              </a:rPr>
              <a:t>NOT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992" y="132114"/>
            <a:ext cx="8149446" cy="1947865"/>
          </a:xfrm>
          <a:prstGeom prst="rect">
            <a:avLst/>
          </a:prstGeom>
          <a:noFill/>
          <a:ln w="254000">
            <a:solidFill>
              <a:srgbClr val="FFFF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9246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</p:bld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Network Blitz">
  <a:themeElements>
    <a:clrScheme name="">
      <a:dk1>
        <a:srgbClr val="000000"/>
      </a:dk1>
      <a:lt1>
        <a:srgbClr val="E0CFB8"/>
      </a:lt1>
      <a:dk2>
        <a:srgbClr val="763B00"/>
      </a:dk2>
      <a:lt2>
        <a:srgbClr val="9C7644"/>
      </a:lt2>
      <a:accent1>
        <a:srgbClr val="C49E52"/>
      </a:accent1>
      <a:accent2>
        <a:srgbClr val="2D7927"/>
      </a:accent2>
      <a:accent3>
        <a:srgbClr val="EDE4D8"/>
      </a:accent3>
      <a:accent4>
        <a:srgbClr val="000000"/>
      </a:accent4>
      <a:accent5>
        <a:srgbClr val="DECCB3"/>
      </a:accent5>
      <a:accent6>
        <a:srgbClr val="286D22"/>
      </a:accent6>
      <a:hlink>
        <a:srgbClr val="000000"/>
      </a:hlink>
      <a:folHlink>
        <a:srgbClr val="000000"/>
      </a:folHlink>
    </a:clrScheme>
    <a:fontScheme name="1_Network Blitz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1_Network Blitz 1">
        <a:dk1>
          <a:srgbClr val="000044"/>
        </a:dk1>
        <a:lt1>
          <a:srgbClr val="FFFFFF"/>
        </a:lt1>
        <a:dk2>
          <a:srgbClr val="000066"/>
        </a:dk2>
        <a:lt2>
          <a:srgbClr val="FFCC00"/>
        </a:lt2>
        <a:accent1>
          <a:srgbClr val="9CE157"/>
        </a:accent1>
        <a:accent2>
          <a:srgbClr val="2663A0"/>
        </a:accent2>
        <a:accent3>
          <a:srgbClr val="AAAAB8"/>
        </a:accent3>
        <a:accent4>
          <a:srgbClr val="DADADA"/>
        </a:accent4>
        <a:accent5>
          <a:srgbClr val="CBEEB4"/>
        </a:accent5>
        <a:accent6>
          <a:srgbClr val="215991"/>
        </a:accent6>
        <a:hlink>
          <a:srgbClr val="F98D4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2">
        <a:dk1>
          <a:srgbClr val="000066"/>
        </a:dk1>
        <a:lt1>
          <a:srgbClr val="9CC2E8"/>
        </a:lt1>
        <a:dk2>
          <a:srgbClr val="4D4D4D"/>
        </a:dk2>
        <a:lt2>
          <a:srgbClr val="7DAFE1"/>
        </a:lt2>
        <a:accent1>
          <a:srgbClr val="26D2E4"/>
        </a:accent1>
        <a:accent2>
          <a:srgbClr val="D0E2F4"/>
        </a:accent2>
        <a:accent3>
          <a:srgbClr val="CBDDF2"/>
        </a:accent3>
        <a:accent4>
          <a:srgbClr val="000056"/>
        </a:accent4>
        <a:accent5>
          <a:srgbClr val="ACE5EF"/>
        </a:accent5>
        <a:accent6>
          <a:srgbClr val="BCCDDD"/>
        </a:accent6>
        <a:hlink>
          <a:srgbClr val="003366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3">
        <a:dk1>
          <a:srgbClr val="000000"/>
        </a:dk1>
        <a:lt1>
          <a:srgbClr val="EAEAEA"/>
        </a:lt1>
        <a:dk2>
          <a:srgbClr val="333333"/>
        </a:dk2>
        <a:lt2>
          <a:srgbClr val="DDDDDD"/>
        </a:lt2>
        <a:accent1>
          <a:srgbClr val="C0C0C0"/>
        </a:accent1>
        <a:accent2>
          <a:srgbClr val="FFFFFF"/>
        </a:accent2>
        <a:accent3>
          <a:srgbClr val="F3F3F3"/>
        </a:accent3>
        <a:accent4>
          <a:srgbClr val="000000"/>
        </a:accent4>
        <a:accent5>
          <a:srgbClr val="DCDCDC"/>
        </a:accent5>
        <a:accent6>
          <a:srgbClr val="E7E7E7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Blitz 4">
        <a:dk1>
          <a:srgbClr val="002E2D"/>
        </a:dk1>
        <a:lt1>
          <a:srgbClr val="FFFFFF"/>
        </a:lt1>
        <a:dk2>
          <a:srgbClr val="005250"/>
        </a:dk2>
        <a:lt2>
          <a:srgbClr val="FFCC00"/>
        </a:lt2>
        <a:accent1>
          <a:srgbClr val="9CE157"/>
        </a:accent1>
        <a:accent2>
          <a:srgbClr val="00817E"/>
        </a:accent2>
        <a:accent3>
          <a:srgbClr val="AAB3B3"/>
        </a:accent3>
        <a:accent4>
          <a:srgbClr val="DADADA"/>
        </a:accent4>
        <a:accent5>
          <a:srgbClr val="CBEEB4"/>
        </a:accent5>
        <a:accent6>
          <a:srgbClr val="007472"/>
        </a:accent6>
        <a:hlink>
          <a:srgbClr val="FFFF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5">
        <a:dk1>
          <a:srgbClr val="291A4C"/>
        </a:dk1>
        <a:lt1>
          <a:srgbClr val="FFFFFF"/>
        </a:lt1>
        <a:dk2>
          <a:srgbClr val="3B256B"/>
        </a:dk2>
        <a:lt2>
          <a:srgbClr val="FFCC00"/>
        </a:lt2>
        <a:accent1>
          <a:srgbClr val="6EBFCA"/>
        </a:accent1>
        <a:accent2>
          <a:srgbClr val="56369C"/>
        </a:accent2>
        <a:accent3>
          <a:srgbClr val="AFACBA"/>
        </a:accent3>
        <a:accent4>
          <a:srgbClr val="DADADA"/>
        </a:accent4>
        <a:accent5>
          <a:srgbClr val="BADCE1"/>
        </a:accent5>
        <a:accent6>
          <a:srgbClr val="4D308D"/>
        </a:accent6>
        <a:hlink>
          <a:srgbClr val="CCCCFF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Blitz 6">
        <a:dk1>
          <a:srgbClr val="511D30"/>
        </a:dk1>
        <a:lt1>
          <a:srgbClr val="FFFFFF"/>
        </a:lt1>
        <a:dk2>
          <a:srgbClr val="6D2740"/>
        </a:dk2>
        <a:lt2>
          <a:srgbClr val="FDD409"/>
        </a:lt2>
        <a:accent1>
          <a:srgbClr val="FDB83B"/>
        </a:accent1>
        <a:accent2>
          <a:srgbClr val="9D395D"/>
        </a:accent2>
        <a:accent3>
          <a:srgbClr val="BAACAF"/>
        </a:accent3>
        <a:accent4>
          <a:srgbClr val="DADADA"/>
        </a:accent4>
        <a:accent5>
          <a:srgbClr val="FED8AF"/>
        </a:accent5>
        <a:accent6>
          <a:srgbClr val="8E3353"/>
        </a:accent6>
        <a:hlink>
          <a:srgbClr val="FF99CC"/>
        </a:hlink>
        <a:folHlink>
          <a:srgbClr val="D6009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4174</TotalTime>
  <Words>819</Words>
  <Application>Microsoft Office PowerPoint</Application>
  <PresentationFormat>On-screen Show (4:3)</PresentationFormat>
  <Paragraphs>146</Paragraphs>
  <Slides>18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5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1" baseType="lpstr">
      <vt:lpstr>Arial</vt:lpstr>
      <vt:lpstr>Arial Black</vt:lpstr>
      <vt:lpstr>Calibri</vt:lpstr>
      <vt:lpstr>Cambria Math</vt:lpstr>
      <vt:lpstr>Symbol</vt:lpstr>
      <vt:lpstr>Times New Roman</vt:lpstr>
      <vt:lpstr>Wingdings</vt:lpstr>
      <vt:lpstr>Martin Gay</vt:lpstr>
      <vt:lpstr>1_Network Blitz</vt:lpstr>
      <vt:lpstr>2_Office Theme</vt:lpstr>
      <vt:lpstr>2_Network Blitz</vt:lpstr>
      <vt:lpstr>1_Office Theme</vt:lpstr>
      <vt:lpstr>Equation</vt:lpstr>
      <vt:lpstr>PowerPoint Presentation</vt:lpstr>
      <vt:lpstr>Section 5.2</vt:lpstr>
      <vt:lpstr>PowerPoint Presentation</vt:lpstr>
      <vt:lpstr>Polynomials: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Question: </vt:lpstr>
      <vt:lpstr>Problem from today’s homework: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  <vt:lpstr>Problem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148</cp:revision>
  <dcterms:created xsi:type="dcterms:W3CDTF">2013-08-26T02:26:37Z</dcterms:created>
  <dcterms:modified xsi:type="dcterms:W3CDTF">2018-06-07T22:14:26Z</dcterms:modified>
</cp:coreProperties>
</file>