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73" r:id="rId2"/>
    <p:sldMasterId id="2147483945" r:id="rId3"/>
  </p:sldMasterIdLst>
  <p:notesMasterIdLst>
    <p:notesMasterId r:id="rId19"/>
  </p:notesMasterIdLst>
  <p:sldIdLst>
    <p:sldId id="389" r:id="rId4"/>
    <p:sldId id="395" r:id="rId5"/>
    <p:sldId id="396" r:id="rId6"/>
    <p:sldId id="397" r:id="rId7"/>
    <p:sldId id="398" r:id="rId8"/>
    <p:sldId id="400" r:id="rId9"/>
    <p:sldId id="401" r:id="rId10"/>
    <p:sldId id="402" r:id="rId11"/>
    <p:sldId id="403" r:id="rId12"/>
    <p:sldId id="404" r:id="rId13"/>
    <p:sldId id="405" r:id="rId14"/>
    <p:sldId id="406" r:id="rId15"/>
    <p:sldId id="407" r:id="rId16"/>
    <p:sldId id="408" r:id="rId17"/>
    <p:sldId id="41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1049" autoAdjust="0"/>
    <p:restoredTop sz="94660"/>
  </p:normalViewPr>
  <p:slideViewPr>
    <p:cSldViewPr>
      <p:cViewPr varScale="1">
        <p:scale>
          <a:sx n="82" d="100"/>
          <a:sy n="82" d="100"/>
        </p:scale>
        <p:origin x="893" y="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9D7060E7-2D9A-4944-A151-752DF77E65A2}"/>
    <pc:docChg chg="delSld delMainMaster">
      <pc:chgData name="Skorczewski, Tyler" userId="51e037cb-caff-4c31-880d-f686087de38b" providerId="ADAL" clId="{9D7060E7-2D9A-4944-A151-752DF77E65A2}" dt="2018-06-07T22:12:53.909" v="38" actId="2696"/>
      <pc:docMkLst>
        <pc:docMk/>
      </pc:docMkLst>
      <pc:sldChg chg="del">
        <pc:chgData name="Skorczewski, Tyler" userId="51e037cb-caff-4c31-880d-f686087de38b" providerId="ADAL" clId="{9D7060E7-2D9A-4944-A151-752DF77E65A2}" dt="2018-06-07T22:12:19.443" v="0" actId="2696"/>
        <pc:sldMkLst>
          <pc:docMk/>
          <pc:sldMk cId="854923897" sldId="346"/>
        </pc:sldMkLst>
      </pc:sldChg>
      <pc:sldChg chg="del">
        <pc:chgData name="Skorczewski, Tyler" userId="51e037cb-caff-4c31-880d-f686087de38b" providerId="ADAL" clId="{9D7060E7-2D9A-4944-A151-752DF77E65A2}" dt="2018-06-07T22:12:53.899" v="26" actId="2696"/>
        <pc:sldMkLst>
          <pc:docMk/>
          <pc:sldMk cId="4257574835" sldId="391"/>
        </pc:sldMkLst>
      </pc:sldChg>
      <pc:sldChg chg="del">
        <pc:chgData name="Skorczewski, Tyler" userId="51e037cb-caff-4c31-880d-f686087de38b" providerId="ADAL" clId="{9D7060E7-2D9A-4944-A151-752DF77E65A2}" dt="2018-06-07T22:12:52.523" v="13" actId="2696"/>
        <pc:sldMkLst>
          <pc:docMk/>
          <pc:sldMk cId="155925553" sldId="394"/>
        </pc:sldMkLst>
      </pc:sldChg>
      <pc:sldMasterChg chg="del delSldLayout">
        <pc:chgData name="Skorczewski, Tyler" userId="51e037cb-caff-4c31-880d-f686087de38b" providerId="ADAL" clId="{9D7060E7-2D9A-4944-A151-752DF77E65A2}" dt="2018-06-07T22:12:19.456" v="12" actId="2696"/>
        <pc:sldMasterMkLst>
          <pc:docMk/>
          <pc:sldMasterMk cId="1913339983" sldId="2147483813"/>
        </pc:sldMasterMkLst>
        <pc:sldLayoutChg chg="del">
          <pc:chgData name="Skorczewski, Tyler" userId="51e037cb-caff-4c31-880d-f686087de38b" providerId="ADAL" clId="{9D7060E7-2D9A-4944-A151-752DF77E65A2}" dt="2018-06-07T22:12:19.445" v="1" actId="2696"/>
          <pc:sldLayoutMkLst>
            <pc:docMk/>
            <pc:sldMasterMk cId="1913339983" sldId="2147483813"/>
            <pc:sldLayoutMk cId="62144178" sldId="2147483814"/>
          </pc:sldLayoutMkLst>
        </pc:sldLayoutChg>
        <pc:sldLayoutChg chg="del">
          <pc:chgData name="Skorczewski, Tyler" userId="51e037cb-caff-4c31-880d-f686087de38b" providerId="ADAL" clId="{9D7060E7-2D9A-4944-A151-752DF77E65A2}" dt="2018-06-07T22:12:19.446" v="2" actId="2696"/>
          <pc:sldLayoutMkLst>
            <pc:docMk/>
            <pc:sldMasterMk cId="1913339983" sldId="2147483813"/>
            <pc:sldLayoutMk cId="4083937404" sldId="2147483815"/>
          </pc:sldLayoutMkLst>
        </pc:sldLayoutChg>
        <pc:sldLayoutChg chg="del">
          <pc:chgData name="Skorczewski, Tyler" userId="51e037cb-caff-4c31-880d-f686087de38b" providerId="ADAL" clId="{9D7060E7-2D9A-4944-A151-752DF77E65A2}" dt="2018-06-07T22:12:19.447" v="3" actId="2696"/>
          <pc:sldLayoutMkLst>
            <pc:docMk/>
            <pc:sldMasterMk cId="1913339983" sldId="2147483813"/>
            <pc:sldLayoutMk cId="1703686015" sldId="2147483816"/>
          </pc:sldLayoutMkLst>
        </pc:sldLayoutChg>
        <pc:sldLayoutChg chg="del">
          <pc:chgData name="Skorczewski, Tyler" userId="51e037cb-caff-4c31-880d-f686087de38b" providerId="ADAL" clId="{9D7060E7-2D9A-4944-A151-752DF77E65A2}" dt="2018-06-07T22:12:19.447" v="4" actId="2696"/>
          <pc:sldLayoutMkLst>
            <pc:docMk/>
            <pc:sldMasterMk cId="1913339983" sldId="2147483813"/>
            <pc:sldLayoutMk cId="3535946109" sldId="2147483817"/>
          </pc:sldLayoutMkLst>
        </pc:sldLayoutChg>
        <pc:sldLayoutChg chg="del">
          <pc:chgData name="Skorczewski, Tyler" userId="51e037cb-caff-4c31-880d-f686087de38b" providerId="ADAL" clId="{9D7060E7-2D9A-4944-A151-752DF77E65A2}" dt="2018-06-07T22:12:19.448" v="5" actId="2696"/>
          <pc:sldLayoutMkLst>
            <pc:docMk/>
            <pc:sldMasterMk cId="1913339983" sldId="2147483813"/>
            <pc:sldLayoutMk cId="3434178089" sldId="2147483818"/>
          </pc:sldLayoutMkLst>
        </pc:sldLayoutChg>
        <pc:sldLayoutChg chg="del">
          <pc:chgData name="Skorczewski, Tyler" userId="51e037cb-caff-4c31-880d-f686087de38b" providerId="ADAL" clId="{9D7060E7-2D9A-4944-A151-752DF77E65A2}" dt="2018-06-07T22:12:19.449" v="6" actId="2696"/>
          <pc:sldLayoutMkLst>
            <pc:docMk/>
            <pc:sldMasterMk cId="1913339983" sldId="2147483813"/>
            <pc:sldLayoutMk cId="1507300830" sldId="2147483819"/>
          </pc:sldLayoutMkLst>
        </pc:sldLayoutChg>
        <pc:sldLayoutChg chg="del">
          <pc:chgData name="Skorczewski, Tyler" userId="51e037cb-caff-4c31-880d-f686087de38b" providerId="ADAL" clId="{9D7060E7-2D9A-4944-A151-752DF77E65A2}" dt="2018-06-07T22:12:19.450" v="7" actId="2696"/>
          <pc:sldLayoutMkLst>
            <pc:docMk/>
            <pc:sldMasterMk cId="1913339983" sldId="2147483813"/>
            <pc:sldLayoutMk cId="2845087181" sldId="2147483820"/>
          </pc:sldLayoutMkLst>
        </pc:sldLayoutChg>
        <pc:sldLayoutChg chg="del">
          <pc:chgData name="Skorczewski, Tyler" userId="51e037cb-caff-4c31-880d-f686087de38b" providerId="ADAL" clId="{9D7060E7-2D9A-4944-A151-752DF77E65A2}" dt="2018-06-07T22:12:19.451" v="8" actId="2696"/>
          <pc:sldLayoutMkLst>
            <pc:docMk/>
            <pc:sldMasterMk cId="1913339983" sldId="2147483813"/>
            <pc:sldLayoutMk cId="1143020709" sldId="2147483821"/>
          </pc:sldLayoutMkLst>
        </pc:sldLayoutChg>
        <pc:sldLayoutChg chg="del">
          <pc:chgData name="Skorczewski, Tyler" userId="51e037cb-caff-4c31-880d-f686087de38b" providerId="ADAL" clId="{9D7060E7-2D9A-4944-A151-752DF77E65A2}" dt="2018-06-07T22:12:19.452" v="9" actId="2696"/>
          <pc:sldLayoutMkLst>
            <pc:docMk/>
            <pc:sldMasterMk cId="1913339983" sldId="2147483813"/>
            <pc:sldLayoutMk cId="2753770856" sldId="2147483822"/>
          </pc:sldLayoutMkLst>
        </pc:sldLayoutChg>
        <pc:sldLayoutChg chg="del">
          <pc:chgData name="Skorczewski, Tyler" userId="51e037cb-caff-4c31-880d-f686087de38b" providerId="ADAL" clId="{9D7060E7-2D9A-4944-A151-752DF77E65A2}" dt="2018-06-07T22:12:19.452" v="10" actId="2696"/>
          <pc:sldLayoutMkLst>
            <pc:docMk/>
            <pc:sldMasterMk cId="1913339983" sldId="2147483813"/>
            <pc:sldLayoutMk cId="2742875318" sldId="2147483823"/>
          </pc:sldLayoutMkLst>
        </pc:sldLayoutChg>
        <pc:sldLayoutChg chg="del">
          <pc:chgData name="Skorczewski, Tyler" userId="51e037cb-caff-4c31-880d-f686087de38b" providerId="ADAL" clId="{9D7060E7-2D9A-4944-A151-752DF77E65A2}" dt="2018-06-07T22:12:19.453" v="11" actId="2696"/>
          <pc:sldLayoutMkLst>
            <pc:docMk/>
            <pc:sldMasterMk cId="1913339983" sldId="2147483813"/>
            <pc:sldLayoutMk cId="3493847997" sldId="2147483824"/>
          </pc:sldLayoutMkLst>
        </pc:sldLayoutChg>
      </pc:sldMasterChg>
      <pc:sldMasterChg chg="del delSldLayout">
        <pc:chgData name="Skorczewski, Tyler" userId="51e037cb-caff-4c31-880d-f686087de38b" providerId="ADAL" clId="{9D7060E7-2D9A-4944-A151-752DF77E65A2}" dt="2018-06-07T22:12:53.909" v="38" actId="2696"/>
        <pc:sldMasterMkLst>
          <pc:docMk/>
          <pc:sldMasterMk cId="3641634430" sldId="2147483921"/>
        </pc:sldMasterMkLst>
        <pc:sldLayoutChg chg="del">
          <pc:chgData name="Skorczewski, Tyler" userId="51e037cb-caff-4c31-880d-f686087de38b" providerId="ADAL" clId="{9D7060E7-2D9A-4944-A151-752DF77E65A2}" dt="2018-06-07T22:12:53.900" v="27" actId="2696"/>
          <pc:sldLayoutMkLst>
            <pc:docMk/>
            <pc:sldMasterMk cId="3641634430" sldId="2147483921"/>
            <pc:sldLayoutMk cId="181883537" sldId="2147483922"/>
          </pc:sldLayoutMkLst>
        </pc:sldLayoutChg>
        <pc:sldLayoutChg chg="del">
          <pc:chgData name="Skorczewski, Tyler" userId="51e037cb-caff-4c31-880d-f686087de38b" providerId="ADAL" clId="{9D7060E7-2D9A-4944-A151-752DF77E65A2}" dt="2018-06-07T22:12:53.901" v="28" actId="2696"/>
          <pc:sldLayoutMkLst>
            <pc:docMk/>
            <pc:sldMasterMk cId="3641634430" sldId="2147483921"/>
            <pc:sldLayoutMk cId="3420389503" sldId="2147483923"/>
          </pc:sldLayoutMkLst>
        </pc:sldLayoutChg>
        <pc:sldLayoutChg chg="del">
          <pc:chgData name="Skorczewski, Tyler" userId="51e037cb-caff-4c31-880d-f686087de38b" providerId="ADAL" clId="{9D7060E7-2D9A-4944-A151-752DF77E65A2}" dt="2018-06-07T22:12:53.902" v="29" actId="2696"/>
          <pc:sldLayoutMkLst>
            <pc:docMk/>
            <pc:sldMasterMk cId="3641634430" sldId="2147483921"/>
            <pc:sldLayoutMk cId="1892114648" sldId="2147483924"/>
          </pc:sldLayoutMkLst>
        </pc:sldLayoutChg>
        <pc:sldLayoutChg chg="del">
          <pc:chgData name="Skorczewski, Tyler" userId="51e037cb-caff-4c31-880d-f686087de38b" providerId="ADAL" clId="{9D7060E7-2D9A-4944-A151-752DF77E65A2}" dt="2018-06-07T22:12:53.903" v="30" actId="2696"/>
          <pc:sldLayoutMkLst>
            <pc:docMk/>
            <pc:sldMasterMk cId="3641634430" sldId="2147483921"/>
            <pc:sldLayoutMk cId="2317850163" sldId="2147483925"/>
          </pc:sldLayoutMkLst>
        </pc:sldLayoutChg>
        <pc:sldLayoutChg chg="del">
          <pc:chgData name="Skorczewski, Tyler" userId="51e037cb-caff-4c31-880d-f686087de38b" providerId="ADAL" clId="{9D7060E7-2D9A-4944-A151-752DF77E65A2}" dt="2018-06-07T22:12:53.904" v="31" actId="2696"/>
          <pc:sldLayoutMkLst>
            <pc:docMk/>
            <pc:sldMasterMk cId="3641634430" sldId="2147483921"/>
            <pc:sldLayoutMk cId="347406565" sldId="2147483926"/>
          </pc:sldLayoutMkLst>
        </pc:sldLayoutChg>
        <pc:sldLayoutChg chg="del">
          <pc:chgData name="Skorczewski, Tyler" userId="51e037cb-caff-4c31-880d-f686087de38b" providerId="ADAL" clId="{9D7060E7-2D9A-4944-A151-752DF77E65A2}" dt="2018-06-07T22:12:53.904" v="32" actId="2696"/>
          <pc:sldLayoutMkLst>
            <pc:docMk/>
            <pc:sldMasterMk cId="3641634430" sldId="2147483921"/>
            <pc:sldLayoutMk cId="3164275490" sldId="2147483927"/>
          </pc:sldLayoutMkLst>
        </pc:sldLayoutChg>
        <pc:sldLayoutChg chg="del">
          <pc:chgData name="Skorczewski, Tyler" userId="51e037cb-caff-4c31-880d-f686087de38b" providerId="ADAL" clId="{9D7060E7-2D9A-4944-A151-752DF77E65A2}" dt="2018-06-07T22:12:53.905" v="33" actId="2696"/>
          <pc:sldLayoutMkLst>
            <pc:docMk/>
            <pc:sldMasterMk cId="3641634430" sldId="2147483921"/>
            <pc:sldLayoutMk cId="4259453135" sldId="2147483928"/>
          </pc:sldLayoutMkLst>
        </pc:sldLayoutChg>
        <pc:sldLayoutChg chg="del">
          <pc:chgData name="Skorczewski, Tyler" userId="51e037cb-caff-4c31-880d-f686087de38b" providerId="ADAL" clId="{9D7060E7-2D9A-4944-A151-752DF77E65A2}" dt="2018-06-07T22:12:53.906" v="34" actId="2696"/>
          <pc:sldLayoutMkLst>
            <pc:docMk/>
            <pc:sldMasterMk cId="3641634430" sldId="2147483921"/>
            <pc:sldLayoutMk cId="1497871180" sldId="2147483929"/>
          </pc:sldLayoutMkLst>
        </pc:sldLayoutChg>
        <pc:sldLayoutChg chg="del">
          <pc:chgData name="Skorczewski, Tyler" userId="51e037cb-caff-4c31-880d-f686087de38b" providerId="ADAL" clId="{9D7060E7-2D9A-4944-A151-752DF77E65A2}" dt="2018-06-07T22:12:53.906" v="35" actId="2696"/>
          <pc:sldLayoutMkLst>
            <pc:docMk/>
            <pc:sldMasterMk cId="3641634430" sldId="2147483921"/>
            <pc:sldLayoutMk cId="1102537714" sldId="2147483930"/>
          </pc:sldLayoutMkLst>
        </pc:sldLayoutChg>
        <pc:sldLayoutChg chg="del">
          <pc:chgData name="Skorczewski, Tyler" userId="51e037cb-caff-4c31-880d-f686087de38b" providerId="ADAL" clId="{9D7060E7-2D9A-4944-A151-752DF77E65A2}" dt="2018-06-07T22:12:53.907" v="36" actId="2696"/>
          <pc:sldLayoutMkLst>
            <pc:docMk/>
            <pc:sldMasterMk cId="3641634430" sldId="2147483921"/>
            <pc:sldLayoutMk cId="1470150167" sldId="2147483931"/>
          </pc:sldLayoutMkLst>
        </pc:sldLayoutChg>
        <pc:sldLayoutChg chg="del">
          <pc:chgData name="Skorczewski, Tyler" userId="51e037cb-caff-4c31-880d-f686087de38b" providerId="ADAL" clId="{9D7060E7-2D9A-4944-A151-752DF77E65A2}" dt="2018-06-07T22:12:53.908" v="37" actId="2696"/>
          <pc:sldLayoutMkLst>
            <pc:docMk/>
            <pc:sldMasterMk cId="3641634430" sldId="2147483921"/>
            <pc:sldLayoutMk cId="1626730864" sldId="2147483932"/>
          </pc:sldLayoutMkLst>
        </pc:sldLayoutChg>
      </pc:sldMasterChg>
      <pc:sldMasterChg chg="del delSldLayout">
        <pc:chgData name="Skorczewski, Tyler" userId="51e037cb-caff-4c31-880d-f686087de38b" providerId="ADAL" clId="{9D7060E7-2D9A-4944-A151-752DF77E65A2}" dt="2018-06-07T22:12:52.538" v="25" actId="2696"/>
        <pc:sldMasterMkLst>
          <pc:docMk/>
          <pc:sldMasterMk cId="948904642" sldId="2147483933"/>
        </pc:sldMasterMkLst>
        <pc:sldLayoutChg chg="del">
          <pc:chgData name="Skorczewski, Tyler" userId="51e037cb-caff-4c31-880d-f686087de38b" providerId="ADAL" clId="{9D7060E7-2D9A-4944-A151-752DF77E65A2}" dt="2018-06-07T22:12:52.526" v="14" actId="2696"/>
          <pc:sldLayoutMkLst>
            <pc:docMk/>
            <pc:sldMasterMk cId="948904642" sldId="2147483933"/>
            <pc:sldLayoutMk cId="2347589835" sldId="2147483934"/>
          </pc:sldLayoutMkLst>
        </pc:sldLayoutChg>
        <pc:sldLayoutChg chg="del">
          <pc:chgData name="Skorczewski, Tyler" userId="51e037cb-caff-4c31-880d-f686087de38b" providerId="ADAL" clId="{9D7060E7-2D9A-4944-A151-752DF77E65A2}" dt="2018-06-07T22:12:52.527" v="15" actId="2696"/>
          <pc:sldLayoutMkLst>
            <pc:docMk/>
            <pc:sldMasterMk cId="948904642" sldId="2147483933"/>
            <pc:sldLayoutMk cId="3039594895" sldId="2147483935"/>
          </pc:sldLayoutMkLst>
        </pc:sldLayoutChg>
        <pc:sldLayoutChg chg="del">
          <pc:chgData name="Skorczewski, Tyler" userId="51e037cb-caff-4c31-880d-f686087de38b" providerId="ADAL" clId="{9D7060E7-2D9A-4944-A151-752DF77E65A2}" dt="2018-06-07T22:12:52.527" v="16" actId="2696"/>
          <pc:sldLayoutMkLst>
            <pc:docMk/>
            <pc:sldMasterMk cId="948904642" sldId="2147483933"/>
            <pc:sldLayoutMk cId="189379818" sldId="2147483936"/>
          </pc:sldLayoutMkLst>
        </pc:sldLayoutChg>
        <pc:sldLayoutChg chg="del">
          <pc:chgData name="Skorczewski, Tyler" userId="51e037cb-caff-4c31-880d-f686087de38b" providerId="ADAL" clId="{9D7060E7-2D9A-4944-A151-752DF77E65A2}" dt="2018-06-07T22:12:52.528" v="17" actId="2696"/>
          <pc:sldLayoutMkLst>
            <pc:docMk/>
            <pc:sldMasterMk cId="948904642" sldId="2147483933"/>
            <pc:sldLayoutMk cId="955568221" sldId="2147483937"/>
          </pc:sldLayoutMkLst>
        </pc:sldLayoutChg>
        <pc:sldLayoutChg chg="del">
          <pc:chgData name="Skorczewski, Tyler" userId="51e037cb-caff-4c31-880d-f686087de38b" providerId="ADAL" clId="{9D7060E7-2D9A-4944-A151-752DF77E65A2}" dt="2018-06-07T22:12:52.529" v="18" actId="2696"/>
          <pc:sldLayoutMkLst>
            <pc:docMk/>
            <pc:sldMasterMk cId="948904642" sldId="2147483933"/>
            <pc:sldLayoutMk cId="1986722407" sldId="2147483938"/>
          </pc:sldLayoutMkLst>
        </pc:sldLayoutChg>
        <pc:sldLayoutChg chg="del">
          <pc:chgData name="Skorczewski, Tyler" userId="51e037cb-caff-4c31-880d-f686087de38b" providerId="ADAL" clId="{9D7060E7-2D9A-4944-A151-752DF77E65A2}" dt="2018-06-07T22:12:52.530" v="19" actId="2696"/>
          <pc:sldLayoutMkLst>
            <pc:docMk/>
            <pc:sldMasterMk cId="948904642" sldId="2147483933"/>
            <pc:sldLayoutMk cId="2072222831" sldId="2147483939"/>
          </pc:sldLayoutMkLst>
        </pc:sldLayoutChg>
        <pc:sldLayoutChg chg="del">
          <pc:chgData name="Skorczewski, Tyler" userId="51e037cb-caff-4c31-880d-f686087de38b" providerId="ADAL" clId="{9D7060E7-2D9A-4944-A151-752DF77E65A2}" dt="2018-06-07T22:12:52.531" v="20" actId="2696"/>
          <pc:sldLayoutMkLst>
            <pc:docMk/>
            <pc:sldMasterMk cId="948904642" sldId="2147483933"/>
            <pc:sldLayoutMk cId="548960143" sldId="2147483940"/>
          </pc:sldLayoutMkLst>
        </pc:sldLayoutChg>
        <pc:sldLayoutChg chg="del">
          <pc:chgData name="Skorczewski, Tyler" userId="51e037cb-caff-4c31-880d-f686087de38b" providerId="ADAL" clId="{9D7060E7-2D9A-4944-A151-752DF77E65A2}" dt="2018-06-07T22:12:52.532" v="21" actId="2696"/>
          <pc:sldLayoutMkLst>
            <pc:docMk/>
            <pc:sldMasterMk cId="948904642" sldId="2147483933"/>
            <pc:sldLayoutMk cId="593809613" sldId="2147483941"/>
          </pc:sldLayoutMkLst>
        </pc:sldLayoutChg>
        <pc:sldLayoutChg chg="del">
          <pc:chgData name="Skorczewski, Tyler" userId="51e037cb-caff-4c31-880d-f686087de38b" providerId="ADAL" clId="{9D7060E7-2D9A-4944-A151-752DF77E65A2}" dt="2018-06-07T22:12:52.533" v="22" actId="2696"/>
          <pc:sldLayoutMkLst>
            <pc:docMk/>
            <pc:sldMasterMk cId="948904642" sldId="2147483933"/>
            <pc:sldLayoutMk cId="40162826" sldId="2147483942"/>
          </pc:sldLayoutMkLst>
        </pc:sldLayoutChg>
        <pc:sldLayoutChg chg="del">
          <pc:chgData name="Skorczewski, Tyler" userId="51e037cb-caff-4c31-880d-f686087de38b" providerId="ADAL" clId="{9D7060E7-2D9A-4944-A151-752DF77E65A2}" dt="2018-06-07T22:12:52.534" v="23" actId="2696"/>
          <pc:sldLayoutMkLst>
            <pc:docMk/>
            <pc:sldMasterMk cId="948904642" sldId="2147483933"/>
            <pc:sldLayoutMk cId="4114277917" sldId="2147483943"/>
          </pc:sldLayoutMkLst>
        </pc:sldLayoutChg>
        <pc:sldLayoutChg chg="del">
          <pc:chgData name="Skorczewski, Tyler" userId="51e037cb-caff-4c31-880d-f686087de38b" providerId="ADAL" clId="{9D7060E7-2D9A-4944-A151-752DF77E65A2}" dt="2018-06-07T22:12:52.534" v="24" actId="2696"/>
          <pc:sldLayoutMkLst>
            <pc:docMk/>
            <pc:sldMasterMk cId="948904642" sldId="2147483933"/>
            <pc:sldLayoutMk cId="3025575354" sldId="214748394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113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E59E2F-B4B5-4ED9-84E5-E9B0607187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239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48B7768-AF11-4222-BC72-B5002CF639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790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F613EED-B099-4542-B177-06C931E35D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408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9160C0-8BF1-4C01-ACB4-08E08D6581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7267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081C47-68C1-4311-9D67-53F07D3C38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173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71C9C3F-0446-4EF6-8C1D-34914A5C81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007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2945EA7-46F1-4509-87D3-2265468CFC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2187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3DF50D-6C8A-4DD5-AFFB-4A32013BE4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85202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35BE74D-3DDF-450D-9528-D911A659A47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7618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9E7E752-19AA-4317-B47D-79D29A3EC4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008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7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39B0E52-0052-44FB-B730-7EFBAC269DF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63568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A6C529A-0E3D-4124-8650-B2E724EDEC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48641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5FEE038-1FF0-4254-8BA7-E7B7988259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58274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EFAE9A9-1A61-41F6-9CCA-8984124DEA8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96914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4792BA5-3F61-456E-8149-2F4A7EB94F5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22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7DAF7F3-3C68-438B-AB3B-CC11D8CA843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49512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1CD1784-FE7E-49AC-98D9-57A84B6CB7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00545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1F1B00C-2C1E-494D-88F2-C9245D413A9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46766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47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45778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051EA9-9D20-4153-A856-0530D99E8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99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33D041-7FF4-46D6-A596-E931E1C0FA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035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AFEE3-4E8F-487B-A2D3-A99F1669AD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22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CA76CC-8A7C-4ED2-B8E5-36CE6969FD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91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370326539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D150BAE5-8582-435F-B1E9-6A08854C6822}"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6572978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4C1E4A7C-9836-432E-AC69-A12073E7BE65}"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388204417"/>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685800" y="1828800"/>
            <a:ext cx="7772400" cy="1470025"/>
          </a:xfrm>
        </p:spPr>
        <p:txBody>
          <a:bodyPr/>
          <a:lstStyle/>
          <a:p>
            <a:pPr eaLnBrk="1" hangingPunct="1"/>
            <a:r>
              <a:rPr lang="en-US" sz="6000" dirty="0"/>
              <a:t>Sections 5.3/5.4</a:t>
            </a:r>
          </a:p>
        </p:txBody>
      </p:sp>
      <p:sp>
        <p:nvSpPr>
          <p:cNvPr id="3" name="Subtitle 2"/>
          <p:cNvSpPr>
            <a:spLocks noGrp="1"/>
          </p:cNvSpPr>
          <p:nvPr>
            <p:ph type="subTitle" idx="1"/>
          </p:nvPr>
        </p:nvSpPr>
        <p:spPr>
          <a:xfrm>
            <a:off x="1371600" y="3581400"/>
            <a:ext cx="6400800" cy="1752600"/>
          </a:xfrm>
        </p:spPr>
        <p:txBody>
          <a:bodyPr rtlCol="0">
            <a:normAutofit/>
          </a:bodyPr>
          <a:lstStyle/>
          <a:p>
            <a:pPr eaLnBrk="1" fontAlgn="auto" hangingPunct="1">
              <a:spcAft>
                <a:spcPts val="0"/>
              </a:spcAft>
              <a:buFont typeface="Arial" pitchFamily="34" charset="0"/>
              <a:buNone/>
              <a:defRPr/>
            </a:pPr>
            <a:r>
              <a:rPr lang="en-US" dirty="0"/>
              <a:t>Multiplying Polynomials</a:t>
            </a:r>
          </a:p>
        </p:txBody>
      </p:sp>
    </p:spTree>
    <p:extLst>
      <p:ext uri="{BB962C8B-B14F-4D97-AF65-F5344CB8AC3E}">
        <p14:creationId xmlns:p14="http://schemas.microsoft.com/office/powerpoint/2010/main" val="33581056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body" idx="4294967295"/>
          </p:nvPr>
        </p:nvSpPr>
        <p:spPr>
          <a:xfrm>
            <a:off x="6096000" y="5867400"/>
            <a:ext cx="3048000" cy="609600"/>
          </a:xfrm>
        </p:spPr>
        <p:txBody>
          <a:bodyPr/>
          <a:lstStyle/>
          <a:p>
            <a:pPr eaLnBrk="1" hangingPunct="1">
              <a:buFontTx/>
              <a:buNone/>
            </a:pPr>
            <a:r>
              <a:rPr lang="en-US" sz="2800">
                <a:latin typeface="Times New Roman" pitchFamily="18" charset="0"/>
              </a:rPr>
              <a:t>= </a:t>
            </a:r>
            <a:r>
              <a:rPr lang="en-US" sz="2800" i="1">
                <a:latin typeface="Times New Roman" pitchFamily="18" charset="0"/>
              </a:rPr>
              <a:t>y</a:t>
            </a:r>
            <a:r>
              <a:rPr lang="en-US" sz="2800" baseline="30000">
                <a:latin typeface="Times New Roman" pitchFamily="18" charset="0"/>
              </a:rPr>
              <a:t>2</a:t>
            </a:r>
            <a:r>
              <a:rPr lang="en-US" sz="2800">
                <a:latin typeface="Times New Roman" pitchFamily="18" charset="0"/>
              </a:rPr>
              <a:t> – 8</a:t>
            </a:r>
            <a:r>
              <a:rPr lang="en-US" sz="2800" i="1">
                <a:latin typeface="Times New Roman" pitchFamily="18" charset="0"/>
              </a:rPr>
              <a:t>y</a:t>
            </a:r>
            <a:r>
              <a:rPr lang="en-US" sz="2800">
                <a:latin typeface="Times New Roman" pitchFamily="18" charset="0"/>
              </a:rPr>
              <a:t> – 48</a:t>
            </a:r>
          </a:p>
        </p:txBody>
      </p:sp>
      <p:grpSp>
        <p:nvGrpSpPr>
          <p:cNvPr id="37891" name="Group 3"/>
          <p:cNvGrpSpPr>
            <a:grpSpLocks/>
          </p:cNvGrpSpPr>
          <p:nvPr/>
        </p:nvGrpSpPr>
        <p:grpSpPr bwMode="auto">
          <a:xfrm>
            <a:off x="304800" y="533400"/>
            <a:ext cx="1905000" cy="762000"/>
            <a:chOff x="192" y="240"/>
            <a:chExt cx="1200" cy="480"/>
          </a:xfrm>
        </p:grpSpPr>
        <p:sp>
          <p:nvSpPr>
            <p:cNvPr id="37904" name="Rectangle 4"/>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7905" name="Text Box 5"/>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7892" name="Text Box 6"/>
          <p:cNvSpPr txBox="1">
            <a:spLocks noChangeArrowheads="1"/>
          </p:cNvSpPr>
          <p:nvPr/>
        </p:nvSpPr>
        <p:spPr bwMode="auto">
          <a:xfrm>
            <a:off x="609600" y="15240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sz="2800">
                <a:solidFill>
                  <a:prstClr val="black"/>
                </a:solidFill>
              </a:rPr>
              <a:t>Multiply (</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a:t>
            </a:r>
            <a:endParaRPr lang="en-US">
              <a:solidFill>
                <a:prstClr val="black"/>
              </a:solidFill>
            </a:endParaRPr>
          </a:p>
        </p:txBody>
      </p:sp>
      <p:sp>
        <p:nvSpPr>
          <p:cNvPr id="37893" name="Text Box 7"/>
          <p:cNvSpPr txBox="1">
            <a:spLocks noChangeArrowheads="1"/>
          </p:cNvSpPr>
          <p:nvPr/>
        </p:nvSpPr>
        <p:spPr bwMode="auto">
          <a:xfrm>
            <a:off x="1066800" y="22860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b="1" i="1">
                <a:solidFill>
                  <a:srgbClr val="C0504D"/>
                </a:solidFill>
              </a:rPr>
              <a:t>y</a:t>
            </a:r>
            <a:r>
              <a:rPr lang="en-US" sz="2800">
                <a:solidFill>
                  <a:prstClr val="black"/>
                </a:solidFill>
              </a:rPr>
              <a:t> – 12)(</a:t>
            </a:r>
            <a:r>
              <a:rPr lang="en-US" sz="2800" b="1" i="1">
                <a:solidFill>
                  <a:srgbClr val="C0504D"/>
                </a:solidFill>
              </a:rPr>
              <a:t>y</a:t>
            </a:r>
            <a:r>
              <a:rPr lang="en-US" sz="2800">
                <a:solidFill>
                  <a:prstClr val="black"/>
                </a:solidFill>
              </a:rPr>
              <a:t> + 4)</a:t>
            </a:r>
          </a:p>
        </p:txBody>
      </p:sp>
      <p:sp>
        <p:nvSpPr>
          <p:cNvPr id="37894" name="Text Box 8"/>
          <p:cNvSpPr txBox="1">
            <a:spLocks noChangeArrowheads="1"/>
          </p:cNvSpPr>
          <p:nvPr/>
        </p:nvSpPr>
        <p:spPr bwMode="auto">
          <a:xfrm>
            <a:off x="1066800" y="28956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b="1" i="1">
                <a:solidFill>
                  <a:srgbClr val="C0504D"/>
                </a:solidFill>
              </a:rPr>
              <a:t>y</a:t>
            </a:r>
            <a:r>
              <a:rPr lang="en-US" sz="2800">
                <a:solidFill>
                  <a:prstClr val="black"/>
                </a:solidFill>
              </a:rPr>
              <a:t> – 12)(</a:t>
            </a:r>
            <a:r>
              <a:rPr lang="en-US" sz="2800" i="1">
                <a:solidFill>
                  <a:prstClr val="black"/>
                </a:solidFill>
              </a:rPr>
              <a:t>y</a:t>
            </a:r>
            <a:r>
              <a:rPr lang="en-US" sz="2800">
                <a:solidFill>
                  <a:prstClr val="black"/>
                </a:solidFill>
              </a:rPr>
              <a:t> + </a:t>
            </a:r>
            <a:r>
              <a:rPr lang="en-US" sz="2800" b="1">
                <a:solidFill>
                  <a:srgbClr val="C0504D"/>
                </a:solidFill>
              </a:rPr>
              <a:t>4</a:t>
            </a:r>
            <a:r>
              <a:rPr lang="en-US" sz="2800">
                <a:solidFill>
                  <a:prstClr val="black"/>
                </a:solidFill>
              </a:rPr>
              <a:t>)</a:t>
            </a:r>
          </a:p>
        </p:txBody>
      </p:sp>
      <p:sp>
        <p:nvSpPr>
          <p:cNvPr id="37895" name="Text Box 9"/>
          <p:cNvSpPr txBox="1">
            <a:spLocks noChangeArrowheads="1"/>
          </p:cNvSpPr>
          <p:nvPr/>
        </p:nvSpPr>
        <p:spPr bwMode="auto">
          <a:xfrm>
            <a:off x="1066800" y="35052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12</a:t>
            </a:r>
            <a:r>
              <a:rPr lang="en-US" sz="2800">
                <a:solidFill>
                  <a:prstClr val="black"/>
                </a:solidFill>
              </a:rPr>
              <a:t>)(</a:t>
            </a:r>
            <a:r>
              <a:rPr lang="en-US" sz="2800" b="1" i="1">
                <a:solidFill>
                  <a:srgbClr val="C0504D"/>
                </a:solidFill>
              </a:rPr>
              <a:t>y</a:t>
            </a:r>
            <a:r>
              <a:rPr lang="en-US" sz="2800">
                <a:solidFill>
                  <a:prstClr val="black"/>
                </a:solidFill>
              </a:rPr>
              <a:t> + 4)</a:t>
            </a:r>
          </a:p>
        </p:txBody>
      </p:sp>
      <p:sp>
        <p:nvSpPr>
          <p:cNvPr id="37896" name="Text Box 10"/>
          <p:cNvSpPr txBox="1">
            <a:spLocks noChangeArrowheads="1"/>
          </p:cNvSpPr>
          <p:nvPr/>
        </p:nvSpPr>
        <p:spPr bwMode="auto">
          <a:xfrm>
            <a:off x="1066800" y="4114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12</a:t>
            </a:r>
            <a:r>
              <a:rPr lang="en-US" sz="2800">
                <a:solidFill>
                  <a:prstClr val="black"/>
                </a:solidFill>
              </a:rPr>
              <a:t>)(</a:t>
            </a:r>
            <a:r>
              <a:rPr lang="en-US" sz="2800" i="1">
                <a:solidFill>
                  <a:prstClr val="black"/>
                </a:solidFill>
              </a:rPr>
              <a:t>y</a:t>
            </a:r>
            <a:r>
              <a:rPr lang="en-US" sz="2800">
                <a:solidFill>
                  <a:prstClr val="black"/>
                </a:solidFill>
              </a:rPr>
              <a:t> + </a:t>
            </a:r>
            <a:r>
              <a:rPr lang="en-US" sz="2800" b="1">
                <a:solidFill>
                  <a:srgbClr val="C0504D"/>
                </a:solidFill>
              </a:rPr>
              <a:t>4</a:t>
            </a:r>
            <a:r>
              <a:rPr lang="en-US" sz="2800">
                <a:solidFill>
                  <a:prstClr val="black"/>
                </a:solidFill>
              </a:rPr>
              <a:t>)</a:t>
            </a:r>
          </a:p>
        </p:txBody>
      </p:sp>
      <p:sp>
        <p:nvSpPr>
          <p:cNvPr id="37897" name="Text Box 11"/>
          <p:cNvSpPr txBox="1">
            <a:spLocks noChangeArrowheads="1"/>
          </p:cNvSpPr>
          <p:nvPr/>
        </p:nvSpPr>
        <p:spPr bwMode="auto">
          <a:xfrm>
            <a:off x="3733800" y="23622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First</a:t>
            </a:r>
            <a:r>
              <a:rPr lang="en-US">
                <a:solidFill>
                  <a:prstClr val="black"/>
                </a:solidFill>
              </a:rPr>
              <a:t> terms is </a:t>
            </a:r>
            <a:r>
              <a:rPr lang="en-US" i="1">
                <a:solidFill>
                  <a:prstClr val="black"/>
                </a:solidFill>
              </a:rPr>
              <a:t>y</a:t>
            </a:r>
            <a:r>
              <a:rPr lang="en-US" baseline="30000">
                <a:solidFill>
                  <a:prstClr val="black"/>
                </a:solidFill>
              </a:rPr>
              <a:t>2</a:t>
            </a:r>
          </a:p>
        </p:txBody>
      </p:sp>
      <p:sp>
        <p:nvSpPr>
          <p:cNvPr id="37898" name="Text Box 12"/>
          <p:cNvSpPr txBox="1">
            <a:spLocks noChangeArrowheads="1"/>
          </p:cNvSpPr>
          <p:nvPr/>
        </p:nvSpPr>
        <p:spPr bwMode="auto">
          <a:xfrm>
            <a:off x="3733800" y="29718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Outside</a:t>
            </a:r>
            <a:r>
              <a:rPr lang="en-US">
                <a:solidFill>
                  <a:prstClr val="black"/>
                </a:solidFill>
              </a:rPr>
              <a:t> terms is 4</a:t>
            </a:r>
            <a:r>
              <a:rPr lang="en-US" i="1">
                <a:solidFill>
                  <a:prstClr val="black"/>
                </a:solidFill>
              </a:rPr>
              <a:t>y</a:t>
            </a:r>
            <a:endParaRPr lang="en-US" baseline="30000">
              <a:solidFill>
                <a:prstClr val="black"/>
              </a:solidFill>
            </a:endParaRPr>
          </a:p>
        </p:txBody>
      </p:sp>
      <p:sp>
        <p:nvSpPr>
          <p:cNvPr id="37899" name="Text Box 13"/>
          <p:cNvSpPr txBox="1">
            <a:spLocks noChangeArrowheads="1"/>
          </p:cNvSpPr>
          <p:nvPr/>
        </p:nvSpPr>
        <p:spPr bwMode="auto">
          <a:xfrm>
            <a:off x="3733800" y="35814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Inside</a:t>
            </a:r>
            <a:r>
              <a:rPr lang="en-US">
                <a:solidFill>
                  <a:prstClr val="black"/>
                </a:solidFill>
              </a:rPr>
              <a:t> terms is -12</a:t>
            </a:r>
            <a:r>
              <a:rPr lang="en-US" i="1">
                <a:solidFill>
                  <a:prstClr val="black"/>
                </a:solidFill>
              </a:rPr>
              <a:t>y</a:t>
            </a:r>
            <a:endParaRPr lang="en-US" baseline="30000">
              <a:solidFill>
                <a:prstClr val="black"/>
              </a:solidFill>
            </a:endParaRPr>
          </a:p>
        </p:txBody>
      </p:sp>
      <p:sp>
        <p:nvSpPr>
          <p:cNvPr id="37900" name="Text Box 14"/>
          <p:cNvSpPr txBox="1">
            <a:spLocks noChangeArrowheads="1"/>
          </p:cNvSpPr>
          <p:nvPr/>
        </p:nvSpPr>
        <p:spPr bwMode="auto">
          <a:xfrm>
            <a:off x="3733800" y="4191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Product of </a:t>
            </a:r>
            <a:r>
              <a:rPr lang="en-US" b="1">
                <a:solidFill>
                  <a:prstClr val="black"/>
                </a:solidFill>
              </a:rPr>
              <a:t>Last</a:t>
            </a:r>
            <a:r>
              <a:rPr lang="en-US">
                <a:solidFill>
                  <a:prstClr val="black"/>
                </a:solidFill>
              </a:rPr>
              <a:t> terms is -48</a:t>
            </a:r>
            <a:endParaRPr lang="en-US" baseline="30000">
              <a:solidFill>
                <a:prstClr val="black"/>
              </a:solidFill>
            </a:endParaRPr>
          </a:p>
        </p:txBody>
      </p:sp>
      <p:sp>
        <p:nvSpPr>
          <p:cNvPr id="224271" name="Text Box 15"/>
          <p:cNvSpPr txBox="1">
            <a:spLocks noChangeArrowheads="1"/>
          </p:cNvSpPr>
          <p:nvPr/>
        </p:nvSpPr>
        <p:spPr bwMode="auto">
          <a:xfrm>
            <a:off x="990600" y="5348288"/>
            <a:ext cx="5638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 =</a:t>
            </a:r>
          </a:p>
        </p:txBody>
      </p:sp>
      <p:sp>
        <p:nvSpPr>
          <p:cNvPr id="224272" name="Text Box 16"/>
          <p:cNvSpPr txBox="1">
            <a:spLocks noChangeArrowheads="1"/>
          </p:cNvSpPr>
          <p:nvPr/>
        </p:nvSpPr>
        <p:spPr bwMode="auto">
          <a:xfrm>
            <a:off x="3962400" y="504348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b="1" i="1">
                <a:solidFill>
                  <a:srgbClr val="C0504D"/>
                </a:solidFill>
              </a:rPr>
              <a:t>F     O       I       L</a:t>
            </a:r>
          </a:p>
        </p:txBody>
      </p:sp>
      <p:sp>
        <p:nvSpPr>
          <p:cNvPr id="17" name="Text Box 15"/>
          <p:cNvSpPr txBox="1">
            <a:spLocks noChangeArrowheads="1"/>
          </p:cNvSpPr>
          <p:nvPr/>
        </p:nvSpPr>
        <p:spPr bwMode="auto">
          <a:xfrm>
            <a:off x="3962400" y="53340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y</a:t>
            </a:r>
            <a:r>
              <a:rPr lang="en-US" sz="2800" baseline="30000">
                <a:solidFill>
                  <a:prstClr val="black"/>
                </a:solidFill>
              </a:rPr>
              <a:t>2</a:t>
            </a:r>
            <a:r>
              <a:rPr lang="en-US" sz="2800">
                <a:solidFill>
                  <a:prstClr val="black"/>
                </a:solidFill>
              </a:rPr>
              <a:t> + 4</a:t>
            </a:r>
            <a:r>
              <a:rPr lang="en-US" sz="2800" i="1">
                <a:solidFill>
                  <a:prstClr val="black"/>
                </a:solidFill>
              </a:rPr>
              <a:t>y</a:t>
            </a:r>
            <a:r>
              <a:rPr lang="en-US" sz="2800">
                <a:solidFill>
                  <a:prstClr val="black"/>
                </a:solidFill>
              </a:rPr>
              <a:t> – 12</a:t>
            </a:r>
            <a:r>
              <a:rPr lang="en-US" sz="2800" i="1">
                <a:solidFill>
                  <a:prstClr val="black"/>
                </a:solidFill>
              </a:rPr>
              <a:t>y</a:t>
            </a:r>
            <a:r>
              <a:rPr lang="en-US" sz="2800">
                <a:solidFill>
                  <a:prstClr val="black"/>
                </a:solidFill>
              </a:rPr>
              <a:t> – 48</a:t>
            </a:r>
          </a:p>
        </p:txBody>
      </p:sp>
    </p:spTree>
    <p:extLst>
      <p:ext uri="{BB962C8B-B14F-4D97-AF65-F5344CB8AC3E}">
        <p14:creationId xmlns:p14="http://schemas.microsoft.com/office/powerpoint/2010/main" val="22227445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2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42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42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8" grpId="0" build="p"/>
      <p:bldP spid="224271" grpId="0"/>
      <p:bldP spid="224272"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838200" y="15240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Multiply</a:t>
            </a:r>
            <a:r>
              <a:rPr lang="en-US">
                <a:solidFill>
                  <a:srgbClr val="1F497D"/>
                </a:solidFill>
              </a:rPr>
              <a:t> </a:t>
            </a: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a:t>
            </a:r>
          </a:p>
        </p:txBody>
      </p:sp>
      <p:grpSp>
        <p:nvGrpSpPr>
          <p:cNvPr id="38915" name="Group 3"/>
          <p:cNvGrpSpPr>
            <a:grpSpLocks/>
          </p:cNvGrpSpPr>
          <p:nvPr/>
        </p:nvGrpSpPr>
        <p:grpSpPr bwMode="auto">
          <a:xfrm>
            <a:off x="304800" y="533400"/>
            <a:ext cx="1905000" cy="762000"/>
            <a:chOff x="192" y="240"/>
            <a:chExt cx="1200" cy="480"/>
          </a:xfrm>
        </p:grpSpPr>
        <p:sp>
          <p:nvSpPr>
            <p:cNvPr id="38947" name="Rectangle 4"/>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48" name="Text Box 5"/>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8916" name="Text Box 6"/>
          <p:cNvSpPr txBox="1">
            <a:spLocks noChangeArrowheads="1"/>
          </p:cNvSpPr>
          <p:nvPr/>
        </p:nvSpPr>
        <p:spPr bwMode="auto">
          <a:xfrm>
            <a:off x="838200" y="25908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 =</a:t>
            </a:r>
            <a:endParaRPr lang="en-US">
              <a:solidFill>
                <a:prstClr val="black"/>
              </a:solidFill>
            </a:endParaRPr>
          </a:p>
        </p:txBody>
      </p:sp>
      <p:sp>
        <p:nvSpPr>
          <p:cNvPr id="225287" name="Text Box 7"/>
          <p:cNvSpPr txBox="1">
            <a:spLocks noChangeArrowheads="1"/>
          </p:cNvSpPr>
          <p:nvPr/>
        </p:nvSpPr>
        <p:spPr bwMode="auto">
          <a:xfrm>
            <a:off x="3124200" y="35052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 </a:t>
            </a:r>
            <a:r>
              <a:rPr lang="en-US" sz="2800">
                <a:solidFill>
                  <a:prstClr val="black"/>
                </a:solidFill>
              </a:rPr>
              <a:t>14</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a:t>
            </a:r>
            <a:r>
              <a:rPr lang="en-US" sz="2800">
                <a:solidFill>
                  <a:prstClr val="black"/>
                </a:solidFill>
              </a:rPr>
              <a:t> – 28</a:t>
            </a:r>
            <a:r>
              <a:rPr lang="en-US" sz="2800" i="1">
                <a:solidFill>
                  <a:prstClr val="black"/>
                </a:solidFill>
              </a:rPr>
              <a:t>x</a:t>
            </a:r>
            <a:r>
              <a:rPr lang="en-US" sz="2800">
                <a:solidFill>
                  <a:prstClr val="black"/>
                </a:solidFill>
              </a:rPr>
              <a:t> – 20</a:t>
            </a:r>
            <a:endParaRPr lang="en-US">
              <a:solidFill>
                <a:prstClr val="black"/>
              </a:solidFill>
            </a:endParaRPr>
          </a:p>
        </p:txBody>
      </p:sp>
      <p:grpSp>
        <p:nvGrpSpPr>
          <p:cNvPr id="3" name="Group 8"/>
          <p:cNvGrpSpPr>
            <a:grpSpLocks/>
          </p:cNvGrpSpPr>
          <p:nvPr/>
        </p:nvGrpSpPr>
        <p:grpSpPr bwMode="auto">
          <a:xfrm>
            <a:off x="1295400" y="2133600"/>
            <a:ext cx="838200" cy="609600"/>
            <a:chOff x="816" y="1344"/>
            <a:chExt cx="528" cy="384"/>
          </a:xfrm>
        </p:grpSpPr>
        <p:sp>
          <p:nvSpPr>
            <p:cNvPr id="38944" name="Text Box 9"/>
            <p:cNvSpPr txBox="1">
              <a:spLocks noChangeArrowheads="1"/>
            </p:cNvSpPr>
            <p:nvPr/>
          </p:nvSpPr>
          <p:spPr bwMode="auto">
            <a:xfrm>
              <a:off x="960" y="1344"/>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F</a:t>
              </a:r>
            </a:p>
          </p:txBody>
        </p:sp>
        <p:sp>
          <p:nvSpPr>
            <p:cNvPr id="38945" name="Line 10"/>
            <p:cNvSpPr>
              <a:spLocks noChangeShapeType="1"/>
            </p:cNvSpPr>
            <p:nvPr/>
          </p:nvSpPr>
          <p:spPr bwMode="auto">
            <a:xfrm flipH="1">
              <a:off x="816" y="1584"/>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46" name="Line 11"/>
            <p:cNvSpPr>
              <a:spLocks noChangeShapeType="1"/>
            </p:cNvSpPr>
            <p:nvPr/>
          </p:nvSpPr>
          <p:spPr bwMode="auto">
            <a:xfrm>
              <a:off x="1152" y="1536"/>
              <a:ext cx="192"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4" name="Group 12"/>
          <p:cNvGrpSpPr>
            <a:grpSpLocks/>
          </p:cNvGrpSpPr>
          <p:nvPr/>
        </p:nvGrpSpPr>
        <p:grpSpPr bwMode="auto">
          <a:xfrm>
            <a:off x="3505200" y="2209800"/>
            <a:ext cx="1143000" cy="900113"/>
            <a:chOff x="2208" y="1392"/>
            <a:chExt cx="720" cy="567"/>
          </a:xfrm>
        </p:grpSpPr>
        <p:sp>
          <p:nvSpPr>
            <p:cNvPr id="38942" name="Text Box 13"/>
            <p:cNvSpPr txBox="1">
              <a:spLocks noChangeArrowheads="1"/>
            </p:cNvSpPr>
            <p:nvPr/>
          </p:nvSpPr>
          <p:spPr bwMode="auto">
            <a:xfrm>
              <a:off x="2208" y="16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2</a:t>
              </a:r>
              <a:r>
                <a:rPr lang="en-US" sz="2800" i="1">
                  <a:solidFill>
                    <a:prstClr val="black"/>
                  </a:solidFill>
                </a:rPr>
                <a:t>x</a:t>
              </a:r>
              <a:r>
                <a:rPr lang="en-US" sz="2800">
                  <a:solidFill>
                    <a:prstClr val="black"/>
                  </a:solidFill>
                </a:rPr>
                <a:t>(7</a:t>
              </a:r>
              <a:r>
                <a:rPr lang="en-US" sz="2800" i="1">
                  <a:solidFill>
                    <a:prstClr val="black"/>
                  </a:solidFill>
                </a:rPr>
                <a:t>x)</a:t>
              </a:r>
              <a:endParaRPr lang="en-US" sz="2800" baseline="30000">
                <a:solidFill>
                  <a:prstClr val="black"/>
                </a:solidFill>
              </a:endParaRPr>
            </a:p>
          </p:txBody>
        </p:sp>
        <p:sp>
          <p:nvSpPr>
            <p:cNvPr id="38943" name="Text Box 14"/>
            <p:cNvSpPr txBox="1">
              <a:spLocks noChangeArrowheads="1"/>
            </p:cNvSpPr>
            <p:nvPr/>
          </p:nvSpPr>
          <p:spPr bwMode="auto">
            <a:xfrm>
              <a:off x="2400"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F</a:t>
              </a:r>
            </a:p>
          </p:txBody>
        </p:sp>
      </p:grpSp>
      <p:grpSp>
        <p:nvGrpSpPr>
          <p:cNvPr id="5" name="Group 15"/>
          <p:cNvGrpSpPr>
            <a:grpSpLocks/>
          </p:cNvGrpSpPr>
          <p:nvPr/>
        </p:nvGrpSpPr>
        <p:grpSpPr bwMode="auto">
          <a:xfrm>
            <a:off x="4572000" y="2209800"/>
            <a:ext cx="1447800" cy="900113"/>
            <a:chOff x="2880" y="1392"/>
            <a:chExt cx="912" cy="567"/>
          </a:xfrm>
        </p:grpSpPr>
        <p:sp>
          <p:nvSpPr>
            <p:cNvPr id="38940" name="Text Box 16"/>
            <p:cNvSpPr txBox="1">
              <a:spLocks noChangeArrowheads="1"/>
            </p:cNvSpPr>
            <p:nvPr/>
          </p:nvSpPr>
          <p:spPr bwMode="auto">
            <a:xfrm>
              <a:off x="2880" y="1632"/>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a:t>
              </a:r>
              <a:r>
                <a:rPr lang="en-US" sz="2800" i="1">
                  <a:solidFill>
                    <a:prstClr val="black"/>
                  </a:solidFill>
                </a:rPr>
                <a:t>x</a:t>
              </a:r>
              <a:r>
                <a:rPr lang="en-US" sz="2800">
                  <a:solidFill>
                    <a:prstClr val="black"/>
                  </a:solidFill>
                </a:rPr>
                <a:t>(5)</a:t>
              </a:r>
              <a:endParaRPr lang="en-US">
                <a:solidFill>
                  <a:prstClr val="black"/>
                </a:solidFill>
              </a:endParaRPr>
            </a:p>
          </p:txBody>
        </p:sp>
        <p:sp>
          <p:nvSpPr>
            <p:cNvPr id="38941" name="Text Box 17"/>
            <p:cNvSpPr txBox="1">
              <a:spLocks noChangeArrowheads="1"/>
            </p:cNvSpPr>
            <p:nvPr/>
          </p:nvSpPr>
          <p:spPr bwMode="auto">
            <a:xfrm>
              <a:off x="3216"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O</a:t>
              </a:r>
            </a:p>
          </p:txBody>
        </p:sp>
      </p:grpSp>
      <p:grpSp>
        <p:nvGrpSpPr>
          <p:cNvPr id="6" name="Group 18"/>
          <p:cNvGrpSpPr>
            <a:grpSpLocks/>
          </p:cNvGrpSpPr>
          <p:nvPr/>
        </p:nvGrpSpPr>
        <p:grpSpPr bwMode="auto">
          <a:xfrm>
            <a:off x="5791200" y="2209800"/>
            <a:ext cx="1219200" cy="900113"/>
            <a:chOff x="3648" y="1392"/>
            <a:chExt cx="768" cy="567"/>
          </a:xfrm>
        </p:grpSpPr>
        <p:sp>
          <p:nvSpPr>
            <p:cNvPr id="38938" name="Text Box 19"/>
            <p:cNvSpPr txBox="1">
              <a:spLocks noChangeArrowheads="1"/>
            </p:cNvSpPr>
            <p:nvPr/>
          </p:nvSpPr>
          <p:spPr bwMode="auto">
            <a:xfrm>
              <a:off x="3648" y="1632"/>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4(7</a:t>
              </a:r>
              <a:r>
                <a:rPr lang="en-US" sz="2800" i="1">
                  <a:solidFill>
                    <a:prstClr val="black"/>
                  </a:solidFill>
                </a:rPr>
                <a:t>x</a:t>
              </a:r>
              <a:r>
                <a:rPr lang="en-US" sz="2800">
                  <a:solidFill>
                    <a:prstClr val="black"/>
                  </a:solidFill>
                </a:rPr>
                <a:t>)</a:t>
              </a:r>
              <a:endParaRPr lang="en-US">
                <a:solidFill>
                  <a:prstClr val="black"/>
                </a:solidFill>
              </a:endParaRPr>
            </a:p>
          </p:txBody>
        </p:sp>
        <p:sp>
          <p:nvSpPr>
            <p:cNvPr id="38939" name="Text Box 20"/>
            <p:cNvSpPr txBox="1">
              <a:spLocks noChangeArrowheads="1"/>
            </p:cNvSpPr>
            <p:nvPr/>
          </p:nvSpPr>
          <p:spPr bwMode="auto">
            <a:xfrm>
              <a:off x="4032"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I</a:t>
              </a:r>
            </a:p>
          </p:txBody>
        </p:sp>
      </p:grpSp>
      <p:grpSp>
        <p:nvGrpSpPr>
          <p:cNvPr id="7" name="Group 21"/>
          <p:cNvGrpSpPr>
            <a:grpSpLocks/>
          </p:cNvGrpSpPr>
          <p:nvPr/>
        </p:nvGrpSpPr>
        <p:grpSpPr bwMode="auto">
          <a:xfrm>
            <a:off x="7010400" y="2209800"/>
            <a:ext cx="1143000" cy="900113"/>
            <a:chOff x="4416" y="1392"/>
            <a:chExt cx="720" cy="567"/>
          </a:xfrm>
        </p:grpSpPr>
        <p:sp>
          <p:nvSpPr>
            <p:cNvPr id="38936" name="Text Box 22"/>
            <p:cNvSpPr txBox="1">
              <a:spLocks noChangeArrowheads="1"/>
            </p:cNvSpPr>
            <p:nvPr/>
          </p:nvSpPr>
          <p:spPr bwMode="auto">
            <a:xfrm>
              <a:off x="4416" y="16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4(5)</a:t>
              </a:r>
              <a:endParaRPr lang="en-US">
                <a:solidFill>
                  <a:prstClr val="black"/>
                </a:solidFill>
              </a:endParaRPr>
            </a:p>
          </p:txBody>
        </p:sp>
        <p:sp>
          <p:nvSpPr>
            <p:cNvPr id="38937" name="Text Box 23"/>
            <p:cNvSpPr txBox="1">
              <a:spLocks noChangeArrowheads="1"/>
            </p:cNvSpPr>
            <p:nvPr/>
          </p:nvSpPr>
          <p:spPr bwMode="auto">
            <a:xfrm>
              <a:off x="4704" y="139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L</a:t>
              </a:r>
            </a:p>
          </p:txBody>
        </p:sp>
      </p:grpSp>
      <p:grpSp>
        <p:nvGrpSpPr>
          <p:cNvPr id="8" name="Group 24"/>
          <p:cNvGrpSpPr>
            <a:grpSpLocks/>
          </p:cNvGrpSpPr>
          <p:nvPr/>
        </p:nvGrpSpPr>
        <p:grpSpPr bwMode="auto">
          <a:xfrm>
            <a:off x="1219200" y="3048000"/>
            <a:ext cx="1676400" cy="990600"/>
            <a:chOff x="768" y="1920"/>
            <a:chExt cx="1056" cy="624"/>
          </a:xfrm>
        </p:grpSpPr>
        <p:sp>
          <p:nvSpPr>
            <p:cNvPr id="38933" name="Text Box 25"/>
            <p:cNvSpPr txBox="1">
              <a:spLocks noChangeArrowheads="1"/>
            </p:cNvSpPr>
            <p:nvPr/>
          </p:nvSpPr>
          <p:spPr bwMode="auto">
            <a:xfrm>
              <a:off x="1200"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O</a:t>
              </a:r>
            </a:p>
          </p:txBody>
        </p:sp>
        <p:sp>
          <p:nvSpPr>
            <p:cNvPr id="38934" name="Line 26"/>
            <p:cNvSpPr>
              <a:spLocks noChangeShapeType="1"/>
            </p:cNvSpPr>
            <p:nvPr/>
          </p:nvSpPr>
          <p:spPr bwMode="auto">
            <a:xfrm flipH="1" flipV="1">
              <a:off x="768" y="1920"/>
              <a:ext cx="432" cy="43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35" name="Line 27"/>
            <p:cNvSpPr>
              <a:spLocks noChangeShapeType="1"/>
            </p:cNvSpPr>
            <p:nvPr/>
          </p:nvSpPr>
          <p:spPr bwMode="auto">
            <a:xfrm flipV="1">
              <a:off x="1440" y="1920"/>
              <a:ext cx="384" cy="43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9" name="Group 28"/>
          <p:cNvGrpSpPr>
            <a:grpSpLocks/>
          </p:cNvGrpSpPr>
          <p:nvPr/>
        </p:nvGrpSpPr>
        <p:grpSpPr bwMode="auto">
          <a:xfrm>
            <a:off x="1828800" y="3048000"/>
            <a:ext cx="609600" cy="533400"/>
            <a:chOff x="1152" y="1920"/>
            <a:chExt cx="384" cy="336"/>
          </a:xfrm>
        </p:grpSpPr>
        <p:sp>
          <p:nvSpPr>
            <p:cNvPr id="38930" name="Text Box 29"/>
            <p:cNvSpPr txBox="1">
              <a:spLocks noChangeArrowheads="1"/>
            </p:cNvSpPr>
            <p:nvPr/>
          </p:nvSpPr>
          <p:spPr bwMode="auto">
            <a:xfrm>
              <a:off x="1200"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I</a:t>
              </a:r>
            </a:p>
          </p:txBody>
        </p:sp>
        <p:sp>
          <p:nvSpPr>
            <p:cNvPr id="38931" name="Line 30"/>
            <p:cNvSpPr>
              <a:spLocks noChangeShapeType="1"/>
            </p:cNvSpPr>
            <p:nvPr/>
          </p:nvSpPr>
          <p:spPr bwMode="auto">
            <a:xfrm flipH="1" flipV="1">
              <a:off x="1152" y="1920"/>
              <a:ext cx="96"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32" name="Line 31"/>
            <p:cNvSpPr>
              <a:spLocks noChangeShapeType="1"/>
            </p:cNvSpPr>
            <p:nvPr/>
          </p:nvSpPr>
          <p:spPr bwMode="auto">
            <a:xfrm flipV="1">
              <a:off x="1344" y="1920"/>
              <a:ext cx="144" cy="144"/>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10" name="Group 32"/>
          <p:cNvGrpSpPr>
            <a:grpSpLocks/>
          </p:cNvGrpSpPr>
          <p:nvPr/>
        </p:nvGrpSpPr>
        <p:grpSpPr bwMode="auto">
          <a:xfrm>
            <a:off x="1905000" y="2057400"/>
            <a:ext cx="1066800" cy="609600"/>
            <a:chOff x="1200" y="1296"/>
            <a:chExt cx="672" cy="384"/>
          </a:xfrm>
        </p:grpSpPr>
        <p:sp>
          <p:nvSpPr>
            <p:cNvPr id="38927" name="Text Box 33"/>
            <p:cNvSpPr txBox="1">
              <a:spLocks noChangeArrowheads="1"/>
            </p:cNvSpPr>
            <p:nvPr/>
          </p:nvSpPr>
          <p:spPr bwMode="auto">
            <a:xfrm>
              <a:off x="1536" y="12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b="1" i="1">
                  <a:solidFill>
                    <a:srgbClr val="C0504D"/>
                  </a:solidFill>
                </a:rPr>
                <a:t>L</a:t>
              </a:r>
            </a:p>
          </p:txBody>
        </p:sp>
        <p:sp>
          <p:nvSpPr>
            <p:cNvPr id="38928" name="Line 34"/>
            <p:cNvSpPr>
              <a:spLocks noChangeShapeType="1"/>
            </p:cNvSpPr>
            <p:nvPr/>
          </p:nvSpPr>
          <p:spPr bwMode="auto">
            <a:xfrm flipH="1">
              <a:off x="1200" y="1488"/>
              <a:ext cx="336"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8929" name="Line 35"/>
            <p:cNvSpPr>
              <a:spLocks noChangeShapeType="1"/>
            </p:cNvSpPr>
            <p:nvPr/>
          </p:nvSpPr>
          <p:spPr bwMode="auto">
            <a:xfrm>
              <a:off x="1728" y="1488"/>
              <a:ext cx="96" cy="192"/>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5316" name="Text Box 36"/>
          <p:cNvSpPr txBox="1">
            <a:spLocks noChangeArrowheads="1"/>
          </p:cNvSpPr>
          <p:nvPr/>
        </p:nvSpPr>
        <p:spPr bwMode="auto">
          <a:xfrm>
            <a:off x="3124200" y="41148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i="1">
                <a:solidFill>
                  <a:prstClr val="black"/>
                </a:solidFill>
              </a:rPr>
              <a:t>= </a:t>
            </a:r>
            <a:r>
              <a:rPr lang="en-US" sz="2800">
                <a:solidFill>
                  <a:prstClr val="black"/>
                </a:solidFill>
              </a:rPr>
              <a:t>14</a:t>
            </a:r>
            <a:r>
              <a:rPr lang="en-US" sz="2800" i="1">
                <a:solidFill>
                  <a:prstClr val="black"/>
                </a:solidFill>
              </a:rPr>
              <a:t>x</a:t>
            </a:r>
            <a:r>
              <a:rPr lang="en-US" sz="2800" baseline="30000">
                <a:solidFill>
                  <a:prstClr val="black"/>
                </a:solidFill>
              </a:rPr>
              <a:t>2</a:t>
            </a:r>
            <a:r>
              <a:rPr lang="en-US" sz="2800">
                <a:solidFill>
                  <a:prstClr val="black"/>
                </a:solidFill>
              </a:rPr>
              <a:t> – 18</a:t>
            </a:r>
            <a:r>
              <a:rPr lang="en-US" sz="2800" i="1">
                <a:solidFill>
                  <a:prstClr val="black"/>
                </a:solidFill>
              </a:rPr>
              <a:t>x</a:t>
            </a:r>
            <a:r>
              <a:rPr lang="en-US" sz="2800">
                <a:solidFill>
                  <a:prstClr val="black"/>
                </a:solidFill>
              </a:rPr>
              <a:t> – 20</a:t>
            </a:r>
            <a:endParaRPr lang="en-US">
              <a:solidFill>
                <a:prstClr val="black"/>
              </a:solidFill>
            </a:endParaRPr>
          </a:p>
        </p:txBody>
      </p:sp>
    </p:spTree>
    <p:extLst>
      <p:ext uri="{BB962C8B-B14F-4D97-AF65-F5344CB8AC3E}">
        <p14:creationId xmlns:p14="http://schemas.microsoft.com/office/powerpoint/2010/main" val="25702218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2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5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7" grpId="0"/>
      <p:bldP spid="22531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306" name="Rectangle 2"/>
          <p:cNvSpPr>
            <a:spLocks noGrp="1" noChangeArrowheads="1"/>
          </p:cNvSpPr>
          <p:nvPr>
            <p:ph idx="1"/>
          </p:nvPr>
        </p:nvSpPr>
        <p:spPr>
          <a:xfrm>
            <a:off x="152400" y="76200"/>
            <a:ext cx="8763000" cy="5562600"/>
          </a:xfrm>
        </p:spPr>
        <p:txBody>
          <a:bodyPr/>
          <a:lstStyle/>
          <a:p>
            <a:pPr marL="0" indent="0" eaLnBrk="1" hangingPunct="1">
              <a:buClr>
                <a:schemeClr val="tx2"/>
              </a:buClr>
              <a:buSzPct val="125000"/>
              <a:buNone/>
            </a:pPr>
            <a:r>
              <a:rPr lang="en-US" sz="2800" dirty="0">
                <a:latin typeface="Times New Roman" pitchFamily="18" charset="0"/>
              </a:rPr>
              <a:t>In the process of using the FOIL method on products of certain types of binomials, we see specific patterns that lead to </a:t>
            </a:r>
            <a:r>
              <a:rPr lang="en-US" sz="2800" b="1" i="1" dirty="0">
                <a:solidFill>
                  <a:schemeClr val="accent2"/>
                </a:solidFill>
                <a:latin typeface="Times New Roman" pitchFamily="18" charset="0"/>
              </a:rPr>
              <a:t>special products</a:t>
            </a:r>
            <a:r>
              <a:rPr lang="en-US" sz="2800" dirty="0">
                <a:latin typeface="Times New Roman" pitchFamily="18" charset="0"/>
              </a:rPr>
              <a:t> such as the following:</a:t>
            </a:r>
          </a:p>
          <a:p>
            <a:pPr marL="0" indent="0" eaLnBrk="1" hangingPunct="1">
              <a:buClr>
                <a:schemeClr val="tx2"/>
              </a:buClr>
              <a:buSzPct val="125000"/>
              <a:buNone/>
            </a:pPr>
            <a:endParaRPr lang="en-US" sz="1200" dirty="0">
              <a:latin typeface="Times New Roman" pitchFamily="18" charset="0"/>
            </a:endParaRPr>
          </a:p>
          <a:p>
            <a:pPr eaLnBrk="1" hangingPunct="1">
              <a:buClr>
                <a:schemeClr val="tx2"/>
              </a:buClr>
              <a:buSzPct val="125000"/>
              <a:buFontTx/>
              <a:buChar char="•"/>
            </a:pPr>
            <a:r>
              <a:rPr lang="en-US" b="1" i="1" dirty="0">
                <a:solidFill>
                  <a:schemeClr val="accent2"/>
                </a:solidFill>
                <a:latin typeface="Times New Roman" pitchFamily="18" charset="0"/>
              </a:rPr>
              <a:t>Squaring a Binomial</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+ 2</a:t>
            </a:r>
            <a:r>
              <a:rPr lang="en-US" i="1" dirty="0">
                <a:latin typeface="Times New Roman" pitchFamily="18" charset="0"/>
              </a:rPr>
              <a:t>ab</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2</a:t>
            </a:r>
            <a:r>
              <a:rPr lang="en-US" i="1" dirty="0">
                <a:latin typeface="Times New Roman" pitchFamily="18" charset="0"/>
              </a:rPr>
              <a:t>ab</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 typeface="Wingdings" pitchFamily="2" charset="2"/>
              <a:buNone/>
            </a:pPr>
            <a:r>
              <a:rPr lang="en-US" sz="2000" i="1" dirty="0">
                <a:solidFill>
                  <a:srgbClr val="FF0000"/>
                </a:solidFill>
                <a:latin typeface="Times New Roman" pitchFamily="18" charset="0"/>
              </a:rPr>
              <a:t>(These might be just as easy to do by the usual FOIL method rather than by memorizing the formulas.)</a:t>
            </a:r>
            <a:endParaRPr lang="en-US" sz="2000" i="1" baseline="30000" dirty="0">
              <a:solidFill>
                <a:srgbClr val="FF0000"/>
              </a:solidFill>
              <a:latin typeface="Times New Roman" pitchFamily="18" charset="0"/>
            </a:endParaRPr>
          </a:p>
          <a:p>
            <a:pPr eaLnBrk="1" hangingPunct="1">
              <a:buClr>
                <a:schemeClr val="tx2"/>
              </a:buClr>
              <a:buSzPct val="125000"/>
            </a:pPr>
            <a:r>
              <a:rPr lang="en-US" b="1" i="1" dirty="0">
                <a:solidFill>
                  <a:schemeClr val="accent2"/>
                </a:solidFill>
                <a:latin typeface="Times New Roman" pitchFamily="18" charset="0"/>
              </a:rPr>
              <a:t>Multiplying the Sum and Difference of Two Terms</a:t>
            </a:r>
          </a:p>
          <a:p>
            <a:pPr lvl="1" eaLnBrk="1" hangingPunct="1">
              <a:buFontTx/>
              <a:buChar char="•"/>
            </a:pP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a:t>
            </a:r>
            <a:r>
              <a:rPr lang="en-US" i="1" dirty="0">
                <a:latin typeface="Times New Roman" pitchFamily="18" charset="0"/>
              </a:rPr>
              <a:t>a</a:t>
            </a:r>
            <a:r>
              <a:rPr lang="en-US" dirty="0">
                <a:latin typeface="Times New Roman" pitchFamily="18" charset="0"/>
              </a:rPr>
              <a:t> – </a:t>
            </a:r>
            <a:r>
              <a:rPr lang="en-US" i="1" dirty="0">
                <a:latin typeface="Times New Roman" pitchFamily="18" charset="0"/>
              </a:rPr>
              <a:t>b</a:t>
            </a:r>
            <a:r>
              <a:rPr lang="en-US" dirty="0">
                <a:latin typeface="Times New Roman" pitchFamily="18" charset="0"/>
              </a:rPr>
              <a:t>) = </a:t>
            </a:r>
            <a:r>
              <a:rPr lang="en-US" i="1" dirty="0">
                <a:latin typeface="Times New Roman" pitchFamily="18" charset="0"/>
              </a:rPr>
              <a:t>a</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b</a:t>
            </a:r>
            <a:r>
              <a:rPr lang="en-US" baseline="30000" dirty="0">
                <a:latin typeface="Times New Roman" pitchFamily="18" charset="0"/>
              </a:rPr>
              <a:t>2</a:t>
            </a:r>
          </a:p>
          <a:p>
            <a:pPr lvl="1" eaLnBrk="1" hangingPunct="1">
              <a:buFont typeface="Arial" charset="0"/>
              <a:buNone/>
            </a:pPr>
            <a:r>
              <a:rPr lang="en-US" sz="2000" i="1" dirty="0">
                <a:solidFill>
                  <a:srgbClr val="FF0000"/>
                </a:solidFill>
                <a:latin typeface="Times New Roman" pitchFamily="18" charset="0"/>
              </a:rPr>
              <a:t>(This formula can be quite useful and save you some time.)</a:t>
            </a:r>
          </a:p>
        </p:txBody>
      </p:sp>
      <p:sp>
        <p:nvSpPr>
          <p:cNvPr id="2" name="TextBox 1"/>
          <p:cNvSpPr txBox="1"/>
          <p:nvPr/>
        </p:nvSpPr>
        <p:spPr>
          <a:xfrm>
            <a:off x="381000" y="5986790"/>
            <a:ext cx="8405378" cy="523220"/>
          </a:xfrm>
          <a:prstGeom prst="rect">
            <a:avLst/>
          </a:prstGeom>
          <a:solidFill>
            <a:srgbClr val="FFFF00"/>
          </a:solidFill>
        </p:spPr>
        <p:txBody>
          <a:bodyPr wrap="none" rtlCol="0">
            <a:spAutoFit/>
          </a:bodyPr>
          <a:lstStyle/>
          <a:p>
            <a:r>
              <a:rPr lang="en-US" sz="2800" b="1" dirty="0">
                <a:solidFill>
                  <a:srgbClr val="0000FF"/>
                </a:solidFill>
              </a:rPr>
              <a:t>NOTE: These three formulas are on your formula sheet.</a:t>
            </a:r>
          </a:p>
        </p:txBody>
      </p:sp>
    </p:spTree>
    <p:extLst>
      <p:ext uri="{BB962C8B-B14F-4D97-AF65-F5344CB8AC3E}">
        <p14:creationId xmlns:p14="http://schemas.microsoft.com/office/powerpoint/2010/main" val="29087173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63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3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3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6306">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63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3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30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80">
                                          <p:stCondLst>
                                            <p:cond delay="0"/>
                                          </p:stCondLst>
                                        </p:cTn>
                                        <p:tgtEl>
                                          <p:spTgt spid="2"/>
                                        </p:tgtEl>
                                      </p:cBhvr>
                                    </p:animEffect>
                                    <p:anim calcmode="lin" valueType="num">
                                      <p:cBhvr>
                                        <p:cTn id="26"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1" dur="26">
                                          <p:stCondLst>
                                            <p:cond delay="650"/>
                                          </p:stCondLst>
                                        </p:cTn>
                                        <p:tgtEl>
                                          <p:spTgt spid="2"/>
                                        </p:tgtEl>
                                      </p:cBhvr>
                                      <p:to x="100000" y="60000"/>
                                    </p:animScale>
                                    <p:animScale>
                                      <p:cBhvr>
                                        <p:cTn id="32" dur="166" decel="50000">
                                          <p:stCondLst>
                                            <p:cond delay="676"/>
                                          </p:stCondLst>
                                        </p:cTn>
                                        <p:tgtEl>
                                          <p:spTgt spid="2"/>
                                        </p:tgtEl>
                                      </p:cBhvr>
                                      <p:to x="100000" y="100000"/>
                                    </p:animScale>
                                    <p:animScale>
                                      <p:cBhvr>
                                        <p:cTn id="33" dur="26">
                                          <p:stCondLst>
                                            <p:cond delay="1312"/>
                                          </p:stCondLst>
                                        </p:cTn>
                                        <p:tgtEl>
                                          <p:spTgt spid="2"/>
                                        </p:tgtEl>
                                      </p:cBhvr>
                                      <p:to x="100000" y="80000"/>
                                    </p:animScale>
                                    <p:animScale>
                                      <p:cBhvr>
                                        <p:cTn id="34" dur="166" decel="50000">
                                          <p:stCondLst>
                                            <p:cond delay="1338"/>
                                          </p:stCondLst>
                                        </p:cTn>
                                        <p:tgtEl>
                                          <p:spTgt spid="2"/>
                                        </p:tgtEl>
                                      </p:cBhvr>
                                      <p:to x="100000" y="100000"/>
                                    </p:animScale>
                                    <p:animScale>
                                      <p:cBhvr>
                                        <p:cTn id="35" dur="26">
                                          <p:stCondLst>
                                            <p:cond delay="1642"/>
                                          </p:stCondLst>
                                        </p:cTn>
                                        <p:tgtEl>
                                          <p:spTgt spid="2"/>
                                        </p:tgtEl>
                                      </p:cBhvr>
                                      <p:to x="100000" y="90000"/>
                                    </p:animScale>
                                    <p:animScale>
                                      <p:cBhvr>
                                        <p:cTn id="36" dur="166" decel="50000">
                                          <p:stCondLst>
                                            <p:cond delay="1668"/>
                                          </p:stCondLst>
                                        </p:cTn>
                                        <p:tgtEl>
                                          <p:spTgt spid="2"/>
                                        </p:tgtEl>
                                      </p:cBhvr>
                                      <p:to x="100000" y="100000"/>
                                    </p:animScale>
                                    <p:animScale>
                                      <p:cBhvr>
                                        <p:cTn id="37" dur="26">
                                          <p:stCondLst>
                                            <p:cond delay="1808"/>
                                          </p:stCondLst>
                                        </p:cTn>
                                        <p:tgtEl>
                                          <p:spTgt spid="2"/>
                                        </p:tgtEl>
                                      </p:cBhvr>
                                      <p:to x="100000" y="95000"/>
                                    </p:animScale>
                                    <p:animScale>
                                      <p:cBhvr>
                                        <p:cTn id="38"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t>Problem from today’s homework:</a:t>
            </a:r>
          </a:p>
        </p:txBody>
      </p:sp>
      <p:pic>
        <p:nvPicPr>
          <p:cNvPr id="737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93345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270" y="4787317"/>
            <a:ext cx="3360738"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2" name="TextBox 1"/>
              <p:cNvSpPr txBox="1"/>
              <p:nvPr/>
            </p:nvSpPr>
            <p:spPr>
              <a:xfrm>
                <a:off x="990600" y="1524000"/>
                <a:ext cx="2265300" cy="1268681"/>
              </a:xfrm>
              <a:prstGeom prst="rect">
                <a:avLst/>
              </a:prstGeom>
              <a:noFill/>
            </p:spPr>
            <p:txBody>
              <a:bodyPr wrap="none" rtlCol="0">
                <a:spAutoFit/>
              </a:bodyPr>
              <a:lstStyle/>
              <a:p>
                <a:r>
                  <a:rPr lang="en-US" dirty="0"/>
                  <a:t>Multiply the binomial.</a:t>
                </a:r>
              </a:p>
              <a:p>
                <a:endParaRPr lang="en-US"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a:rPr>
                            <m:t>7</m:t>
                          </m:r>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e>
                      </m:d>
                      <m:d>
                        <m:dPr>
                          <m:ctrlPr>
                            <a:rPr lang="en-US" b="0" i="1" smtClean="0">
                              <a:latin typeface="Cambria Math" panose="02040503050406030204" pitchFamily="18" charset="0"/>
                            </a:rPr>
                          </m:ctrlPr>
                        </m:dPr>
                        <m:e>
                          <m:r>
                            <a:rPr lang="en-US" b="0" i="1" smtClean="0">
                              <a:latin typeface="Cambria Math"/>
                            </a:rPr>
                            <m:t>7</m:t>
                          </m:r>
                          <m:r>
                            <a:rPr lang="en-US" b="0" i="1" smtClean="0">
                              <a:latin typeface="Cambria Math"/>
                            </a:rPr>
                            <m:t>𝑥</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3</m:t>
                              </m:r>
                            </m:den>
                          </m:f>
                        </m:e>
                      </m:d>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1524000"/>
                <a:ext cx="2265300" cy="1268681"/>
              </a:xfrm>
              <a:prstGeom prst="rect">
                <a:avLst/>
              </a:prstGeom>
              <a:blipFill rotWithShape="1">
                <a:blip r:embed="rId4"/>
                <a:stretch>
                  <a:fillRect l="-2426" t="-2404" r="-1887"/>
                </a:stretch>
              </a:blipFill>
            </p:spPr>
            <p:txBody>
              <a:bodyPr/>
              <a:lstStyle/>
              <a:p>
                <a:r>
                  <a:rPr lang="en-US">
                    <a:noFill/>
                  </a:rPr>
                  <a:t> </a:t>
                </a:r>
              </a:p>
            </p:txBody>
          </p:sp>
        </mc:Fallback>
      </mc:AlternateContent>
    </p:spTree>
    <p:extLst>
      <p:ext uri="{BB962C8B-B14F-4D97-AF65-F5344CB8AC3E}">
        <p14:creationId xmlns:p14="http://schemas.microsoft.com/office/powerpoint/2010/main" val="14309837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9" presetClass="entr" presetSubtype="0" accel="100000" fill="hold" nodeType="clickEffect">
                                  <p:stCondLst>
                                    <p:cond delay="0"/>
                                  </p:stCondLst>
                                  <p:childTnLst>
                                    <p:set>
                                      <p:cBhvr>
                                        <p:cTn id="10" dur="1" fill="hold">
                                          <p:stCondLst>
                                            <p:cond delay="0"/>
                                          </p:stCondLst>
                                        </p:cTn>
                                        <p:tgtEl>
                                          <p:spTgt spid="73732"/>
                                        </p:tgtEl>
                                        <p:attrNameLst>
                                          <p:attrName>style.visibility</p:attrName>
                                        </p:attrNameLst>
                                      </p:cBhvr>
                                      <p:to>
                                        <p:strVal val="visible"/>
                                      </p:to>
                                    </p:set>
                                    <p:anim calcmode="lin" valueType="num">
                                      <p:cBhvr>
                                        <p:cTn id="11" dur="500" fill="hold"/>
                                        <p:tgtEl>
                                          <p:spTgt spid="73732"/>
                                        </p:tgtEl>
                                        <p:attrNameLst>
                                          <p:attrName>ppt_h</p:attrName>
                                        </p:attrNameLst>
                                      </p:cBhvr>
                                      <p:tavLst>
                                        <p:tav tm="0">
                                          <p:val>
                                            <p:strVal val="#ppt_h/20"/>
                                          </p:val>
                                        </p:tav>
                                        <p:tav tm="50000">
                                          <p:val>
                                            <p:strVal val="#ppt_h/20"/>
                                          </p:val>
                                        </p:tav>
                                        <p:tav tm="100000">
                                          <p:val>
                                            <p:strVal val="#ppt_h"/>
                                          </p:val>
                                        </p:tav>
                                      </p:tavLst>
                                    </p:anim>
                                    <p:anim calcmode="lin" valueType="num">
                                      <p:cBhvr>
                                        <p:cTn id="12" dur="500" fill="hold"/>
                                        <p:tgtEl>
                                          <p:spTgt spid="73732"/>
                                        </p:tgtEl>
                                        <p:attrNameLst>
                                          <p:attrName>ppt_w</p:attrName>
                                        </p:attrNameLst>
                                      </p:cBhvr>
                                      <p:tavLst>
                                        <p:tav tm="0">
                                          <p:val>
                                            <p:strVal val="#ppt_w+.3"/>
                                          </p:val>
                                        </p:tav>
                                        <p:tav tm="50000">
                                          <p:val>
                                            <p:strVal val="#ppt_w+.3"/>
                                          </p:val>
                                        </p:tav>
                                        <p:tav tm="100000">
                                          <p:val>
                                            <p:strVal val="#ppt_w"/>
                                          </p:val>
                                        </p:tav>
                                      </p:tavLst>
                                    </p:anim>
                                    <p:anim calcmode="lin" valueType="num">
                                      <p:cBhvr>
                                        <p:cTn id="13" dur="500" fill="hold"/>
                                        <p:tgtEl>
                                          <p:spTgt spid="73732"/>
                                        </p:tgtEl>
                                        <p:attrNameLst>
                                          <p:attrName>ppt_x</p:attrName>
                                        </p:attrNameLst>
                                      </p:cBhvr>
                                      <p:tavLst>
                                        <p:tav tm="0">
                                          <p:val>
                                            <p:strVal val="#ppt_x-.3"/>
                                          </p:val>
                                        </p:tav>
                                        <p:tav tm="50000">
                                          <p:val>
                                            <p:strVal val="#ppt_x"/>
                                          </p:val>
                                        </p:tav>
                                        <p:tav tm="100000">
                                          <p:val>
                                            <p:strVal val="#ppt_x"/>
                                          </p:val>
                                        </p:tav>
                                      </p:tavLst>
                                    </p:anim>
                                    <p:anim calcmode="lin" valueType="num">
                                      <p:cBhvr>
                                        <p:cTn id="14" dur="500" fill="hold"/>
                                        <p:tgtEl>
                                          <p:spTgt spid="73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Rectangle 2"/>
          <p:cNvSpPr>
            <a:spLocks noGrp="1" noChangeArrowheads="1"/>
          </p:cNvSpPr>
          <p:nvPr>
            <p:ph idx="1"/>
          </p:nvPr>
        </p:nvSpPr>
        <p:spPr>
          <a:xfrm>
            <a:off x="685800" y="914400"/>
            <a:ext cx="7772400" cy="4876800"/>
          </a:xfrm>
        </p:spPr>
        <p:txBody>
          <a:bodyPr/>
          <a:lstStyle/>
          <a:p>
            <a:pPr eaLnBrk="1" hangingPunct="1">
              <a:buClr>
                <a:schemeClr val="tx2"/>
              </a:buClr>
              <a:buSzPct val="125000"/>
              <a:buFontTx/>
              <a:buChar char="•"/>
            </a:pPr>
            <a:r>
              <a:rPr lang="en-US" dirty="0">
                <a:latin typeface="Times New Roman" pitchFamily="18" charset="0"/>
              </a:rPr>
              <a:t>Although you will arrive at the same results for the special products by using the distributive property, memorizing these products (especially the last one) can save you some time in multiplying polynomials.</a:t>
            </a:r>
          </a:p>
          <a:p>
            <a:pPr eaLnBrk="1" hangingPunct="1">
              <a:buClr>
                <a:schemeClr val="tx2"/>
              </a:buClr>
              <a:buSzPct val="125000"/>
              <a:buFontTx/>
              <a:buChar char="•"/>
            </a:pPr>
            <a:endParaRPr lang="en-US" dirty="0">
              <a:latin typeface="Times New Roman" pitchFamily="18" charset="0"/>
            </a:endParaRPr>
          </a:p>
          <a:p>
            <a:pPr eaLnBrk="1" hangingPunct="1">
              <a:buClr>
                <a:schemeClr val="tx2"/>
              </a:buClr>
              <a:buSzPct val="125000"/>
              <a:buFontTx/>
              <a:buChar char="•"/>
            </a:pPr>
            <a:r>
              <a:rPr lang="en-US" dirty="0">
                <a:latin typeface="Times New Roman" pitchFamily="18" charset="0"/>
              </a:rPr>
              <a:t>Multiplying 3 or more polynomials together might require you to use more than one technique. Multiply the polynomials two at a time.</a:t>
            </a:r>
            <a:endParaRPr lang="en-US" dirty="0"/>
          </a:p>
        </p:txBody>
      </p:sp>
    </p:spTree>
    <p:extLst>
      <p:ext uri="{BB962C8B-B14F-4D97-AF65-F5344CB8AC3E}">
        <p14:creationId xmlns:p14="http://schemas.microsoft.com/office/powerpoint/2010/main" val="31466203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73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686800" cy="1189038"/>
          </a:xfrm>
        </p:spPr>
        <p:txBody>
          <a:bodyPr/>
          <a:lstStyle/>
          <a:p>
            <a:r>
              <a:rPr lang="en-US" sz="4000" b="1" dirty="0">
                <a:solidFill>
                  <a:srgbClr val="FF0000"/>
                </a:solidFill>
              </a:rPr>
              <a:t>How would you attack this problem?</a:t>
            </a:r>
          </a:p>
        </p:txBody>
      </p:sp>
      <p:sp>
        <p:nvSpPr>
          <p:cNvPr id="3" name="Content Placeholder 2"/>
          <p:cNvSpPr>
            <a:spLocks noGrp="1"/>
          </p:cNvSpPr>
          <p:nvPr>
            <p:ph idx="1"/>
          </p:nvPr>
        </p:nvSpPr>
        <p:spPr>
          <a:xfrm>
            <a:off x="2971800" y="1143000"/>
            <a:ext cx="2971800" cy="1447800"/>
          </a:xfrm>
        </p:spPr>
        <p:txBody>
          <a:bodyPr/>
          <a:lstStyle/>
          <a:p>
            <a:pPr marL="0" indent="0">
              <a:buNone/>
            </a:pPr>
            <a:r>
              <a:rPr lang="en-US" sz="7200" dirty="0"/>
              <a:t>(x – 5)</a:t>
            </a:r>
            <a:r>
              <a:rPr lang="en-US" sz="7200" baseline="30000" dirty="0"/>
              <a:t>3</a:t>
            </a:r>
          </a:p>
        </p:txBody>
      </p:sp>
      <p:sp>
        <p:nvSpPr>
          <p:cNvPr id="4" name="Title 1"/>
          <p:cNvSpPr txBox="1">
            <a:spLocks/>
          </p:cNvSpPr>
          <p:nvPr/>
        </p:nvSpPr>
        <p:spPr bwMode="auto">
          <a:xfrm>
            <a:off x="-152400" y="2743200"/>
            <a:ext cx="8686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4000" b="1" dirty="0">
                <a:solidFill>
                  <a:srgbClr val="FF0000"/>
                </a:solidFill>
              </a:rPr>
              <a:t>How about this problem?</a:t>
            </a:r>
          </a:p>
        </p:txBody>
      </p:sp>
      <p:sp>
        <p:nvSpPr>
          <p:cNvPr id="5" name="Content Placeholder 2"/>
          <p:cNvSpPr txBox="1">
            <a:spLocks/>
          </p:cNvSpPr>
          <p:nvPr/>
        </p:nvSpPr>
        <p:spPr bwMode="auto">
          <a:xfrm>
            <a:off x="28832" y="3657600"/>
            <a:ext cx="8991600" cy="14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7200" dirty="0">
                <a:solidFill>
                  <a:prstClr val="black"/>
                </a:solidFill>
              </a:rPr>
              <a:t>(2x – 3)(4x</a:t>
            </a:r>
            <a:r>
              <a:rPr lang="en-US" sz="7200" baseline="30000" dirty="0">
                <a:solidFill>
                  <a:prstClr val="black"/>
                </a:solidFill>
              </a:rPr>
              <a:t>2</a:t>
            </a:r>
            <a:r>
              <a:rPr lang="en-US" sz="7200" dirty="0">
                <a:solidFill>
                  <a:prstClr val="black"/>
                </a:solidFill>
              </a:rPr>
              <a:t> + 9)(2x + 3)</a:t>
            </a:r>
            <a:endParaRPr lang="en-US" sz="7200" baseline="30000" dirty="0">
              <a:solidFill>
                <a:prstClr val="black"/>
              </a:solidFill>
            </a:endParaRPr>
          </a:p>
          <a:p>
            <a:pPr marL="0" indent="0">
              <a:buFont typeface="Arial" charset="0"/>
              <a:buNone/>
            </a:pPr>
            <a:r>
              <a:rPr lang="en-US" sz="7200" baseline="30000" dirty="0">
                <a:solidFill>
                  <a:prstClr val="black"/>
                </a:solidFill>
              </a:rPr>
              <a:t> </a:t>
            </a:r>
          </a:p>
          <a:p>
            <a:pPr marL="0" indent="0">
              <a:buFont typeface="Arial" charset="0"/>
              <a:buNone/>
            </a:pPr>
            <a:endParaRPr lang="en-US" sz="7200" baseline="30000" dirty="0">
              <a:solidFill>
                <a:prstClr val="black"/>
              </a:solidFill>
            </a:endParaRPr>
          </a:p>
        </p:txBody>
      </p:sp>
    </p:spTree>
    <p:extLst>
      <p:ext uri="{BB962C8B-B14F-4D97-AF65-F5344CB8AC3E}">
        <p14:creationId xmlns:p14="http://schemas.microsoft.com/office/powerpoint/2010/main" val="283954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304800"/>
            <a:ext cx="7772400" cy="1446213"/>
          </a:xfrm>
        </p:spPr>
        <p:txBody>
          <a:bodyPr/>
          <a:lstStyle/>
          <a:p>
            <a:pPr eaLnBrk="1" hangingPunct="1"/>
            <a:r>
              <a:rPr lang="en-US" dirty="0">
                <a:latin typeface="Times New Roman" pitchFamily="18" charset="0"/>
                <a:cs typeface="Times New Roman" pitchFamily="18" charset="0"/>
              </a:rPr>
              <a:t>Multiplying Polynomials</a:t>
            </a:r>
          </a:p>
        </p:txBody>
      </p:sp>
      <p:sp>
        <p:nvSpPr>
          <p:cNvPr id="29699" name="Rectangle 3"/>
          <p:cNvSpPr>
            <a:spLocks noGrp="1" noChangeArrowheads="1"/>
          </p:cNvSpPr>
          <p:nvPr>
            <p:ph idx="1"/>
          </p:nvPr>
        </p:nvSpPr>
        <p:spPr>
          <a:xfrm>
            <a:off x="685800" y="1981200"/>
            <a:ext cx="7772400" cy="4114800"/>
          </a:xfrm>
        </p:spPr>
        <p:txBody>
          <a:bodyPr/>
          <a:lstStyle/>
          <a:p>
            <a:pPr eaLnBrk="1" hangingPunct="1">
              <a:buClr>
                <a:schemeClr val="tx2"/>
              </a:buClr>
              <a:buSzPct val="125000"/>
              <a:buFontTx/>
              <a:buChar char="•"/>
            </a:pPr>
            <a:r>
              <a:rPr lang="en-US" b="1" i="1" dirty="0">
                <a:solidFill>
                  <a:schemeClr val="accent2"/>
                </a:solidFill>
                <a:latin typeface="Times New Roman" pitchFamily="18" charset="0"/>
              </a:rPr>
              <a:t>Multiplying polynomials</a:t>
            </a:r>
          </a:p>
          <a:p>
            <a:pPr lvl="1" eaLnBrk="1" hangingPunct="1">
              <a:buFontTx/>
              <a:buChar char="•"/>
            </a:pPr>
            <a:r>
              <a:rPr lang="en-US" dirty="0">
                <a:latin typeface="Times New Roman" pitchFamily="18" charset="0"/>
              </a:rPr>
              <a:t>If all of the polynomials are </a:t>
            </a:r>
            <a:r>
              <a:rPr lang="en-US" b="1" dirty="0">
                <a:solidFill>
                  <a:srgbClr val="FF0000"/>
                </a:solidFill>
                <a:latin typeface="Times New Roman" pitchFamily="18" charset="0"/>
              </a:rPr>
              <a:t>monomials</a:t>
            </a:r>
            <a:r>
              <a:rPr lang="en-US" dirty="0">
                <a:latin typeface="Times New Roman" pitchFamily="18" charset="0"/>
              </a:rPr>
              <a:t>, use the associative and commutative properties, along with properties of exponents.</a:t>
            </a:r>
          </a:p>
          <a:p>
            <a:pPr lvl="1" eaLnBrk="1" hangingPunct="1">
              <a:buFontTx/>
              <a:buChar char="•"/>
            </a:pPr>
            <a:r>
              <a:rPr lang="en-US" dirty="0">
                <a:latin typeface="Times New Roman" pitchFamily="18" charset="0"/>
              </a:rPr>
              <a:t>If any of the polynomials have more than one term, use the </a:t>
            </a:r>
            <a:r>
              <a:rPr lang="en-US" b="1" dirty="0">
                <a:solidFill>
                  <a:srgbClr val="FF0000"/>
                </a:solidFill>
                <a:latin typeface="Times New Roman" pitchFamily="18" charset="0"/>
              </a:rPr>
              <a:t>distributive property</a:t>
            </a:r>
            <a:r>
              <a:rPr lang="en-US" dirty="0">
                <a:latin typeface="Times New Roman" pitchFamily="18" charset="0"/>
              </a:rPr>
              <a:t> before the associative and commutative properties.  Then combine like terms.</a:t>
            </a:r>
          </a:p>
        </p:txBody>
      </p:sp>
    </p:spTree>
    <p:extLst>
      <p:ext uri="{BB962C8B-B14F-4D97-AF65-F5344CB8AC3E}">
        <p14:creationId xmlns:p14="http://schemas.microsoft.com/office/powerpoint/2010/main" val="1409377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304800" y="533400"/>
            <a:ext cx="1905000" cy="762000"/>
            <a:chOff x="192" y="240"/>
            <a:chExt cx="1200" cy="480"/>
          </a:xfrm>
        </p:grpSpPr>
        <p:sp>
          <p:nvSpPr>
            <p:cNvPr id="30750"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51"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0723" name="Text Box 5"/>
          <p:cNvSpPr txBox="1">
            <a:spLocks noChangeArrowheads="1"/>
          </p:cNvSpPr>
          <p:nvPr/>
        </p:nvSpPr>
        <p:spPr bwMode="auto">
          <a:xfrm>
            <a:off x="457200" y="1524000"/>
            <a:ext cx="4648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each of the following:</a:t>
            </a:r>
          </a:p>
          <a:p>
            <a:pPr eaLnBrk="1" fontAlgn="base" hangingPunct="1">
              <a:spcBef>
                <a:spcPct val="20000"/>
              </a:spcBef>
              <a:spcAft>
                <a:spcPct val="0"/>
              </a:spcAft>
            </a:pPr>
            <a:r>
              <a:rPr lang="en-US">
                <a:solidFill>
                  <a:srgbClr val="1F497D"/>
                </a:solidFill>
              </a:rPr>
              <a:t>1)  </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)(-2</a:t>
            </a:r>
            <a:r>
              <a:rPr lang="en-US" sz="2800" i="1">
                <a:solidFill>
                  <a:prstClr val="black"/>
                </a:solidFill>
              </a:rPr>
              <a:t>x</a:t>
            </a:r>
            <a:r>
              <a:rPr lang="en-US" sz="2800">
                <a:solidFill>
                  <a:prstClr val="black"/>
                </a:solidFill>
              </a:rPr>
              <a:t>)</a:t>
            </a:r>
          </a:p>
        </p:txBody>
      </p:sp>
      <p:sp>
        <p:nvSpPr>
          <p:cNvPr id="216070" name="Text Box 6"/>
          <p:cNvSpPr txBox="1">
            <a:spLocks noChangeArrowheads="1"/>
          </p:cNvSpPr>
          <p:nvPr/>
        </p:nvSpPr>
        <p:spPr bwMode="auto">
          <a:xfrm>
            <a:off x="2438400" y="20574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(3 </a:t>
            </a:r>
            <a:r>
              <a:rPr lang="en-US" sz="2800">
                <a:solidFill>
                  <a:prstClr val="black"/>
                </a:solidFill>
                <a:cs typeface="Times New Roman" pitchFamily="18" charset="0"/>
              </a:rPr>
              <a:t>• -2)(</a:t>
            </a:r>
            <a:r>
              <a:rPr lang="en-US" sz="2800" i="1">
                <a:solidFill>
                  <a:prstClr val="black"/>
                </a:solidFill>
                <a:cs typeface="Times New Roman" pitchFamily="18" charset="0"/>
              </a:rPr>
              <a:t>x</a:t>
            </a:r>
            <a:r>
              <a:rPr lang="en-US" sz="2800" baseline="30000">
                <a:solidFill>
                  <a:prstClr val="black"/>
                </a:solidFill>
                <a:cs typeface="Times New Roman" pitchFamily="18" charset="0"/>
              </a:rPr>
              <a:t>2</a:t>
            </a:r>
            <a:r>
              <a:rPr lang="en-US" sz="2800">
                <a:solidFill>
                  <a:prstClr val="black"/>
                </a:solidFill>
                <a:cs typeface="Times New Roman" pitchFamily="18" charset="0"/>
              </a:rPr>
              <a:t> • </a:t>
            </a:r>
            <a:r>
              <a:rPr lang="en-US" sz="2800" i="1">
                <a:solidFill>
                  <a:prstClr val="black"/>
                </a:solidFill>
                <a:cs typeface="Times New Roman" pitchFamily="18" charset="0"/>
              </a:rPr>
              <a:t>x</a:t>
            </a:r>
            <a:r>
              <a:rPr lang="en-US" sz="2800">
                <a:solidFill>
                  <a:prstClr val="black"/>
                </a:solidFill>
                <a:cs typeface="Times New Roman" pitchFamily="18" charset="0"/>
              </a:rPr>
              <a:t>)</a:t>
            </a:r>
          </a:p>
        </p:txBody>
      </p:sp>
      <p:sp>
        <p:nvSpPr>
          <p:cNvPr id="216071" name="Text Box 7"/>
          <p:cNvSpPr txBox="1">
            <a:spLocks noChangeArrowheads="1"/>
          </p:cNvSpPr>
          <p:nvPr/>
        </p:nvSpPr>
        <p:spPr bwMode="auto">
          <a:xfrm>
            <a:off x="4876800" y="2071688"/>
            <a:ext cx="114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-6</a:t>
            </a:r>
            <a:r>
              <a:rPr lang="en-US" sz="2800" i="1">
                <a:solidFill>
                  <a:prstClr val="black"/>
                </a:solidFill>
              </a:rPr>
              <a:t>x</a:t>
            </a:r>
            <a:r>
              <a:rPr lang="en-US" sz="2800" baseline="30000">
                <a:solidFill>
                  <a:prstClr val="black"/>
                </a:solidFill>
              </a:rPr>
              <a:t>3</a:t>
            </a:r>
            <a:r>
              <a:rPr lang="en-US" sz="2800">
                <a:solidFill>
                  <a:prstClr val="black"/>
                </a:solidFill>
              </a:rPr>
              <a:t> </a:t>
            </a:r>
          </a:p>
        </p:txBody>
      </p:sp>
      <p:sp>
        <p:nvSpPr>
          <p:cNvPr id="216072" name="Text Box 8"/>
          <p:cNvSpPr txBox="1">
            <a:spLocks noChangeArrowheads="1"/>
          </p:cNvSpPr>
          <p:nvPr/>
        </p:nvSpPr>
        <p:spPr bwMode="auto">
          <a:xfrm>
            <a:off x="457200" y="29718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2)  </a:t>
            </a:r>
            <a:r>
              <a:rPr lang="en-US" sz="2800">
                <a:solidFill>
                  <a:prstClr val="black"/>
                </a:solidFill>
              </a:rPr>
              <a:t>(4</a:t>
            </a:r>
            <a:r>
              <a:rPr lang="en-US" sz="2800" i="1">
                <a:solidFill>
                  <a:prstClr val="black"/>
                </a:solidFill>
              </a:rPr>
              <a:t>x</a:t>
            </a:r>
            <a:r>
              <a:rPr lang="en-US" sz="2800" baseline="30000">
                <a:solidFill>
                  <a:prstClr val="black"/>
                </a:solidFill>
              </a:rPr>
              <a:t>2</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 – 2</a:t>
            </a:r>
            <a:r>
              <a:rPr lang="en-US" sz="2800" i="1">
                <a:solidFill>
                  <a:prstClr val="black"/>
                </a:solidFill>
              </a:rPr>
              <a:t>x</a:t>
            </a:r>
            <a:r>
              <a:rPr lang="en-US" sz="2800">
                <a:solidFill>
                  <a:prstClr val="black"/>
                </a:solidFill>
              </a:rPr>
              <a:t> + 5)</a:t>
            </a:r>
          </a:p>
        </p:txBody>
      </p:sp>
      <p:grpSp>
        <p:nvGrpSpPr>
          <p:cNvPr id="3" name="Group 9"/>
          <p:cNvGrpSpPr>
            <a:grpSpLocks/>
          </p:cNvGrpSpPr>
          <p:nvPr/>
        </p:nvGrpSpPr>
        <p:grpSpPr bwMode="auto">
          <a:xfrm>
            <a:off x="1143000" y="3505200"/>
            <a:ext cx="7848600" cy="519113"/>
            <a:chOff x="720" y="2208"/>
            <a:chExt cx="4944" cy="327"/>
          </a:xfrm>
        </p:grpSpPr>
        <p:sp>
          <p:nvSpPr>
            <p:cNvPr id="30748" name="Text Box 10"/>
            <p:cNvSpPr txBox="1">
              <a:spLocks noChangeArrowheads="1"/>
            </p:cNvSpPr>
            <p:nvPr/>
          </p:nvSpPr>
          <p:spPr bwMode="auto">
            <a:xfrm>
              <a:off x="720" y="2208"/>
              <a:ext cx="32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2800">
                  <a:solidFill>
                    <a:prstClr val="black"/>
                  </a:solidFill>
                </a:rPr>
                <a:t>(4</a:t>
              </a:r>
              <a:r>
                <a:rPr lang="en-US" sz="2800" i="1">
                  <a:solidFill>
                    <a:prstClr val="black"/>
                  </a:solidFill>
                </a:rPr>
                <a:t>x</a:t>
              </a:r>
              <a:r>
                <a:rPr lang="en-US" sz="2800" baseline="30000">
                  <a:solidFill>
                    <a:prstClr val="black"/>
                  </a:solidFill>
                </a:rPr>
                <a:t>2</a:t>
              </a:r>
              <a:r>
                <a:rPr lang="en-US" sz="2800">
                  <a:solidFill>
                    <a:prstClr val="black"/>
                  </a:solidFill>
                </a:rPr>
                <a:t>)(3</a:t>
              </a:r>
              <a:r>
                <a:rPr lang="en-US" sz="2800" i="1">
                  <a:solidFill>
                    <a:prstClr val="black"/>
                  </a:solidFill>
                </a:rPr>
                <a:t>x</a:t>
              </a:r>
              <a:r>
                <a:rPr lang="en-US" sz="2800" baseline="30000">
                  <a:solidFill>
                    <a:prstClr val="black"/>
                  </a:solidFill>
                </a:rPr>
                <a:t>2</a:t>
              </a:r>
              <a:r>
                <a:rPr lang="en-US" sz="2800">
                  <a:solidFill>
                    <a:prstClr val="black"/>
                  </a:solidFill>
                </a:rPr>
                <a:t>) + (4</a:t>
              </a:r>
              <a:r>
                <a:rPr lang="en-US" sz="2800" i="1">
                  <a:solidFill>
                    <a:prstClr val="black"/>
                  </a:solidFill>
                </a:rPr>
                <a:t>x</a:t>
              </a:r>
              <a:r>
                <a:rPr lang="en-US" sz="2800" baseline="30000">
                  <a:solidFill>
                    <a:prstClr val="black"/>
                  </a:solidFill>
                </a:rPr>
                <a:t>2</a:t>
              </a:r>
              <a:r>
                <a:rPr lang="en-US" sz="2800">
                  <a:solidFill>
                    <a:prstClr val="black"/>
                  </a:solidFill>
                </a:rPr>
                <a:t>)(-2</a:t>
              </a:r>
              <a:r>
                <a:rPr lang="en-US" sz="2800" i="1">
                  <a:solidFill>
                    <a:prstClr val="black"/>
                  </a:solidFill>
                </a:rPr>
                <a:t>x</a:t>
              </a:r>
              <a:r>
                <a:rPr lang="en-US" sz="2800">
                  <a:solidFill>
                    <a:prstClr val="black"/>
                  </a:solidFill>
                </a:rPr>
                <a:t>) + (4</a:t>
              </a:r>
              <a:r>
                <a:rPr lang="en-US" sz="2800" i="1">
                  <a:solidFill>
                    <a:prstClr val="black"/>
                  </a:solidFill>
                </a:rPr>
                <a:t>x</a:t>
              </a:r>
              <a:r>
                <a:rPr lang="en-US" sz="2800" baseline="30000">
                  <a:solidFill>
                    <a:prstClr val="black"/>
                  </a:solidFill>
                </a:rPr>
                <a:t>2</a:t>
              </a:r>
              <a:r>
                <a:rPr lang="en-US" sz="2800">
                  <a:solidFill>
                    <a:prstClr val="black"/>
                  </a:solidFill>
                </a:rPr>
                <a:t>)(5)</a:t>
              </a:r>
            </a:p>
          </p:txBody>
        </p:sp>
        <p:sp>
          <p:nvSpPr>
            <p:cNvPr id="30749" name="Text Box 11"/>
            <p:cNvSpPr txBox="1">
              <a:spLocks noChangeArrowheads="1"/>
            </p:cNvSpPr>
            <p:nvPr/>
          </p:nvSpPr>
          <p:spPr bwMode="auto">
            <a:xfrm>
              <a:off x="4032" y="2256"/>
              <a:ext cx="16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000">
                  <a:solidFill>
                    <a:srgbClr val="1F497D"/>
                  </a:solidFill>
                </a:rPr>
                <a:t>(distributive property)</a:t>
              </a:r>
            </a:p>
          </p:txBody>
        </p:sp>
      </p:grpSp>
      <p:grpSp>
        <p:nvGrpSpPr>
          <p:cNvPr id="4" name="Group 12"/>
          <p:cNvGrpSpPr>
            <a:grpSpLocks/>
          </p:cNvGrpSpPr>
          <p:nvPr/>
        </p:nvGrpSpPr>
        <p:grpSpPr bwMode="auto">
          <a:xfrm>
            <a:off x="1143000" y="4038600"/>
            <a:ext cx="6096000" cy="519113"/>
            <a:chOff x="720" y="2544"/>
            <a:chExt cx="3840" cy="327"/>
          </a:xfrm>
        </p:grpSpPr>
        <p:sp>
          <p:nvSpPr>
            <p:cNvPr id="30746" name="Text Box 13"/>
            <p:cNvSpPr txBox="1">
              <a:spLocks noChangeArrowheads="1"/>
            </p:cNvSpPr>
            <p:nvPr/>
          </p:nvSpPr>
          <p:spPr bwMode="auto">
            <a:xfrm>
              <a:off x="720" y="2544"/>
              <a:ext cx="19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2800">
                  <a:solidFill>
                    <a:prstClr val="black"/>
                  </a:solidFill>
                </a:rPr>
                <a:t>12</a:t>
              </a:r>
              <a:r>
                <a:rPr lang="en-US" sz="2800" i="1">
                  <a:solidFill>
                    <a:prstClr val="black"/>
                  </a:solidFill>
                </a:rPr>
                <a:t>x</a:t>
              </a:r>
              <a:r>
                <a:rPr lang="en-US" sz="2800" baseline="30000">
                  <a:solidFill>
                    <a:prstClr val="black"/>
                  </a:solidFill>
                </a:rPr>
                <a:t>4</a:t>
              </a:r>
              <a:r>
                <a:rPr lang="en-US" sz="2800">
                  <a:solidFill>
                    <a:prstClr val="black"/>
                  </a:solidFill>
                </a:rPr>
                <a:t> – 8</a:t>
              </a:r>
              <a:r>
                <a:rPr lang="en-US" sz="2800" i="1">
                  <a:solidFill>
                    <a:prstClr val="black"/>
                  </a:solidFill>
                </a:rPr>
                <a:t>x</a:t>
              </a:r>
              <a:r>
                <a:rPr lang="en-US" sz="2800" baseline="30000">
                  <a:solidFill>
                    <a:prstClr val="black"/>
                  </a:solidFill>
                </a:rPr>
                <a:t>3</a:t>
              </a:r>
              <a:r>
                <a:rPr lang="en-US" sz="2800">
                  <a:solidFill>
                    <a:prstClr val="black"/>
                  </a:solidFill>
                </a:rPr>
                <a:t> + 20</a:t>
              </a:r>
              <a:r>
                <a:rPr lang="en-US" sz="2800" i="1">
                  <a:solidFill>
                    <a:prstClr val="black"/>
                  </a:solidFill>
                </a:rPr>
                <a:t>x</a:t>
              </a:r>
              <a:r>
                <a:rPr lang="en-US" sz="2800" baseline="30000">
                  <a:solidFill>
                    <a:prstClr val="black"/>
                  </a:solidFill>
                </a:rPr>
                <a:t>2</a:t>
              </a:r>
              <a:endParaRPr lang="en-US" sz="2800">
                <a:solidFill>
                  <a:prstClr val="black"/>
                </a:solidFill>
              </a:endParaRPr>
            </a:p>
          </p:txBody>
        </p:sp>
        <p:sp>
          <p:nvSpPr>
            <p:cNvPr id="30747" name="Text Box 14"/>
            <p:cNvSpPr txBox="1">
              <a:spLocks noChangeArrowheads="1"/>
            </p:cNvSpPr>
            <p:nvPr/>
          </p:nvSpPr>
          <p:spPr bwMode="auto">
            <a:xfrm>
              <a:off x="2784" y="2592"/>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000">
                  <a:solidFill>
                    <a:srgbClr val="1F497D"/>
                  </a:solidFill>
                </a:rPr>
                <a:t>(multiply the monomials)</a:t>
              </a:r>
            </a:p>
          </p:txBody>
        </p:sp>
      </p:grpSp>
      <p:sp>
        <p:nvSpPr>
          <p:cNvPr id="216079" name="Text Box 15"/>
          <p:cNvSpPr txBox="1">
            <a:spLocks noChangeArrowheads="1"/>
          </p:cNvSpPr>
          <p:nvPr/>
        </p:nvSpPr>
        <p:spPr bwMode="auto">
          <a:xfrm>
            <a:off x="533400" y="51816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srgbClr val="1F497D"/>
                </a:solidFill>
              </a:rPr>
              <a:t>3)  </a:t>
            </a:r>
            <a:r>
              <a:rPr lang="en-US" sz="2800">
                <a:solidFill>
                  <a:prstClr val="black"/>
                </a:solidFill>
              </a:rPr>
              <a:t>(2</a:t>
            </a:r>
            <a:r>
              <a:rPr lang="en-US" sz="2800" i="1">
                <a:solidFill>
                  <a:prstClr val="black"/>
                </a:solidFill>
              </a:rPr>
              <a:t>x</a:t>
            </a:r>
            <a:r>
              <a:rPr lang="en-US" sz="2800">
                <a:solidFill>
                  <a:prstClr val="black"/>
                </a:solidFill>
              </a:rPr>
              <a:t> – 4)(7</a:t>
            </a:r>
            <a:r>
              <a:rPr lang="en-US" sz="2800" i="1">
                <a:solidFill>
                  <a:prstClr val="black"/>
                </a:solidFill>
              </a:rPr>
              <a:t>x</a:t>
            </a:r>
            <a:r>
              <a:rPr lang="en-US" sz="2800">
                <a:solidFill>
                  <a:prstClr val="black"/>
                </a:solidFill>
              </a:rPr>
              <a:t> + 5)</a:t>
            </a:r>
          </a:p>
        </p:txBody>
      </p:sp>
      <p:grpSp>
        <p:nvGrpSpPr>
          <p:cNvPr id="5" name="Group 16"/>
          <p:cNvGrpSpPr>
            <a:grpSpLocks/>
          </p:cNvGrpSpPr>
          <p:nvPr/>
        </p:nvGrpSpPr>
        <p:grpSpPr bwMode="auto">
          <a:xfrm>
            <a:off x="1295400" y="2667000"/>
            <a:ext cx="2590800" cy="381000"/>
            <a:chOff x="816" y="1680"/>
            <a:chExt cx="1632" cy="240"/>
          </a:xfrm>
        </p:grpSpPr>
        <p:sp>
          <p:nvSpPr>
            <p:cNvPr id="30743" name="AutoShape 17"/>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4" name="AutoShape 18"/>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5" name="AutoShape 19"/>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16084" name="Text Box 20"/>
          <p:cNvSpPr txBox="1">
            <a:spLocks noChangeArrowheads="1"/>
          </p:cNvSpPr>
          <p:nvPr/>
        </p:nvSpPr>
        <p:spPr bwMode="auto">
          <a:xfrm>
            <a:off x="3429000" y="52578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 2</a:t>
            </a:r>
            <a:r>
              <a:rPr lang="en-US" sz="2800" i="1">
                <a:solidFill>
                  <a:prstClr val="black"/>
                </a:solidFill>
              </a:rPr>
              <a:t>x</a:t>
            </a:r>
            <a:r>
              <a:rPr lang="en-US" sz="2800">
                <a:solidFill>
                  <a:prstClr val="black"/>
                </a:solidFill>
              </a:rPr>
              <a:t>(7</a:t>
            </a:r>
            <a:r>
              <a:rPr lang="en-US" sz="2800" i="1">
                <a:solidFill>
                  <a:prstClr val="black"/>
                </a:solidFill>
              </a:rPr>
              <a:t>x</a:t>
            </a:r>
            <a:r>
              <a:rPr lang="en-US" sz="2800">
                <a:solidFill>
                  <a:prstClr val="black"/>
                </a:solidFill>
              </a:rPr>
              <a:t> + 5) – 4(7</a:t>
            </a:r>
            <a:r>
              <a:rPr lang="en-US" sz="2800" i="1">
                <a:solidFill>
                  <a:prstClr val="black"/>
                </a:solidFill>
              </a:rPr>
              <a:t>x</a:t>
            </a:r>
            <a:r>
              <a:rPr lang="en-US" sz="2800">
                <a:solidFill>
                  <a:prstClr val="black"/>
                </a:solidFill>
              </a:rPr>
              <a:t> + 5)</a:t>
            </a:r>
            <a:endParaRPr lang="en-US" sz="2000">
              <a:solidFill>
                <a:srgbClr val="1F497D"/>
              </a:solidFill>
            </a:endParaRPr>
          </a:p>
        </p:txBody>
      </p:sp>
      <p:sp>
        <p:nvSpPr>
          <p:cNvPr id="216085" name="Text Box 21"/>
          <p:cNvSpPr txBox="1">
            <a:spLocks noChangeArrowheads="1"/>
          </p:cNvSpPr>
          <p:nvPr/>
        </p:nvSpPr>
        <p:spPr bwMode="auto">
          <a:xfrm>
            <a:off x="533400" y="56388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1800" i="1">
                <a:solidFill>
                  <a:srgbClr val="D02800"/>
                </a:solidFill>
              </a:rPr>
              <a:t>(can also use “FOIL” on this)</a:t>
            </a:r>
            <a:r>
              <a:rPr lang="en-US" sz="2800">
                <a:solidFill>
                  <a:prstClr val="black"/>
                </a:solidFill>
              </a:rPr>
              <a:t>   = 14</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a:t>
            </a:r>
            <a:r>
              <a:rPr lang="en-US" sz="2800">
                <a:solidFill>
                  <a:prstClr val="black"/>
                </a:solidFill>
              </a:rPr>
              <a:t> – 28</a:t>
            </a:r>
            <a:r>
              <a:rPr lang="en-US" sz="2800" i="1">
                <a:solidFill>
                  <a:prstClr val="black"/>
                </a:solidFill>
              </a:rPr>
              <a:t>x</a:t>
            </a:r>
            <a:r>
              <a:rPr lang="en-US" sz="2800">
                <a:solidFill>
                  <a:prstClr val="black"/>
                </a:solidFill>
              </a:rPr>
              <a:t> – 20</a:t>
            </a:r>
          </a:p>
        </p:txBody>
      </p:sp>
      <p:sp>
        <p:nvSpPr>
          <p:cNvPr id="216086" name="Text Box 22"/>
          <p:cNvSpPr txBox="1">
            <a:spLocks noChangeArrowheads="1"/>
          </p:cNvSpPr>
          <p:nvPr/>
        </p:nvSpPr>
        <p:spPr bwMode="auto">
          <a:xfrm>
            <a:off x="3429000" y="6019800"/>
            <a:ext cx="411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 14</a:t>
            </a:r>
            <a:r>
              <a:rPr lang="en-US" sz="2800" i="1">
                <a:solidFill>
                  <a:prstClr val="black"/>
                </a:solidFill>
              </a:rPr>
              <a:t>x</a:t>
            </a:r>
            <a:r>
              <a:rPr lang="en-US" sz="2800" baseline="30000">
                <a:solidFill>
                  <a:prstClr val="black"/>
                </a:solidFill>
              </a:rPr>
              <a:t>2</a:t>
            </a:r>
            <a:r>
              <a:rPr lang="en-US" sz="2800">
                <a:solidFill>
                  <a:prstClr val="black"/>
                </a:solidFill>
              </a:rPr>
              <a:t> – 18</a:t>
            </a:r>
            <a:r>
              <a:rPr lang="en-US" sz="2800" i="1">
                <a:solidFill>
                  <a:prstClr val="black"/>
                </a:solidFill>
              </a:rPr>
              <a:t>x</a:t>
            </a:r>
            <a:r>
              <a:rPr lang="en-US" sz="2800">
                <a:solidFill>
                  <a:prstClr val="black"/>
                </a:solidFill>
              </a:rPr>
              <a:t> – 20</a:t>
            </a:r>
          </a:p>
        </p:txBody>
      </p:sp>
      <p:grpSp>
        <p:nvGrpSpPr>
          <p:cNvPr id="6" name="Group 23"/>
          <p:cNvGrpSpPr>
            <a:grpSpLocks/>
          </p:cNvGrpSpPr>
          <p:nvPr/>
        </p:nvGrpSpPr>
        <p:grpSpPr bwMode="auto">
          <a:xfrm>
            <a:off x="3810000" y="4953000"/>
            <a:ext cx="3200400" cy="304800"/>
            <a:chOff x="2400" y="3120"/>
            <a:chExt cx="2016" cy="192"/>
          </a:xfrm>
        </p:grpSpPr>
        <p:sp>
          <p:nvSpPr>
            <p:cNvPr id="30739" name="AutoShape 24"/>
            <p:cNvSpPr>
              <a:spLocks noChangeArrowheads="1"/>
            </p:cNvSpPr>
            <p:nvPr/>
          </p:nvSpPr>
          <p:spPr bwMode="auto">
            <a:xfrm>
              <a:off x="2400" y="3120"/>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0" name="AutoShape 25"/>
            <p:cNvSpPr>
              <a:spLocks noChangeArrowheads="1"/>
            </p:cNvSpPr>
            <p:nvPr/>
          </p:nvSpPr>
          <p:spPr bwMode="auto">
            <a:xfrm>
              <a:off x="3504" y="3120"/>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1" name="AutoShape 26"/>
            <p:cNvSpPr>
              <a:spLocks noChangeArrowheads="1"/>
            </p:cNvSpPr>
            <p:nvPr/>
          </p:nvSpPr>
          <p:spPr bwMode="auto">
            <a:xfrm>
              <a:off x="3504" y="3216"/>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42" name="AutoShape 27"/>
            <p:cNvSpPr>
              <a:spLocks noChangeArrowheads="1"/>
            </p:cNvSpPr>
            <p:nvPr/>
          </p:nvSpPr>
          <p:spPr bwMode="auto">
            <a:xfrm>
              <a:off x="2400" y="3216"/>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7" name="Group 28"/>
          <p:cNvGrpSpPr>
            <a:grpSpLocks/>
          </p:cNvGrpSpPr>
          <p:nvPr/>
        </p:nvGrpSpPr>
        <p:grpSpPr bwMode="auto">
          <a:xfrm>
            <a:off x="990600" y="4724400"/>
            <a:ext cx="2286000" cy="609600"/>
            <a:chOff x="624" y="2976"/>
            <a:chExt cx="1440" cy="384"/>
          </a:xfrm>
        </p:grpSpPr>
        <p:sp>
          <p:nvSpPr>
            <p:cNvPr id="30736" name="AutoShape 29"/>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37" name="AutoShape 30"/>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0738" name="AutoShape 31"/>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Tree>
    <p:extLst>
      <p:ext uri="{BB962C8B-B14F-4D97-AF65-F5344CB8AC3E}">
        <p14:creationId xmlns:p14="http://schemas.microsoft.com/office/powerpoint/2010/main" val="11226539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60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60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60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608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0" grpId="0"/>
      <p:bldP spid="216071" grpId="0"/>
      <p:bldP spid="216072" grpId="0"/>
      <p:bldP spid="216079" grpId="0"/>
      <p:bldP spid="216084" grpId="0"/>
      <p:bldP spid="216085" grpId="0"/>
      <p:bldP spid="21608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304800" y="533400"/>
            <a:ext cx="1905000" cy="762000"/>
            <a:chOff x="192" y="240"/>
            <a:chExt cx="1200" cy="480"/>
          </a:xfrm>
        </p:grpSpPr>
        <p:sp>
          <p:nvSpPr>
            <p:cNvPr id="31763"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4"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217093" name="Text Box 5"/>
          <p:cNvSpPr>
            <a:spLocks noGrp="1" noChangeArrowheads="1"/>
          </p:cNvSpPr>
          <p:nvPr>
            <p:ph type="body" idx="4294967295"/>
          </p:nvPr>
        </p:nvSpPr>
        <p:spPr>
          <a:xfrm>
            <a:off x="685800" y="1524000"/>
            <a:ext cx="8458200" cy="1143000"/>
          </a:xfrm>
          <a:noFill/>
        </p:spPr>
        <p:txBody>
          <a:bodyPr/>
          <a:lstStyle/>
          <a:p>
            <a:pPr eaLnBrk="1" hangingPunct="1">
              <a:buFontTx/>
              <a:buNone/>
            </a:pPr>
            <a:r>
              <a:rPr lang="en-US" sz="2800">
                <a:latin typeface="Times New Roman" pitchFamily="18" charset="0"/>
              </a:rPr>
              <a:t>Multiply (3</a:t>
            </a:r>
            <a:r>
              <a:rPr lang="en-US" sz="2800" i="1">
                <a:latin typeface="Times New Roman" pitchFamily="18" charset="0"/>
              </a:rPr>
              <a:t>x</a:t>
            </a:r>
            <a:r>
              <a:rPr lang="en-US" sz="2800">
                <a:latin typeface="Times New Roman" pitchFamily="18" charset="0"/>
              </a:rPr>
              <a:t> + 4)</a:t>
            </a:r>
            <a:r>
              <a:rPr lang="en-US" sz="2800" baseline="30000">
                <a:latin typeface="Times New Roman" pitchFamily="18" charset="0"/>
              </a:rPr>
              <a:t>2</a:t>
            </a:r>
          </a:p>
          <a:p>
            <a:pPr eaLnBrk="1" hangingPunct="1">
              <a:buFontTx/>
              <a:buNone/>
            </a:pPr>
            <a:r>
              <a:rPr lang="en-US" sz="2800">
                <a:latin typeface="Times New Roman" pitchFamily="18" charset="0"/>
              </a:rPr>
              <a:t>Remember that </a:t>
            </a:r>
            <a:r>
              <a:rPr lang="en-US" sz="2800" i="1">
                <a:latin typeface="Times New Roman" pitchFamily="18" charset="0"/>
              </a:rPr>
              <a:t>a</a:t>
            </a:r>
            <a:r>
              <a:rPr lang="en-US" sz="2800" baseline="30000">
                <a:latin typeface="Times New Roman" pitchFamily="18" charset="0"/>
              </a:rPr>
              <a:t>2</a:t>
            </a:r>
            <a:r>
              <a:rPr lang="en-US" sz="2800">
                <a:latin typeface="Times New Roman" pitchFamily="18" charset="0"/>
              </a:rPr>
              <a:t> = </a:t>
            </a:r>
            <a:r>
              <a:rPr lang="en-US" sz="2800" i="1">
                <a:latin typeface="Times New Roman" pitchFamily="18" charset="0"/>
              </a:rPr>
              <a:t>a</a:t>
            </a:r>
            <a:r>
              <a:rPr lang="en-US" sz="2800">
                <a:latin typeface="Times New Roman" pitchFamily="18" charset="0"/>
              </a:rPr>
              <a:t> </a:t>
            </a:r>
            <a:r>
              <a:rPr lang="en-US" sz="2800">
                <a:latin typeface="Times New Roman" pitchFamily="18" charset="0"/>
                <a:cs typeface="Times New Roman" pitchFamily="18" charset="0"/>
              </a:rPr>
              <a:t>• </a:t>
            </a:r>
            <a:r>
              <a:rPr lang="en-US" sz="2800" i="1">
                <a:latin typeface="Times New Roman" pitchFamily="18" charset="0"/>
                <a:cs typeface="Times New Roman" pitchFamily="18" charset="0"/>
              </a:rPr>
              <a:t>a</a:t>
            </a:r>
            <a:r>
              <a:rPr lang="en-US" sz="2800">
                <a:latin typeface="Times New Roman" pitchFamily="18" charset="0"/>
                <a:cs typeface="Times New Roman" pitchFamily="18" charset="0"/>
              </a:rPr>
              <a:t>, so </a:t>
            </a:r>
            <a:r>
              <a:rPr lang="en-US" sz="2800">
                <a:latin typeface="Times New Roman" pitchFamily="18" charset="0"/>
              </a:rPr>
              <a:t>(3</a:t>
            </a:r>
            <a:r>
              <a:rPr lang="en-US" sz="2800" i="1">
                <a:latin typeface="Times New Roman" pitchFamily="18" charset="0"/>
              </a:rPr>
              <a:t>x</a:t>
            </a:r>
            <a:r>
              <a:rPr lang="en-US" sz="2800">
                <a:latin typeface="Times New Roman" pitchFamily="18" charset="0"/>
              </a:rPr>
              <a:t> + 4)</a:t>
            </a:r>
            <a:r>
              <a:rPr lang="en-US" sz="2800" baseline="30000">
                <a:latin typeface="Times New Roman" pitchFamily="18" charset="0"/>
              </a:rPr>
              <a:t>2</a:t>
            </a:r>
            <a:r>
              <a:rPr lang="en-US" sz="2800">
                <a:latin typeface="Times New Roman" pitchFamily="18" charset="0"/>
                <a:cs typeface="Times New Roman" pitchFamily="18" charset="0"/>
              </a:rPr>
              <a:t> = </a:t>
            </a:r>
            <a:r>
              <a:rPr lang="en-US" sz="2800">
                <a:latin typeface="Times New Roman" pitchFamily="18" charset="0"/>
              </a:rPr>
              <a:t>(3</a:t>
            </a:r>
            <a:r>
              <a:rPr lang="en-US" sz="2800" i="1">
                <a:latin typeface="Times New Roman" pitchFamily="18" charset="0"/>
              </a:rPr>
              <a:t>x</a:t>
            </a:r>
            <a:r>
              <a:rPr lang="en-US" sz="2800">
                <a:latin typeface="Times New Roman" pitchFamily="18" charset="0"/>
              </a:rPr>
              <a:t> + 4)(3</a:t>
            </a:r>
            <a:r>
              <a:rPr lang="en-US" sz="2800" i="1">
                <a:latin typeface="Times New Roman" pitchFamily="18" charset="0"/>
              </a:rPr>
              <a:t>x</a:t>
            </a:r>
            <a:r>
              <a:rPr lang="en-US" sz="2800">
                <a:latin typeface="Times New Roman" pitchFamily="18" charset="0"/>
              </a:rPr>
              <a:t> + 4).</a:t>
            </a:r>
            <a:endParaRPr lang="en-US" sz="2800" baseline="30000">
              <a:latin typeface="Times New Roman" pitchFamily="18" charset="0"/>
            </a:endParaRPr>
          </a:p>
        </p:txBody>
      </p:sp>
      <p:sp>
        <p:nvSpPr>
          <p:cNvPr id="217094" name="Text Box 6"/>
          <p:cNvSpPr txBox="1">
            <a:spLocks noChangeArrowheads="1"/>
          </p:cNvSpPr>
          <p:nvPr/>
        </p:nvSpPr>
        <p:spPr bwMode="auto">
          <a:xfrm>
            <a:off x="228600" y="32004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 (3</a:t>
            </a:r>
            <a:r>
              <a:rPr lang="en-US" sz="2800" i="1">
                <a:solidFill>
                  <a:prstClr val="black"/>
                </a:solidFill>
              </a:rPr>
              <a:t>x</a:t>
            </a:r>
            <a:r>
              <a:rPr lang="en-US" sz="2800">
                <a:solidFill>
                  <a:prstClr val="black"/>
                </a:solidFill>
              </a:rPr>
              <a:t> + 4)</a:t>
            </a:r>
            <a:r>
              <a:rPr lang="en-US" sz="2800" baseline="30000">
                <a:solidFill>
                  <a:prstClr val="black"/>
                </a:solidFill>
              </a:rPr>
              <a:t>2 </a:t>
            </a:r>
            <a:r>
              <a:rPr lang="en-US" sz="2800">
                <a:solidFill>
                  <a:prstClr val="black"/>
                </a:solidFill>
              </a:rPr>
              <a:t>=</a:t>
            </a:r>
            <a:r>
              <a:rPr lang="en-US" sz="2800" baseline="30000">
                <a:solidFill>
                  <a:prstClr val="black"/>
                </a:solidFill>
              </a:rPr>
              <a:t> </a:t>
            </a:r>
            <a:r>
              <a:rPr lang="en-US" sz="2800">
                <a:solidFill>
                  <a:prstClr val="black"/>
                </a:solidFill>
              </a:rPr>
              <a:t>(3</a:t>
            </a:r>
            <a:r>
              <a:rPr lang="en-US" sz="2800" i="1">
                <a:solidFill>
                  <a:prstClr val="black"/>
                </a:solidFill>
              </a:rPr>
              <a:t>x</a:t>
            </a:r>
            <a:r>
              <a:rPr lang="en-US" sz="2800">
                <a:solidFill>
                  <a:prstClr val="black"/>
                </a:solidFill>
              </a:rPr>
              <a:t> + 4)(3</a:t>
            </a:r>
            <a:r>
              <a:rPr lang="en-US" sz="2800" i="1">
                <a:solidFill>
                  <a:prstClr val="black"/>
                </a:solidFill>
              </a:rPr>
              <a:t>x</a:t>
            </a:r>
            <a:r>
              <a:rPr lang="en-US" sz="2800">
                <a:solidFill>
                  <a:prstClr val="black"/>
                </a:solidFill>
              </a:rPr>
              <a:t> + 4)</a:t>
            </a:r>
            <a:endParaRPr lang="en-US">
              <a:solidFill>
                <a:prstClr val="black"/>
              </a:solidFill>
            </a:endParaRPr>
          </a:p>
        </p:txBody>
      </p:sp>
      <p:sp>
        <p:nvSpPr>
          <p:cNvPr id="217095" name="Text Box 7"/>
          <p:cNvSpPr txBox="1">
            <a:spLocks noChangeArrowheads="1"/>
          </p:cNvSpPr>
          <p:nvPr/>
        </p:nvSpPr>
        <p:spPr bwMode="auto">
          <a:xfrm>
            <a:off x="4267200" y="32004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(3</a:t>
            </a:r>
            <a:r>
              <a:rPr lang="en-US" sz="2800" i="1">
                <a:solidFill>
                  <a:prstClr val="black"/>
                </a:solidFill>
              </a:rPr>
              <a:t>x</a:t>
            </a:r>
            <a:r>
              <a:rPr lang="en-US" sz="2800">
                <a:solidFill>
                  <a:prstClr val="black"/>
                </a:solidFill>
              </a:rPr>
              <a:t>)(3</a:t>
            </a:r>
            <a:r>
              <a:rPr lang="en-US" sz="2800" i="1">
                <a:solidFill>
                  <a:prstClr val="black"/>
                </a:solidFill>
              </a:rPr>
              <a:t>x</a:t>
            </a:r>
            <a:r>
              <a:rPr lang="en-US" sz="2800">
                <a:solidFill>
                  <a:prstClr val="black"/>
                </a:solidFill>
              </a:rPr>
              <a:t> + 4) + 4(3</a:t>
            </a:r>
            <a:r>
              <a:rPr lang="en-US" sz="2800" i="1">
                <a:solidFill>
                  <a:prstClr val="black"/>
                </a:solidFill>
              </a:rPr>
              <a:t>x</a:t>
            </a:r>
            <a:r>
              <a:rPr lang="en-US" sz="2800">
                <a:solidFill>
                  <a:prstClr val="black"/>
                </a:solidFill>
              </a:rPr>
              <a:t> + 4) </a:t>
            </a:r>
          </a:p>
        </p:txBody>
      </p:sp>
      <p:grpSp>
        <p:nvGrpSpPr>
          <p:cNvPr id="3" name="Group 8"/>
          <p:cNvGrpSpPr>
            <a:grpSpLocks/>
          </p:cNvGrpSpPr>
          <p:nvPr/>
        </p:nvGrpSpPr>
        <p:grpSpPr bwMode="auto">
          <a:xfrm>
            <a:off x="4800600" y="2971800"/>
            <a:ext cx="3276600" cy="304800"/>
            <a:chOff x="3024" y="1872"/>
            <a:chExt cx="2064" cy="192"/>
          </a:xfrm>
        </p:grpSpPr>
        <p:sp>
          <p:nvSpPr>
            <p:cNvPr id="31759" name="AutoShape 9"/>
            <p:cNvSpPr>
              <a:spLocks noChangeArrowheads="1"/>
            </p:cNvSpPr>
            <p:nvPr/>
          </p:nvSpPr>
          <p:spPr bwMode="auto">
            <a:xfrm>
              <a:off x="3024" y="1872"/>
              <a:ext cx="1008" cy="192"/>
            </a:xfrm>
            <a:prstGeom prst="curvedDownArrow">
              <a:avLst>
                <a:gd name="adj1" fmla="val 105000"/>
                <a:gd name="adj2" fmla="val 21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0" name="AutoShape 10"/>
            <p:cNvSpPr>
              <a:spLocks noChangeArrowheads="1"/>
            </p:cNvSpPr>
            <p:nvPr/>
          </p:nvSpPr>
          <p:spPr bwMode="auto">
            <a:xfrm>
              <a:off x="4176" y="1872"/>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1" name="AutoShape 11"/>
            <p:cNvSpPr>
              <a:spLocks noChangeArrowheads="1"/>
            </p:cNvSpPr>
            <p:nvPr/>
          </p:nvSpPr>
          <p:spPr bwMode="auto">
            <a:xfrm>
              <a:off x="4176" y="1968"/>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62" name="AutoShape 12"/>
            <p:cNvSpPr>
              <a:spLocks noChangeArrowheads="1"/>
            </p:cNvSpPr>
            <p:nvPr/>
          </p:nvSpPr>
          <p:spPr bwMode="auto">
            <a:xfrm>
              <a:off x="3024" y="1968"/>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17101" name="Text Box 13"/>
          <p:cNvSpPr txBox="1">
            <a:spLocks noChangeArrowheads="1"/>
          </p:cNvSpPr>
          <p:nvPr/>
        </p:nvSpPr>
        <p:spPr bwMode="auto">
          <a:xfrm>
            <a:off x="4267200" y="37338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9</a:t>
            </a:r>
            <a:r>
              <a:rPr lang="en-US" sz="2800" i="1">
                <a:solidFill>
                  <a:prstClr val="black"/>
                </a:solidFill>
              </a:rPr>
              <a:t>x</a:t>
            </a:r>
            <a:r>
              <a:rPr lang="en-US" sz="2800" baseline="30000">
                <a:solidFill>
                  <a:prstClr val="black"/>
                </a:solidFill>
              </a:rPr>
              <a:t>2</a:t>
            </a:r>
            <a:r>
              <a:rPr lang="en-US" sz="2800">
                <a:solidFill>
                  <a:prstClr val="black"/>
                </a:solidFill>
              </a:rPr>
              <a:t>  + 12</a:t>
            </a:r>
            <a:r>
              <a:rPr lang="en-US" sz="2800" i="1">
                <a:solidFill>
                  <a:prstClr val="black"/>
                </a:solidFill>
              </a:rPr>
              <a:t>x</a:t>
            </a:r>
            <a:r>
              <a:rPr lang="en-US" sz="2800">
                <a:solidFill>
                  <a:prstClr val="black"/>
                </a:solidFill>
              </a:rPr>
              <a:t> + 12</a:t>
            </a:r>
            <a:r>
              <a:rPr lang="en-US" sz="2800" i="1">
                <a:solidFill>
                  <a:prstClr val="black"/>
                </a:solidFill>
              </a:rPr>
              <a:t>x</a:t>
            </a:r>
            <a:r>
              <a:rPr lang="en-US" sz="2800">
                <a:solidFill>
                  <a:prstClr val="black"/>
                </a:solidFill>
              </a:rPr>
              <a:t> + 16 </a:t>
            </a:r>
          </a:p>
        </p:txBody>
      </p:sp>
      <p:sp>
        <p:nvSpPr>
          <p:cNvPr id="217102" name="Text Box 14"/>
          <p:cNvSpPr txBox="1">
            <a:spLocks noChangeArrowheads="1"/>
          </p:cNvSpPr>
          <p:nvPr/>
        </p:nvSpPr>
        <p:spPr bwMode="auto">
          <a:xfrm>
            <a:off x="4267200" y="42672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cs typeface="Times New Roman" pitchFamily="18" charset="0"/>
              </a:rPr>
              <a:t>=    </a:t>
            </a:r>
            <a:r>
              <a:rPr lang="en-US" sz="2800">
                <a:solidFill>
                  <a:prstClr val="black"/>
                </a:solidFill>
              </a:rPr>
              <a:t>9</a:t>
            </a:r>
            <a:r>
              <a:rPr lang="en-US" sz="2800" i="1">
                <a:solidFill>
                  <a:prstClr val="black"/>
                </a:solidFill>
              </a:rPr>
              <a:t>x</a:t>
            </a:r>
            <a:r>
              <a:rPr lang="en-US" sz="2800" baseline="30000">
                <a:solidFill>
                  <a:prstClr val="black"/>
                </a:solidFill>
              </a:rPr>
              <a:t>2</a:t>
            </a:r>
            <a:r>
              <a:rPr lang="en-US" sz="2800">
                <a:solidFill>
                  <a:prstClr val="black"/>
                </a:solidFill>
              </a:rPr>
              <a:t>  + 24</a:t>
            </a:r>
            <a:r>
              <a:rPr lang="en-US" sz="2800" i="1">
                <a:solidFill>
                  <a:prstClr val="black"/>
                </a:solidFill>
              </a:rPr>
              <a:t>x</a:t>
            </a:r>
            <a:r>
              <a:rPr lang="en-US" sz="2800">
                <a:solidFill>
                  <a:prstClr val="black"/>
                </a:solidFill>
              </a:rPr>
              <a:t> + 16 </a:t>
            </a:r>
          </a:p>
        </p:txBody>
      </p:sp>
      <p:grpSp>
        <p:nvGrpSpPr>
          <p:cNvPr id="4" name="Group 15"/>
          <p:cNvGrpSpPr>
            <a:grpSpLocks/>
          </p:cNvGrpSpPr>
          <p:nvPr/>
        </p:nvGrpSpPr>
        <p:grpSpPr bwMode="auto">
          <a:xfrm>
            <a:off x="1905000" y="2743200"/>
            <a:ext cx="2286000" cy="609600"/>
            <a:chOff x="624" y="2976"/>
            <a:chExt cx="1440" cy="384"/>
          </a:xfrm>
        </p:grpSpPr>
        <p:sp>
          <p:nvSpPr>
            <p:cNvPr id="31756" name="AutoShape 16"/>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57" name="AutoShape 17"/>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1758" name="AutoShape 18"/>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31754" name="Text Box 19"/>
          <p:cNvSpPr txBox="1">
            <a:spLocks noChangeArrowheads="1"/>
          </p:cNvSpPr>
          <p:nvPr/>
        </p:nvSpPr>
        <p:spPr bwMode="auto">
          <a:xfrm>
            <a:off x="1066800" y="484187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endParaRPr lang="en-US">
              <a:solidFill>
                <a:prstClr val="black"/>
              </a:solidFill>
            </a:endParaRPr>
          </a:p>
        </p:txBody>
      </p:sp>
      <p:sp>
        <p:nvSpPr>
          <p:cNvPr id="20" name="Text Box 20"/>
          <p:cNvSpPr txBox="1">
            <a:spLocks noChangeArrowheads="1"/>
          </p:cNvSpPr>
          <p:nvPr/>
        </p:nvSpPr>
        <p:spPr bwMode="auto">
          <a:xfrm>
            <a:off x="685800" y="5105400"/>
            <a:ext cx="7848600" cy="1154113"/>
          </a:xfrm>
          <a:prstGeom prst="rect">
            <a:avLst/>
          </a:prstGeom>
          <a:solidFill>
            <a:srgbClr val="FFFF00"/>
          </a:solidFill>
          <a:ln w="25400">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0"/>
              </a:spcBef>
              <a:spcAft>
                <a:spcPct val="0"/>
              </a:spcAft>
            </a:pPr>
            <a:r>
              <a:rPr lang="en-US" sz="3600" b="1">
                <a:solidFill>
                  <a:srgbClr val="D02800"/>
                </a:solidFill>
              </a:rPr>
              <a:t>EXTREMELY IMPORTANT NOTE:</a:t>
            </a:r>
            <a:r>
              <a:rPr lang="en-US">
                <a:solidFill>
                  <a:prstClr val="black"/>
                </a:solidFill>
              </a:rPr>
              <a:t> </a:t>
            </a:r>
          </a:p>
          <a:p>
            <a:pPr eaLnBrk="1" fontAlgn="base" hangingPunct="1">
              <a:spcBef>
                <a:spcPct val="0"/>
              </a:spcBef>
              <a:spcAft>
                <a:spcPct val="0"/>
              </a:spcAft>
            </a:pPr>
            <a:r>
              <a:rPr lang="en-US" sz="3200" b="1">
                <a:solidFill>
                  <a:prstClr val="black"/>
                </a:solidFill>
              </a:rPr>
              <a:t>  (3x + 4)</a:t>
            </a:r>
            <a:r>
              <a:rPr lang="en-US" sz="3200" b="1" baseline="30000">
                <a:solidFill>
                  <a:prstClr val="black"/>
                </a:solidFill>
              </a:rPr>
              <a:t>2</a:t>
            </a:r>
            <a:r>
              <a:rPr lang="en-US" sz="3200" b="1">
                <a:solidFill>
                  <a:prstClr val="black"/>
                </a:solidFill>
              </a:rPr>
              <a:t> is NOT simply (3x)</a:t>
            </a:r>
            <a:r>
              <a:rPr lang="en-US" sz="3200" b="1" baseline="30000">
                <a:solidFill>
                  <a:prstClr val="black"/>
                </a:solidFill>
              </a:rPr>
              <a:t>2</a:t>
            </a:r>
            <a:r>
              <a:rPr lang="en-US" sz="3200" b="1">
                <a:solidFill>
                  <a:prstClr val="black"/>
                </a:solidFill>
              </a:rPr>
              <a:t> + 4</a:t>
            </a:r>
            <a:r>
              <a:rPr lang="en-US" sz="3200" b="1" baseline="30000">
                <a:solidFill>
                  <a:prstClr val="black"/>
                </a:solidFill>
              </a:rPr>
              <a:t>2 </a:t>
            </a:r>
            <a:r>
              <a:rPr lang="en-US" sz="3200" b="1">
                <a:solidFill>
                  <a:prstClr val="black"/>
                </a:solidFill>
              </a:rPr>
              <a:t> !!!</a:t>
            </a:r>
          </a:p>
        </p:txBody>
      </p:sp>
    </p:spTree>
    <p:extLst>
      <p:ext uri="{BB962C8B-B14F-4D97-AF65-F5344CB8AC3E}">
        <p14:creationId xmlns:p14="http://schemas.microsoft.com/office/powerpoint/2010/main" val="29857192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8" presetClass="entr" presetSubtype="0" accel="5000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20"/>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20"/>
                                        </p:tgtEl>
                                        <p:attrNameLst>
                                          <p:attrName>ppt_y</p:attrName>
                                        </p:attrNameLst>
                                      </p:cBhvr>
                                      <p:tavLst>
                                        <p:tav tm="0">
                                          <p:val>
                                            <p:strVal val="#ppt_y"/>
                                          </p:val>
                                        </p:tav>
                                        <p:tav tm="100000">
                                          <p:val>
                                            <p:strVal val="#ppt_y"/>
                                          </p:val>
                                        </p:tav>
                                      </p:tavLst>
                                    </p:anim>
                                    <p:animEffect transition="in" filter="fade">
                                      <p:cBhvr>
                                        <p:cTn id="10" dur="1000"/>
                                        <p:tgtEl>
                                          <p:spTgt spid="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8" presetClass="exit" presetSubtype="0" decel="50000" fill="hold" grpId="1" nodeType="clickEffect">
                                  <p:stCondLst>
                                    <p:cond delay="0"/>
                                  </p:stCondLst>
                                  <p:childTnLst>
                                    <p:anim calcmode="lin" valueType="num">
                                      <p:cBhvr>
                                        <p:cTn id="14" dur="1000"/>
                                        <p:tgtEl>
                                          <p:spTgt spid="20"/>
                                        </p:tgtEl>
                                        <p:attrNameLst>
                                          <p:attrName>style.rotation</p:attrName>
                                        </p:attrNameLst>
                                      </p:cBhvr>
                                      <p:tavLst>
                                        <p:tav tm="0">
                                          <p:val>
                                            <p:fltVal val="0"/>
                                          </p:val>
                                        </p:tav>
                                        <p:tav tm="20000">
                                          <p:val>
                                            <p:fltVal val="90"/>
                                          </p:val>
                                        </p:tav>
                                        <p:tav tm="20000">
                                          <p:val>
                                            <p:fltVal val="90"/>
                                          </p:val>
                                        </p:tav>
                                        <p:tav tm="100000">
                                          <p:val>
                                            <p:fltVal val="90"/>
                                          </p:val>
                                        </p:tav>
                                      </p:tavLst>
                                    </p:anim>
                                    <p:anim calcmode="lin" valueType="num">
                                      <p:cBhvr>
                                        <p:cTn id="15" dur="1000"/>
                                        <p:tgtEl>
                                          <p:spTgt spid="20"/>
                                        </p:tgtEl>
                                        <p:attrNameLst>
                                          <p:attrName>ppt_x</p:attrName>
                                        </p:attrNameLst>
                                      </p:cBhvr>
                                      <p:tavLst>
                                        <p:tav tm="0">
                                          <p:val>
                                            <p:strVal val="ppt_x"/>
                                          </p:val>
                                        </p:tav>
                                        <p:tav tm="50000">
                                          <p:val>
                                            <p:fltVal val="0.95"/>
                                          </p:val>
                                        </p:tav>
                                        <p:tav tm="100000">
                                          <p:val>
                                            <p:fltVal val="-1"/>
                                          </p:val>
                                        </p:tav>
                                      </p:tavLst>
                                    </p:anim>
                                    <p:anim calcmode="lin" valueType="num">
                                      <p:cBhvr>
                                        <p:cTn id="16" dur="1000"/>
                                        <p:tgtEl>
                                          <p:spTgt spid="20"/>
                                        </p:tgtEl>
                                        <p:attrNameLst>
                                          <p:attrName>ppt_y</p:attrName>
                                        </p:attrNameLst>
                                      </p:cBhvr>
                                      <p:tavLst>
                                        <p:tav tm="0">
                                          <p:val>
                                            <p:strVal val="ppt_y"/>
                                          </p:val>
                                        </p:tav>
                                        <p:tav tm="100000">
                                          <p:val>
                                            <p:strVal val="ppt_y"/>
                                          </p:val>
                                        </p:tav>
                                      </p:tavLst>
                                    </p:anim>
                                    <p:animEffect transition="out" filter="fade">
                                      <p:cBhvr>
                                        <p:cTn id="17" dur="1000"/>
                                        <p:tgtEl>
                                          <p:spTgt spid="20"/>
                                        </p:tgtEl>
                                      </p:cBhvr>
                                    </p:animEffect>
                                    <p:set>
                                      <p:cBhvr>
                                        <p:cTn id="18" dur="1" fill="hold">
                                          <p:stCondLst>
                                            <p:cond delay="999"/>
                                          </p:stCondLst>
                                        </p:cTn>
                                        <p:tgtEl>
                                          <p:spTgt spid="2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17093">
                                            <p:txEl>
                                              <p:pRg st="1" end="1"/>
                                            </p:txEl>
                                          </p:spTgt>
                                        </p:tgtEl>
                                        <p:attrNameLst>
                                          <p:attrName>style.visibility</p:attrName>
                                        </p:attrNameLst>
                                      </p:cBhvr>
                                      <p:to>
                                        <p:strVal val="visible"/>
                                      </p:to>
                                    </p:set>
                                    <p:animEffect transition="in" filter="blinds(horizontal)">
                                      <p:cBhvr>
                                        <p:cTn id="23" dur="500"/>
                                        <p:tgtEl>
                                          <p:spTgt spid="21709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709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1709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1710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17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4" grpId="0"/>
      <p:bldP spid="217095" grpId="0"/>
      <p:bldP spid="217101" grpId="0"/>
      <p:bldP spid="217102" grpId="0"/>
      <p:bldP spid="20" grpId="0" animBg="1"/>
      <p:bldP spid="20"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04800" y="533400"/>
            <a:ext cx="1905000" cy="762000"/>
            <a:chOff x="192" y="240"/>
            <a:chExt cx="1200" cy="480"/>
          </a:xfrm>
        </p:grpSpPr>
        <p:sp>
          <p:nvSpPr>
            <p:cNvPr id="32789"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90"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2771" name="Text Box 5"/>
          <p:cNvSpPr txBox="1">
            <a:spLocks noChangeArrowheads="1"/>
          </p:cNvSpPr>
          <p:nvPr/>
        </p:nvSpPr>
        <p:spPr bwMode="auto">
          <a:xfrm>
            <a:off x="609600" y="1600200"/>
            <a:ext cx="731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a:t>
            </a:r>
            <a:r>
              <a:rPr lang="en-US" sz="3200">
                <a:solidFill>
                  <a:prstClr val="black"/>
                </a:solidFill>
              </a:rPr>
              <a:t>(</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sp>
        <p:nvSpPr>
          <p:cNvPr id="218118" name="Text Box 6"/>
          <p:cNvSpPr txBox="1">
            <a:spLocks noChangeArrowheads="1"/>
          </p:cNvSpPr>
          <p:nvPr/>
        </p:nvSpPr>
        <p:spPr bwMode="auto">
          <a:xfrm>
            <a:off x="0" y="2895600"/>
            <a:ext cx="3505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a:solidFill>
                  <a:prstClr val="black"/>
                </a:solidFill>
              </a:rPr>
              <a:t>(</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sp>
        <p:nvSpPr>
          <p:cNvPr id="218119" name="Text Box 7"/>
          <p:cNvSpPr txBox="1">
            <a:spLocks noChangeArrowheads="1"/>
          </p:cNvSpPr>
          <p:nvPr/>
        </p:nvSpPr>
        <p:spPr bwMode="auto">
          <a:xfrm>
            <a:off x="3429000" y="2895600"/>
            <a:ext cx="5715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a:solidFill>
                  <a:prstClr val="black"/>
                </a:solidFill>
              </a:rPr>
              <a:t>(</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 + 2(</a:t>
            </a:r>
            <a:r>
              <a:rPr lang="en-US" sz="3200" i="1">
                <a:solidFill>
                  <a:prstClr val="black"/>
                </a:solidFill>
              </a:rPr>
              <a:t>a</a:t>
            </a:r>
            <a:r>
              <a:rPr lang="en-US" sz="3200" baseline="30000">
                <a:solidFill>
                  <a:prstClr val="black"/>
                </a:solidFill>
              </a:rPr>
              <a:t>3</a:t>
            </a:r>
            <a:r>
              <a:rPr lang="en-US" sz="3200">
                <a:solidFill>
                  <a:prstClr val="black"/>
                </a:solidFill>
              </a:rPr>
              <a:t> – 3</a:t>
            </a:r>
            <a:r>
              <a:rPr lang="en-US" sz="3200" i="1">
                <a:solidFill>
                  <a:prstClr val="black"/>
                </a:solidFill>
              </a:rPr>
              <a:t>a</a:t>
            </a:r>
            <a:r>
              <a:rPr lang="en-US" sz="3200" baseline="30000">
                <a:solidFill>
                  <a:prstClr val="black"/>
                </a:solidFill>
              </a:rPr>
              <a:t>2</a:t>
            </a:r>
            <a:r>
              <a:rPr lang="en-US" sz="3200">
                <a:solidFill>
                  <a:prstClr val="black"/>
                </a:solidFill>
              </a:rPr>
              <a:t> + 7)</a:t>
            </a:r>
          </a:p>
        </p:txBody>
      </p:sp>
      <p:grpSp>
        <p:nvGrpSpPr>
          <p:cNvPr id="3" name="Group 8"/>
          <p:cNvGrpSpPr>
            <a:grpSpLocks/>
          </p:cNvGrpSpPr>
          <p:nvPr/>
        </p:nvGrpSpPr>
        <p:grpSpPr bwMode="auto">
          <a:xfrm>
            <a:off x="3733800" y="2590800"/>
            <a:ext cx="5410200" cy="381000"/>
            <a:chOff x="2352" y="1632"/>
            <a:chExt cx="3408" cy="240"/>
          </a:xfrm>
        </p:grpSpPr>
        <p:grpSp>
          <p:nvGrpSpPr>
            <p:cNvPr id="32781" name="Group 9"/>
            <p:cNvGrpSpPr>
              <a:grpSpLocks/>
            </p:cNvGrpSpPr>
            <p:nvPr/>
          </p:nvGrpSpPr>
          <p:grpSpPr bwMode="auto">
            <a:xfrm>
              <a:off x="2352" y="1632"/>
              <a:ext cx="1632" cy="240"/>
              <a:chOff x="816" y="1680"/>
              <a:chExt cx="1632" cy="240"/>
            </a:xfrm>
          </p:grpSpPr>
          <p:sp>
            <p:nvSpPr>
              <p:cNvPr id="32786" name="AutoShape 10"/>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7" name="AutoShape 11"/>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8" name="AutoShape 12"/>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2782" name="Group 13"/>
            <p:cNvGrpSpPr>
              <a:grpSpLocks/>
            </p:cNvGrpSpPr>
            <p:nvPr/>
          </p:nvGrpSpPr>
          <p:grpSpPr bwMode="auto">
            <a:xfrm>
              <a:off x="4128" y="1632"/>
              <a:ext cx="1632" cy="240"/>
              <a:chOff x="816" y="1680"/>
              <a:chExt cx="1632" cy="240"/>
            </a:xfrm>
          </p:grpSpPr>
          <p:sp>
            <p:nvSpPr>
              <p:cNvPr id="32783" name="AutoShape 14"/>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4" name="AutoShape 15"/>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5" name="AutoShape 16"/>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sp>
        <p:nvSpPr>
          <p:cNvPr id="218129" name="Text Box 17"/>
          <p:cNvSpPr txBox="1">
            <a:spLocks noChangeArrowheads="1"/>
          </p:cNvSpPr>
          <p:nvPr/>
        </p:nvSpPr>
        <p:spPr bwMode="auto">
          <a:xfrm>
            <a:off x="3124200" y="35814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baseline="30000">
                <a:solidFill>
                  <a:prstClr val="black"/>
                </a:solidFill>
              </a:rPr>
              <a:t>4</a:t>
            </a:r>
            <a:r>
              <a:rPr lang="en-US" sz="3200">
                <a:solidFill>
                  <a:prstClr val="black"/>
                </a:solidFill>
              </a:rPr>
              <a:t> – 3</a:t>
            </a:r>
            <a:r>
              <a:rPr lang="en-US" sz="3200" i="1">
                <a:solidFill>
                  <a:prstClr val="black"/>
                </a:solidFill>
              </a:rPr>
              <a:t>a</a:t>
            </a:r>
            <a:r>
              <a:rPr lang="en-US" sz="3200" baseline="30000">
                <a:solidFill>
                  <a:prstClr val="black"/>
                </a:solidFill>
              </a:rPr>
              <a:t>3</a:t>
            </a:r>
            <a:r>
              <a:rPr lang="en-US" sz="3200">
                <a:solidFill>
                  <a:prstClr val="black"/>
                </a:solidFill>
              </a:rPr>
              <a:t> + 7</a:t>
            </a:r>
            <a:r>
              <a:rPr lang="en-US" sz="3200" i="1">
                <a:solidFill>
                  <a:prstClr val="black"/>
                </a:solidFill>
              </a:rPr>
              <a:t>a</a:t>
            </a:r>
            <a:r>
              <a:rPr lang="en-US" sz="3200">
                <a:solidFill>
                  <a:prstClr val="black"/>
                </a:solidFill>
              </a:rPr>
              <a:t>  + 2</a:t>
            </a:r>
            <a:r>
              <a:rPr lang="en-US" sz="3200" i="1">
                <a:solidFill>
                  <a:prstClr val="black"/>
                </a:solidFill>
              </a:rPr>
              <a:t>a</a:t>
            </a:r>
            <a:r>
              <a:rPr lang="en-US" sz="3200" baseline="30000">
                <a:solidFill>
                  <a:prstClr val="black"/>
                </a:solidFill>
              </a:rPr>
              <a:t>3</a:t>
            </a:r>
            <a:r>
              <a:rPr lang="en-US" sz="3200">
                <a:solidFill>
                  <a:prstClr val="black"/>
                </a:solidFill>
              </a:rPr>
              <a:t> – 6</a:t>
            </a:r>
            <a:r>
              <a:rPr lang="en-US" sz="3200" i="1">
                <a:solidFill>
                  <a:prstClr val="black"/>
                </a:solidFill>
              </a:rPr>
              <a:t>a</a:t>
            </a:r>
            <a:r>
              <a:rPr lang="en-US" sz="3200" baseline="30000">
                <a:solidFill>
                  <a:prstClr val="black"/>
                </a:solidFill>
              </a:rPr>
              <a:t>2</a:t>
            </a:r>
            <a:r>
              <a:rPr lang="en-US" sz="3200">
                <a:solidFill>
                  <a:prstClr val="black"/>
                </a:solidFill>
              </a:rPr>
              <a:t> + 14</a:t>
            </a:r>
          </a:p>
        </p:txBody>
      </p:sp>
      <p:sp>
        <p:nvSpPr>
          <p:cNvPr id="218130" name="Text Box 18"/>
          <p:cNvSpPr txBox="1">
            <a:spLocks noChangeArrowheads="1"/>
          </p:cNvSpPr>
          <p:nvPr/>
        </p:nvSpPr>
        <p:spPr bwMode="auto">
          <a:xfrm>
            <a:off x="3124200" y="4267200"/>
            <a:ext cx="586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a:solidFill>
                  <a:prstClr val="black"/>
                </a:solidFill>
              </a:rPr>
              <a:t>=   </a:t>
            </a:r>
            <a:r>
              <a:rPr lang="en-US" sz="3200" i="1">
                <a:solidFill>
                  <a:prstClr val="black"/>
                </a:solidFill>
              </a:rPr>
              <a:t>a</a:t>
            </a:r>
            <a:r>
              <a:rPr lang="en-US" sz="3200" baseline="30000">
                <a:solidFill>
                  <a:prstClr val="black"/>
                </a:solidFill>
              </a:rPr>
              <a:t>4</a:t>
            </a:r>
            <a:r>
              <a:rPr lang="en-US" sz="3200">
                <a:solidFill>
                  <a:prstClr val="black"/>
                </a:solidFill>
              </a:rPr>
              <a:t> – </a:t>
            </a:r>
            <a:r>
              <a:rPr lang="en-US" sz="3200" i="1">
                <a:solidFill>
                  <a:prstClr val="black"/>
                </a:solidFill>
              </a:rPr>
              <a:t>a</a:t>
            </a:r>
            <a:r>
              <a:rPr lang="en-US" sz="3200" baseline="30000">
                <a:solidFill>
                  <a:prstClr val="black"/>
                </a:solidFill>
              </a:rPr>
              <a:t>3</a:t>
            </a:r>
            <a:r>
              <a:rPr lang="en-US" sz="3200">
                <a:solidFill>
                  <a:prstClr val="black"/>
                </a:solidFill>
              </a:rPr>
              <a:t> – 6</a:t>
            </a:r>
            <a:r>
              <a:rPr lang="en-US" sz="3200" i="1">
                <a:solidFill>
                  <a:prstClr val="black"/>
                </a:solidFill>
              </a:rPr>
              <a:t>a</a:t>
            </a:r>
            <a:r>
              <a:rPr lang="en-US" sz="3200" baseline="30000">
                <a:solidFill>
                  <a:prstClr val="black"/>
                </a:solidFill>
              </a:rPr>
              <a:t>2</a:t>
            </a:r>
            <a:r>
              <a:rPr lang="en-US" sz="3200">
                <a:solidFill>
                  <a:prstClr val="black"/>
                </a:solidFill>
              </a:rPr>
              <a:t> + 7</a:t>
            </a:r>
            <a:r>
              <a:rPr lang="en-US" sz="3200" i="1">
                <a:solidFill>
                  <a:prstClr val="black"/>
                </a:solidFill>
              </a:rPr>
              <a:t>a</a:t>
            </a:r>
            <a:r>
              <a:rPr lang="en-US" sz="3200">
                <a:solidFill>
                  <a:prstClr val="black"/>
                </a:solidFill>
              </a:rPr>
              <a:t> + 14</a:t>
            </a:r>
          </a:p>
        </p:txBody>
      </p:sp>
      <p:grpSp>
        <p:nvGrpSpPr>
          <p:cNvPr id="6" name="Group 19"/>
          <p:cNvGrpSpPr>
            <a:grpSpLocks/>
          </p:cNvGrpSpPr>
          <p:nvPr/>
        </p:nvGrpSpPr>
        <p:grpSpPr bwMode="auto">
          <a:xfrm>
            <a:off x="0" y="2362200"/>
            <a:ext cx="3276600" cy="685800"/>
            <a:chOff x="0" y="1488"/>
            <a:chExt cx="2064" cy="432"/>
          </a:xfrm>
        </p:grpSpPr>
        <p:sp>
          <p:nvSpPr>
            <p:cNvPr id="32778" name="AutoShape 20"/>
            <p:cNvSpPr>
              <a:spLocks noChangeArrowheads="1"/>
            </p:cNvSpPr>
            <p:nvPr/>
          </p:nvSpPr>
          <p:spPr bwMode="auto">
            <a:xfrm flipH="1">
              <a:off x="0" y="1488"/>
              <a:ext cx="1584" cy="288"/>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79" name="AutoShape 21"/>
            <p:cNvSpPr>
              <a:spLocks/>
            </p:cNvSpPr>
            <p:nvPr/>
          </p:nvSpPr>
          <p:spPr bwMode="auto">
            <a:xfrm rot="-5400000">
              <a:off x="1392" y="1248"/>
              <a:ext cx="144" cy="1200"/>
            </a:xfrm>
            <a:prstGeom prst="rightBrace">
              <a:avLst>
                <a:gd name="adj1" fmla="val 6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2780" name="AutoShape 22"/>
            <p:cNvSpPr>
              <a:spLocks noChangeArrowheads="1"/>
            </p:cNvSpPr>
            <p:nvPr/>
          </p:nvSpPr>
          <p:spPr bwMode="auto">
            <a:xfrm flipH="1">
              <a:off x="480" y="1584"/>
              <a:ext cx="1056" cy="192"/>
            </a:xfrm>
            <a:prstGeom prst="curvedDownArrow">
              <a:avLst>
                <a:gd name="adj1" fmla="val 110000"/>
                <a:gd name="adj2" fmla="val 22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Tree>
    <p:extLst>
      <p:ext uri="{BB962C8B-B14F-4D97-AF65-F5344CB8AC3E}">
        <p14:creationId xmlns:p14="http://schemas.microsoft.com/office/powerpoint/2010/main" val="14876488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81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812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8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p:bldP spid="218119" grpId="0"/>
      <p:bldP spid="218129" grpId="0"/>
      <p:bldP spid="218130"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304800" y="533400"/>
            <a:ext cx="1905000" cy="762000"/>
            <a:chOff x="192" y="240"/>
            <a:chExt cx="1200" cy="480"/>
          </a:xfrm>
        </p:grpSpPr>
        <p:sp>
          <p:nvSpPr>
            <p:cNvPr id="34834"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5"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4819" name="Text Box 5"/>
          <p:cNvSpPr txBox="1">
            <a:spLocks noChangeArrowheads="1"/>
          </p:cNvSpPr>
          <p:nvPr/>
        </p:nvSpPr>
        <p:spPr bwMode="auto">
          <a:xfrm>
            <a:off x="381000" y="1524000"/>
            <a:ext cx="3124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r>
              <a:rPr lang="en-US" sz="2800" baseline="30000">
                <a:solidFill>
                  <a:prstClr val="black"/>
                </a:solidFill>
              </a:rPr>
              <a:t>2</a:t>
            </a:r>
          </a:p>
        </p:txBody>
      </p:sp>
      <p:sp>
        <p:nvSpPr>
          <p:cNvPr id="220166" name="Text Box 6"/>
          <p:cNvSpPr txBox="1">
            <a:spLocks noChangeArrowheads="1"/>
          </p:cNvSpPr>
          <p:nvPr/>
        </p:nvSpPr>
        <p:spPr bwMode="auto">
          <a:xfrm>
            <a:off x="304800" y="26670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r>
              <a:rPr lang="en-US" sz="2800" baseline="30000">
                <a:solidFill>
                  <a:prstClr val="black"/>
                </a:solidFill>
              </a:rPr>
              <a:t>2</a:t>
            </a:r>
            <a:r>
              <a:rPr lang="en-US" sz="2800">
                <a:solidFill>
                  <a:prstClr val="black"/>
                </a:solidFill>
              </a:rPr>
              <a:t> = (5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endParaRPr lang="en-US" sz="2800" baseline="30000">
              <a:solidFill>
                <a:prstClr val="black"/>
              </a:solidFill>
            </a:endParaRPr>
          </a:p>
        </p:txBody>
      </p:sp>
      <p:grpSp>
        <p:nvGrpSpPr>
          <p:cNvPr id="3" name="Group 7"/>
          <p:cNvGrpSpPr>
            <a:grpSpLocks/>
          </p:cNvGrpSpPr>
          <p:nvPr/>
        </p:nvGrpSpPr>
        <p:grpSpPr bwMode="auto">
          <a:xfrm>
            <a:off x="2133600" y="2209800"/>
            <a:ext cx="2438400" cy="609600"/>
            <a:chOff x="624" y="2976"/>
            <a:chExt cx="1440" cy="384"/>
          </a:xfrm>
        </p:grpSpPr>
        <p:sp>
          <p:nvSpPr>
            <p:cNvPr id="34831" name="AutoShape 8"/>
            <p:cNvSpPr>
              <a:spLocks noChangeArrowheads="1"/>
            </p:cNvSpPr>
            <p:nvPr/>
          </p:nvSpPr>
          <p:spPr bwMode="auto">
            <a:xfrm flipH="1">
              <a:off x="624" y="2976"/>
              <a:ext cx="1200" cy="240"/>
            </a:xfrm>
            <a:prstGeom prst="curvedDownArrow">
              <a:avLst>
                <a:gd name="adj1" fmla="val 100000"/>
                <a:gd name="adj2" fmla="val 20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2" name="AutoShape 9"/>
            <p:cNvSpPr>
              <a:spLocks/>
            </p:cNvSpPr>
            <p:nvPr/>
          </p:nvSpPr>
          <p:spPr bwMode="auto">
            <a:xfrm rot="-5400000">
              <a:off x="1656" y="2952"/>
              <a:ext cx="144" cy="672"/>
            </a:xfrm>
            <a:prstGeom prst="rightBrace">
              <a:avLst>
                <a:gd name="adj1" fmla="val 38889"/>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3" name="AutoShape 10"/>
            <p:cNvSpPr>
              <a:spLocks noChangeArrowheads="1"/>
            </p:cNvSpPr>
            <p:nvPr/>
          </p:nvSpPr>
          <p:spPr bwMode="auto">
            <a:xfrm flipH="1">
              <a:off x="1104" y="3072"/>
              <a:ext cx="672" cy="144"/>
            </a:xfrm>
            <a:prstGeom prst="curvedDownArrow">
              <a:avLst>
                <a:gd name="adj1" fmla="val 93333"/>
                <a:gd name="adj2" fmla="val 186667"/>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0171" name="Text Box 11"/>
          <p:cNvSpPr txBox="1">
            <a:spLocks noChangeArrowheads="1"/>
          </p:cNvSpPr>
          <p:nvPr/>
        </p:nvSpPr>
        <p:spPr bwMode="auto">
          <a:xfrm>
            <a:off x="4648200" y="2667000"/>
            <a:ext cx="426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(5</a:t>
            </a:r>
            <a:r>
              <a:rPr lang="en-US" sz="2800" i="1">
                <a:solidFill>
                  <a:prstClr val="black"/>
                </a:solidFill>
              </a:rPr>
              <a:t>x</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 – 2</a:t>
            </a:r>
            <a:r>
              <a:rPr lang="en-US" sz="2800" i="1">
                <a:solidFill>
                  <a:prstClr val="black"/>
                </a:solidFill>
              </a:rPr>
              <a:t>z</a:t>
            </a:r>
            <a:r>
              <a:rPr lang="en-US" sz="2800">
                <a:solidFill>
                  <a:prstClr val="black"/>
                </a:solidFill>
              </a:rPr>
              <a:t>(5</a:t>
            </a:r>
            <a:r>
              <a:rPr lang="en-US" sz="2800" i="1">
                <a:solidFill>
                  <a:prstClr val="black"/>
                </a:solidFill>
              </a:rPr>
              <a:t>x</a:t>
            </a:r>
            <a:r>
              <a:rPr lang="en-US" sz="2800">
                <a:solidFill>
                  <a:prstClr val="black"/>
                </a:solidFill>
              </a:rPr>
              <a:t> – 2</a:t>
            </a:r>
            <a:r>
              <a:rPr lang="en-US" sz="2800" i="1">
                <a:solidFill>
                  <a:prstClr val="black"/>
                </a:solidFill>
              </a:rPr>
              <a:t>z</a:t>
            </a:r>
            <a:r>
              <a:rPr lang="en-US" sz="2800">
                <a:solidFill>
                  <a:prstClr val="black"/>
                </a:solidFill>
              </a:rPr>
              <a:t>)</a:t>
            </a:r>
          </a:p>
        </p:txBody>
      </p:sp>
      <p:grpSp>
        <p:nvGrpSpPr>
          <p:cNvPr id="4" name="Group 12"/>
          <p:cNvGrpSpPr>
            <a:grpSpLocks/>
          </p:cNvGrpSpPr>
          <p:nvPr/>
        </p:nvGrpSpPr>
        <p:grpSpPr bwMode="auto">
          <a:xfrm>
            <a:off x="5105400" y="2438400"/>
            <a:ext cx="3733800" cy="304800"/>
            <a:chOff x="3024" y="1872"/>
            <a:chExt cx="2064" cy="192"/>
          </a:xfrm>
        </p:grpSpPr>
        <p:sp>
          <p:nvSpPr>
            <p:cNvPr id="34827" name="AutoShape 13"/>
            <p:cNvSpPr>
              <a:spLocks noChangeArrowheads="1"/>
            </p:cNvSpPr>
            <p:nvPr/>
          </p:nvSpPr>
          <p:spPr bwMode="auto">
            <a:xfrm>
              <a:off x="3024" y="1872"/>
              <a:ext cx="1008" cy="192"/>
            </a:xfrm>
            <a:prstGeom prst="curvedDownArrow">
              <a:avLst>
                <a:gd name="adj1" fmla="val 105000"/>
                <a:gd name="adj2" fmla="val 21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28" name="AutoShape 14"/>
            <p:cNvSpPr>
              <a:spLocks noChangeArrowheads="1"/>
            </p:cNvSpPr>
            <p:nvPr/>
          </p:nvSpPr>
          <p:spPr bwMode="auto">
            <a:xfrm>
              <a:off x="4176" y="1872"/>
              <a:ext cx="912" cy="192"/>
            </a:xfrm>
            <a:prstGeom prst="curvedDownArrow">
              <a:avLst>
                <a:gd name="adj1" fmla="val 95000"/>
                <a:gd name="adj2" fmla="val 19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29" name="AutoShape 15"/>
            <p:cNvSpPr>
              <a:spLocks noChangeArrowheads="1"/>
            </p:cNvSpPr>
            <p:nvPr/>
          </p:nvSpPr>
          <p:spPr bwMode="auto">
            <a:xfrm>
              <a:off x="4176" y="1968"/>
              <a:ext cx="432" cy="96"/>
            </a:xfrm>
            <a:prstGeom prst="curvedDownArrow">
              <a:avLst>
                <a:gd name="adj1" fmla="val 90000"/>
                <a:gd name="adj2" fmla="val 18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4830" name="AutoShape 16"/>
            <p:cNvSpPr>
              <a:spLocks noChangeArrowheads="1"/>
            </p:cNvSpPr>
            <p:nvPr/>
          </p:nvSpPr>
          <p:spPr bwMode="auto">
            <a:xfrm>
              <a:off x="3024" y="1968"/>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sp>
        <p:nvSpPr>
          <p:cNvPr id="220177" name="Text Box 17"/>
          <p:cNvSpPr txBox="1">
            <a:spLocks noChangeArrowheads="1"/>
          </p:cNvSpPr>
          <p:nvPr/>
        </p:nvSpPr>
        <p:spPr bwMode="auto">
          <a:xfrm>
            <a:off x="4267200" y="327660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25</a:t>
            </a:r>
            <a:r>
              <a:rPr lang="en-US" sz="2800" i="1">
                <a:solidFill>
                  <a:prstClr val="black"/>
                </a:solidFill>
              </a:rPr>
              <a:t>x</a:t>
            </a:r>
            <a:r>
              <a:rPr lang="en-US" sz="2800" baseline="30000">
                <a:solidFill>
                  <a:prstClr val="black"/>
                </a:solidFill>
              </a:rPr>
              <a:t>2</a:t>
            </a:r>
            <a:r>
              <a:rPr lang="en-US" sz="2800">
                <a:solidFill>
                  <a:prstClr val="black"/>
                </a:solidFill>
              </a:rPr>
              <a:t> – 10</a:t>
            </a:r>
            <a:r>
              <a:rPr lang="en-US" sz="2800" i="1">
                <a:solidFill>
                  <a:prstClr val="black"/>
                </a:solidFill>
              </a:rPr>
              <a:t>xz</a:t>
            </a:r>
            <a:r>
              <a:rPr lang="en-US" sz="2800">
                <a:solidFill>
                  <a:prstClr val="black"/>
                </a:solidFill>
              </a:rPr>
              <a:t>  –  10</a:t>
            </a:r>
            <a:r>
              <a:rPr lang="en-US" sz="2800" i="1">
                <a:solidFill>
                  <a:prstClr val="black"/>
                </a:solidFill>
              </a:rPr>
              <a:t>xz</a:t>
            </a:r>
            <a:r>
              <a:rPr lang="en-US" sz="2800">
                <a:solidFill>
                  <a:prstClr val="black"/>
                </a:solidFill>
              </a:rPr>
              <a:t> + 4</a:t>
            </a:r>
            <a:r>
              <a:rPr lang="en-US" sz="2800" i="1">
                <a:solidFill>
                  <a:prstClr val="black"/>
                </a:solidFill>
              </a:rPr>
              <a:t>z</a:t>
            </a:r>
            <a:r>
              <a:rPr lang="en-US" sz="2800" baseline="30000">
                <a:solidFill>
                  <a:prstClr val="black"/>
                </a:solidFill>
              </a:rPr>
              <a:t>2</a:t>
            </a:r>
          </a:p>
        </p:txBody>
      </p:sp>
      <p:sp>
        <p:nvSpPr>
          <p:cNvPr id="220178" name="Text Box 18"/>
          <p:cNvSpPr txBox="1">
            <a:spLocks noChangeArrowheads="1"/>
          </p:cNvSpPr>
          <p:nvPr/>
        </p:nvSpPr>
        <p:spPr bwMode="auto">
          <a:xfrm>
            <a:off x="4267200" y="38862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2800">
                <a:solidFill>
                  <a:prstClr val="black"/>
                </a:solidFill>
              </a:rPr>
              <a:t>=   25</a:t>
            </a:r>
            <a:r>
              <a:rPr lang="en-US" sz="2800" i="1">
                <a:solidFill>
                  <a:prstClr val="black"/>
                </a:solidFill>
              </a:rPr>
              <a:t>x</a:t>
            </a:r>
            <a:r>
              <a:rPr lang="en-US" sz="2800" baseline="30000">
                <a:solidFill>
                  <a:prstClr val="black"/>
                </a:solidFill>
              </a:rPr>
              <a:t>2</a:t>
            </a:r>
            <a:r>
              <a:rPr lang="en-US" sz="2800">
                <a:solidFill>
                  <a:prstClr val="black"/>
                </a:solidFill>
              </a:rPr>
              <a:t> – 20</a:t>
            </a:r>
            <a:r>
              <a:rPr lang="en-US" sz="2800" i="1">
                <a:solidFill>
                  <a:prstClr val="black"/>
                </a:solidFill>
              </a:rPr>
              <a:t>xz</a:t>
            </a:r>
            <a:r>
              <a:rPr lang="en-US" sz="2800">
                <a:solidFill>
                  <a:prstClr val="black"/>
                </a:solidFill>
              </a:rPr>
              <a:t> + 4</a:t>
            </a:r>
            <a:r>
              <a:rPr lang="en-US" sz="2800" i="1">
                <a:solidFill>
                  <a:prstClr val="black"/>
                </a:solidFill>
              </a:rPr>
              <a:t>z</a:t>
            </a:r>
            <a:r>
              <a:rPr lang="en-US" sz="2800" baseline="30000">
                <a:solidFill>
                  <a:prstClr val="black"/>
                </a:solidFill>
              </a:rPr>
              <a:t>2</a:t>
            </a:r>
          </a:p>
        </p:txBody>
      </p:sp>
      <p:sp>
        <p:nvSpPr>
          <p:cNvPr id="19" name="Text Box 19"/>
          <p:cNvSpPr txBox="1">
            <a:spLocks noChangeArrowheads="1"/>
          </p:cNvSpPr>
          <p:nvPr/>
        </p:nvSpPr>
        <p:spPr bwMode="auto">
          <a:xfrm>
            <a:off x="533400" y="4648200"/>
            <a:ext cx="7924800" cy="1762125"/>
          </a:xfrm>
          <a:prstGeom prst="rect">
            <a:avLst/>
          </a:prstGeom>
          <a:solidFill>
            <a:srgbClr val="FFFF00"/>
          </a:solidFill>
          <a:ln w="25400">
            <a:solidFill>
              <a:schemeClr val="tx1"/>
            </a:solidFill>
            <a:miter lim="800000"/>
            <a:headEnd/>
            <a:tailEnd/>
          </a:ln>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4400" b="1">
                <a:solidFill>
                  <a:srgbClr val="D02800"/>
                </a:solidFill>
              </a:rPr>
              <a:t>REMINDER:</a:t>
            </a:r>
            <a:r>
              <a:rPr lang="en-US" b="1">
                <a:solidFill>
                  <a:srgbClr val="D02800"/>
                </a:solidFill>
              </a:rPr>
              <a:t> </a:t>
            </a:r>
            <a:r>
              <a:rPr lang="en-US">
                <a:solidFill>
                  <a:prstClr val="black"/>
                </a:solidFill>
              </a:rPr>
              <a:t> </a:t>
            </a:r>
          </a:p>
          <a:p>
            <a:pPr eaLnBrk="1" fontAlgn="base" hangingPunct="1">
              <a:spcBef>
                <a:spcPct val="0"/>
              </a:spcBef>
              <a:spcAft>
                <a:spcPct val="0"/>
              </a:spcAft>
            </a:pPr>
            <a:r>
              <a:rPr lang="en-US" b="1">
                <a:solidFill>
                  <a:prstClr val="black"/>
                </a:solidFill>
              </a:rPr>
              <a:t>  </a:t>
            </a:r>
            <a:r>
              <a:rPr lang="en-US" sz="3200" b="1">
                <a:solidFill>
                  <a:prstClr val="black"/>
                </a:solidFill>
              </a:rPr>
              <a:t>(5x -2z)</a:t>
            </a:r>
            <a:r>
              <a:rPr lang="en-US" sz="3200" b="1" baseline="30000">
                <a:solidFill>
                  <a:prstClr val="black"/>
                </a:solidFill>
              </a:rPr>
              <a:t>2</a:t>
            </a:r>
            <a:r>
              <a:rPr lang="en-US" sz="3200" b="1">
                <a:solidFill>
                  <a:prstClr val="black"/>
                </a:solidFill>
              </a:rPr>
              <a:t> is NOT simply (5x)</a:t>
            </a:r>
            <a:r>
              <a:rPr lang="en-US" sz="3200" b="1" baseline="30000">
                <a:solidFill>
                  <a:prstClr val="black"/>
                </a:solidFill>
              </a:rPr>
              <a:t>2</a:t>
            </a:r>
            <a:r>
              <a:rPr lang="en-US" sz="3200" b="1">
                <a:solidFill>
                  <a:prstClr val="black"/>
                </a:solidFill>
              </a:rPr>
              <a:t> – (2z)</a:t>
            </a:r>
            <a:r>
              <a:rPr lang="en-US" sz="3200" b="1" baseline="30000">
                <a:solidFill>
                  <a:prstClr val="black"/>
                </a:solidFill>
              </a:rPr>
              <a:t>2</a:t>
            </a:r>
            <a:r>
              <a:rPr lang="en-US" sz="3200" b="1">
                <a:solidFill>
                  <a:prstClr val="black"/>
                </a:solidFill>
              </a:rPr>
              <a:t>  !!!</a:t>
            </a:r>
          </a:p>
          <a:p>
            <a:pPr eaLnBrk="1" fontAlgn="base" hangingPunct="1">
              <a:spcBef>
                <a:spcPct val="0"/>
              </a:spcBef>
              <a:spcAft>
                <a:spcPct val="0"/>
              </a:spcAft>
            </a:pPr>
            <a:endParaRPr lang="en-US" sz="3200">
              <a:solidFill>
                <a:prstClr val="black"/>
              </a:solidFill>
            </a:endParaRPr>
          </a:p>
        </p:txBody>
      </p:sp>
    </p:spTree>
    <p:extLst>
      <p:ext uri="{BB962C8B-B14F-4D97-AF65-F5344CB8AC3E}">
        <p14:creationId xmlns:p14="http://schemas.microsoft.com/office/powerpoint/2010/main" val="41184621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anim calcmode="lin" valueType="num">
                                      <p:cBhvr>
                                        <p:cTn id="8" dur="2000" fill="hold"/>
                                        <p:tgtEl>
                                          <p:spTgt spid="19"/>
                                        </p:tgtEl>
                                        <p:attrNameLst>
                                          <p:attrName>style.rotation</p:attrName>
                                        </p:attrNameLst>
                                      </p:cBhvr>
                                      <p:tavLst>
                                        <p:tav tm="0">
                                          <p:val>
                                            <p:fltVal val="720"/>
                                          </p:val>
                                        </p:tav>
                                        <p:tav tm="100000">
                                          <p:val>
                                            <p:fltVal val="0"/>
                                          </p:val>
                                        </p:tav>
                                      </p:tavLst>
                                    </p:anim>
                                    <p:anim calcmode="lin" valueType="num">
                                      <p:cBhvr>
                                        <p:cTn id="9" dur="2000" fill="hold"/>
                                        <p:tgtEl>
                                          <p:spTgt spid="19"/>
                                        </p:tgtEl>
                                        <p:attrNameLst>
                                          <p:attrName>ppt_h</p:attrName>
                                        </p:attrNameLst>
                                      </p:cBhvr>
                                      <p:tavLst>
                                        <p:tav tm="0">
                                          <p:val>
                                            <p:fltVal val="0"/>
                                          </p:val>
                                        </p:tav>
                                        <p:tav tm="100000">
                                          <p:val>
                                            <p:strVal val="#ppt_h"/>
                                          </p:val>
                                        </p:tav>
                                      </p:tavLst>
                                    </p:anim>
                                    <p:anim calcmode="lin" valueType="num">
                                      <p:cBhvr>
                                        <p:cTn id="10" dur="2000" fill="hold"/>
                                        <p:tgtEl>
                                          <p:spTgt spid="19"/>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5" presetClass="exit" presetSubtype="0" fill="hold" grpId="1" nodeType="clickEffect">
                                  <p:stCondLst>
                                    <p:cond delay="0"/>
                                  </p:stCondLst>
                                  <p:childTnLst>
                                    <p:animEffect transition="out" filter="fade">
                                      <p:cBhvr>
                                        <p:cTn id="14" dur="2000"/>
                                        <p:tgtEl>
                                          <p:spTgt spid="19"/>
                                        </p:tgtEl>
                                      </p:cBhvr>
                                    </p:animEffect>
                                    <p:anim calcmode="lin" valueType="num">
                                      <p:cBhvr>
                                        <p:cTn id="15" dur="2000"/>
                                        <p:tgtEl>
                                          <p:spTgt spid="19"/>
                                        </p:tgtEl>
                                        <p:attrNameLst>
                                          <p:attrName>style.rotation</p:attrName>
                                        </p:attrNameLst>
                                      </p:cBhvr>
                                      <p:tavLst>
                                        <p:tav tm="0">
                                          <p:val>
                                            <p:fltVal val="0"/>
                                          </p:val>
                                        </p:tav>
                                        <p:tav tm="100000">
                                          <p:val>
                                            <p:fltVal val="720"/>
                                          </p:val>
                                        </p:tav>
                                      </p:tavLst>
                                    </p:anim>
                                    <p:anim calcmode="lin" valueType="num">
                                      <p:cBhvr>
                                        <p:cTn id="16" dur="2000"/>
                                        <p:tgtEl>
                                          <p:spTgt spid="19"/>
                                        </p:tgtEl>
                                        <p:attrNameLst>
                                          <p:attrName>ppt_h</p:attrName>
                                        </p:attrNameLst>
                                      </p:cBhvr>
                                      <p:tavLst>
                                        <p:tav tm="0">
                                          <p:val>
                                            <p:strVal val="ppt_h"/>
                                          </p:val>
                                        </p:tav>
                                        <p:tav tm="100000">
                                          <p:val>
                                            <p:fltVal val="0"/>
                                          </p:val>
                                        </p:tav>
                                      </p:tavLst>
                                    </p:anim>
                                    <p:anim calcmode="lin" valueType="num">
                                      <p:cBhvr>
                                        <p:cTn id="17" dur="2000"/>
                                        <p:tgtEl>
                                          <p:spTgt spid="19"/>
                                        </p:tgtEl>
                                        <p:attrNameLst>
                                          <p:attrName>ppt_w</p:attrName>
                                        </p:attrNameLst>
                                      </p:cBhvr>
                                      <p:tavLst>
                                        <p:tav tm="0">
                                          <p:val>
                                            <p:strVal val="ppt_w"/>
                                          </p:val>
                                        </p:tav>
                                        <p:tav tm="100000">
                                          <p:val>
                                            <p:fltVal val="0"/>
                                          </p:val>
                                        </p:tav>
                                      </p:tavLst>
                                    </p:anim>
                                    <p:set>
                                      <p:cBhvr>
                                        <p:cTn id="18" dur="1" fill="hold">
                                          <p:stCondLst>
                                            <p:cond delay="1999"/>
                                          </p:stCondLst>
                                        </p:cTn>
                                        <p:tgtEl>
                                          <p:spTgt spid="1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016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01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017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0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p:bldP spid="220171" grpId="0"/>
      <p:bldP spid="220177" grpId="0"/>
      <p:bldP spid="220178" grpId="0"/>
      <p:bldP spid="19" grpId="0" animBg="1"/>
      <p:bldP spid="19" grpId="1"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5842" name="Group 2"/>
          <p:cNvGrpSpPr>
            <a:grpSpLocks/>
          </p:cNvGrpSpPr>
          <p:nvPr/>
        </p:nvGrpSpPr>
        <p:grpSpPr bwMode="auto">
          <a:xfrm>
            <a:off x="304800" y="533400"/>
            <a:ext cx="1905000" cy="762000"/>
            <a:chOff x="192" y="240"/>
            <a:chExt cx="1200" cy="480"/>
          </a:xfrm>
        </p:grpSpPr>
        <p:sp>
          <p:nvSpPr>
            <p:cNvPr id="35867"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8"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50000"/>
                </a:spcBef>
                <a:spcAft>
                  <a:spcPct val="0"/>
                </a:spcAft>
              </a:pPr>
              <a:r>
                <a:rPr lang="en-US" sz="3200" b="1">
                  <a:solidFill>
                    <a:prstClr val="white"/>
                  </a:solidFill>
                </a:rPr>
                <a:t>Example</a:t>
              </a:r>
            </a:p>
          </p:txBody>
        </p:sp>
      </p:grpSp>
      <p:sp>
        <p:nvSpPr>
          <p:cNvPr id="35843" name="Text Box 5"/>
          <p:cNvSpPr txBox="1">
            <a:spLocks noChangeArrowheads="1"/>
          </p:cNvSpPr>
          <p:nvPr/>
        </p:nvSpPr>
        <p:spPr bwMode="auto">
          <a:xfrm>
            <a:off x="381000" y="1524000"/>
            <a:ext cx="5181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pPr>
            <a:r>
              <a:rPr lang="en-US" sz="2800">
                <a:solidFill>
                  <a:prstClr val="black"/>
                </a:solidFill>
              </a:rPr>
              <a:t>Multiply (2</a:t>
            </a:r>
            <a:r>
              <a:rPr lang="en-US" sz="2800" i="1">
                <a:solidFill>
                  <a:prstClr val="black"/>
                </a:solidFill>
              </a:rPr>
              <a:t>x</a:t>
            </a:r>
            <a:r>
              <a:rPr lang="en-US" sz="2800" baseline="30000">
                <a:solidFill>
                  <a:prstClr val="black"/>
                </a:solidFill>
              </a:rPr>
              <a:t>2</a:t>
            </a:r>
            <a:r>
              <a:rPr lang="en-US" sz="2800">
                <a:solidFill>
                  <a:prstClr val="black"/>
                </a:solidFill>
              </a:rPr>
              <a:t> + </a:t>
            </a:r>
            <a:r>
              <a:rPr lang="en-US" sz="2800" i="1">
                <a:solidFill>
                  <a:prstClr val="black"/>
                </a:solidFill>
              </a:rPr>
              <a:t>x</a:t>
            </a:r>
            <a:r>
              <a:rPr lang="en-US" sz="2800">
                <a:solidFill>
                  <a:prstClr val="black"/>
                </a:solidFill>
              </a:rPr>
              <a:t> – 1)(</a:t>
            </a:r>
            <a:r>
              <a:rPr lang="en-US" sz="2800" i="1">
                <a:solidFill>
                  <a:prstClr val="black"/>
                </a:solidFill>
              </a:rPr>
              <a:t>x</a:t>
            </a:r>
            <a:r>
              <a:rPr lang="en-US" sz="2800" baseline="30000">
                <a:solidFill>
                  <a:prstClr val="black"/>
                </a:solidFill>
              </a:rPr>
              <a:t>2</a:t>
            </a:r>
            <a:r>
              <a:rPr lang="en-US" sz="2800">
                <a:solidFill>
                  <a:prstClr val="black"/>
                </a:solidFill>
              </a:rPr>
              <a:t> + 3</a:t>
            </a:r>
            <a:r>
              <a:rPr lang="en-US" sz="2800" i="1">
                <a:solidFill>
                  <a:prstClr val="black"/>
                </a:solidFill>
              </a:rPr>
              <a:t>x</a:t>
            </a:r>
            <a:r>
              <a:rPr lang="en-US" sz="2800">
                <a:solidFill>
                  <a:prstClr val="black"/>
                </a:solidFill>
              </a:rPr>
              <a:t> + 4)</a:t>
            </a:r>
            <a:endParaRPr lang="en-US" sz="2800" baseline="30000">
              <a:solidFill>
                <a:prstClr val="black"/>
              </a:solidFill>
            </a:endParaRPr>
          </a:p>
        </p:txBody>
      </p:sp>
      <p:sp>
        <p:nvSpPr>
          <p:cNvPr id="221190" name="Text Box 6"/>
          <p:cNvSpPr txBox="1">
            <a:spLocks noChangeArrowheads="1"/>
          </p:cNvSpPr>
          <p:nvPr/>
        </p:nvSpPr>
        <p:spPr bwMode="auto">
          <a:xfrm>
            <a:off x="381000" y="289560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(2</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a:t>
            </a:r>
            <a:r>
              <a:rPr lang="en-US">
                <a:solidFill>
                  <a:prstClr val="black"/>
                </a:solidFill>
              </a:rPr>
              <a:t> – 1)(</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sp>
        <p:nvSpPr>
          <p:cNvPr id="221191" name="Text Box 7"/>
          <p:cNvSpPr txBox="1">
            <a:spLocks noChangeArrowheads="1"/>
          </p:cNvSpPr>
          <p:nvPr/>
        </p:nvSpPr>
        <p:spPr bwMode="auto">
          <a:xfrm>
            <a:off x="1828800" y="39624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2</a:t>
            </a:r>
            <a:r>
              <a:rPr lang="en-US">
                <a:solidFill>
                  <a:prstClr val="black"/>
                </a:solidFill>
              </a:rPr>
              <a:t>)(</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 + </a:t>
            </a:r>
            <a:r>
              <a:rPr lang="en-US" i="1">
                <a:solidFill>
                  <a:prstClr val="black"/>
                </a:solidFill>
              </a:rPr>
              <a:t>x</a:t>
            </a:r>
            <a:r>
              <a:rPr lang="en-US">
                <a:solidFill>
                  <a:prstClr val="black"/>
                </a:solidFill>
              </a:rPr>
              <a:t>(</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 – 1(</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grpSp>
        <p:nvGrpSpPr>
          <p:cNvPr id="3" name="Group 8"/>
          <p:cNvGrpSpPr>
            <a:grpSpLocks/>
          </p:cNvGrpSpPr>
          <p:nvPr/>
        </p:nvGrpSpPr>
        <p:grpSpPr bwMode="auto">
          <a:xfrm>
            <a:off x="304800" y="2286000"/>
            <a:ext cx="3124200" cy="762000"/>
            <a:chOff x="0" y="1440"/>
            <a:chExt cx="2448" cy="480"/>
          </a:xfrm>
        </p:grpSpPr>
        <p:sp>
          <p:nvSpPr>
            <p:cNvPr id="35862" name="AutoShape 9"/>
            <p:cNvSpPr>
              <a:spLocks noChangeArrowheads="1"/>
            </p:cNvSpPr>
            <p:nvPr/>
          </p:nvSpPr>
          <p:spPr bwMode="auto">
            <a:xfrm flipH="1">
              <a:off x="0" y="1440"/>
              <a:ext cx="2064" cy="336"/>
            </a:xfrm>
            <a:prstGeom prst="curvedDownArrow">
              <a:avLst>
                <a:gd name="adj1" fmla="val 122857"/>
                <a:gd name="adj2" fmla="val 245714"/>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nvGrpSpPr>
            <p:cNvPr id="35863" name="Group 10"/>
            <p:cNvGrpSpPr>
              <a:grpSpLocks/>
            </p:cNvGrpSpPr>
            <p:nvPr/>
          </p:nvGrpSpPr>
          <p:grpSpPr bwMode="auto">
            <a:xfrm>
              <a:off x="624" y="1488"/>
              <a:ext cx="1824" cy="432"/>
              <a:chOff x="0" y="1488"/>
              <a:chExt cx="2064" cy="432"/>
            </a:xfrm>
          </p:grpSpPr>
          <p:sp>
            <p:nvSpPr>
              <p:cNvPr id="35864" name="AutoShape 11"/>
              <p:cNvSpPr>
                <a:spLocks noChangeArrowheads="1"/>
              </p:cNvSpPr>
              <p:nvPr/>
            </p:nvSpPr>
            <p:spPr bwMode="auto">
              <a:xfrm flipH="1">
                <a:off x="0" y="1488"/>
                <a:ext cx="1584" cy="288"/>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5" name="AutoShape 12"/>
              <p:cNvSpPr>
                <a:spLocks/>
              </p:cNvSpPr>
              <p:nvPr/>
            </p:nvSpPr>
            <p:spPr bwMode="auto">
              <a:xfrm rot="-5400000">
                <a:off x="1392" y="1248"/>
                <a:ext cx="144" cy="1200"/>
              </a:xfrm>
              <a:prstGeom prst="rightBrace">
                <a:avLst>
                  <a:gd name="adj1" fmla="val 6944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6" name="AutoShape 13"/>
              <p:cNvSpPr>
                <a:spLocks noChangeArrowheads="1"/>
              </p:cNvSpPr>
              <p:nvPr/>
            </p:nvSpPr>
            <p:spPr bwMode="auto">
              <a:xfrm flipH="1">
                <a:off x="480" y="1584"/>
                <a:ext cx="1056" cy="192"/>
              </a:xfrm>
              <a:prstGeom prst="curvedDownArrow">
                <a:avLst>
                  <a:gd name="adj1" fmla="val 110000"/>
                  <a:gd name="adj2" fmla="val 22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grpSp>
        <p:nvGrpSpPr>
          <p:cNvPr id="5" name="Group 14"/>
          <p:cNvGrpSpPr>
            <a:grpSpLocks/>
          </p:cNvGrpSpPr>
          <p:nvPr/>
        </p:nvGrpSpPr>
        <p:grpSpPr bwMode="auto">
          <a:xfrm>
            <a:off x="2362200" y="3657600"/>
            <a:ext cx="6096000" cy="381000"/>
            <a:chOff x="1488" y="2304"/>
            <a:chExt cx="3840" cy="240"/>
          </a:xfrm>
        </p:grpSpPr>
        <p:grpSp>
          <p:nvGrpSpPr>
            <p:cNvPr id="35850" name="Group 15"/>
            <p:cNvGrpSpPr>
              <a:grpSpLocks/>
            </p:cNvGrpSpPr>
            <p:nvPr/>
          </p:nvGrpSpPr>
          <p:grpSpPr bwMode="auto">
            <a:xfrm>
              <a:off x="1488" y="2304"/>
              <a:ext cx="1344" cy="240"/>
              <a:chOff x="816" y="1680"/>
              <a:chExt cx="1632" cy="240"/>
            </a:xfrm>
          </p:grpSpPr>
          <p:sp>
            <p:nvSpPr>
              <p:cNvPr id="35859" name="AutoShape 16"/>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0" name="AutoShape 17"/>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61" name="AutoShape 18"/>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5851" name="Group 19"/>
            <p:cNvGrpSpPr>
              <a:grpSpLocks/>
            </p:cNvGrpSpPr>
            <p:nvPr/>
          </p:nvGrpSpPr>
          <p:grpSpPr bwMode="auto">
            <a:xfrm>
              <a:off x="2880" y="2304"/>
              <a:ext cx="1248" cy="240"/>
              <a:chOff x="816" y="1680"/>
              <a:chExt cx="1632" cy="240"/>
            </a:xfrm>
          </p:grpSpPr>
          <p:sp>
            <p:nvSpPr>
              <p:cNvPr id="35856" name="AutoShape 20"/>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7" name="AutoShape 21"/>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8" name="AutoShape 22"/>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nvGrpSpPr>
            <p:cNvPr id="35852" name="Group 23"/>
            <p:cNvGrpSpPr>
              <a:grpSpLocks/>
            </p:cNvGrpSpPr>
            <p:nvPr/>
          </p:nvGrpSpPr>
          <p:grpSpPr bwMode="auto">
            <a:xfrm>
              <a:off x="4128" y="2304"/>
              <a:ext cx="1200" cy="240"/>
              <a:chOff x="816" y="1680"/>
              <a:chExt cx="1632" cy="240"/>
            </a:xfrm>
          </p:grpSpPr>
          <p:sp>
            <p:nvSpPr>
              <p:cNvPr id="35853" name="AutoShape 24"/>
              <p:cNvSpPr>
                <a:spLocks noChangeArrowheads="1"/>
              </p:cNvSpPr>
              <p:nvPr/>
            </p:nvSpPr>
            <p:spPr bwMode="auto">
              <a:xfrm>
                <a:off x="816" y="1680"/>
                <a:ext cx="1632" cy="240"/>
              </a:xfrm>
              <a:prstGeom prst="curvedDownArrow">
                <a:avLst>
                  <a:gd name="adj1" fmla="val 136000"/>
                  <a:gd name="adj2" fmla="val 272000"/>
                  <a:gd name="adj3" fmla="val 33333"/>
                </a:avLst>
              </a:prstGeom>
              <a:solidFill>
                <a:srgbClr val="AD873B"/>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4" name="AutoShape 25"/>
              <p:cNvSpPr>
                <a:spLocks noChangeArrowheads="1"/>
              </p:cNvSpPr>
              <p:nvPr/>
            </p:nvSpPr>
            <p:spPr bwMode="auto">
              <a:xfrm>
                <a:off x="816" y="1728"/>
                <a:ext cx="1056" cy="192"/>
              </a:xfrm>
              <a:prstGeom prst="curvedDownArrow">
                <a:avLst>
                  <a:gd name="adj1" fmla="val 110000"/>
                  <a:gd name="adj2" fmla="val 220000"/>
                  <a:gd name="adj3" fmla="val 33333"/>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sp>
            <p:nvSpPr>
              <p:cNvPr id="35855" name="AutoShape 26"/>
              <p:cNvSpPr>
                <a:spLocks noChangeArrowheads="1"/>
              </p:cNvSpPr>
              <p:nvPr/>
            </p:nvSpPr>
            <p:spPr bwMode="auto">
              <a:xfrm>
                <a:off x="816" y="1824"/>
                <a:ext cx="480" cy="96"/>
              </a:xfrm>
              <a:prstGeom prst="curvedDownArrow">
                <a:avLst>
                  <a:gd name="adj1" fmla="val 100000"/>
                  <a:gd name="adj2" fmla="val 200000"/>
                  <a:gd name="adj3" fmla="val 33333"/>
                </a:avLst>
              </a:prstGeom>
              <a:solidFill>
                <a:srgbClr val="CFB073"/>
              </a:solidFill>
              <a:ln w="9525">
                <a:solidFill>
                  <a:schemeClr val="tx1"/>
                </a:solidFill>
                <a:miter lim="800000"/>
                <a:headEnd/>
                <a:tailEnd/>
              </a:ln>
            </p:spPr>
            <p:txBody>
              <a:bodyPr wrap="none" anchor="ctr"/>
              <a:lstStyle/>
              <a:p>
                <a:pPr fontAlgn="base">
                  <a:spcBef>
                    <a:spcPct val="0"/>
                  </a:spcBef>
                  <a:spcAft>
                    <a:spcPct val="0"/>
                  </a:spcAft>
                </a:pPr>
                <a:endParaRPr lang="en-US" sz="2400">
                  <a:solidFill>
                    <a:prstClr val="black"/>
                  </a:solidFill>
                  <a:latin typeface="Times New Roman" pitchFamily="18" charset="0"/>
                  <a:cs typeface="Arial" charset="0"/>
                </a:endParaRPr>
              </a:p>
            </p:txBody>
          </p:sp>
        </p:grpSp>
      </p:grpSp>
      <p:sp>
        <p:nvSpPr>
          <p:cNvPr id="221211" name="Text Box 27"/>
          <p:cNvSpPr txBox="1">
            <a:spLocks noChangeArrowheads="1"/>
          </p:cNvSpPr>
          <p:nvPr/>
        </p:nvSpPr>
        <p:spPr bwMode="auto">
          <a:xfrm>
            <a:off x="1828800" y="44958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4</a:t>
            </a:r>
            <a:r>
              <a:rPr lang="en-US">
                <a:solidFill>
                  <a:prstClr val="black"/>
                </a:solidFill>
              </a:rPr>
              <a:t>  + 6</a:t>
            </a:r>
            <a:r>
              <a:rPr lang="en-US" i="1">
                <a:solidFill>
                  <a:prstClr val="black"/>
                </a:solidFill>
              </a:rPr>
              <a:t>x</a:t>
            </a:r>
            <a:r>
              <a:rPr lang="en-US" baseline="30000">
                <a:solidFill>
                  <a:prstClr val="black"/>
                </a:solidFill>
              </a:rPr>
              <a:t>3</a:t>
            </a:r>
            <a:r>
              <a:rPr lang="en-US">
                <a:solidFill>
                  <a:prstClr val="black"/>
                </a:solidFill>
              </a:rPr>
              <a:t> + 8</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a:t>
            </a:r>
            <a:r>
              <a:rPr lang="en-US" baseline="30000">
                <a:solidFill>
                  <a:prstClr val="black"/>
                </a:solidFill>
              </a:rPr>
              <a:t>3</a:t>
            </a:r>
            <a:r>
              <a:rPr lang="en-US">
                <a:solidFill>
                  <a:prstClr val="black"/>
                </a:solidFill>
              </a:rPr>
              <a:t> + 3</a:t>
            </a:r>
            <a:r>
              <a:rPr lang="en-US" i="1">
                <a:solidFill>
                  <a:prstClr val="black"/>
                </a:solidFill>
              </a:rPr>
              <a:t>x</a:t>
            </a:r>
            <a:r>
              <a:rPr lang="en-US" baseline="30000">
                <a:solidFill>
                  <a:prstClr val="black"/>
                </a:solidFill>
              </a:rPr>
              <a:t>2</a:t>
            </a:r>
            <a:r>
              <a:rPr lang="en-US">
                <a:solidFill>
                  <a:prstClr val="black"/>
                </a:solidFill>
              </a:rPr>
              <a:t> + 4</a:t>
            </a:r>
            <a:r>
              <a:rPr lang="en-US" i="1">
                <a:solidFill>
                  <a:prstClr val="black"/>
                </a:solidFill>
              </a:rPr>
              <a:t>x </a:t>
            </a:r>
            <a:r>
              <a:rPr lang="en-US">
                <a:solidFill>
                  <a:prstClr val="black"/>
                </a:solidFill>
              </a:rPr>
              <a:t> – </a:t>
            </a:r>
            <a:r>
              <a:rPr lang="en-US" i="1">
                <a:solidFill>
                  <a:prstClr val="black"/>
                </a:solidFill>
              </a:rPr>
              <a:t>x</a:t>
            </a:r>
            <a:r>
              <a:rPr lang="en-US" baseline="30000">
                <a:solidFill>
                  <a:prstClr val="black"/>
                </a:solidFill>
              </a:rPr>
              <a:t>2</a:t>
            </a:r>
            <a:r>
              <a:rPr lang="en-US">
                <a:solidFill>
                  <a:prstClr val="black"/>
                </a:solidFill>
              </a:rPr>
              <a:t>  – 3</a:t>
            </a:r>
            <a:r>
              <a:rPr lang="en-US" i="1">
                <a:solidFill>
                  <a:prstClr val="black"/>
                </a:solidFill>
              </a:rPr>
              <a:t>x</a:t>
            </a:r>
            <a:r>
              <a:rPr lang="en-US">
                <a:solidFill>
                  <a:prstClr val="black"/>
                </a:solidFill>
              </a:rPr>
              <a:t>  – 4</a:t>
            </a:r>
          </a:p>
        </p:txBody>
      </p:sp>
      <p:sp>
        <p:nvSpPr>
          <p:cNvPr id="221212" name="Text Box 28"/>
          <p:cNvSpPr txBox="1">
            <a:spLocks noChangeArrowheads="1"/>
          </p:cNvSpPr>
          <p:nvPr/>
        </p:nvSpPr>
        <p:spPr bwMode="auto">
          <a:xfrm>
            <a:off x="1828800" y="5029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fontAlgn="base" hangingPunct="1">
              <a:spcBef>
                <a:spcPct val="20000"/>
              </a:spcBef>
              <a:spcAft>
                <a:spcPct val="0"/>
              </a:spcAft>
              <a:buSzPct val="85000"/>
            </a:pPr>
            <a:r>
              <a:rPr lang="en-US">
                <a:solidFill>
                  <a:prstClr val="black"/>
                </a:solidFill>
              </a:rPr>
              <a:t>=      2</a:t>
            </a:r>
            <a:r>
              <a:rPr lang="en-US" i="1">
                <a:solidFill>
                  <a:prstClr val="black"/>
                </a:solidFill>
              </a:rPr>
              <a:t>x</a:t>
            </a:r>
            <a:r>
              <a:rPr lang="en-US" baseline="30000">
                <a:solidFill>
                  <a:prstClr val="black"/>
                </a:solidFill>
              </a:rPr>
              <a:t>4</a:t>
            </a:r>
            <a:r>
              <a:rPr lang="en-US">
                <a:solidFill>
                  <a:prstClr val="black"/>
                </a:solidFill>
              </a:rPr>
              <a:t>  + 7</a:t>
            </a:r>
            <a:r>
              <a:rPr lang="en-US" i="1">
                <a:solidFill>
                  <a:prstClr val="black"/>
                </a:solidFill>
              </a:rPr>
              <a:t>x</a:t>
            </a:r>
            <a:r>
              <a:rPr lang="en-US" baseline="30000">
                <a:solidFill>
                  <a:prstClr val="black"/>
                </a:solidFill>
              </a:rPr>
              <a:t>3</a:t>
            </a:r>
            <a:r>
              <a:rPr lang="en-US">
                <a:solidFill>
                  <a:prstClr val="black"/>
                </a:solidFill>
              </a:rPr>
              <a:t> + 10</a:t>
            </a:r>
            <a:r>
              <a:rPr lang="en-US" i="1">
                <a:solidFill>
                  <a:prstClr val="black"/>
                </a:solidFill>
              </a:rPr>
              <a:t>x</a:t>
            </a:r>
            <a:r>
              <a:rPr lang="en-US" baseline="30000">
                <a:solidFill>
                  <a:prstClr val="black"/>
                </a:solidFill>
              </a:rPr>
              <a:t>2</a:t>
            </a:r>
            <a:r>
              <a:rPr lang="en-US">
                <a:solidFill>
                  <a:prstClr val="black"/>
                </a:solidFill>
              </a:rPr>
              <a:t> + </a:t>
            </a:r>
            <a:r>
              <a:rPr lang="en-US" i="1">
                <a:solidFill>
                  <a:prstClr val="black"/>
                </a:solidFill>
              </a:rPr>
              <a:t>x </a:t>
            </a:r>
            <a:r>
              <a:rPr lang="en-US">
                <a:solidFill>
                  <a:prstClr val="black"/>
                </a:solidFill>
              </a:rPr>
              <a:t>– 4</a:t>
            </a:r>
          </a:p>
        </p:txBody>
      </p:sp>
    </p:spTree>
    <p:extLst>
      <p:ext uri="{BB962C8B-B14F-4D97-AF65-F5344CB8AC3E}">
        <p14:creationId xmlns:p14="http://schemas.microsoft.com/office/powerpoint/2010/main" val="13467027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11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12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1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0" grpId="0"/>
      <p:bldP spid="221191" grpId="0"/>
      <p:bldP spid="221211" grpId="0"/>
      <p:bldP spid="2212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Products</a:t>
            </a:r>
          </a:p>
        </p:txBody>
      </p:sp>
      <p:sp>
        <p:nvSpPr>
          <p:cNvPr id="3" name="Content Placeholder 2"/>
          <p:cNvSpPr>
            <a:spLocks noGrp="1"/>
          </p:cNvSpPr>
          <p:nvPr>
            <p:ph idx="1"/>
          </p:nvPr>
        </p:nvSpPr>
        <p:spPr>
          <a:xfrm>
            <a:off x="457200" y="1371600"/>
            <a:ext cx="8229600" cy="4525963"/>
          </a:xfrm>
        </p:spPr>
        <p:txBody>
          <a:bodyPr/>
          <a:lstStyle/>
          <a:p>
            <a:r>
              <a:rPr lang="en-US" sz="2800" dirty="0"/>
              <a:t>Some types of polynomial products can be carried out more efficiently using techniques that apply only to </a:t>
            </a:r>
            <a:r>
              <a:rPr lang="en-US" sz="2800"/>
              <a:t>specific situations, </a:t>
            </a:r>
            <a:r>
              <a:rPr lang="en-US" sz="2800" dirty="0"/>
              <a:t>such as two binomials or squaring a binomial.</a:t>
            </a:r>
          </a:p>
          <a:p>
            <a:r>
              <a:rPr lang="en-US" sz="2800" dirty="0"/>
              <a:t>These products can also be calculated using the basic laws of exponents and the distributive property, but these shortcuts may save you some time if you can learn to recognize the situations to which they apply.</a:t>
            </a:r>
          </a:p>
          <a:p>
            <a:r>
              <a:rPr lang="en-US" sz="2800" dirty="0"/>
              <a:t>The shortcuts </a:t>
            </a:r>
            <a:r>
              <a:rPr lang="en-US" sz="2800" b="1" i="1" dirty="0">
                <a:solidFill>
                  <a:srgbClr val="FF0000"/>
                </a:solidFill>
              </a:rPr>
              <a:t>are</a:t>
            </a:r>
            <a:r>
              <a:rPr lang="en-US" sz="2800" dirty="0"/>
              <a:t> based on the laws of exponents and the distributive property, as you will see as we go through the sample problems.</a:t>
            </a:r>
          </a:p>
          <a:p>
            <a:pPr marL="0" indent="0">
              <a:buNone/>
            </a:pPr>
            <a:endParaRPr lang="en-US" dirty="0"/>
          </a:p>
        </p:txBody>
      </p:sp>
    </p:spTree>
    <p:extLst>
      <p:ext uri="{BB962C8B-B14F-4D97-AF65-F5344CB8AC3E}">
        <p14:creationId xmlns:p14="http://schemas.microsoft.com/office/powerpoint/2010/main" val="173958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idx="1"/>
          </p:nvPr>
        </p:nvSpPr>
        <p:spPr>
          <a:xfrm>
            <a:off x="381000" y="152400"/>
            <a:ext cx="8458200" cy="4572000"/>
          </a:xfrm>
        </p:spPr>
        <p:txBody>
          <a:bodyPr/>
          <a:lstStyle/>
          <a:p>
            <a:pPr eaLnBrk="1" hangingPunct="1">
              <a:buFontTx/>
              <a:buNone/>
            </a:pPr>
            <a:r>
              <a:rPr lang="en-US" sz="2800" dirty="0">
                <a:latin typeface="Times New Roman" pitchFamily="18" charset="0"/>
              </a:rPr>
              <a:t>When multiplying </a:t>
            </a:r>
            <a:r>
              <a:rPr lang="en-US" sz="2800" b="1" dirty="0">
                <a:solidFill>
                  <a:srgbClr val="FF0000"/>
                </a:solidFill>
                <a:latin typeface="Times New Roman" pitchFamily="18" charset="0"/>
              </a:rPr>
              <a:t>2 </a:t>
            </a:r>
            <a:r>
              <a:rPr lang="en-US" sz="2800" b="1" u="sng" dirty="0">
                <a:solidFill>
                  <a:srgbClr val="FF0000"/>
                </a:solidFill>
                <a:latin typeface="Times New Roman" pitchFamily="18" charset="0"/>
              </a:rPr>
              <a:t>binomials</a:t>
            </a:r>
            <a:r>
              <a:rPr lang="en-US" sz="2800" dirty="0">
                <a:latin typeface="Times New Roman" pitchFamily="18" charset="0"/>
              </a:rPr>
              <a:t>, the distributive property can be easily remembered as the </a:t>
            </a:r>
            <a:r>
              <a:rPr lang="en-US" sz="2800" b="1" i="1" dirty="0">
                <a:solidFill>
                  <a:schemeClr val="accent2"/>
                </a:solidFill>
                <a:latin typeface="Times New Roman" pitchFamily="18" charset="0"/>
              </a:rPr>
              <a:t>FOIL method</a:t>
            </a:r>
            <a:r>
              <a:rPr lang="en-US" sz="2800" dirty="0">
                <a:latin typeface="Times New Roman" pitchFamily="18" charset="0"/>
              </a:rPr>
              <a:t>. </a:t>
            </a:r>
          </a:p>
          <a:p>
            <a:pPr eaLnBrk="1" hangingPunct="1">
              <a:buFontTx/>
              <a:buNone/>
            </a:pPr>
            <a:r>
              <a:rPr lang="en-US" sz="2400" dirty="0">
                <a:solidFill>
                  <a:srgbClr val="0000FF"/>
                </a:solidFill>
                <a:latin typeface="Times New Roman" pitchFamily="18" charset="0"/>
              </a:rPr>
              <a:t>This is just a memory device that may be useful to keep you from forgetting any of the four parts of the product. </a:t>
            </a:r>
          </a:p>
          <a:p>
            <a:pPr eaLnBrk="1" hangingPunct="1">
              <a:buFontTx/>
              <a:buNone/>
            </a:pPr>
            <a:r>
              <a:rPr lang="en-US" sz="2400" b="1" i="1" dirty="0">
                <a:solidFill>
                  <a:srgbClr val="FF0000"/>
                </a:solidFill>
                <a:latin typeface="Times New Roman" pitchFamily="18" charset="0"/>
              </a:rPr>
              <a:t>FOIL only applies to a binomial (two-term polynomial) multiplied by another binomial</a:t>
            </a:r>
            <a:r>
              <a:rPr lang="en-US" sz="2400" dirty="0">
                <a:solidFill>
                  <a:srgbClr val="0000FF"/>
                </a:solidFill>
                <a:latin typeface="Times New Roman" pitchFamily="18" charset="0"/>
              </a:rPr>
              <a:t>, not to any other types of products involving monomials, trinomials, etc.</a:t>
            </a:r>
          </a:p>
          <a:p>
            <a:pPr eaLnBrk="1" hangingPunct="1">
              <a:buFontTx/>
              <a:buNone/>
            </a:pPr>
            <a:endParaRPr lang="en-US" sz="1200" dirty="0">
              <a:latin typeface="Times New Roman" pitchFamily="18" charset="0"/>
            </a:endParaRP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F</a:t>
            </a:r>
            <a:r>
              <a:rPr lang="en-US" dirty="0">
                <a:latin typeface="Times New Roman" pitchFamily="18" charset="0"/>
              </a:rPr>
              <a:t> – product of </a:t>
            </a:r>
            <a:r>
              <a:rPr lang="en-US" b="1" dirty="0">
                <a:latin typeface="Times New Roman" pitchFamily="18" charset="0"/>
              </a:rPr>
              <a:t>First</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O</a:t>
            </a:r>
            <a:r>
              <a:rPr lang="en-US" dirty="0">
                <a:latin typeface="Times New Roman" pitchFamily="18" charset="0"/>
              </a:rPr>
              <a:t> – product of </a:t>
            </a:r>
            <a:r>
              <a:rPr lang="en-US" b="1" dirty="0">
                <a:latin typeface="Times New Roman" pitchFamily="18" charset="0"/>
              </a:rPr>
              <a:t>Outside</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I</a:t>
            </a:r>
            <a:r>
              <a:rPr lang="en-US" dirty="0">
                <a:latin typeface="Times New Roman" pitchFamily="18" charset="0"/>
              </a:rPr>
              <a:t>  – product of </a:t>
            </a:r>
            <a:r>
              <a:rPr lang="en-US" b="1" dirty="0">
                <a:latin typeface="Times New Roman" pitchFamily="18" charset="0"/>
              </a:rPr>
              <a:t>Inside</a:t>
            </a:r>
            <a:r>
              <a:rPr lang="en-US" dirty="0">
                <a:latin typeface="Times New Roman" pitchFamily="18" charset="0"/>
              </a:rPr>
              <a:t> terms</a:t>
            </a:r>
          </a:p>
          <a:p>
            <a:pPr eaLnBrk="1" hangingPunct="1">
              <a:buClr>
                <a:schemeClr val="tx2"/>
              </a:buClr>
              <a:buFontTx/>
              <a:buNone/>
            </a:pPr>
            <a:r>
              <a:rPr lang="en-US" dirty="0">
                <a:latin typeface="Times New Roman" pitchFamily="18" charset="0"/>
              </a:rPr>
              <a:t>		</a:t>
            </a:r>
            <a:r>
              <a:rPr lang="en-US" b="1" i="1" dirty="0">
                <a:solidFill>
                  <a:schemeClr val="accent2"/>
                </a:solidFill>
                <a:latin typeface="Times New Roman" pitchFamily="18" charset="0"/>
              </a:rPr>
              <a:t>L</a:t>
            </a:r>
            <a:r>
              <a:rPr lang="en-US" dirty="0">
                <a:latin typeface="Times New Roman" pitchFamily="18" charset="0"/>
              </a:rPr>
              <a:t> – product of </a:t>
            </a:r>
            <a:r>
              <a:rPr lang="en-US" b="1" dirty="0">
                <a:latin typeface="Times New Roman" pitchFamily="18" charset="0"/>
              </a:rPr>
              <a:t>Last</a:t>
            </a:r>
            <a:r>
              <a:rPr lang="en-US" dirty="0">
                <a:latin typeface="Times New Roman" pitchFamily="18" charset="0"/>
              </a:rPr>
              <a:t> terms</a:t>
            </a:r>
          </a:p>
        </p:txBody>
      </p:sp>
    </p:spTree>
    <p:extLst>
      <p:ext uri="{BB962C8B-B14F-4D97-AF65-F5344CB8AC3E}">
        <p14:creationId xmlns:p14="http://schemas.microsoft.com/office/powerpoint/2010/main" val="2644110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6">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4194</TotalTime>
  <Words>1037</Words>
  <Application>Microsoft Office PowerPoint</Application>
  <PresentationFormat>On-screen Show (4:3)</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Arial</vt:lpstr>
      <vt:lpstr>Calibri</vt:lpstr>
      <vt:lpstr>Cambria Math</vt:lpstr>
      <vt:lpstr>Times New Roman</vt:lpstr>
      <vt:lpstr>Wingdings</vt:lpstr>
      <vt:lpstr>Martin Gay</vt:lpstr>
      <vt:lpstr>2_Office Theme</vt:lpstr>
      <vt:lpstr>Office Theme</vt:lpstr>
      <vt:lpstr>Sections 5.3/5.4</vt:lpstr>
      <vt:lpstr>Multiplying Polynomials</vt:lpstr>
      <vt:lpstr>PowerPoint Presentation</vt:lpstr>
      <vt:lpstr>PowerPoint Presentation</vt:lpstr>
      <vt:lpstr>PowerPoint Presentation</vt:lpstr>
      <vt:lpstr>PowerPoint Presentation</vt:lpstr>
      <vt:lpstr>PowerPoint Presentation</vt:lpstr>
      <vt:lpstr>Special Products</vt:lpstr>
      <vt:lpstr>PowerPoint Presentation</vt:lpstr>
      <vt:lpstr>PowerPoint Presentation</vt:lpstr>
      <vt:lpstr>PowerPoint Presentation</vt:lpstr>
      <vt:lpstr>PowerPoint Presentation</vt:lpstr>
      <vt:lpstr>Problem from today’s homework:</vt:lpstr>
      <vt:lpstr>PowerPoint Presentation</vt:lpstr>
      <vt:lpstr>How would you attack this problem?</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155</cp:revision>
  <dcterms:created xsi:type="dcterms:W3CDTF">2013-08-26T02:26:37Z</dcterms:created>
  <dcterms:modified xsi:type="dcterms:W3CDTF">2018-06-07T22:13:03Z</dcterms:modified>
</cp:coreProperties>
</file>