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4" r:id="rId4"/>
    <p:sldId id="257" r:id="rId5"/>
    <p:sldId id="258" r:id="rId6"/>
    <p:sldId id="259" r:id="rId7"/>
    <p:sldId id="260" r:id="rId8"/>
    <p:sldId id="277" r:id="rId9"/>
    <p:sldId id="263" r:id="rId10"/>
    <p:sldId id="262" r:id="rId11"/>
    <p:sldId id="264" r:id="rId12"/>
    <p:sldId id="265" r:id="rId13"/>
    <p:sldId id="266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5AF3B06F-AB83-42FC-BCBF-ED9272DE74F1}"/>
    <pc:docChg chg="delSld delMainMaster">
      <pc:chgData name="Skorczewski, Tyler" userId="51e037cb-caff-4c31-880d-f686087de38b" providerId="ADAL" clId="{5AF3B06F-AB83-42FC-BCBF-ED9272DE74F1}" dt="2018-06-07T22:12:02.826" v="38" actId="2696"/>
      <pc:docMkLst>
        <pc:docMk/>
      </pc:docMkLst>
      <pc:sldChg chg="del">
        <pc:chgData name="Skorczewski, Tyler" userId="51e037cb-caff-4c31-880d-f686087de38b" providerId="ADAL" clId="{5AF3B06F-AB83-42FC-BCBF-ED9272DE74F1}" dt="2018-06-07T22:10:58.426" v="0" actId="2696"/>
        <pc:sldMkLst>
          <pc:docMk/>
          <pc:sldMk cId="108553680" sldId="270"/>
        </pc:sldMkLst>
      </pc:sldChg>
      <pc:sldChg chg="del">
        <pc:chgData name="Skorczewski, Tyler" userId="51e037cb-caff-4c31-880d-f686087de38b" providerId="ADAL" clId="{5AF3B06F-AB83-42FC-BCBF-ED9272DE74F1}" dt="2018-06-07T22:12:01.659" v="13" actId="2696"/>
        <pc:sldMkLst>
          <pc:docMk/>
          <pc:sldMk cId="1248774151" sldId="275"/>
        </pc:sldMkLst>
      </pc:sldChg>
      <pc:sldChg chg="del">
        <pc:chgData name="Skorczewski, Tyler" userId="51e037cb-caff-4c31-880d-f686087de38b" providerId="ADAL" clId="{5AF3B06F-AB83-42FC-BCBF-ED9272DE74F1}" dt="2018-06-07T22:12:02.816" v="26" actId="2696"/>
        <pc:sldMkLst>
          <pc:docMk/>
          <pc:sldMk cId="3795709054" sldId="276"/>
        </pc:sldMkLst>
      </pc:sldChg>
      <pc:sldMasterChg chg="del delSldLayout">
        <pc:chgData name="Skorczewski, Tyler" userId="51e037cb-caff-4c31-880d-f686087de38b" providerId="ADAL" clId="{5AF3B06F-AB83-42FC-BCBF-ED9272DE74F1}" dt="2018-06-07T22:10:58.440" v="12" actId="2696"/>
        <pc:sldMasterMkLst>
          <pc:docMk/>
          <pc:sldMasterMk cId="1341393352" sldId="2147483708"/>
        </pc:sldMasterMkLst>
        <pc:sldLayoutChg chg="del">
          <pc:chgData name="Skorczewski, Tyler" userId="51e037cb-caff-4c31-880d-f686087de38b" providerId="ADAL" clId="{5AF3B06F-AB83-42FC-BCBF-ED9272DE74F1}" dt="2018-06-07T22:10:58.429" v="1" actId="2696"/>
          <pc:sldLayoutMkLst>
            <pc:docMk/>
            <pc:sldMasterMk cId="1341393352" sldId="2147483708"/>
            <pc:sldLayoutMk cId="2608971645" sldId="2147483709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29" v="2" actId="2696"/>
          <pc:sldLayoutMkLst>
            <pc:docMk/>
            <pc:sldMasterMk cId="1341393352" sldId="2147483708"/>
            <pc:sldLayoutMk cId="2318958281" sldId="2147483710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0" v="3" actId="2696"/>
          <pc:sldLayoutMkLst>
            <pc:docMk/>
            <pc:sldMasterMk cId="1341393352" sldId="2147483708"/>
            <pc:sldLayoutMk cId="63147042" sldId="2147483711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1" v="4" actId="2696"/>
          <pc:sldLayoutMkLst>
            <pc:docMk/>
            <pc:sldMasterMk cId="1341393352" sldId="2147483708"/>
            <pc:sldLayoutMk cId="409995318" sldId="2147483712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2" v="5" actId="2696"/>
          <pc:sldLayoutMkLst>
            <pc:docMk/>
            <pc:sldMasterMk cId="1341393352" sldId="2147483708"/>
            <pc:sldLayoutMk cId="2122227402" sldId="2147483713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3" v="6" actId="2696"/>
          <pc:sldLayoutMkLst>
            <pc:docMk/>
            <pc:sldMasterMk cId="1341393352" sldId="2147483708"/>
            <pc:sldLayoutMk cId="1921678346" sldId="2147483714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3" v="7" actId="2696"/>
          <pc:sldLayoutMkLst>
            <pc:docMk/>
            <pc:sldMasterMk cId="1341393352" sldId="2147483708"/>
            <pc:sldLayoutMk cId="4148841889" sldId="2147483715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4" v="8" actId="2696"/>
          <pc:sldLayoutMkLst>
            <pc:docMk/>
            <pc:sldMasterMk cId="1341393352" sldId="2147483708"/>
            <pc:sldLayoutMk cId="2492090710" sldId="2147483716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5" v="9" actId="2696"/>
          <pc:sldLayoutMkLst>
            <pc:docMk/>
            <pc:sldMasterMk cId="1341393352" sldId="2147483708"/>
            <pc:sldLayoutMk cId="1414948643" sldId="2147483717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5" v="10" actId="2696"/>
          <pc:sldLayoutMkLst>
            <pc:docMk/>
            <pc:sldMasterMk cId="1341393352" sldId="2147483708"/>
            <pc:sldLayoutMk cId="2712214483" sldId="2147483718"/>
          </pc:sldLayoutMkLst>
        </pc:sldLayoutChg>
        <pc:sldLayoutChg chg="del">
          <pc:chgData name="Skorczewski, Tyler" userId="51e037cb-caff-4c31-880d-f686087de38b" providerId="ADAL" clId="{5AF3B06F-AB83-42FC-BCBF-ED9272DE74F1}" dt="2018-06-07T22:10:58.436" v="11" actId="2696"/>
          <pc:sldLayoutMkLst>
            <pc:docMk/>
            <pc:sldMasterMk cId="1341393352" sldId="2147483708"/>
            <pc:sldLayoutMk cId="3719890071" sldId="2147483719"/>
          </pc:sldLayoutMkLst>
        </pc:sldLayoutChg>
      </pc:sldMasterChg>
      <pc:sldMasterChg chg="del delSldLayout">
        <pc:chgData name="Skorczewski, Tyler" userId="51e037cb-caff-4c31-880d-f686087de38b" providerId="ADAL" clId="{5AF3B06F-AB83-42FC-BCBF-ED9272DE74F1}" dt="2018-06-07T22:12:01.674" v="25" actId="2696"/>
        <pc:sldMasterMkLst>
          <pc:docMk/>
          <pc:sldMasterMk cId="1696456325" sldId="2147483720"/>
        </pc:sldMasterMkLst>
        <pc:sldLayoutChg chg="del">
          <pc:chgData name="Skorczewski, Tyler" userId="51e037cb-caff-4c31-880d-f686087de38b" providerId="ADAL" clId="{5AF3B06F-AB83-42FC-BCBF-ED9272DE74F1}" dt="2018-06-07T22:12:01.662" v="14" actId="2696"/>
          <pc:sldLayoutMkLst>
            <pc:docMk/>
            <pc:sldMasterMk cId="1696456325" sldId="2147483720"/>
            <pc:sldLayoutMk cId="920784265" sldId="2147483721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3" v="15" actId="2696"/>
          <pc:sldLayoutMkLst>
            <pc:docMk/>
            <pc:sldMasterMk cId="1696456325" sldId="2147483720"/>
            <pc:sldLayoutMk cId="108847110" sldId="2147483722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4" v="16" actId="2696"/>
          <pc:sldLayoutMkLst>
            <pc:docMk/>
            <pc:sldMasterMk cId="1696456325" sldId="2147483720"/>
            <pc:sldLayoutMk cId="4031877290" sldId="2147483723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4" v="17" actId="2696"/>
          <pc:sldLayoutMkLst>
            <pc:docMk/>
            <pc:sldMasterMk cId="1696456325" sldId="2147483720"/>
            <pc:sldLayoutMk cId="4242821078" sldId="2147483724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5" v="18" actId="2696"/>
          <pc:sldLayoutMkLst>
            <pc:docMk/>
            <pc:sldMasterMk cId="1696456325" sldId="2147483720"/>
            <pc:sldLayoutMk cId="2708868426" sldId="2147483725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6" v="19" actId="2696"/>
          <pc:sldLayoutMkLst>
            <pc:docMk/>
            <pc:sldMasterMk cId="1696456325" sldId="2147483720"/>
            <pc:sldLayoutMk cId="1207623367" sldId="2147483726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6" v="20" actId="2696"/>
          <pc:sldLayoutMkLst>
            <pc:docMk/>
            <pc:sldMasterMk cId="1696456325" sldId="2147483720"/>
            <pc:sldLayoutMk cId="430392521" sldId="2147483727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7" v="21" actId="2696"/>
          <pc:sldLayoutMkLst>
            <pc:docMk/>
            <pc:sldMasterMk cId="1696456325" sldId="2147483720"/>
            <pc:sldLayoutMk cId="1955684448" sldId="2147483728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9" v="22" actId="2696"/>
          <pc:sldLayoutMkLst>
            <pc:docMk/>
            <pc:sldMasterMk cId="1696456325" sldId="2147483720"/>
            <pc:sldLayoutMk cId="3081968088" sldId="2147483729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69" v="23" actId="2696"/>
          <pc:sldLayoutMkLst>
            <pc:docMk/>
            <pc:sldMasterMk cId="1696456325" sldId="2147483720"/>
            <pc:sldLayoutMk cId="1160667653" sldId="2147483730"/>
          </pc:sldLayoutMkLst>
        </pc:sldLayoutChg>
        <pc:sldLayoutChg chg="del">
          <pc:chgData name="Skorczewski, Tyler" userId="51e037cb-caff-4c31-880d-f686087de38b" providerId="ADAL" clId="{5AF3B06F-AB83-42FC-BCBF-ED9272DE74F1}" dt="2018-06-07T22:12:01.670" v="24" actId="2696"/>
          <pc:sldLayoutMkLst>
            <pc:docMk/>
            <pc:sldMasterMk cId="1696456325" sldId="2147483720"/>
            <pc:sldLayoutMk cId="2013620042" sldId="2147483731"/>
          </pc:sldLayoutMkLst>
        </pc:sldLayoutChg>
      </pc:sldMasterChg>
      <pc:sldMasterChg chg="del delSldLayout">
        <pc:chgData name="Skorczewski, Tyler" userId="51e037cb-caff-4c31-880d-f686087de38b" providerId="ADAL" clId="{5AF3B06F-AB83-42FC-BCBF-ED9272DE74F1}" dt="2018-06-07T22:12:02.826" v="38" actId="2696"/>
        <pc:sldMasterMkLst>
          <pc:docMk/>
          <pc:sldMasterMk cId="1763035756" sldId="2147483732"/>
        </pc:sldMasterMkLst>
        <pc:sldLayoutChg chg="del">
          <pc:chgData name="Skorczewski, Tyler" userId="51e037cb-caff-4c31-880d-f686087de38b" providerId="ADAL" clId="{5AF3B06F-AB83-42FC-BCBF-ED9272DE74F1}" dt="2018-06-07T22:12:02.816" v="27" actId="2696"/>
          <pc:sldLayoutMkLst>
            <pc:docMk/>
            <pc:sldMasterMk cId="1763035756" sldId="2147483732"/>
            <pc:sldLayoutMk cId="3053463052" sldId="2147483733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18" v="28" actId="2696"/>
          <pc:sldLayoutMkLst>
            <pc:docMk/>
            <pc:sldMasterMk cId="1763035756" sldId="2147483732"/>
            <pc:sldLayoutMk cId="1040072588" sldId="2147483734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19" v="29" actId="2696"/>
          <pc:sldLayoutMkLst>
            <pc:docMk/>
            <pc:sldMasterMk cId="1763035756" sldId="2147483732"/>
            <pc:sldLayoutMk cId="154993932" sldId="2147483735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0" v="30" actId="2696"/>
          <pc:sldLayoutMkLst>
            <pc:docMk/>
            <pc:sldMasterMk cId="1763035756" sldId="2147483732"/>
            <pc:sldLayoutMk cId="4282884669" sldId="2147483736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0" v="31" actId="2696"/>
          <pc:sldLayoutMkLst>
            <pc:docMk/>
            <pc:sldMasterMk cId="1763035756" sldId="2147483732"/>
            <pc:sldLayoutMk cId="23663972" sldId="2147483737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1" v="32" actId="2696"/>
          <pc:sldLayoutMkLst>
            <pc:docMk/>
            <pc:sldMasterMk cId="1763035756" sldId="2147483732"/>
            <pc:sldLayoutMk cId="2498362463" sldId="2147483738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2" v="33" actId="2696"/>
          <pc:sldLayoutMkLst>
            <pc:docMk/>
            <pc:sldMasterMk cId="1763035756" sldId="2147483732"/>
            <pc:sldLayoutMk cId="91270887" sldId="2147483739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2" v="34" actId="2696"/>
          <pc:sldLayoutMkLst>
            <pc:docMk/>
            <pc:sldMasterMk cId="1763035756" sldId="2147483732"/>
            <pc:sldLayoutMk cId="3390432175" sldId="2147483740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3" v="35" actId="2696"/>
          <pc:sldLayoutMkLst>
            <pc:docMk/>
            <pc:sldMasterMk cId="1763035756" sldId="2147483732"/>
            <pc:sldLayoutMk cId="2312997086" sldId="2147483741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4" v="36" actId="2696"/>
          <pc:sldLayoutMkLst>
            <pc:docMk/>
            <pc:sldMasterMk cId="1763035756" sldId="2147483732"/>
            <pc:sldLayoutMk cId="3574312771" sldId="2147483742"/>
          </pc:sldLayoutMkLst>
        </pc:sldLayoutChg>
        <pc:sldLayoutChg chg="del">
          <pc:chgData name="Skorczewski, Tyler" userId="51e037cb-caff-4c31-880d-f686087de38b" providerId="ADAL" clId="{5AF3B06F-AB83-42FC-BCBF-ED9272DE74F1}" dt="2018-06-07T22:12:02.824" v="37" actId="2696"/>
          <pc:sldLayoutMkLst>
            <pc:docMk/>
            <pc:sldMasterMk cId="1763035756" sldId="2147483732"/>
            <pc:sldLayoutMk cId="3363081262" sldId="214748374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2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3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5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80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61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52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24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98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28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35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55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33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1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99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26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6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49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9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5.5A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Negative Exponents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1066800"/>
            <a:ext cx="8170641" cy="270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2743200"/>
            <a:ext cx="2305439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7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         9xy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13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26312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Example from today’s homework: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1267262"/>
            <a:ext cx="7240772" cy="3423684"/>
          </a:xfr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91000" y="3733800"/>
            <a:ext cx="24593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16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          x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12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40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Example from today’s homework:</a:t>
            </a:r>
            <a:br>
              <a:rPr lang="en-US" dirty="0"/>
            </a:br>
            <a:r>
              <a:rPr lang="en-US" sz="2400" dirty="0"/>
              <a:t>(do this in your notebook)</a:t>
            </a:r>
          </a:p>
        </p:txBody>
      </p:sp>
    </p:spTree>
    <p:extLst>
      <p:ext uri="{BB962C8B-B14F-4D97-AF65-F5344CB8AC3E}">
        <p14:creationId xmlns:p14="http://schemas.microsoft.com/office/powerpoint/2010/main" val="10864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77724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</a:rPr>
              <a:t>If </a:t>
            </a:r>
            <a:r>
              <a:rPr lang="en-US" sz="2800" i="1">
                <a:latin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 are integers and 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379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3790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  <p:grpSp>
        <p:nvGrpSpPr>
          <p:cNvPr id="37897" name="Group 13"/>
          <p:cNvGrpSpPr>
            <a:grpSpLocks/>
          </p:cNvGrpSpPr>
          <p:nvPr/>
        </p:nvGrpSpPr>
        <p:grpSpPr bwMode="auto">
          <a:xfrm>
            <a:off x="990600" y="5932488"/>
            <a:ext cx="5599113" cy="925512"/>
            <a:chOff x="192" y="3696"/>
            <a:chExt cx="3527" cy="583"/>
          </a:xfrm>
        </p:grpSpPr>
        <p:sp>
          <p:nvSpPr>
            <p:cNvPr id="37898" name="Rectangle 14"/>
            <p:cNvSpPr>
              <a:spLocks noChangeArrowheads="1"/>
            </p:cNvSpPr>
            <p:nvPr/>
          </p:nvSpPr>
          <p:spPr bwMode="auto">
            <a:xfrm>
              <a:off x="192" y="3792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Negative exponent</a:t>
              </a:r>
              <a:r>
                <a:rPr lang="en-US" sz="3200" b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</a:t>
              </a:r>
              <a:endPara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37899" name="Object 15"/>
            <p:cNvGraphicFramePr>
              <a:graphicFrameLocks noChangeAspect="1"/>
            </p:cNvGraphicFramePr>
            <p:nvPr/>
          </p:nvGraphicFramePr>
          <p:xfrm>
            <a:off x="2160" y="3696"/>
            <a:ext cx="1559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054100" imgH="393700" progId="Equation.3">
                    <p:embed/>
                  </p:oleObj>
                </mc:Choice>
                <mc:Fallback>
                  <p:oleObj name="Equation" r:id="rId7" imgW="1054100" imgH="393700" progId="Equation.3">
                    <p:embed/>
                    <p:pic>
                      <p:nvPicPr>
                        <p:cNvPr id="378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696"/>
                          <a:ext cx="1559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36144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28600" y="228600"/>
            <a:ext cx="1905000" cy="762000"/>
            <a:chOff x="192" y="240"/>
            <a:chExt cx="1200" cy="480"/>
          </a:xfrm>
        </p:grpSpPr>
        <p:sp>
          <p:nvSpPr>
            <p:cNvPr id="3891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2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209800" y="762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Simplify the following expression, using only positive exponents in your answer.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457200" y="2590800"/>
          <a:ext cx="1981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38200" imgH="508000" progId="Equation.3">
                  <p:embed/>
                </p:oleObj>
              </mc:Choice>
              <mc:Fallback>
                <p:oleObj name="Equation" r:id="rId3" imgW="838200" imgH="508000" progId="Equation.3">
                  <p:embed/>
                  <p:pic>
                    <p:nvPicPr>
                      <p:cNvPr id="389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1981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8" name="Text Box 30"/>
          <p:cNvSpPr txBox="1">
            <a:spLocks noChangeArrowheads="1"/>
          </p:cNvSpPr>
          <p:nvPr/>
        </p:nvSpPr>
        <p:spPr bwMode="auto">
          <a:xfrm>
            <a:off x="2574925" y="2962275"/>
            <a:ext cx="324008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(3</a:t>
            </a:r>
            <a:r>
              <a:rPr lang="en-US" sz="2800" baseline="30000">
                <a:solidFill>
                  <a:prstClr val="black"/>
                </a:solidFill>
              </a:rPr>
              <a:t>-2- -4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3-7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1- - 3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(3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a </a:t>
            </a:r>
            <a:r>
              <a:rPr lang="en-US" sz="2800" baseline="30000">
                <a:solidFill>
                  <a:prstClr val="black"/>
                </a:solidFill>
              </a:rPr>
              <a:t>-4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 4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2*-2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-4*-2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4*-2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3</a:t>
            </a:r>
            <a:r>
              <a:rPr lang="en-US" sz="2800" baseline="30000">
                <a:solidFill>
                  <a:prstClr val="black"/>
                </a:solidFill>
              </a:rPr>
              <a:t>-4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-8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 </a:t>
            </a:r>
            <a:r>
              <a:rPr lang="en-US" sz="2800" u="sng">
                <a:solidFill>
                  <a:prstClr val="black"/>
                </a:solidFill>
              </a:rPr>
              <a:t> a </a:t>
            </a:r>
            <a:r>
              <a:rPr lang="en-US" sz="2800" u="sng" baseline="30000">
                <a:solidFill>
                  <a:prstClr val="black"/>
                </a:solidFill>
              </a:rPr>
              <a:t>8</a:t>
            </a:r>
            <a:r>
              <a:rPr lang="en-US" sz="2800">
                <a:solidFill>
                  <a:prstClr val="black"/>
                </a:solidFill>
              </a:rPr>
              <a:t>            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     3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4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=  </a:t>
            </a:r>
            <a:r>
              <a:rPr lang="en-US" sz="2800" u="sng">
                <a:solidFill>
                  <a:prstClr val="black"/>
                </a:solidFill>
                <a:sym typeface="Symbol" pitchFamily="18" charset="2"/>
              </a:rPr>
              <a:t> a</a:t>
            </a:r>
            <a:r>
              <a:rPr lang="en-US" sz="2800" u="sng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    81b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360363" y="1219200"/>
            <a:ext cx="87836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u="sng">
                <a:solidFill>
                  <a:srgbClr val="FF0000"/>
                </a:solidFill>
              </a:rPr>
              <a:t>Note</a:t>
            </a:r>
            <a:r>
              <a:rPr lang="en-US" sz="2000" b="1">
                <a:solidFill>
                  <a:srgbClr val="FF0000"/>
                </a:solidFill>
              </a:rPr>
              <a:t>:</a:t>
            </a:r>
            <a:r>
              <a:rPr lang="en-US" sz="2000">
                <a:solidFill>
                  <a:prstClr val="black"/>
                </a:solidFill>
              </a:rPr>
              <a:t> Problems like this are much easier to solve if you </a:t>
            </a:r>
            <a:r>
              <a:rPr lang="en-US" sz="2000" b="1">
                <a:solidFill>
                  <a:prstClr val="black"/>
                </a:solidFill>
              </a:rPr>
              <a:t>start by simplifying the part inside the parentheses</a:t>
            </a:r>
            <a:r>
              <a:rPr lang="en-US" sz="2000">
                <a:solidFill>
                  <a:prstClr val="black"/>
                </a:solidFill>
              </a:rPr>
              <a:t> by combining the exponents of identical bases using the quotient rule, and </a:t>
            </a:r>
            <a:r>
              <a:rPr lang="en-US" sz="2000" b="1" i="1">
                <a:solidFill>
                  <a:prstClr val="black"/>
                </a:solidFill>
              </a:rPr>
              <a:t>then</a:t>
            </a:r>
            <a:r>
              <a:rPr lang="en-US" sz="2000">
                <a:solidFill>
                  <a:prstClr val="black"/>
                </a:solidFill>
              </a:rPr>
              <a:t> apply the power rule using the exponent outside of the parentheses .</a:t>
            </a:r>
          </a:p>
        </p:txBody>
      </p:sp>
    </p:spTree>
    <p:extLst>
      <p:ext uri="{BB962C8B-B14F-4D97-AF65-F5344CB8AC3E}">
        <p14:creationId xmlns:p14="http://schemas.microsoft.com/office/powerpoint/2010/main" val="117423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: Use the quotient rule to simplify</a:t>
            </a:r>
          </a:p>
          <a:p>
            <a:pPr eaLnBrk="1" hangingPunct="1">
              <a:buFontTx/>
              <a:buNone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        (Assume that x ≠ 0.)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26888"/>
              </p:ext>
            </p:extLst>
          </p:nvPr>
        </p:nvGraphicFramePr>
        <p:xfrm>
          <a:off x="2971800" y="2362200"/>
          <a:ext cx="2590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52200" imgH="419040" progId="Equation.3">
                  <p:embed/>
                </p:oleObj>
              </mc:Choice>
              <mc:Fallback>
                <p:oleObj name="Equation" r:id="rId3" imgW="952200" imgH="41904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2590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3534458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FF"/>
                </a:solidFill>
              </a:rPr>
              <a:t>But what does </a:t>
            </a:r>
            <a:r>
              <a:rPr lang="en-US" sz="3200" b="1" i="1" dirty="0">
                <a:solidFill>
                  <a:srgbClr val="0000FF"/>
                </a:solidFill>
              </a:rPr>
              <a:t>x</a:t>
            </a:r>
            <a:r>
              <a:rPr lang="en-US" sz="800" b="1" i="1" dirty="0">
                <a:solidFill>
                  <a:srgbClr val="0000FF"/>
                </a:solidFill>
              </a:rPr>
              <a:t>  </a:t>
            </a:r>
            <a:r>
              <a:rPr lang="en-US" sz="3200" b="1" baseline="30000" dirty="0">
                <a:solidFill>
                  <a:srgbClr val="0000FF"/>
                </a:solidFill>
              </a:rPr>
              <a:t>-2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mean</a:t>
            </a:r>
            <a:r>
              <a:rPr lang="en-US" sz="3200" b="1" dirty="0">
                <a:solidFill>
                  <a:srgbClr val="000000"/>
                </a:solidFill>
              </a:rPr>
              <a:t>?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7581"/>
              </p:ext>
            </p:extLst>
          </p:nvPr>
        </p:nvGraphicFramePr>
        <p:xfrm>
          <a:off x="152400" y="4267200"/>
          <a:ext cx="5867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968500" imgH="419100" progId="Equation.3">
                  <p:embed/>
                </p:oleObj>
              </mc:Choice>
              <mc:Fallback>
                <p:oleObj name="Equation" r:id="rId5" imgW="1968500" imgH="419100" progId="Equation.3">
                  <p:embed/>
                  <p:pic>
                    <p:nvPicPr>
                      <p:cNvPr id="250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5867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123318"/>
            <a:ext cx="859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When might you have to deal with a negative exponent?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46538"/>
            <a:ext cx="495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63810"/>
              </p:ext>
            </p:extLst>
          </p:nvPr>
        </p:nvGraphicFramePr>
        <p:xfrm>
          <a:off x="7022368" y="4343400"/>
          <a:ext cx="170338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571320" imgH="393480" progId="Equation.3">
                  <p:embed/>
                </p:oleObj>
              </mc:Choice>
              <mc:Fallback>
                <p:oleObj name="Equation" r:id="rId8" imgW="57132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68" y="4343400"/>
                        <a:ext cx="1703387" cy="1173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400" y="4495800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So: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436584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/>
      <p:bldP spid="250884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2667000"/>
          </a:xfrm>
        </p:spPr>
        <p:txBody>
          <a:bodyPr/>
          <a:lstStyle/>
          <a:p>
            <a:pPr indent="0"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 order to extend the quotient rule to cases where the difference of the exponents would give us a negative number we define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negative exponents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as follows: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        If a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 0, and n is an integer, then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124200" y="4114800"/>
          <a:ext cx="167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1676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633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Simplify by writing each of the following expressions with positive exponents.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(Calculate out any number terms.)</a:t>
            </a:r>
            <a:endParaRPr lang="en-US" i="1" dirty="0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3893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34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aphicFrame>
        <p:nvGraphicFramePr>
          <p:cNvPr id="38916" name="Object 7"/>
          <p:cNvGraphicFramePr>
            <a:graphicFrameLocks noChangeAspect="1"/>
          </p:cNvGraphicFramePr>
          <p:nvPr/>
        </p:nvGraphicFramePr>
        <p:xfrm>
          <a:off x="1752600" y="2895600"/>
          <a:ext cx="8493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389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8493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/>
        </p:nvGraphicFramePr>
        <p:xfrm>
          <a:off x="2667000" y="2895600"/>
          <a:ext cx="685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389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685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"/>
          <p:cNvGraphicFramePr>
            <a:graphicFrameLocks noChangeAspect="1"/>
          </p:cNvGraphicFramePr>
          <p:nvPr/>
        </p:nvGraphicFramePr>
        <p:xfrm>
          <a:off x="1676400" y="4038600"/>
          <a:ext cx="914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42751" imgH="393529" progId="Equation.3">
                  <p:embed/>
                </p:oleObj>
              </mc:Choice>
              <mc:Fallback>
                <p:oleObj name="Equation" r:id="rId7" imgW="342751" imgH="393529" progId="Equation.3">
                  <p:embed/>
                  <p:pic>
                    <p:nvPicPr>
                      <p:cNvPr id="389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914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05000" y="5257800"/>
            <a:ext cx="6477000" cy="1352550"/>
            <a:chOff x="1200" y="3408"/>
            <a:chExt cx="4080" cy="852"/>
          </a:xfrm>
        </p:grpSpPr>
        <p:graphicFrame>
          <p:nvGraphicFramePr>
            <p:cNvPr id="38931" name="Object 11"/>
            <p:cNvGraphicFramePr>
              <a:graphicFrameLocks noChangeAspect="1"/>
            </p:cNvGraphicFramePr>
            <p:nvPr/>
          </p:nvGraphicFramePr>
          <p:xfrm>
            <a:off x="1200" y="3408"/>
            <a:ext cx="584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342751" imgH="393529" progId="Equation.3">
                    <p:embed/>
                  </p:oleObj>
                </mc:Choice>
                <mc:Fallback>
                  <p:oleObj name="Equation" r:id="rId9" imgW="342751" imgH="393529" progId="Equation.3">
                    <p:embed/>
                    <p:pic>
                      <p:nvPicPr>
                        <p:cNvPr id="389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8"/>
                          <a:ext cx="584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Text Box 12"/>
            <p:cNvSpPr txBox="1">
              <a:spLocks noChangeArrowheads="1"/>
            </p:cNvSpPr>
            <p:nvPr/>
          </p:nvSpPr>
          <p:spPr bwMode="auto">
            <a:xfrm>
              <a:off x="1968" y="3504"/>
              <a:ext cx="33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Remember that without parentheses, only the </a:t>
              </a:r>
              <a:r>
                <a:rPr lang="en-US" b="1" i="1">
                  <a:solidFill>
                    <a:srgbClr val="FF0000"/>
                  </a:solidFill>
                </a:rPr>
                <a:t>x</a:t>
              </a:r>
              <a:r>
                <a:rPr lang="en-US">
                  <a:solidFill>
                    <a:prstClr val="black"/>
                  </a:solidFill>
                </a:rPr>
                <a:t> is the base for the exponent –4, not the entire expression </a:t>
              </a:r>
              <a:r>
                <a:rPr lang="en-US" b="1">
                  <a:solidFill>
                    <a:srgbClr val="FF0000"/>
                  </a:solidFill>
                </a:rPr>
                <a:t>2</a:t>
              </a:r>
              <a:r>
                <a:rPr lang="en-US" b="1" i="1">
                  <a:solidFill>
                    <a:srgbClr val="FF0000"/>
                  </a:solidFill>
                </a:rPr>
                <a:t>x</a:t>
              </a:r>
              <a:r>
                <a:rPr lang="en-US" i="1">
                  <a:solidFill>
                    <a:srgbClr val="FF0000"/>
                  </a:solidFill>
                </a:rPr>
                <a:t>.</a:t>
              </a:r>
            </a:p>
          </p:txBody>
        </p:sp>
      </p:grpSp>
      <p:grpSp>
        <p:nvGrpSpPr>
          <p:cNvPr id="38920" name="Group 13"/>
          <p:cNvGrpSpPr>
            <a:grpSpLocks/>
          </p:cNvGrpSpPr>
          <p:nvPr/>
        </p:nvGrpSpPr>
        <p:grpSpPr bwMode="auto">
          <a:xfrm>
            <a:off x="533400" y="3124200"/>
            <a:ext cx="1089025" cy="533400"/>
            <a:chOff x="336" y="2064"/>
            <a:chExt cx="686" cy="336"/>
          </a:xfrm>
        </p:grpSpPr>
        <p:graphicFrame>
          <p:nvGraphicFramePr>
            <p:cNvPr id="38929" name="Object 14"/>
            <p:cNvGraphicFramePr>
              <a:graphicFrameLocks noChangeAspect="1"/>
            </p:cNvGraphicFramePr>
            <p:nvPr/>
          </p:nvGraphicFramePr>
          <p:xfrm>
            <a:off x="672" y="2064"/>
            <a:ext cx="3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215713" imgH="203024" progId="Equation.3">
                    <p:embed/>
                  </p:oleObj>
                </mc:Choice>
                <mc:Fallback>
                  <p:oleObj name="Equation" r:id="rId11" imgW="215713" imgH="203024" progId="Equation.3">
                    <p:embed/>
                    <p:pic>
                      <p:nvPicPr>
                        <p:cNvPr id="3892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064"/>
                          <a:ext cx="35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Text Box 15"/>
            <p:cNvSpPr txBox="1">
              <a:spLocks noChangeArrowheads="1"/>
            </p:cNvSpPr>
            <p:nvPr/>
          </p:nvSpPr>
          <p:spPr bwMode="auto">
            <a:xfrm>
              <a:off x="336" y="21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38921" name="Group 16"/>
          <p:cNvGrpSpPr>
            <a:grpSpLocks/>
          </p:cNvGrpSpPr>
          <p:nvPr/>
        </p:nvGrpSpPr>
        <p:grpSpPr bwMode="auto">
          <a:xfrm>
            <a:off x="533400" y="4267200"/>
            <a:ext cx="1143000" cy="542925"/>
            <a:chOff x="336" y="2784"/>
            <a:chExt cx="720" cy="342"/>
          </a:xfrm>
        </p:grpSpPr>
        <p:graphicFrame>
          <p:nvGraphicFramePr>
            <p:cNvPr id="38927" name="Object 17"/>
            <p:cNvGraphicFramePr>
              <a:graphicFrameLocks noChangeAspect="1"/>
            </p:cNvGraphicFramePr>
            <p:nvPr/>
          </p:nvGraphicFramePr>
          <p:xfrm>
            <a:off x="672" y="2784"/>
            <a:ext cx="3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228501" imgH="203112" progId="Equation.3">
                    <p:embed/>
                  </p:oleObj>
                </mc:Choice>
                <mc:Fallback>
                  <p:oleObj name="Equation" r:id="rId13" imgW="228501" imgH="203112" progId="Equation.3">
                    <p:embed/>
                    <p:pic>
                      <p:nvPicPr>
                        <p:cNvPr id="3892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84"/>
                          <a:ext cx="38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336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grpSp>
        <p:nvGrpSpPr>
          <p:cNvPr id="38922" name="Group 19"/>
          <p:cNvGrpSpPr>
            <a:grpSpLocks/>
          </p:cNvGrpSpPr>
          <p:nvPr/>
        </p:nvGrpSpPr>
        <p:grpSpPr bwMode="auto">
          <a:xfrm>
            <a:off x="533400" y="5486400"/>
            <a:ext cx="1358900" cy="549275"/>
            <a:chOff x="336" y="3552"/>
            <a:chExt cx="856" cy="346"/>
          </a:xfrm>
        </p:grpSpPr>
        <p:graphicFrame>
          <p:nvGraphicFramePr>
            <p:cNvPr id="38925" name="Object 20"/>
            <p:cNvGraphicFramePr>
              <a:graphicFrameLocks noChangeAspect="1"/>
            </p:cNvGraphicFramePr>
            <p:nvPr/>
          </p:nvGraphicFramePr>
          <p:xfrm>
            <a:off x="672" y="3552"/>
            <a:ext cx="52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5" imgW="304536" imgH="203024" progId="Equation.3">
                    <p:embed/>
                  </p:oleObj>
                </mc:Choice>
                <mc:Fallback>
                  <p:oleObj name="Equation" r:id="rId15" imgW="304536" imgH="203024" progId="Equation.3">
                    <p:embed/>
                    <p:pic>
                      <p:nvPicPr>
                        <p:cNvPr id="3892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52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Text Box 21"/>
            <p:cNvSpPr txBox="1">
              <a:spLocks noChangeArrowheads="1"/>
            </p:cNvSpPr>
            <p:nvPr/>
          </p:nvSpPr>
          <p:spPr bwMode="auto">
            <a:xfrm>
              <a:off x="336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3)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57400" y="2971800"/>
            <a:ext cx="1828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4114800"/>
            <a:ext cx="1828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69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Note that in the previous problem,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-4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gave us 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>
                <a:solidFill>
                  <a:prstClr val="black"/>
                </a:solidFill>
              </a:rPr>
              <a:t> on </a:t>
            </a:r>
            <a:r>
              <a:rPr lang="en-US" sz="3600">
                <a:solidFill>
                  <a:srgbClr val="FF0000"/>
                </a:solidFill>
              </a:rPr>
              <a:t>top</a:t>
            </a:r>
            <a:r>
              <a:rPr lang="en-US" sz="3600">
                <a:solidFill>
                  <a:prstClr val="black"/>
                </a:solidFill>
              </a:rPr>
              <a:t> and 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4</a:t>
            </a:r>
            <a:r>
              <a:rPr lang="en-US" sz="3600">
                <a:solidFill>
                  <a:prstClr val="black"/>
                </a:solidFill>
              </a:rPr>
              <a:t> on the </a:t>
            </a:r>
            <a:r>
              <a:rPr lang="en-US" sz="3600">
                <a:solidFill>
                  <a:srgbClr val="FF0000"/>
                </a:solidFill>
              </a:rPr>
              <a:t>bottom</a:t>
            </a:r>
            <a:r>
              <a:rPr lang="en-US" sz="3600">
                <a:solidFill>
                  <a:prstClr val="black"/>
                </a:solidFill>
              </a:rPr>
              <a:t>,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i="1">
                <a:solidFill>
                  <a:srgbClr val="FF0000"/>
                </a:solidFill>
              </a:rPr>
              <a:t>and</a:t>
            </a:r>
            <a:r>
              <a:rPr lang="en-US" sz="3600" b="1">
                <a:solidFill>
                  <a:prstClr val="black"/>
                </a:solidFill>
              </a:rPr>
              <a:t> </a:t>
            </a:r>
            <a:r>
              <a:rPr lang="en-US" sz="3600">
                <a:solidFill>
                  <a:prstClr val="black"/>
                </a:solidFill>
              </a:rPr>
              <a:t>only the 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>
                <a:solidFill>
                  <a:prstClr val="black"/>
                </a:solidFill>
              </a:rPr>
              <a:t> term, not the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>
                <a:solidFill>
                  <a:prstClr val="black"/>
                </a:solidFill>
              </a:rPr>
              <a:t>,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was raised to the -4th power.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u="sng">
                <a:solidFill>
                  <a:srgbClr val="9900CC"/>
                </a:solidFill>
              </a:rPr>
              <a:t>Here’s a question for you</a:t>
            </a:r>
            <a:r>
              <a:rPr lang="en-US" sz="3600">
                <a:solidFill>
                  <a:prstClr val="black"/>
                </a:solidFill>
              </a:rPr>
              <a:t>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What would </a:t>
            </a:r>
            <a:r>
              <a:rPr lang="en-US" sz="3600">
                <a:solidFill>
                  <a:srgbClr val="FF0000"/>
                </a:solidFill>
              </a:rPr>
              <a:t>(2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 baseline="30000">
                <a:solidFill>
                  <a:srgbClr val="FF0000"/>
                </a:solidFill>
              </a:rPr>
              <a:t>-4</a:t>
            </a:r>
            <a:r>
              <a:rPr lang="en-US" sz="3600">
                <a:solidFill>
                  <a:prstClr val="black"/>
                </a:solidFill>
              </a:rPr>
              <a:t> look like when simplified?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Would it look different than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-4</a:t>
            </a:r>
            <a:r>
              <a:rPr lang="en-US" sz="3600">
                <a:solidFill>
                  <a:prstClr val="black"/>
                </a:solidFill>
              </a:rPr>
              <a:t>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      </a:t>
            </a:r>
            <a:r>
              <a:rPr lang="en-US" sz="3600">
                <a:solidFill>
                  <a:srgbClr val="9900CC"/>
                </a:solidFill>
              </a:rPr>
              <a:t> (Good question for a quiz!)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76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28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Watch out for negatives that are NOT in the exponent!</a:t>
            </a: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112067" y="1447800"/>
            <a:ext cx="8686800" cy="12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For example: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What’s the difference between 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4000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</a:rPr>
              <a:t>-3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62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400" y="672718"/>
            <a:ext cx="7012172" cy="3018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2439806"/>
            <a:ext cx="383630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Solution: 1/6 + 1/25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31/150</a:t>
            </a:r>
          </a:p>
        </p:txBody>
      </p:sp>
    </p:spTree>
    <p:extLst>
      <p:ext uri="{BB962C8B-B14F-4D97-AF65-F5344CB8AC3E}">
        <p14:creationId xmlns:p14="http://schemas.microsoft.com/office/powerpoint/2010/main" val="16170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200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200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by writing each of the following expressions with positive exponents.</a:t>
            </a:r>
            <a:r>
              <a:rPr lang="en-US"/>
              <a:t> </a:t>
            </a:r>
          </a:p>
        </p:txBody>
      </p:sp>
      <p:grpSp>
        <p:nvGrpSpPr>
          <p:cNvPr id="41988" name="Group 6"/>
          <p:cNvGrpSpPr>
            <a:grpSpLocks/>
          </p:cNvGrpSpPr>
          <p:nvPr/>
        </p:nvGrpSpPr>
        <p:grpSpPr bwMode="auto">
          <a:xfrm>
            <a:off x="609600" y="2819400"/>
            <a:ext cx="1431925" cy="1082675"/>
            <a:chOff x="384" y="1899"/>
            <a:chExt cx="902" cy="682"/>
          </a:xfrm>
        </p:grpSpPr>
        <p:graphicFrame>
          <p:nvGraphicFramePr>
            <p:cNvPr id="41998" name="Object 7"/>
            <p:cNvGraphicFramePr>
              <a:graphicFrameLocks noChangeAspect="1"/>
            </p:cNvGraphicFramePr>
            <p:nvPr/>
          </p:nvGraphicFramePr>
          <p:xfrm>
            <a:off x="823" y="1899"/>
            <a:ext cx="46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266469" imgH="393359" progId="Equation.3">
                    <p:embed/>
                  </p:oleObj>
                </mc:Choice>
                <mc:Fallback>
                  <p:oleObj name="Equation" r:id="rId3" imgW="266469" imgH="393359" progId="Equation.3">
                    <p:embed/>
                    <p:pic>
                      <p:nvPicPr>
                        <p:cNvPr id="4199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899"/>
                          <a:ext cx="463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84" y="21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133600" y="2852738"/>
          <a:ext cx="9794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55446" imgH="583947" progId="Equation.3">
                  <p:embed/>
                </p:oleObj>
              </mc:Choice>
              <mc:Fallback>
                <p:oleObj name="Equation" r:id="rId5" imgW="355446" imgH="583947" progId="Equation.3">
                  <p:embed/>
                  <p:pic>
                    <p:nvPicPr>
                      <p:cNvPr id="256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52738"/>
                        <a:ext cx="979488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8" y="4929188"/>
            <a:ext cx="1400175" cy="1150937"/>
            <a:chOff x="381" y="3201"/>
            <a:chExt cx="882" cy="725"/>
          </a:xfrm>
        </p:grpSpPr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381" y="344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  <p:graphicFrame>
          <p:nvGraphicFramePr>
            <p:cNvPr id="41997" name="Object 12"/>
            <p:cNvGraphicFramePr>
              <a:graphicFrameLocks noChangeAspect="1"/>
            </p:cNvGraphicFramePr>
            <p:nvPr/>
          </p:nvGraphicFramePr>
          <p:xfrm>
            <a:off x="806" y="3201"/>
            <a:ext cx="457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279279" imgH="444307" progId="Equation.3">
                    <p:embed/>
                  </p:oleObj>
                </mc:Choice>
                <mc:Fallback>
                  <p:oleObj name="Equation" r:id="rId7" imgW="279279" imgH="444307" progId="Equation.3">
                    <p:embed/>
                    <p:pic>
                      <p:nvPicPr>
                        <p:cNvPr id="4199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3201"/>
                          <a:ext cx="457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2209800" y="4591050"/>
          <a:ext cx="95408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68300" imgH="787400" progId="Equation.3">
                  <p:embed/>
                </p:oleObj>
              </mc:Choice>
              <mc:Fallback>
                <p:oleObj name="Equation" r:id="rId9" imgW="368300" imgH="787400" progId="Equation.3">
                  <p:embed/>
                  <p:pic>
                    <p:nvPicPr>
                      <p:cNvPr id="2560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91050"/>
                        <a:ext cx="954088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/>
        </p:nvGraphicFramePr>
        <p:xfrm>
          <a:off x="3276600" y="5011738"/>
          <a:ext cx="8874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342751" imgH="418918" progId="Equation.3">
                  <p:embed/>
                </p:oleObj>
              </mc:Choice>
              <mc:Fallback>
                <p:oleObj name="Equation" r:id="rId11" imgW="342751" imgH="418918" progId="Equation.3">
                  <p:embed/>
                  <p:pic>
                    <p:nvPicPr>
                      <p:cNvPr id="2560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11738"/>
                        <a:ext cx="88741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3276600" y="2776538"/>
          <a:ext cx="9096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2560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76538"/>
                        <a:ext cx="9096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6" name="Object 16"/>
          <p:cNvGraphicFramePr>
            <a:graphicFrameLocks noChangeAspect="1"/>
          </p:cNvGraphicFramePr>
          <p:nvPr/>
        </p:nvGraphicFramePr>
        <p:xfrm>
          <a:off x="4319588" y="3073400"/>
          <a:ext cx="8048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291973" imgH="203112" progId="Equation.3">
                  <p:embed/>
                </p:oleObj>
              </mc:Choice>
              <mc:Fallback>
                <p:oleObj name="Equation" r:id="rId15" imgW="291973" imgH="203112" progId="Equation.3">
                  <p:embed/>
                  <p:pic>
                    <p:nvPicPr>
                      <p:cNvPr id="256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073400"/>
                        <a:ext cx="8048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4343400" y="4876800"/>
            <a:ext cx="4648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1F497D"/>
                </a:solidFill>
              </a:rPr>
              <a:t>(Note that to convert a power with a negative exponent to one with a positive exponent, you simply switch the power from a numerator to a denominator, or vice versa, and switch the exponent to its positive value.)</a:t>
            </a:r>
          </a:p>
        </p:txBody>
      </p:sp>
    </p:spTree>
    <p:extLst>
      <p:ext uri="{BB962C8B-B14F-4D97-AF65-F5344CB8AC3E}">
        <p14:creationId xmlns:p14="http://schemas.microsoft.com/office/powerpoint/2010/main" val="250417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" y="893133"/>
            <a:ext cx="8038214" cy="3240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667000"/>
            <a:ext cx="2382383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5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z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675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1_Office Theme</vt:lpstr>
      <vt:lpstr>2_Office Theme</vt:lpstr>
      <vt:lpstr>3_Office Theme</vt:lpstr>
      <vt:lpstr>Equation</vt:lpstr>
      <vt:lpstr>Section 5.5A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28</cp:revision>
  <dcterms:created xsi:type="dcterms:W3CDTF">2013-10-27T14:37:37Z</dcterms:created>
  <dcterms:modified xsi:type="dcterms:W3CDTF">2018-06-07T22:12:12Z</dcterms:modified>
</cp:coreProperties>
</file>