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notesMasterIdLst>
    <p:notesMasterId r:id="rId18"/>
  </p:notesMasterIdLst>
  <p:sldIdLst>
    <p:sldId id="274" r:id="rId3"/>
    <p:sldId id="288" r:id="rId4"/>
    <p:sldId id="289" r:id="rId5"/>
    <p:sldId id="290" r:id="rId6"/>
    <p:sldId id="287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207251FF-90D2-4515-9911-F4089421CBA7}"/>
    <pc:docChg chg="delSld delMainMaster">
      <pc:chgData name="Skorczewski, Tyler" userId="51e037cb-caff-4c31-880d-f686087de38b" providerId="ADAL" clId="{207251FF-90D2-4515-9911-F4089421CBA7}" dt="2018-06-07T22:10:50.257" v="38" actId="2696"/>
      <pc:docMkLst>
        <pc:docMk/>
      </pc:docMkLst>
      <pc:sldChg chg="del">
        <pc:chgData name="Skorczewski, Tyler" userId="51e037cb-caff-4c31-880d-f686087de38b" providerId="ADAL" clId="{207251FF-90D2-4515-9911-F4089421CBA7}" dt="2018-06-07T22:10:48.399" v="13" actId="2696"/>
        <pc:sldMkLst>
          <pc:docMk/>
          <pc:sldMk cId="1248774151" sldId="275"/>
        </pc:sldMkLst>
      </pc:sldChg>
      <pc:sldChg chg="del">
        <pc:chgData name="Skorczewski, Tyler" userId="51e037cb-caff-4c31-880d-f686087de38b" providerId="ADAL" clId="{207251FF-90D2-4515-9911-F4089421CBA7}" dt="2018-06-07T22:10:50.246" v="26" actId="2696"/>
        <pc:sldMkLst>
          <pc:docMk/>
          <pc:sldMk cId="3795709054" sldId="276"/>
        </pc:sldMkLst>
      </pc:sldChg>
      <pc:sldChg chg="del">
        <pc:chgData name="Skorczewski, Tyler" userId="51e037cb-caff-4c31-880d-f686087de38b" providerId="ADAL" clId="{207251FF-90D2-4515-9911-F4089421CBA7}" dt="2018-06-07T22:10:06.733" v="0" actId="2696"/>
        <pc:sldMkLst>
          <pc:docMk/>
          <pc:sldMk cId="786003886" sldId="292"/>
        </pc:sldMkLst>
      </pc:sldChg>
      <pc:sldMasterChg chg="del delSldLayout">
        <pc:chgData name="Skorczewski, Tyler" userId="51e037cb-caff-4c31-880d-f686087de38b" providerId="ADAL" clId="{207251FF-90D2-4515-9911-F4089421CBA7}" dt="2018-06-07T22:10:06.746" v="12" actId="2696"/>
        <pc:sldMasterMkLst>
          <pc:docMk/>
          <pc:sldMasterMk cId="1341393352" sldId="2147483708"/>
        </pc:sldMasterMkLst>
        <pc:sldLayoutChg chg="del">
          <pc:chgData name="Skorczewski, Tyler" userId="51e037cb-caff-4c31-880d-f686087de38b" providerId="ADAL" clId="{207251FF-90D2-4515-9911-F4089421CBA7}" dt="2018-06-07T22:10:06.736" v="1" actId="2696"/>
          <pc:sldLayoutMkLst>
            <pc:docMk/>
            <pc:sldMasterMk cId="1341393352" sldId="2147483708"/>
            <pc:sldLayoutMk cId="2608971645" sldId="2147483709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37" v="2" actId="2696"/>
          <pc:sldLayoutMkLst>
            <pc:docMk/>
            <pc:sldMasterMk cId="1341393352" sldId="2147483708"/>
            <pc:sldLayoutMk cId="2318958281" sldId="2147483710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37" v="3" actId="2696"/>
          <pc:sldLayoutMkLst>
            <pc:docMk/>
            <pc:sldMasterMk cId="1341393352" sldId="2147483708"/>
            <pc:sldLayoutMk cId="63147042" sldId="2147483711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38" v="4" actId="2696"/>
          <pc:sldLayoutMkLst>
            <pc:docMk/>
            <pc:sldMasterMk cId="1341393352" sldId="2147483708"/>
            <pc:sldLayoutMk cId="409995318" sldId="2147483712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39" v="5" actId="2696"/>
          <pc:sldLayoutMkLst>
            <pc:docMk/>
            <pc:sldMasterMk cId="1341393352" sldId="2147483708"/>
            <pc:sldLayoutMk cId="2122227402" sldId="2147483713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39" v="6" actId="2696"/>
          <pc:sldLayoutMkLst>
            <pc:docMk/>
            <pc:sldMasterMk cId="1341393352" sldId="2147483708"/>
            <pc:sldLayoutMk cId="1921678346" sldId="2147483714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40" v="7" actId="2696"/>
          <pc:sldLayoutMkLst>
            <pc:docMk/>
            <pc:sldMasterMk cId="1341393352" sldId="2147483708"/>
            <pc:sldLayoutMk cId="4148841889" sldId="2147483715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40" v="8" actId="2696"/>
          <pc:sldLayoutMkLst>
            <pc:docMk/>
            <pc:sldMasterMk cId="1341393352" sldId="2147483708"/>
            <pc:sldLayoutMk cId="2492090710" sldId="2147483716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41" v="9" actId="2696"/>
          <pc:sldLayoutMkLst>
            <pc:docMk/>
            <pc:sldMasterMk cId="1341393352" sldId="2147483708"/>
            <pc:sldLayoutMk cId="1414948643" sldId="2147483717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42" v="10" actId="2696"/>
          <pc:sldLayoutMkLst>
            <pc:docMk/>
            <pc:sldMasterMk cId="1341393352" sldId="2147483708"/>
            <pc:sldLayoutMk cId="2712214483" sldId="2147483718"/>
          </pc:sldLayoutMkLst>
        </pc:sldLayoutChg>
        <pc:sldLayoutChg chg="del">
          <pc:chgData name="Skorczewski, Tyler" userId="51e037cb-caff-4c31-880d-f686087de38b" providerId="ADAL" clId="{207251FF-90D2-4515-9911-F4089421CBA7}" dt="2018-06-07T22:10:06.743" v="11" actId="2696"/>
          <pc:sldLayoutMkLst>
            <pc:docMk/>
            <pc:sldMasterMk cId="1341393352" sldId="2147483708"/>
            <pc:sldLayoutMk cId="3719890071" sldId="2147483719"/>
          </pc:sldLayoutMkLst>
        </pc:sldLayoutChg>
      </pc:sldMasterChg>
      <pc:sldMasterChg chg="del delSldLayout">
        <pc:chgData name="Skorczewski, Tyler" userId="51e037cb-caff-4c31-880d-f686087de38b" providerId="ADAL" clId="{207251FF-90D2-4515-9911-F4089421CBA7}" dt="2018-06-07T22:10:48.413" v="25" actId="2696"/>
        <pc:sldMasterMkLst>
          <pc:docMk/>
          <pc:sldMasterMk cId="1696456325" sldId="2147483720"/>
        </pc:sldMasterMkLst>
        <pc:sldLayoutChg chg="del">
          <pc:chgData name="Skorczewski, Tyler" userId="51e037cb-caff-4c31-880d-f686087de38b" providerId="ADAL" clId="{207251FF-90D2-4515-9911-F4089421CBA7}" dt="2018-06-07T22:10:48.402" v="14" actId="2696"/>
          <pc:sldLayoutMkLst>
            <pc:docMk/>
            <pc:sldMasterMk cId="1696456325" sldId="2147483720"/>
            <pc:sldLayoutMk cId="920784265" sldId="2147483721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2" v="15" actId="2696"/>
          <pc:sldLayoutMkLst>
            <pc:docMk/>
            <pc:sldMasterMk cId="1696456325" sldId="2147483720"/>
            <pc:sldLayoutMk cId="108847110" sldId="2147483722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3" v="16" actId="2696"/>
          <pc:sldLayoutMkLst>
            <pc:docMk/>
            <pc:sldMasterMk cId="1696456325" sldId="2147483720"/>
            <pc:sldLayoutMk cId="4031877290" sldId="2147483723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4" v="17" actId="2696"/>
          <pc:sldLayoutMkLst>
            <pc:docMk/>
            <pc:sldMasterMk cId="1696456325" sldId="2147483720"/>
            <pc:sldLayoutMk cId="4242821078" sldId="2147483724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5" v="18" actId="2696"/>
          <pc:sldLayoutMkLst>
            <pc:docMk/>
            <pc:sldMasterMk cId="1696456325" sldId="2147483720"/>
            <pc:sldLayoutMk cId="2708868426" sldId="2147483725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6" v="19" actId="2696"/>
          <pc:sldLayoutMkLst>
            <pc:docMk/>
            <pc:sldMasterMk cId="1696456325" sldId="2147483720"/>
            <pc:sldLayoutMk cId="1207623367" sldId="2147483726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7" v="20" actId="2696"/>
          <pc:sldLayoutMkLst>
            <pc:docMk/>
            <pc:sldMasterMk cId="1696456325" sldId="2147483720"/>
            <pc:sldLayoutMk cId="430392521" sldId="2147483727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7" v="21" actId="2696"/>
          <pc:sldLayoutMkLst>
            <pc:docMk/>
            <pc:sldMasterMk cId="1696456325" sldId="2147483720"/>
            <pc:sldLayoutMk cId="1955684448" sldId="2147483728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8" v="22" actId="2696"/>
          <pc:sldLayoutMkLst>
            <pc:docMk/>
            <pc:sldMasterMk cId="1696456325" sldId="2147483720"/>
            <pc:sldLayoutMk cId="3081968088" sldId="2147483729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09" v="23" actId="2696"/>
          <pc:sldLayoutMkLst>
            <pc:docMk/>
            <pc:sldMasterMk cId="1696456325" sldId="2147483720"/>
            <pc:sldLayoutMk cId="1160667653" sldId="2147483730"/>
          </pc:sldLayoutMkLst>
        </pc:sldLayoutChg>
        <pc:sldLayoutChg chg="del">
          <pc:chgData name="Skorczewski, Tyler" userId="51e037cb-caff-4c31-880d-f686087de38b" providerId="ADAL" clId="{207251FF-90D2-4515-9911-F4089421CBA7}" dt="2018-06-07T22:10:48.410" v="24" actId="2696"/>
          <pc:sldLayoutMkLst>
            <pc:docMk/>
            <pc:sldMasterMk cId="1696456325" sldId="2147483720"/>
            <pc:sldLayoutMk cId="2013620042" sldId="2147483731"/>
          </pc:sldLayoutMkLst>
        </pc:sldLayoutChg>
      </pc:sldMasterChg>
      <pc:sldMasterChg chg="del delSldLayout">
        <pc:chgData name="Skorczewski, Tyler" userId="51e037cb-caff-4c31-880d-f686087de38b" providerId="ADAL" clId="{207251FF-90D2-4515-9911-F4089421CBA7}" dt="2018-06-07T22:10:50.257" v="38" actId="2696"/>
        <pc:sldMasterMkLst>
          <pc:docMk/>
          <pc:sldMasterMk cId="1763035756" sldId="2147483732"/>
        </pc:sldMasterMkLst>
        <pc:sldLayoutChg chg="del">
          <pc:chgData name="Skorczewski, Tyler" userId="51e037cb-caff-4c31-880d-f686087de38b" providerId="ADAL" clId="{207251FF-90D2-4515-9911-F4089421CBA7}" dt="2018-06-07T22:10:50.247" v="27" actId="2696"/>
          <pc:sldLayoutMkLst>
            <pc:docMk/>
            <pc:sldMasterMk cId="1763035756" sldId="2147483732"/>
            <pc:sldLayoutMk cId="3053463052" sldId="2147483733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48" v="28" actId="2696"/>
          <pc:sldLayoutMkLst>
            <pc:docMk/>
            <pc:sldMasterMk cId="1763035756" sldId="2147483732"/>
            <pc:sldLayoutMk cId="1040072588" sldId="2147483734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48" v="29" actId="2696"/>
          <pc:sldLayoutMkLst>
            <pc:docMk/>
            <pc:sldMasterMk cId="1763035756" sldId="2147483732"/>
            <pc:sldLayoutMk cId="154993932" sldId="2147483735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49" v="30" actId="2696"/>
          <pc:sldLayoutMkLst>
            <pc:docMk/>
            <pc:sldMasterMk cId="1763035756" sldId="2147483732"/>
            <pc:sldLayoutMk cId="4282884669" sldId="2147483736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0" v="31" actId="2696"/>
          <pc:sldLayoutMkLst>
            <pc:docMk/>
            <pc:sldMasterMk cId="1763035756" sldId="2147483732"/>
            <pc:sldLayoutMk cId="23663972" sldId="2147483737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1" v="32" actId="2696"/>
          <pc:sldLayoutMkLst>
            <pc:docMk/>
            <pc:sldMasterMk cId="1763035756" sldId="2147483732"/>
            <pc:sldLayoutMk cId="2498362463" sldId="2147483738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1" v="33" actId="2696"/>
          <pc:sldLayoutMkLst>
            <pc:docMk/>
            <pc:sldMasterMk cId="1763035756" sldId="2147483732"/>
            <pc:sldLayoutMk cId="91270887" sldId="2147483739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2" v="34" actId="2696"/>
          <pc:sldLayoutMkLst>
            <pc:docMk/>
            <pc:sldMasterMk cId="1763035756" sldId="2147483732"/>
            <pc:sldLayoutMk cId="3390432175" sldId="2147483740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3" v="35" actId="2696"/>
          <pc:sldLayoutMkLst>
            <pc:docMk/>
            <pc:sldMasterMk cId="1763035756" sldId="2147483732"/>
            <pc:sldLayoutMk cId="2312997086" sldId="2147483741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3" v="36" actId="2696"/>
          <pc:sldLayoutMkLst>
            <pc:docMk/>
            <pc:sldMasterMk cId="1763035756" sldId="2147483732"/>
            <pc:sldLayoutMk cId="3574312771" sldId="2147483742"/>
          </pc:sldLayoutMkLst>
        </pc:sldLayoutChg>
        <pc:sldLayoutChg chg="del">
          <pc:chgData name="Skorczewski, Tyler" userId="51e037cb-caff-4c31-880d-f686087de38b" providerId="ADAL" clId="{207251FF-90D2-4515-9911-F4089421CBA7}" dt="2018-06-07T22:10:50.254" v="37" actId="2696"/>
          <pc:sldLayoutMkLst>
            <pc:docMk/>
            <pc:sldMasterMk cId="1763035756" sldId="2147483732"/>
            <pc:sldLayoutMk cId="3363081262" sldId="214748374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0C27-9100-4183-9E66-1AFD1F1FC41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8847-E1BD-4338-94F5-858EDBF5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EA27A-5F70-4195-AEEE-BCFDC12E34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2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5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4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7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4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2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5.5B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Scientific Notation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9176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7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Write each of the following in standard notation.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685800" y="2209800"/>
            <a:ext cx="2819400" cy="519113"/>
            <a:chOff x="432" y="1392"/>
            <a:chExt cx="1776" cy="327"/>
          </a:xfrm>
        </p:grpSpPr>
        <p:sp>
          <p:nvSpPr>
            <p:cNvPr id="49174" name="Text Box 7"/>
            <p:cNvSpPr txBox="1">
              <a:spLocks noChangeArrowheads="1"/>
            </p:cNvSpPr>
            <p:nvPr/>
          </p:nvSpPr>
          <p:spPr bwMode="auto">
            <a:xfrm>
              <a:off x="864" y="139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5.2738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10</a:t>
              </a:r>
              <a:r>
                <a:rPr lang="en-US" sz="2800" baseline="30000">
                  <a:solidFill>
                    <a:prstClr val="black"/>
                  </a:solidFill>
                  <a:sym typeface="Symbol" pitchFamily="18" charset="2"/>
                </a:rPr>
                <a:t>3</a:t>
              </a:r>
              <a:endParaRPr lang="en-US" sz="2800" baseline="30000">
                <a:solidFill>
                  <a:prstClr val="black"/>
                </a:solidFill>
              </a:endParaRPr>
            </a:p>
          </p:txBody>
        </p:sp>
        <p:sp>
          <p:nvSpPr>
            <p:cNvPr id="49175" name="Text Box 8"/>
            <p:cNvSpPr txBox="1">
              <a:spLocks noChangeArrowheads="1"/>
            </p:cNvSpPr>
            <p:nvPr/>
          </p:nvSpPr>
          <p:spPr bwMode="auto">
            <a:xfrm>
              <a:off x="43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371600" y="27432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the exponent is a positive 3, we move the decimal 3 places to the right.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1371600" y="3581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5.2738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endParaRPr lang="en-US" sz="2800" baseline="30000">
              <a:solidFill>
                <a:prstClr val="black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flipH="1">
            <a:off x="1676400" y="4038600"/>
            <a:ext cx="609600" cy="228600"/>
            <a:chOff x="1200" y="2064"/>
            <a:chExt cx="336" cy="144"/>
          </a:xfrm>
        </p:grpSpPr>
        <p:sp>
          <p:nvSpPr>
            <p:cNvPr id="49171" name="Line 12"/>
            <p:cNvSpPr>
              <a:spLocks noChangeShapeType="1"/>
            </p:cNvSpPr>
            <p:nvPr/>
          </p:nvSpPr>
          <p:spPr bwMode="auto">
            <a:xfrm>
              <a:off x="153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2" name="Line 13"/>
            <p:cNvSpPr>
              <a:spLocks noChangeShapeType="1"/>
            </p:cNvSpPr>
            <p:nvPr/>
          </p:nvSpPr>
          <p:spPr bwMode="auto">
            <a:xfrm flipH="1">
              <a:off x="120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3" name="Line 14"/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3429000" y="3581400"/>
            <a:ext cx="145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5273.8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5800" y="4495800"/>
            <a:ext cx="2819400" cy="519113"/>
            <a:chOff x="432" y="2832"/>
            <a:chExt cx="1776" cy="327"/>
          </a:xfrm>
        </p:grpSpPr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864" y="283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6.45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10</a:t>
              </a:r>
              <a:r>
                <a:rPr lang="en-US" sz="2800" baseline="30000">
                  <a:solidFill>
                    <a:prstClr val="black"/>
                  </a:solidFill>
                  <a:sym typeface="Symbol" pitchFamily="18" charset="2"/>
                </a:rPr>
                <a:t>-5</a:t>
              </a:r>
              <a:endParaRPr lang="en-US" sz="2800" baseline="30000">
                <a:solidFill>
                  <a:prstClr val="black"/>
                </a:solidFill>
              </a:endParaRP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43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1371600" y="50292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the exponent is a negative 5, we move the decimal 5 places to the left.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1295400" y="5867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0000</a:t>
            </a:r>
            <a:r>
              <a:rPr lang="en-US" sz="2800" dirty="0">
                <a:solidFill>
                  <a:prstClr val="black"/>
                </a:solidFill>
              </a:rPr>
              <a:t>6.45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 dirty="0">
                <a:solidFill>
                  <a:prstClr val="black"/>
                </a:solidFill>
                <a:sym typeface="Symbol" pitchFamily="18" charset="2"/>
              </a:rPr>
              <a:t>-5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371600" y="6324600"/>
            <a:ext cx="914400" cy="228600"/>
            <a:chOff x="1200" y="2064"/>
            <a:chExt cx="336" cy="144"/>
          </a:xfrm>
        </p:grpSpPr>
        <p:sp>
          <p:nvSpPr>
            <p:cNvPr id="49166" name="Line 22"/>
            <p:cNvSpPr>
              <a:spLocks noChangeShapeType="1"/>
            </p:cNvSpPr>
            <p:nvPr/>
          </p:nvSpPr>
          <p:spPr bwMode="auto">
            <a:xfrm>
              <a:off x="153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67" name="Line 23"/>
            <p:cNvSpPr>
              <a:spLocks noChangeShapeType="1"/>
            </p:cNvSpPr>
            <p:nvPr/>
          </p:nvSpPr>
          <p:spPr bwMode="auto">
            <a:xfrm flipH="1">
              <a:off x="120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68" name="Line 24"/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3810000" y="5867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0.0000645</a:t>
            </a:r>
          </a:p>
        </p:txBody>
      </p:sp>
    </p:spTree>
    <p:extLst>
      <p:ext uri="{BB962C8B-B14F-4D97-AF65-F5344CB8AC3E}">
        <p14:creationId xmlns:p14="http://schemas.microsoft.com/office/powerpoint/2010/main" val="1532791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9" grpId="0"/>
      <p:bldP spid="261130" grpId="0"/>
      <p:bldP spid="261135" grpId="0"/>
      <p:bldP spid="261139" grpId="0"/>
      <p:bldP spid="261140" grpId="0"/>
      <p:bldP spid="261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Multiplying and dividing with numbers written in scientific notation involves using properties of exponents.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905000"/>
            <a:ext cx="1905000" cy="762000"/>
            <a:chOff x="192" y="240"/>
            <a:chExt cx="1200" cy="480"/>
          </a:xfrm>
        </p:grpSpPr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54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762000" y="2819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Perform the following operations.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267200" y="34290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(7.3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>
                <a:solidFill>
                  <a:prstClr val="black"/>
                </a:solidFill>
              </a:rPr>
              <a:t> 8.1)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</a:t>
            </a:r>
            <a:r>
              <a:rPr lang="en-US" sz="2800">
                <a:solidFill>
                  <a:prstClr val="black"/>
                </a:solidFill>
              </a:rPr>
              <a:t>(10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• </a:t>
            </a:r>
            <a:r>
              <a:rPr lang="en-US" sz="2800">
                <a:solidFill>
                  <a:prstClr val="black"/>
                </a:solidFill>
              </a:rPr>
              <a:t>10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r>
              <a:rPr lang="en-US" sz="2800">
                <a:solidFill>
                  <a:prstClr val="black"/>
                </a:solidFill>
              </a:rPr>
              <a:t>) 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4191000" y="3810000"/>
            <a:ext cx="44958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sz="2800" dirty="0">
                <a:solidFill>
                  <a:prstClr val="black"/>
                </a:solidFill>
              </a:rPr>
              <a:t>59.13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 </a:t>
            </a:r>
            <a:r>
              <a:rPr lang="en-US" sz="2800" dirty="0">
                <a:solidFill>
                  <a:prstClr val="black"/>
                </a:solidFill>
              </a:rPr>
              <a:t>10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b="1" u="sng" dirty="0">
                <a:solidFill>
                  <a:srgbClr val="008000"/>
                </a:solidFill>
              </a:rPr>
              <a:t>5.913 x 10</a:t>
            </a:r>
            <a:r>
              <a:rPr lang="en-US" b="1" u="sng" baseline="30000" dirty="0">
                <a:solidFill>
                  <a:srgbClr val="008000"/>
                </a:solidFill>
              </a:rPr>
              <a:t>4</a:t>
            </a:r>
            <a:r>
              <a:rPr lang="en-US" b="1" u="sng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C0504D"/>
                </a:solidFill>
              </a:rPr>
              <a:t>(scientific notation)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 u="sng" dirty="0">
              <a:solidFill>
                <a:srgbClr val="008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 baseline="300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4267200" y="4876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59,130 </a:t>
            </a:r>
            <a:r>
              <a:rPr lang="en-US" sz="2800" i="1">
                <a:solidFill>
                  <a:srgbClr val="D02800"/>
                </a:solidFill>
              </a:rPr>
              <a:t>(standard form)</a:t>
            </a:r>
          </a:p>
        </p:txBody>
      </p: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457200" y="3429000"/>
            <a:ext cx="3886200" cy="519113"/>
            <a:chOff x="288" y="2160"/>
            <a:chExt cx="2448" cy="327"/>
          </a:xfrm>
        </p:grpSpPr>
        <p:sp>
          <p:nvSpPr>
            <p:cNvPr id="39951" name="Text Box 11"/>
            <p:cNvSpPr txBox="1">
              <a:spLocks noChangeArrowheads="1"/>
            </p:cNvSpPr>
            <p:nvPr/>
          </p:nvSpPr>
          <p:spPr bwMode="auto">
            <a:xfrm>
              <a:off x="624" y="2160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(7.3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</a:t>
              </a:r>
              <a:r>
                <a:rPr lang="en-US" sz="2800">
                  <a:solidFill>
                    <a:prstClr val="black"/>
                  </a:solidFill>
                </a:rPr>
                <a:t> 10</a:t>
              </a:r>
              <a:r>
                <a:rPr lang="en-US" sz="2800" baseline="30000">
                  <a:solidFill>
                    <a:prstClr val="black"/>
                  </a:solidFill>
                </a:rPr>
                <a:t>-2</a:t>
              </a:r>
              <a:r>
                <a:rPr lang="en-US" sz="2800">
                  <a:solidFill>
                    <a:prstClr val="black"/>
                  </a:solidFill>
                </a:rPr>
                <a:t>)(8.1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</a:t>
              </a:r>
              <a:r>
                <a:rPr lang="en-US" sz="2800">
                  <a:solidFill>
                    <a:prstClr val="black"/>
                  </a:solidFill>
                </a:rPr>
                <a:t>10</a:t>
              </a:r>
              <a:r>
                <a:rPr lang="en-US" sz="2800" baseline="30000">
                  <a:solidFill>
                    <a:prstClr val="black"/>
                  </a:solidFill>
                </a:rPr>
                <a:t>5</a:t>
              </a:r>
              <a:r>
                <a:rPr lang="en-US" sz="2800">
                  <a:solidFill>
                    <a:prstClr val="black"/>
                  </a:solidFill>
                </a:rPr>
                <a:t>)</a:t>
              </a: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288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5410200"/>
            <a:ext cx="1905000" cy="949325"/>
            <a:chOff x="292" y="3216"/>
            <a:chExt cx="1200" cy="598"/>
          </a:xfrm>
        </p:grpSpPr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292" y="3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  <p:graphicFrame>
          <p:nvGraphicFramePr>
            <p:cNvPr id="39950" name="Object 15"/>
            <p:cNvGraphicFramePr>
              <a:graphicFrameLocks noChangeAspect="1"/>
            </p:cNvGraphicFramePr>
            <p:nvPr/>
          </p:nvGraphicFramePr>
          <p:xfrm>
            <a:off x="676" y="3216"/>
            <a:ext cx="81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571252" imgH="418918" progId="Equation.3">
                    <p:embed/>
                  </p:oleObj>
                </mc:Choice>
                <mc:Fallback>
                  <p:oleObj name="Equation" r:id="rId3" imgW="571252" imgH="418918" progId="Equation.3">
                    <p:embed/>
                    <p:pic>
                      <p:nvPicPr>
                        <p:cNvPr id="3995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216"/>
                          <a:ext cx="81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2362200" y="5334000"/>
          <a:ext cx="1612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10891" imgH="418918" progId="Equation.3">
                  <p:embed/>
                </p:oleObj>
              </mc:Choice>
              <mc:Fallback>
                <p:oleObj name="Equation" r:id="rId5" imgW="710891" imgH="418918" progId="Equation.3">
                  <p:embed/>
                  <p:pic>
                    <p:nvPicPr>
                      <p:cNvPr id="2283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1612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9" name="Object 17"/>
          <p:cNvGraphicFramePr>
            <a:graphicFrameLocks noChangeAspect="1"/>
          </p:cNvGraphicFramePr>
          <p:nvPr/>
        </p:nvGraphicFramePr>
        <p:xfrm>
          <a:off x="3932238" y="5486400"/>
          <a:ext cx="472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082800" imgH="228600" progId="Equation.3">
                  <p:embed/>
                </p:oleObj>
              </mc:Choice>
              <mc:Fallback>
                <p:oleObj name="Equation" r:id="rId7" imgW="2082800" imgH="228600" progId="Equation.3">
                  <p:embed/>
                  <p:pic>
                    <p:nvPicPr>
                      <p:cNvPr id="228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5486400"/>
                        <a:ext cx="4724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0" name="Object 18"/>
          <p:cNvGraphicFramePr>
            <a:graphicFrameLocks noChangeAspect="1"/>
          </p:cNvGraphicFramePr>
          <p:nvPr/>
        </p:nvGraphicFramePr>
        <p:xfrm>
          <a:off x="3932238" y="6096000"/>
          <a:ext cx="36560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612900" imgH="203200" progId="Equation.3">
                  <p:embed/>
                </p:oleObj>
              </mc:Choice>
              <mc:Fallback>
                <p:oleObj name="Equation" r:id="rId9" imgW="1612900" imgH="203200" progId="Equation.3">
                  <p:embed/>
                  <p:pic>
                    <p:nvPicPr>
                      <p:cNvPr id="2283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6096000"/>
                        <a:ext cx="36560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34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/>
      <p:bldP spid="228360" grpId="0"/>
      <p:bldP spid="2283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304800" y="533400"/>
            <a:ext cx="2209800" cy="762000"/>
            <a:chOff x="192" y="240"/>
            <a:chExt cx="1200" cy="480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Note:  A number is not in scientific notation if it has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more than one digit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in front of the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point.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Calculate 4.2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* 6.3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Solution:  4.2*6.3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26.46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4+7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26.46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2.646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19600" y="5126503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in scientific notation!!!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96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99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A number is not in scientific notation if it has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 </a:t>
            </a: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nonzero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digit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in front of the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decimal point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Calculate (4.2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) / (8.4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Solution:  4.2/8.4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0.5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-4-7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0.5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-11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5105400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 in scientific notation!!!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2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19475"/>
            <a:ext cx="809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Example from today’s homework:</a:t>
            </a:r>
            <a:br>
              <a:rPr lang="en-US" dirty="0"/>
            </a:br>
            <a:r>
              <a:rPr lang="en-US" sz="2400" dirty="0"/>
              <a:t>(do this in your notebook)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318396"/>
            <a:ext cx="344196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</a:t>
            </a: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8 x 10 </a:t>
            </a:r>
            <a:r>
              <a:rPr lang="en-US" sz="3600" b="1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27</a:t>
            </a:r>
            <a:endParaRPr lang="en-US" sz="36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961" y="4114800"/>
            <a:ext cx="5986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if this was (2 x 10</a:t>
            </a:r>
            <a:r>
              <a:rPr lang="en-US" sz="4000" b="1" baseline="30000" dirty="0">
                <a:solidFill>
                  <a:srgbClr val="FF0000"/>
                </a:solidFill>
              </a:rPr>
              <a:t>9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  <a:r>
              <a:rPr lang="en-US" sz="4000" b="1" baseline="30000" dirty="0">
                <a:solidFill>
                  <a:srgbClr val="FF0000"/>
                </a:solidFill>
              </a:rPr>
              <a:t>4</a:t>
            </a:r>
            <a:r>
              <a:rPr lang="en-US" sz="4000" b="1" dirty="0">
                <a:solidFill>
                  <a:srgbClr val="FF0000"/>
                </a:solidFill>
              </a:rPr>
              <a:t> ?</a:t>
            </a:r>
            <a:endParaRPr lang="en-US" sz="4000" b="1" baseline="30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4996979"/>
            <a:ext cx="378821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</a:t>
            </a: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1.6 x 10 </a:t>
            </a:r>
            <a:r>
              <a:rPr lang="en-US" sz="3600" b="1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 </a:t>
            </a:r>
            <a:r>
              <a:rPr lang="en-US" sz="3600" b="1" i="1" u="sng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16 x 10 </a:t>
            </a:r>
            <a:r>
              <a:rPr lang="en-US" sz="3600" i="1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36 </a:t>
            </a:r>
            <a:r>
              <a:rPr lang="en-US" sz="36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3600" b="1" i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1600200"/>
                <a:ext cx="495808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Perform the indicated operation.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2×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4958089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583" t="-3965" r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today’s homework: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74" y="3918566"/>
            <a:ext cx="1449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07" y="4648200"/>
            <a:ext cx="3484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600199"/>
                <a:ext cx="7124579" cy="1794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Perform the indicated operation. Write the answer in scientific notation. </a:t>
                </a:r>
              </a:p>
              <a:p>
                <a:r>
                  <a:rPr lang="en-US" dirty="0"/>
                  <a:t>Round to three decimal places. Use the multiplication symbol in the math </a:t>
                </a:r>
              </a:p>
              <a:p>
                <a:r>
                  <a:rPr lang="en-US" dirty="0"/>
                  <a:t>palette as needed.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8.75×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17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4.2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×10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9.1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×10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199"/>
                <a:ext cx="7124579" cy="1794787"/>
              </a:xfrm>
              <a:prstGeom prst="rect">
                <a:avLst/>
              </a:prstGeom>
              <a:blipFill rotWithShape="1">
                <a:blip r:embed="rId4"/>
                <a:stretch>
                  <a:fillRect l="-684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Review: Powers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we write the following numbers as a power of 10?</a:t>
            </a:r>
          </a:p>
          <a:p>
            <a:r>
              <a:rPr lang="en-US" dirty="0"/>
              <a:t>1000 = 10</a:t>
            </a:r>
            <a:r>
              <a:rPr lang="en-US" baseline="30000" dirty="0"/>
              <a:t>3</a:t>
            </a:r>
          </a:p>
          <a:p>
            <a:r>
              <a:rPr lang="en-US" dirty="0"/>
              <a:t>1,000,000 = 10</a:t>
            </a:r>
            <a:r>
              <a:rPr lang="en-US" baseline="30000" dirty="0"/>
              <a:t>6</a:t>
            </a:r>
            <a:endParaRPr lang="en-US" dirty="0"/>
          </a:p>
          <a:p>
            <a:r>
              <a:rPr lang="en-US" dirty="0"/>
              <a:t>1/10 (or 0.1) = 10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/>
              <a:t>1/1000 (or 0.001)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7432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3528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9624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4438828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Review: Powers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we write the following powers of 10 as integers or decimal numbers?</a:t>
            </a:r>
          </a:p>
          <a:p>
            <a:r>
              <a:rPr lang="en-US" dirty="0"/>
              <a:t>10</a:t>
            </a:r>
            <a:r>
              <a:rPr lang="en-US" baseline="30000" dirty="0"/>
              <a:t>9 </a:t>
            </a:r>
            <a:r>
              <a:rPr lang="en-US" dirty="0"/>
              <a:t>= 1,000,000,000 </a:t>
            </a:r>
          </a:p>
          <a:p>
            <a:r>
              <a:rPr lang="en-US" dirty="0"/>
              <a:t>10</a:t>
            </a:r>
            <a:r>
              <a:rPr lang="en-US" baseline="30000" dirty="0"/>
              <a:t>-1 </a:t>
            </a:r>
            <a:r>
              <a:rPr lang="en-US" dirty="0"/>
              <a:t>= 0.1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aseline="30000" dirty="0"/>
              <a:t>-2 </a:t>
            </a:r>
            <a:r>
              <a:rPr lang="en-US" dirty="0"/>
              <a:t>= 0.01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aseline="30000" dirty="0"/>
              <a:t>-3</a:t>
            </a:r>
            <a:r>
              <a:rPr lang="en-US" dirty="0"/>
              <a:t> = 0.001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aseline="30000" dirty="0"/>
              <a:t>-10</a:t>
            </a:r>
            <a:r>
              <a:rPr lang="en-US" dirty="0"/>
              <a:t> = 0.0000000001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44958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8862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5105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Review: Powers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Simplify the following:</a:t>
            </a:r>
          </a:p>
          <a:p>
            <a:r>
              <a:rPr lang="en-US" dirty="0"/>
              <a:t>10</a:t>
            </a:r>
            <a:r>
              <a:rPr lang="en-US" baseline="30000" dirty="0"/>
              <a:t>9</a:t>
            </a:r>
            <a:r>
              <a:rPr lang="en-US" dirty="0"/>
              <a:t> *10</a:t>
            </a:r>
            <a:r>
              <a:rPr lang="en-US" baseline="30000" dirty="0"/>
              <a:t>-1 </a:t>
            </a:r>
            <a:r>
              <a:rPr lang="en-US" dirty="0"/>
              <a:t>= 10</a:t>
            </a:r>
            <a:r>
              <a:rPr lang="en-US" baseline="30000" dirty="0"/>
              <a:t>8</a:t>
            </a:r>
          </a:p>
          <a:p>
            <a:r>
              <a:rPr lang="en-US" dirty="0"/>
              <a:t>10</a:t>
            </a:r>
            <a:r>
              <a:rPr lang="en-US" baseline="30000" dirty="0"/>
              <a:t>-2 </a:t>
            </a:r>
            <a:r>
              <a:rPr lang="en-US" dirty="0"/>
              <a:t>*10</a:t>
            </a:r>
            <a:r>
              <a:rPr lang="en-US" baseline="30000" dirty="0"/>
              <a:t>-3</a:t>
            </a:r>
            <a:r>
              <a:rPr lang="en-US" dirty="0"/>
              <a:t> = 10</a:t>
            </a:r>
            <a:r>
              <a:rPr lang="en-US" baseline="30000" dirty="0"/>
              <a:t>-5</a:t>
            </a:r>
          </a:p>
          <a:p>
            <a:r>
              <a:rPr lang="en-US" dirty="0"/>
              <a:t>(10</a:t>
            </a:r>
            <a:r>
              <a:rPr lang="en-US" baseline="30000" dirty="0"/>
              <a:t>-3</a:t>
            </a:r>
            <a:r>
              <a:rPr lang="en-US" dirty="0"/>
              <a:t>)</a:t>
            </a:r>
            <a:r>
              <a:rPr lang="en-US" baseline="30000" dirty="0"/>
              <a:t>-4</a:t>
            </a:r>
            <a:r>
              <a:rPr lang="en-US" dirty="0"/>
              <a:t> = 10</a:t>
            </a:r>
            <a:r>
              <a:rPr lang="en-US" baseline="30000" dirty="0"/>
              <a:t>12</a:t>
            </a:r>
          </a:p>
          <a:p>
            <a:pPr marL="0" indent="0">
              <a:buNone/>
            </a:pPr>
            <a:endParaRPr lang="en-US" baseline="300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u="sng" dirty="0"/>
              <a:t>10</a:t>
            </a:r>
            <a:r>
              <a:rPr lang="en-US" u="sng" baseline="30000" dirty="0"/>
              <a:t>-1</a:t>
            </a:r>
            <a:r>
              <a:rPr lang="en-US" baseline="30000" dirty="0"/>
              <a:t>0</a:t>
            </a:r>
            <a:r>
              <a:rPr lang="en-US" dirty="0"/>
              <a:t>  = 10</a:t>
            </a:r>
            <a:r>
              <a:rPr lang="en-US" baseline="30000" dirty="0"/>
              <a:t>-16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aseline="30000" dirty="0"/>
              <a:t>      </a:t>
            </a:r>
            <a:r>
              <a:rPr lang="en-US" dirty="0"/>
              <a:t>10</a:t>
            </a:r>
            <a:r>
              <a:rPr lang="en-US" baseline="30000" dirty="0"/>
              <a:t>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baseline="300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u="sng" dirty="0"/>
              <a:t>10</a:t>
            </a:r>
            <a:r>
              <a:rPr lang="en-US" u="sng" baseline="30000" dirty="0"/>
              <a:t>6</a:t>
            </a:r>
            <a:r>
              <a:rPr lang="en-US" dirty="0"/>
              <a:t>  = 10</a:t>
            </a:r>
            <a:r>
              <a:rPr lang="en-US" baseline="30000" dirty="0"/>
              <a:t>-2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aseline="30000" dirty="0"/>
              <a:t>      </a:t>
            </a:r>
            <a:r>
              <a:rPr lang="en-US" dirty="0"/>
              <a:t>10</a:t>
            </a:r>
            <a:r>
              <a:rPr lang="en-US" baseline="30000" dirty="0"/>
              <a:t>8</a:t>
            </a: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426" y="2167071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3429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7695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191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2578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0681"/>
            <a:ext cx="8936975" cy="39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13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Scientific notation</a:t>
            </a:r>
            <a:r>
              <a:rPr lang="en-US" dirty="0">
                <a:latin typeface="Times New Roman" pitchFamily="18" charset="0"/>
              </a:rPr>
              <a:t> is a convenient shorthand for expressing such very large or very small numbers using powers of the base 10.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A positive number is written in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scientific notation</a:t>
            </a:r>
            <a:r>
              <a:rPr lang="en-US" dirty="0">
                <a:latin typeface="Times New Roman" pitchFamily="18" charset="0"/>
              </a:rPr>
              <a:t> if it is written as a product of a number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, where 1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&lt; 10, and an integer power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of 10.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 10</a:t>
            </a:r>
            <a:r>
              <a:rPr lang="en-US" i="1" baseline="30000" dirty="0">
                <a:latin typeface="Times New Roman" pitchFamily="18" charset="0"/>
                <a:sym typeface="Symbol" pitchFamily="18" charset="2"/>
              </a:rPr>
              <a:t>r</a:t>
            </a:r>
            <a:endParaRPr lang="en-US" i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8305800" cy="6248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To Write a Number in Scientific Notation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Move the decimal point in the original number to the left or right, so that the new number has a value in the interval [1, 10).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Count the number of decimal places the decimal point is moved in Step 1.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dirty="0">
                <a:latin typeface="Times New Roman" pitchFamily="18" charset="0"/>
              </a:rPr>
              <a:t>If the original number is 10 or greater, the count is positive.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dirty="0">
                <a:latin typeface="Times New Roman" pitchFamily="18" charset="0"/>
              </a:rPr>
              <a:t>If the original number is less than 1, the count is negative.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Multiply the new number in Step 1 by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10 </a:t>
            </a:r>
            <a:r>
              <a:rPr lang="en-US" dirty="0">
                <a:latin typeface="Times New Roman" pitchFamily="18" charset="0"/>
              </a:rPr>
              <a:t>raised to an exponent equal to the count found in Step 2.</a:t>
            </a:r>
          </a:p>
        </p:txBody>
      </p:sp>
    </p:spTree>
    <p:extLst>
      <p:ext uri="{BB962C8B-B14F-4D97-AF65-F5344CB8AC3E}">
        <p14:creationId xmlns:p14="http://schemas.microsoft.com/office/powerpoint/2010/main" val="948506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713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713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Write each of the following in scientific notation.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685800" y="2362200"/>
            <a:ext cx="1600200" cy="519113"/>
            <a:chOff x="432" y="1536"/>
            <a:chExt cx="1008" cy="327"/>
          </a:xfrm>
        </p:grpSpPr>
        <p:sp>
          <p:nvSpPr>
            <p:cNvPr id="47128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4700</a:t>
              </a:r>
            </a:p>
          </p:txBody>
        </p:sp>
        <p:sp>
          <p:nvSpPr>
            <p:cNvPr id="47129" name="Text Box 8"/>
            <p:cNvSpPr txBox="1">
              <a:spLocks noChangeArrowheads="1"/>
            </p:cNvSpPr>
            <p:nvPr/>
          </p:nvSpPr>
          <p:spPr bwMode="auto">
            <a:xfrm>
              <a:off x="432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76400" y="2286000"/>
            <a:ext cx="6934200" cy="701675"/>
            <a:chOff x="1104" y="1776"/>
            <a:chExt cx="4368" cy="442"/>
          </a:xfrm>
        </p:grpSpPr>
        <p:grpSp>
          <p:nvGrpSpPr>
            <p:cNvPr id="47123" name="Group 10"/>
            <p:cNvGrpSpPr>
              <a:grpSpLocks/>
            </p:cNvGrpSpPr>
            <p:nvPr/>
          </p:nvGrpSpPr>
          <p:grpSpPr bwMode="auto">
            <a:xfrm>
              <a:off x="1104" y="2064"/>
              <a:ext cx="336" cy="144"/>
              <a:chOff x="1200" y="2064"/>
              <a:chExt cx="336" cy="144"/>
            </a:xfrm>
          </p:grpSpPr>
          <p:sp>
            <p:nvSpPr>
              <p:cNvPr id="47125" name="Line 11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6" name="Line 12"/>
              <p:cNvSpPr>
                <a:spLocks noChangeShapeType="1"/>
              </p:cNvSpPr>
              <p:nvPr/>
            </p:nvSpPr>
            <p:spPr bwMode="auto">
              <a:xfrm flipH="1">
                <a:off x="1200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7" name="Line 13"/>
              <p:cNvSpPr>
                <a:spLocks noChangeShapeType="1"/>
              </p:cNvSpPr>
              <p:nvPr/>
            </p:nvSpPr>
            <p:spPr bwMode="auto">
              <a:xfrm flipV="1">
                <a:off x="120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7124" name="Text Box 14"/>
            <p:cNvSpPr txBox="1">
              <a:spLocks noChangeArrowheads="1"/>
            </p:cNvSpPr>
            <p:nvPr/>
          </p:nvSpPr>
          <p:spPr bwMode="auto">
            <a:xfrm>
              <a:off x="1728" y="1776"/>
              <a:ext cx="3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</a:rPr>
                <a:t>You must move the decimal 3 places to the left, so that the new number has a value between 1 and 10.</a:t>
              </a:r>
            </a:p>
          </p:txBody>
        </p:sp>
      </p:grp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371600" y="30480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we moved the decimal 3 places, and the original number was &gt; 10, our count is positive 3.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1371600" y="3886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4700 = 4.7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endParaRPr lang="en-US" sz="2800" baseline="30000">
              <a:solidFill>
                <a:prstClr val="black"/>
              </a:solidFill>
            </a:endParaRPr>
          </a:p>
        </p:txBody>
      </p:sp>
      <p:grpSp>
        <p:nvGrpSpPr>
          <p:cNvPr id="47112" name="Group 17"/>
          <p:cNvGrpSpPr>
            <a:grpSpLocks/>
          </p:cNvGrpSpPr>
          <p:nvPr/>
        </p:nvGrpSpPr>
        <p:grpSpPr bwMode="auto">
          <a:xfrm>
            <a:off x="762000" y="4648200"/>
            <a:ext cx="2057400" cy="519113"/>
            <a:chOff x="480" y="2880"/>
            <a:chExt cx="1296" cy="327"/>
          </a:xfrm>
        </p:grpSpPr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912" y="288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0.00047</a:t>
              </a:r>
            </a:p>
          </p:txBody>
        </p:sp>
        <p:sp>
          <p:nvSpPr>
            <p:cNvPr id="47122" name="Text Box 19"/>
            <p:cNvSpPr txBox="1">
              <a:spLocks noChangeArrowheads="1"/>
            </p:cNvSpPr>
            <p:nvPr/>
          </p:nvSpPr>
          <p:spPr bwMode="auto">
            <a:xfrm>
              <a:off x="480" y="28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752600" y="4572000"/>
            <a:ext cx="7239000" cy="762000"/>
            <a:chOff x="1104" y="2832"/>
            <a:chExt cx="4560" cy="480"/>
          </a:xfrm>
        </p:grpSpPr>
        <p:grpSp>
          <p:nvGrpSpPr>
            <p:cNvPr id="47116" name="Group 21"/>
            <p:cNvGrpSpPr>
              <a:grpSpLocks/>
            </p:cNvGrpSpPr>
            <p:nvPr/>
          </p:nvGrpSpPr>
          <p:grpSpPr bwMode="auto">
            <a:xfrm flipH="1">
              <a:off x="1104" y="3168"/>
              <a:ext cx="480" cy="144"/>
              <a:chOff x="1200" y="2064"/>
              <a:chExt cx="336" cy="144"/>
            </a:xfrm>
          </p:grpSpPr>
          <p:sp>
            <p:nvSpPr>
              <p:cNvPr id="47118" name="Line 22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19" name="Line 23"/>
              <p:cNvSpPr>
                <a:spLocks noChangeShapeType="1"/>
              </p:cNvSpPr>
              <p:nvPr/>
            </p:nvSpPr>
            <p:spPr bwMode="auto">
              <a:xfrm flipH="1">
                <a:off x="1200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0" name="Line 24"/>
              <p:cNvSpPr>
                <a:spLocks noChangeShapeType="1"/>
              </p:cNvSpPr>
              <p:nvPr/>
            </p:nvSpPr>
            <p:spPr bwMode="auto">
              <a:xfrm flipV="1">
                <a:off x="120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7117" name="Text Box 25"/>
            <p:cNvSpPr txBox="1">
              <a:spLocks noChangeArrowheads="1"/>
            </p:cNvSpPr>
            <p:nvPr/>
          </p:nvSpPr>
          <p:spPr bwMode="auto">
            <a:xfrm>
              <a:off x="1920" y="2832"/>
              <a:ext cx="3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</a:rPr>
                <a:t>Have to move the decimal 4 places to the right, so that the new number has a value between 1 and 10.</a:t>
              </a:r>
            </a:p>
          </p:txBody>
        </p:sp>
      </p:grp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1447800" y="53340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we moved the decimal 4 places, and the original number was &lt; 1, our count is negative 4.</a:t>
            </a:r>
          </a:p>
        </p:txBody>
      </p:sp>
      <p:sp>
        <p:nvSpPr>
          <p:cNvPr id="259099" name="Text Box 27"/>
          <p:cNvSpPr txBox="1">
            <a:spLocks noChangeArrowheads="1"/>
          </p:cNvSpPr>
          <p:nvPr/>
        </p:nvSpPr>
        <p:spPr bwMode="auto">
          <a:xfrm>
            <a:off x="1447800" y="6172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0.00047 = 4.7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-4</a:t>
            </a:r>
            <a:endParaRPr lang="en-US" sz="2800" baseline="30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73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/>
      <p:bldP spid="259088" grpId="0"/>
      <p:bldP spid="259098" grpId="0"/>
      <p:bldP spid="259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3886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To Write a Scientific Notation Number in Standard Form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Move the decimal point the same number of spaces as the exponent on 10.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If the exponent is positive, move the decimal point to the right.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If the exponent is negative, move the decimal point to the left.</a:t>
            </a:r>
          </a:p>
        </p:txBody>
      </p:sp>
    </p:spTree>
    <p:extLst>
      <p:ext uri="{BB962C8B-B14F-4D97-AF65-F5344CB8AC3E}">
        <p14:creationId xmlns:p14="http://schemas.microsoft.com/office/powerpoint/2010/main" val="31051500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773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Wingdings</vt:lpstr>
      <vt:lpstr>1_Office Theme</vt:lpstr>
      <vt:lpstr>2_Office Theme</vt:lpstr>
      <vt:lpstr>Equation</vt:lpstr>
      <vt:lpstr>Section 5.5B</vt:lpstr>
      <vt:lpstr>Review: Powers of 10</vt:lpstr>
      <vt:lpstr>Review: Powers of 10</vt:lpstr>
      <vt:lpstr>Review: Powers of 10</vt:lpstr>
      <vt:lpstr>Scientific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Example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40</cp:revision>
  <dcterms:created xsi:type="dcterms:W3CDTF">2013-10-27T14:37:37Z</dcterms:created>
  <dcterms:modified xsi:type="dcterms:W3CDTF">2018-06-07T22:10:54Z</dcterms:modified>
</cp:coreProperties>
</file>