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73" r:id="rId2"/>
    <p:sldMasterId id="2147483897" r:id="rId3"/>
    <p:sldMasterId id="2147483945" r:id="rId4"/>
  </p:sldMasterIdLst>
  <p:notesMasterIdLst>
    <p:notesMasterId r:id="rId13"/>
  </p:notesMasterIdLst>
  <p:sldIdLst>
    <p:sldId id="389" r:id="rId5"/>
    <p:sldId id="400" r:id="rId6"/>
    <p:sldId id="414" r:id="rId7"/>
    <p:sldId id="415" r:id="rId8"/>
    <p:sldId id="395" r:id="rId9"/>
    <p:sldId id="416" r:id="rId10"/>
    <p:sldId id="407" r:id="rId11"/>
    <p:sldId id="40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BFB20BDE-8E04-4674-89A0-ACB6F7E1BF34}"/>
    <pc:docChg chg="delSld delMainMaster">
      <pc:chgData name="Skorczewski, Tyler" userId="51e037cb-caff-4c31-880d-f686087de38b" providerId="ADAL" clId="{BFB20BDE-8E04-4674-89A0-ACB6F7E1BF34}" dt="2018-06-07T22:15:42.615" v="25" actId="2696"/>
      <pc:docMkLst>
        <pc:docMk/>
      </pc:docMkLst>
      <pc:sldChg chg="del">
        <pc:chgData name="Skorczewski, Tyler" userId="51e037cb-caff-4c31-880d-f686087de38b" providerId="ADAL" clId="{BFB20BDE-8E04-4674-89A0-ACB6F7E1BF34}" dt="2018-06-07T22:15:25.251" v="0" actId="2696"/>
        <pc:sldMkLst>
          <pc:docMk/>
          <pc:sldMk cId="854923897" sldId="346"/>
        </pc:sldMkLst>
      </pc:sldChg>
      <pc:sldChg chg="del">
        <pc:chgData name="Skorczewski, Tyler" userId="51e037cb-caff-4c31-880d-f686087de38b" providerId="ADAL" clId="{BFB20BDE-8E04-4674-89A0-ACB6F7E1BF34}" dt="2018-06-07T22:15:42.601" v="13" actId="2696"/>
        <pc:sldMkLst>
          <pc:docMk/>
          <pc:sldMk cId="3160074878" sldId="412"/>
        </pc:sldMkLst>
      </pc:sldChg>
      <pc:sldMasterChg chg="del delSldLayout">
        <pc:chgData name="Skorczewski, Tyler" userId="51e037cb-caff-4c31-880d-f686087de38b" providerId="ADAL" clId="{BFB20BDE-8E04-4674-89A0-ACB6F7E1BF34}" dt="2018-06-07T22:15:25.264" v="12" actId="2696"/>
        <pc:sldMasterMkLst>
          <pc:docMk/>
          <pc:sldMasterMk cId="1913339983" sldId="2147483813"/>
        </pc:sldMasterMkLst>
        <pc:sldLayoutChg chg="del">
          <pc:chgData name="Skorczewski, Tyler" userId="51e037cb-caff-4c31-880d-f686087de38b" providerId="ADAL" clId="{BFB20BDE-8E04-4674-89A0-ACB6F7E1BF34}" dt="2018-06-07T22:15:25.253" v="1" actId="2696"/>
          <pc:sldLayoutMkLst>
            <pc:docMk/>
            <pc:sldMasterMk cId="1913339983" sldId="2147483813"/>
            <pc:sldLayoutMk cId="62144178" sldId="2147483814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54" v="2" actId="2696"/>
          <pc:sldLayoutMkLst>
            <pc:docMk/>
            <pc:sldMasterMk cId="1913339983" sldId="2147483813"/>
            <pc:sldLayoutMk cId="4083937404" sldId="2147483815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55" v="3" actId="2696"/>
          <pc:sldLayoutMkLst>
            <pc:docMk/>
            <pc:sldMasterMk cId="1913339983" sldId="2147483813"/>
            <pc:sldLayoutMk cId="1703686015" sldId="2147483816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56" v="4" actId="2696"/>
          <pc:sldLayoutMkLst>
            <pc:docMk/>
            <pc:sldMasterMk cId="1913339983" sldId="2147483813"/>
            <pc:sldLayoutMk cId="3535946109" sldId="2147483817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57" v="5" actId="2696"/>
          <pc:sldLayoutMkLst>
            <pc:docMk/>
            <pc:sldMasterMk cId="1913339983" sldId="2147483813"/>
            <pc:sldLayoutMk cId="3434178089" sldId="2147483818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57" v="6" actId="2696"/>
          <pc:sldLayoutMkLst>
            <pc:docMk/>
            <pc:sldMasterMk cId="1913339983" sldId="2147483813"/>
            <pc:sldLayoutMk cId="1507300830" sldId="2147483819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58" v="7" actId="2696"/>
          <pc:sldLayoutMkLst>
            <pc:docMk/>
            <pc:sldMasterMk cId="1913339983" sldId="2147483813"/>
            <pc:sldLayoutMk cId="2845087181" sldId="2147483820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59" v="8" actId="2696"/>
          <pc:sldLayoutMkLst>
            <pc:docMk/>
            <pc:sldMasterMk cId="1913339983" sldId="2147483813"/>
            <pc:sldLayoutMk cId="1143020709" sldId="2147483821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59" v="9" actId="2696"/>
          <pc:sldLayoutMkLst>
            <pc:docMk/>
            <pc:sldMasterMk cId="1913339983" sldId="2147483813"/>
            <pc:sldLayoutMk cId="2753770856" sldId="2147483822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60" v="10" actId="2696"/>
          <pc:sldLayoutMkLst>
            <pc:docMk/>
            <pc:sldMasterMk cId="1913339983" sldId="2147483813"/>
            <pc:sldLayoutMk cId="2742875318" sldId="2147483823"/>
          </pc:sldLayoutMkLst>
        </pc:sldLayoutChg>
        <pc:sldLayoutChg chg="del">
          <pc:chgData name="Skorczewski, Tyler" userId="51e037cb-caff-4c31-880d-f686087de38b" providerId="ADAL" clId="{BFB20BDE-8E04-4674-89A0-ACB6F7E1BF34}" dt="2018-06-07T22:15:25.260" v="11" actId="2696"/>
          <pc:sldLayoutMkLst>
            <pc:docMk/>
            <pc:sldMasterMk cId="1913339983" sldId="2147483813"/>
            <pc:sldLayoutMk cId="3493847997" sldId="2147483824"/>
          </pc:sldLayoutMkLst>
        </pc:sldLayoutChg>
      </pc:sldMasterChg>
      <pc:sldMasterChg chg="del delSldLayout">
        <pc:chgData name="Skorczewski, Tyler" userId="51e037cb-caff-4c31-880d-f686087de38b" providerId="ADAL" clId="{BFB20BDE-8E04-4674-89A0-ACB6F7E1BF34}" dt="2018-06-07T22:15:42.615" v="25" actId="2696"/>
        <pc:sldMasterMkLst>
          <pc:docMk/>
          <pc:sldMasterMk cId="3311862380" sldId="2147483981"/>
        </pc:sldMasterMkLst>
        <pc:sldLayoutChg chg="del">
          <pc:chgData name="Skorczewski, Tyler" userId="51e037cb-caff-4c31-880d-f686087de38b" providerId="ADAL" clId="{BFB20BDE-8E04-4674-89A0-ACB6F7E1BF34}" dt="2018-06-07T22:15:42.604" v="14" actId="2696"/>
          <pc:sldLayoutMkLst>
            <pc:docMk/>
            <pc:sldMasterMk cId="3311862380" sldId="2147483981"/>
            <pc:sldLayoutMk cId="1413841780" sldId="2147483982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05" v="15" actId="2696"/>
          <pc:sldLayoutMkLst>
            <pc:docMk/>
            <pc:sldMasterMk cId="3311862380" sldId="2147483981"/>
            <pc:sldLayoutMk cId="3190500217" sldId="2147483983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06" v="16" actId="2696"/>
          <pc:sldLayoutMkLst>
            <pc:docMk/>
            <pc:sldMasterMk cId="3311862380" sldId="2147483981"/>
            <pc:sldLayoutMk cId="1407644925" sldId="2147483984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07" v="17" actId="2696"/>
          <pc:sldLayoutMkLst>
            <pc:docMk/>
            <pc:sldMasterMk cId="3311862380" sldId="2147483981"/>
            <pc:sldLayoutMk cId="2462372638" sldId="2147483985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07" v="18" actId="2696"/>
          <pc:sldLayoutMkLst>
            <pc:docMk/>
            <pc:sldMasterMk cId="3311862380" sldId="2147483981"/>
            <pc:sldLayoutMk cId="2532953494" sldId="2147483986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08" v="19" actId="2696"/>
          <pc:sldLayoutMkLst>
            <pc:docMk/>
            <pc:sldMasterMk cId="3311862380" sldId="2147483981"/>
            <pc:sldLayoutMk cId="2028320804" sldId="2147483987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09" v="20" actId="2696"/>
          <pc:sldLayoutMkLst>
            <pc:docMk/>
            <pc:sldMasterMk cId="3311862380" sldId="2147483981"/>
            <pc:sldLayoutMk cId="1244445217" sldId="2147483988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09" v="21" actId="2696"/>
          <pc:sldLayoutMkLst>
            <pc:docMk/>
            <pc:sldMasterMk cId="3311862380" sldId="2147483981"/>
            <pc:sldLayoutMk cId="1290675979" sldId="2147483989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10" v="22" actId="2696"/>
          <pc:sldLayoutMkLst>
            <pc:docMk/>
            <pc:sldMasterMk cId="3311862380" sldId="2147483981"/>
            <pc:sldLayoutMk cId="794231604" sldId="2147483990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11" v="23" actId="2696"/>
          <pc:sldLayoutMkLst>
            <pc:docMk/>
            <pc:sldMasterMk cId="3311862380" sldId="2147483981"/>
            <pc:sldLayoutMk cId="2877588993" sldId="2147483991"/>
          </pc:sldLayoutMkLst>
        </pc:sldLayoutChg>
        <pc:sldLayoutChg chg="del">
          <pc:chgData name="Skorczewski, Tyler" userId="51e037cb-caff-4c31-880d-f686087de38b" providerId="ADAL" clId="{BFB20BDE-8E04-4674-89A0-ACB6F7E1BF34}" dt="2018-06-07T22:15:42.612" v="24" actId="2696"/>
          <pc:sldLayoutMkLst>
            <pc:docMk/>
            <pc:sldMasterMk cId="3311862380" sldId="2147483981"/>
            <pc:sldLayoutMk cId="619114319" sldId="214748399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10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252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1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746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6287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5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9006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44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906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4065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9131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00BA-23F7-4E6C-86FC-80371A3EF6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549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AB62-10E3-4A11-8C4C-0228002EA9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8618F-1942-4CB2-8C3A-2B0B6B3883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367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A196-4354-4C3E-97C4-3C5417CE4E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91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1EBBF-2ACB-4BBB-93F1-D42BDC1BCB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290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FBBA-9248-408D-9879-C1F7F217E2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812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BE0CC-0889-457F-8492-F148EF4A588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577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E436-6DD6-424F-AC52-97EB6D03DC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513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4868-AE78-4BA8-977D-7D2BBEE280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18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CE612-D686-4FEA-847C-298289CDDF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3773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CF3CC-49E5-4366-98D1-8B7CED2AB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2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16EF2-CF07-48A0-8846-2EEF1965B9A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4454A-6D36-49E4-A380-75881F99FDF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32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2A871-6717-4CA0-9BAD-3E3022CE4CB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5.6B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Dividing Polynomials, Part 2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" y="1676400"/>
            <a:ext cx="92964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indent="-4572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9900FF"/>
                </a:solidFill>
              </a:rPr>
              <a:t>Review of the steps in long division: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4400" dirty="0">
              <a:solidFill>
                <a:srgbClr val="9900FF"/>
              </a:solidFill>
            </a:endParaRPr>
          </a:p>
          <a:p>
            <a:pPr marL="971550" lvl="1" indent="-51435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Divide</a:t>
            </a:r>
          </a:p>
          <a:p>
            <a:pPr marL="971550" lvl="1" indent="-51435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Multiply</a:t>
            </a:r>
          </a:p>
          <a:p>
            <a:pPr marL="971550" lvl="1" indent="-51435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Subtract</a:t>
            </a:r>
          </a:p>
          <a:p>
            <a:pPr marL="971550" lvl="1" indent="-514350" eaLnBrk="1" fontAlgn="base" hangingPunct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Bring down</a:t>
            </a:r>
          </a:p>
          <a:p>
            <a:pPr marL="457200" lvl="1" indent="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0" dirty="0">
              <a:solidFill>
                <a:srgbClr val="000000"/>
              </a:solidFill>
            </a:endParaRP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 dirty="0">
                <a:solidFill>
                  <a:srgbClr val="000000"/>
                </a:solidFill>
              </a:rPr>
              <a:t>Then repeat these steps until you can’t bring down or divide any longer.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685800" y="304800"/>
            <a:ext cx="7772400" cy="762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>
                <a:latin typeface="Times New Roman" pitchFamily="18" charset="0"/>
              </a:rPr>
              <a:t>Section 5.6  Part 2</a:t>
            </a:r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1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1" y="228600"/>
            <a:ext cx="9296400" cy="1143000"/>
          </a:xfrm>
        </p:spPr>
        <p:txBody>
          <a:bodyPr/>
          <a:lstStyle/>
          <a:p>
            <a:r>
              <a:rPr lang="en-US" sz="6000" b="1" u="sng" dirty="0">
                <a:solidFill>
                  <a:srgbClr val="FF0000"/>
                </a:solidFill>
              </a:rPr>
              <a:t>Important:</a:t>
            </a:r>
            <a:br>
              <a:rPr lang="en-US" dirty="0"/>
            </a:br>
            <a:r>
              <a:rPr lang="en-US" sz="3200" dirty="0"/>
              <a:t>Remember that you </a:t>
            </a:r>
            <a:r>
              <a:rPr lang="en-US" sz="3200" b="1" i="1" dirty="0">
                <a:solidFill>
                  <a:srgbClr val="0000FF"/>
                </a:solidFill>
              </a:rPr>
              <a:t>DO NOT </a:t>
            </a:r>
            <a:r>
              <a:rPr lang="en-US" sz="3200" dirty="0"/>
              <a:t>need to use long  </a:t>
            </a:r>
            <a:br>
              <a:rPr lang="en-US" sz="3200" dirty="0"/>
            </a:br>
            <a:r>
              <a:rPr lang="en-US" sz="3200" dirty="0"/>
              <a:t>division when dividing a polynomial by a </a:t>
            </a:r>
            <a:r>
              <a:rPr lang="en-US" sz="3200" b="1" dirty="0">
                <a:solidFill>
                  <a:srgbClr val="0000FF"/>
                </a:solidFill>
              </a:rPr>
              <a:t>monomial</a:t>
            </a:r>
            <a:r>
              <a:rPr lang="en-US" sz="3200" dirty="0"/>
              <a:t>!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83" y="2944586"/>
            <a:ext cx="2286000" cy="15512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5449" y="2117796"/>
            <a:ext cx="8349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900FF"/>
                </a:solidFill>
              </a:rPr>
              <a:t>Which of the following problems require long division?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895600"/>
            <a:ext cx="2743200" cy="1591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99" y="4724400"/>
            <a:ext cx="3693762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3629891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3691129"/>
            <a:ext cx="990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42598" y="5715000"/>
            <a:ext cx="990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Yes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3691128"/>
            <a:ext cx="990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5961" y="5375535"/>
            <a:ext cx="9906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7534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686800" cy="1189038"/>
          </a:xfrm>
        </p:spPr>
        <p:txBody>
          <a:bodyPr/>
          <a:lstStyle/>
          <a:p>
            <a:r>
              <a:rPr lang="en-US" sz="4000" dirty="0"/>
              <a:t>Make sure you know how to </a:t>
            </a:r>
            <a:r>
              <a:rPr lang="en-US" sz="4000" b="1" u="sng" dirty="0">
                <a:solidFill>
                  <a:srgbClr val="FF0000"/>
                </a:solidFill>
              </a:rPr>
              <a:t>CHECK</a:t>
            </a:r>
            <a:r>
              <a:rPr lang="en-US" sz="4000" dirty="0"/>
              <a:t> your answer from a long division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a). </a:t>
            </a:r>
            <a:r>
              <a:rPr lang="en-US" b="1" u="sng" dirty="0">
                <a:solidFill>
                  <a:srgbClr val="0000FF"/>
                </a:solidFill>
              </a:rPr>
              <a:t>Without</a:t>
            </a:r>
            <a:r>
              <a:rPr lang="en-US" b="1" dirty="0">
                <a:solidFill>
                  <a:srgbClr val="0000FF"/>
                </a:solidFill>
              </a:rPr>
              <a:t> a remainder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CC00"/>
                </a:solidFill>
              </a:rPr>
              <a:t>b). </a:t>
            </a:r>
            <a:r>
              <a:rPr lang="en-US" b="1" u="sng" dirty="0">
                <a:solidFill>
                  <a:srgbClr val="00CC00"/>
                </a:solidFill>
              </a:rPr>
              <a:t>With</a:t>
            </a:r>
            <a:r>
              <a:rPr lang="en-US" b="1" dirty="0">
                <a:solidFill>
                  <a:srgbClr val="00CC00"/>
                </a:solidFill>
              </a:rPr>
              <a:t> a remainder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810000"/>
            <a:ext cx="45053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2895600"/>
            <a:ext cx="861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Check this problem to see if the answer is correct: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5999" y="3906261"/>
            <a:ext cx="620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845" y="4302917"/>
            <a:ext cx="924916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14845" y="3718143"/>
            <a:ext cx="1011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   </a:t>
            </a:r>
            <a:r>
              <a:rPr lang="en-US" sz="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3631" y="5715000"/>
            <a:ext cx="7822206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Answer is:   ____CORRECT     ___INCORRECT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2625" y="5653444"/>
            <a:ext cx="495300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9728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6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Two tricky things to watch out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457200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85000"/>
              </a:lnSpc>
              <a:buAutoNum type="arabicPeriod"/>
            </a:pPr>
            <a:r>
              <a:rPr lang="en-US" sz="3000" dirty="0"/>
              <a:t>When the terms of either the polynomial in a long division problem are not written in order of degree from highest to lowest.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3000" b="1" i="1" dirty="0">
                <a:solidFill>
                  <a:srgbClr val="0000FF"/>
                </a:solidFill>
              </a:rPr>
              <a:t>First step in this case: </a:t>
            </a:r>
            <a:r>
              <a:rPr lang="en-US" sz="3000" dirty="0"/>
              <a:t>Write the polynomial terms in the proper order BEFORE you start dividing.</a:t>
            </a:r>
          </a:p>
          <a:p>
            <a:pPr marL="0" indent="0">
              <a:lnSpc>
                <a:spcPct val="85000"/>
              </a:lnSpc>
              <a:buNone/>
            </a:pPr>
            <a:endParaRPr lang="en-US" sz="1200" dirty="0"/>
          </a:p>
          <a:p>
            <a:pPr marL="0" indent="0">
              <a:lnSpc>
                <a:spcPct val="85000"/>
              </a:lnSpc>
              <a:buNone/>
            </a:pPr>
            <a:r>
              <a:rPr lang="en-US" dirty="0"/>
              <a:t>2. </a:t>
            </a:r>
            <a:r>
              <a:rPr lang="en-US" sz="3000" dirty="0"/>
              <a:t>When the polynomial is missing one or more terms in the degree order.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3000" b="1" i="1" dirty="0">
                <a:solidFill>
                  <a:srgbClr val="0000FF"/>
                </a:solidFill>
              </a:rPr>
              <a:t>First step in this case: </a:t>
            </a:r>
            <a:r>
              <a:rPr lang="en-US" sz="3000" dirty="0"/>
              <a:t>Insert a “</a:t>
            </a:r>
            <a:r>
              <a:rPr lang="en-US" sz="3000" b="1" dirty="0">
                <a:solidFill>
                  <a:srgbClr val="FF0000"/>
                </a:solidFill>
              </a:rPr>
              <a:t>0x</a:t>
            </a:r>
            <a:r>
              <a:rPr lang="en-US" sz="3000" b="1" baseline="30000" dirty="0">
                <a:solidFill>
                  <a:srgbClr val="FF0000"/>
                </a:solidFill>
              </a:rPr>
              <a:t>n</a:t>
            </a:r>
            <a:r>
              <a:rPr lang="en-US" sz="3000" dirty="0"/>
              <a:t>” term in place of the missing nth degree term BEFORE  you start dividing.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074509"/>
            <a:ext cx="8229600" cy="144780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400" b="1" i="1" dirty="0">
                <a:solidFill>
                  <a:srgbClr val="FF0000"/>
                </a:solidFill>
              </a:rPr>
              <a:t>Why is this important?</a:t>
            </a:r>
          </a:p>
          <a:p>
            <a:r>
              <a:rPr lang="en-US" b="1" dirty="0">
                <a:solidFill>
                  <a:srgbClr val="002060"/>
                </a:solidFill>
              </a:rPr>
              <a:t>Because you have to make sure you are always subtracting </a:t>
            </a:r>
            <a:r>
              <a:rPr lang="en-US" b="1" dirty="0">
                <a:solidFill>
                  <a:srgbClr val="FF0000"/>
                </a:solidFill>
              </a:rPr>
              <a:t>LIKE TERMS.</a:t>
            </a:r>
          </a:p>
        </p:txBody>
      </p:sp>
    </p:spTree>
    <p:extLst>
      <p:ext uri="{BB962C8B-B14F-4D97-AF65-F5344CB8AC3E}">
        <p14:creationId xmlns:p14="http://schemas.microsoft.com/office/powerpoint/2010/main" val="55223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457200" y="-18535"/>
            <a:ext cx="8229600" cy="114300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sp>
        <p:nvSpPr>
          <p:cNvPr id="2" name="Rectangle 1"/>
          <p:cNvSpPr/>
          <p:nvPr/>
        </p:nvSpPr>
        <p:spPr>
          <a:xfrm>
            <a:off x="284205" y="2743200"/>
            <a:ext cx="8534400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HINT: Start by rewriting the inside polynomial as   16b</a:t>
            </a:r>
            <a:r>
              <a:rPr lang="en-US" sz="3200" b="1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– 8b – 5.  This helps you make sure you are always subtracting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like terms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247135" y="4648200"/>
            <a:ext cx="8534400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Answer: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US" sz="32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Make sure you always practice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CHECKING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your answers on homework problems so you know how to do it on the test!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30" y="990600"/>
            <a:ext cx="3441939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703420"/>
            <a:ext cx="2077141" cy="852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401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/>
          <p:cNvSpPr>
            <a:spLocks noGrp="1"/>
          </p:cNvSpPr>
          <p:nvPr>
            <p:ph type="title"/>
          </p:nvPr>
        </p:nvSpPr>
        <p:spPr>
          <a:xfrm>
            <a:off x="457200" y="-18535"/>
            <a:ext cx="8229600" cy="1143000"/>
          </a:xfrm>
        </p:spPr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2" t="26983" r="28947" b="49258"/>
          <a:stretch/>
        </p:blipFill>
        <p:spPr bwMode="auto">
          <a:xfrm>
            <a:off x="1905000" y="995292"/>
            <a:ext cx="4909247" cy="170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800" y="3007291"/>
            <a:ext cx="8534400" cy="15696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HINT: Start by rewriting the inside polynomial as  2x</a:t>
            </a:r>
            <a:r>
              <a:rPr lang="en-US" sz="3200" b="1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– 4x</a:t>
            </a:r>
            <a:r>
              <a:rPr lang="en-US" sz="3200" b="1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0x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– 6.  This helps you make sure you are always subtracting 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</a:rPr>
              <a:t>like terms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4795897"/>
            <a:ext cx="8534400" cy="19389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Answer: 2x</a:t>
            </a:r>
            <a:r>
              <a:rPr lang="en-US" sz="3200" b="1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+ 2x + 6 + </a:t>
            </a:r>
            <a:r>
              <a:rPr lang="en-US" sz="3200" b="1" u="sng" dirty="0">
                <a:solidFill>
                  <a:srgbClr val="000000"/>
                </a:solidFill>
                <a:latin typeface="Times New Roman" pitchFamily="18" charset="0"/>
              </a:rPr>
              <a:t> 12 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x –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Make sure you always practice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CHECKING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your answers on homework problems so you know how to do it on the test!</a:t>
            </a:r>
          </a:p>
        </p:txBody>
      </p:sp>
    </p:spTree>
    <p:extLst>
      <p:ext uri="{BB962C8B-B14F-4D97-AF65-F5344CB8AC3E}">
        <p14:creationId xmlns:p14="http://schemas.microsoft.com/office/powerpoint/2010/main" val="45540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4" t="26824" r="46701" b="41040"/>
          <a:stretch/>
        </p:blipFill>
        <p:spPr bwMode="auto">
          <a:xfrm>
            <a:off x="2743200" y="1447800"/>
            <a:ext cx="3274542" cy="23638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1000" y="5029200"/>
            <a:ext cx="8534400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Answer: x</a:t>
            </a:r>
            <a:r>
              <a:rPr lang="en-US" sz="3200" b="1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+ 12x + 144.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Make sure you always practice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CHECKING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your answers on homework problems so you know how to do it on the test!</a:t>
            </a:r>
          </a:p>
        </p:txBody>
      </p:sp>
    </p:spTree>
    <p:extLst>
      <p:ext uri="{BB962C8B-B14F-4D97-AF65-F5344CB8AC3E}">
        <p14:creationId xmlns:p14="http://schemas.microsoft.com/office/powerpoint/2010/main" val="311329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4575</TotalTime>
  <Words>363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Martin Gay</vt:lpstr>
      <vt:lpstr>2_Office Theme</vt:lpstr>
      <vt:lpstr>3_Office Theme</vt:lpstr>
      <vt:lpstr>Office Theme</vt:lpstr>
      <vt:lpstr>Section 5.6B</vt:lpstr>
      <vt:lpstr>PowerPoint Presentation</vt:lpstr>
      <vt:lpstr>Important: Remember that you DO NOT need to use long   division when dividing a polynomial by a monomial!</vt:lpstr>
      <vt:lpstr>Make sure you know how to CHECK your answer from a long division problem</vt:lpstr>
      <vt:lpstr>Two tricky things to watch out for:</vt:lpstr>
      <vt:lpstr>Example:</vt:lpstr>
      <vt:lpstr>Example:</vt:lpstr>
      <vt:lpstr>Example: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173</cp:revision>
  <dcterms:created xsi:type="dcterms:W3CDTF">2013-08-26T02:26:37Z</dcterms:created>
  <dcterms:modified xsi:type="dcterms:W3CDTF">2018-06-07T22:15:53Z</dcterms:modified>
</cp:coreProperties>
</file>