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73" r:id="rId2"/>
    <p:sldMasterId id="2147483945" r:id="rId3"/>
  </p:sldMasterIdLst>
  <p:notesMasterIdLst>
    <p:notesMasterId r:id="rId15"/>
  </p:notesMasterIdLst>
  <p:sldIdLst>
    <p:sldId id="389" r:id="rId4"/>
    <p:sldId id="395" r:id="rId5"/>
    <p:sldId id="406" r:id="rId6"/>
    <p:sldId id="397" r:id="rId7"/>
    <p:sldId id="398" r:id="rId8"/>
    <p:sldId id="399" r:id="rId9"/>
    <p:sldId id="400" r:id="rId10"/>
    <p:sldId id="404" r:id="rId11"/>
    <p:sldId id="401" r:id="rId12"/>
    <p:sldId id="402" r:id="rId13"/>
    <p:sldId id="403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FF99"/>
    <a:srgbClr val="00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 varScale="1">
        <p:scale>
          <a:sx n="82" d="100"/>
          <a:sy n="82" d="100"/>
        </p:scale>
        <p:origin x="147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BD3333E9-B648-4E43-B34C-57712A067385}"/>
    <pc:docChg chg="delSld delMainMaster">
      <pc:chgData name="Skorczewski, Tyler" userId="51e037cb-caff-4c31-880d-f686087de38b" providerId="ADAL" clId="{BD3333E9-B648-4E43-B34C-57712A067385}" dt="2018-06-07T22:38:24.124" v="38" actId="2696"/>
      <pc:docMkLst>
        <pc:docMk/>
      </pc:docMkLst>
      <pc:sldChg chg="del">
        <pc:chgData name="Skorczewski, Tyler" userId="51e037cb-caff-4c31-880d-f686087de38b" providerId="ADAL" clId="{BD3333E9-B648-4E43-B34C-57712A067385}" dt="2018-06-07T22:37:26.273" v="0" actId="2696"/>
        <pc:sldMkLst>
          <pc:docMk/>
          <pc:sldMk cId="854923897" sldId="346"/>
        </pc:sldMkLst>
      </pc:sldChg>
      <pc:sldChg chg="del">
        <pc:chgData name="Skorczewski, Tyler" userId="51e037cb-caff-4c31-880d-f686087de38b" providerId="ADAL" clId="{BD3333E9-B648-4E43-B34C-57712A067385}" dt="2018-06-07T22:38:24.113" v="26" actId="2696"/>
        <pc:sldMkLst>
          <pc:docMk/>
          <pc:sldMk cId="4257574835" sldId="391"/>
        </pc:sldMkLst>
      </pc:sldChg>
      <pc:sldChg chg="del">
        <pc:chgData name="Skorczewski, Tyler" userId="51e037cb-caff-4c31-880d-f686087de38b" providerId="ADAL" clId="{BD3333E9-B648-4E43-B34C-57712A067385}" dt="2018-06-07T22:38:22.897" v="13" actId="2696"/>
        <pc:sldMkLst>
          <pc:docMk/>
          <pc:sldMk cId="155925553" sldId="394"/>
        </pc:sldMkLst>
      </pc:sldChg>
      <pc:sldMasterChg chg="del delSldLayout">
        <pc:chgData name="Skorczewski, Tyler" userId="51e037cb-caff-4c31-880d-f686087de38b" providerId="ADAL" clId="{BD3333E9-B648-4E43-B34C-57712A067385}" dt="2018-06-07T22:37:26.286" v="12" actId="2696"/>
        <pc:sldMasterMkLst>
          <pc:docMk/>
          <pc:sldMasterMk cId="1913339983" sldId="2147483813"/>
        </pc:sldMasterMkLst>
        <pc:sldLayoutChg chg="del">
          <pc:chgData name="Skorczewski, Tyler" userId="51e037cb-caff-4c31-880d-f686087de38b" providerId="ADAL" clId="{BD3333E9-B648-4E43-B34C-57712A067385}" dt="2018-06-07T22:37:26.276" v="1" actId="2696"/>
          <pc:sldLayoutMkLst>
            <pc:docMk/>
            <pc:sldMasterMk cId="1913339983" sldId="2147483813"/>
            <pc:sldLayoutMk cId="62144178" sldId="2147483814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77" v="2" actId="2696"/>
          <pc:sldLayoutMkLst>
            <pc:docMk/>
            <pc:sldMasterMk cId="1913339983" sldId="2147483813"/>
            <pc:sldLayoutMk cId="4083937404" sldId="2147483815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78" v="3" actId="2696"/>
          <pc:sldLayoutMkLst>
            <pc:docMk/>
            <pc:sldMasterMk cId="1913339983" sldId="2147483813"/>
            <pc:sldLayoutMk cId="1703686015" sldId="2147483816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78" v="4" actId="2696"/>
          <pc:sldLayoutMkLst>
            <pc:docMk/>
            <pc:sldMasterMk cId="1913339983" sldId="2147483813"/>
            <pc:sldLayoutMk cId="3535946109" sldId="2147483817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79" v="5" actId="2696"/>
          <pc:sldLayoutMkLst>
            <pc:docMk/>
            <pc:sldMasterMk cId="1913339983" sldId="2147483813"/>
            <pc:sldLayoutMk cId="3434178089" sldId="2147483818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80" v="6" actId="2696"/>
          <pc:sldLayoutMkLst>
            <pc:docMk/>
            <pc:sldMasterMk cId="1913339983" sldId="2147483813"/>
            <pc:sldLayoutMk cId="1507300830" sldId="2147483819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80" v="7" actId="2696"/>
          <pc:sldLayoutMkLst>
            <pc:docMk/>
            <pc:sldMasterMk cId="1913339983" sldId="2147483813"/>
            <pc:sldLayoutMk cId="2845087181" sldId="2147483820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81" v="8" actId="2696"/>
          <pc:sldLayoutMkLst>
            <pc:docMk/>
            <pc:sldMasterMk cId="1913339983" sldId="2147483813"/>
            <pc:sldLayoutMk cId="1143020709" sldId="2147483821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82" v="9" actId="2696"/>
          <pc:sldLayoutMkLst>
            <pc:docMk/>
            <pc:sldMasterMk cId="1913339983" sldId="2147483813"/>
            <pc:sldLayoutMk cId="2753770856" sldId="2147483822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82" v="10" actId="2696"/>
          <pc:sldLayoutMkLst>
            <pc:docMk/>
            <pc:sldMasterMk cId="1913339983" sldId="2147483813"/>
            <pc:sldLayoutMk cId="2742875318" sldId="2147483823"/>
          </pc:sldLayoutMkLst>
        </pc:sldLayoutChg>
        <pc:sldLayoutChg chg="del">
          <pc:chgData name="Skorczewski, Tyler" userId="51e037cb-caff-4c31-880d-f686087de38b" providerId="ADAL" clId="{BD3333E9-B648-4E43-B34C-57712A067385}" dt="2018-06-07T22:37:26.283" v="11" actId="2696"/>
          <pc:sldLayoutMkLst>
            <pc:docMk/>
            <pc:sldMasterMk cId="1913339983" sldId="2147483813"/>
            <pc:sldLayoutMk cId="3493847997" sldId="2147483824"/>
          </pc:sldLayoutMkLst>
        </pc:sldLayoutChg>
      </pc:sldMasterChg>
      <pc:sldMasterChg chg="del delSldLayout">
        <pc:chgData name="Skorczewski, Tyler" userId="51e037cb-caff-4c31-880d-f686087de38b" providerId="ADAL" clId="{BD3333E9-B648-4E43-B34C-57712A067385}" dt="2018-06-07T22:38:24.124" v="38" actId="2696"/>
        <pc:sldMasterMkLst>
          <pc:docMk/>
          <pc:sldMasterMk cId="3641634430" sldId="2147483921"/>
        </pc:sldMasterMkLst>
        <pc:sldLayoutChg chg="del">
          <pc:chgData name="Skorczewski, Tyler" userId="51e037cb-caff-4c31-880d-f686087de38b" providerId="ADAL" clId="{BD3333E9-B648-4E43-B34C-57712A067385}" dt="2018-06-07T22:38:24.114" v="27" actId="2696"/>
          <pc:sldLayoutMkLst>
            <pc:docMk/>
            <pc:sldMasterMk cId="3641634430" sldId="2147483921"/>
            <pc:sldLayoutMk cId="181883537" sldId="2147483922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4" v="28" actId="2696"/>
          <pc:sldLayoutMkLst>
            <pc:docMk/>
            <pc:sldMasterMk cId="3641634430" sldId="2147483921"/>
            <pc:sldLayoutMk cId="3420389503" sldId="2147483923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5" v="29" actId="2696"/>
          <pc:sldLayoutMkLst>
            <pc:docMk/>
            <pc:sldMasterMk cId="3641634430" sldId="2147483921"/>
            <pc:sldLayoutMk cId="1892114648" sldId="2147483924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6" v="30" actId="2696"/>
          <pc:sldLayoutMkLst>
            <pc:docMk/>
            <pc:sldMasterMk cId="3641634430" sldId="2147483921"/>
            <pc:sldLayoutMk cId="2317850163" sldId="2147483925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7" v="31" actId="2696"/>
          <pc:sldLayoutMkLst>
            <pc:docMk/>
            <pc:sldMasterMk cId="3641634430" sldId="2147483921"/>
            <pc:sldLayoutMk cId="347406565" sldId="2147483926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7" v="32" actId="2696"/>
          <pc:sldLayoutMkLst>
            <pc:docMk/>
            <pc:sldMasterMk cId="3641634430" sldId="2147483921"/>
            <pc:sldLayoutMk cId="3164275490" sldId="2147483927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8" v="33" actId="2696"/>
          <pc:sldLayoutMkLst>
            <pc:docMk/>
            <pc:sldMasterMk cId="3641634430" sldId="2147483921"/>
            <pc:sldLayoutMk cId="4259453135" sldId="2147483928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19" v="34" actId="2696"/>
          <pc:sldLayoutMkLst>
            <pc:docMk/>
            <pc:sldMasterMk cId="3641634430" sldId="2147483921"/>
            <pc:sldLayoutMk cId="1497871180" sldId="2147483929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20" v="35" actId="2696"/>
          <pc:sldLayoutMkLst>
            <pc:docMk/>
            <pc:sldMasterMk cId="3641634430" sldId="2147483921"/>
            <pc:sldLayoutMk cId="1102537714" sldId="2147483930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21" v="36" actId="2696"/>
          <pc:sldLayoutMkLst>
            <pc:docMk/>
            <pc:sldMasterMk cId="3641634430" sldId="2147483921"/>
            <pc:sldLayoutMk cId="1470150167" sldId="2147483931"/>
          </pc:sldLayoutMkLst>
        </pc:sldLayoutChg>
        <pc:sldLayoutChg chg="del">
          <pc:chgData name="Skorczewski, Tyler" userId="51e037cb-caff-4c31-880d-f686087de38b" providerId="ADAL" clId="{BD3333E9-B648-4E43-B34C-57712A067385}" dt="2018-06-07T22:38:24.122" v="37" actId="2696"/>
          <pc:sldLayoutMkLst>
            <pc:docMk/>
            <pc:sldMasterMk cId="3641634430" sldId="2147483921"/>
            <pc:sldLayoutMk cId="1626730864" sldId="2147483932"/>
          </pc:sldLayoutMkLst>
        </pc:sldLayoutChg>
      </pc:sldMasterChg>
      <pc:sldMasterChg chg="del delSldLayout">
        <pc:chgData name="Skorczewski, Tyler" userId="51e037cb-caff-4c31-880d-f686087de38b" providerId="ADAL" clId="{BD3333E9-B648-4E43-B34C-57712A067385}" dt="2018-06-07T22:38:22.912" v="25" actId="2696"/>
        <pc:sldMasterMkLst>
          <pc:docMk/>
          <pc:sldMasterMk cId="948904642" sldId="2147483933"/>
        </pc:sldMasterMkLst>
        <pc:sldLayoutChg chg="del">
          <pc:chgData name="Skorczewski, Tyler" userId="51e037cb-caff-4c31-880d-f686087de38b" providerId="ADAL" clId="{BD3333E9-B648-4E43-B34C-57712A067385}" dt="2018-06-07T22:38:22.899" v="14" actId="2696"/>
          <pc:sldLayoutMkLst>
            <pc:docMk/>
            <pc:sldMasterMk cId="948904642" sldId="2147483933"/>
            <pc:sldLayoutMk cId="2347589835" sldId="2147483934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0" v="15" actId="2696"/>
          <pc:sldLayoutMkLst>
            <pc:docMk/>
            <pc:sldMasterMk cId="948904642" sldId="2147483933"/>
            <pc:sldLayoutMk cId="3039594895" sldId="2147483935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2" v="16" actId="2696"/>
          <pc:sldLayoutMkLst>
            <pc:docMk/>
            <pc:sldMasterMk cId="948904642" sldId="2147483933"/>
            <pc:sldLayoutMk cId="189379818" sldId="2147483936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2" v="17" actId="2696"/>
          <pc:sldLayoutMkLst>
            <pc:docMk/>
            <pc:sldMasterMk cId="948904642" sldId="2147483933"/>
            <pc:sldLayoutMk cId="955568221" sldId="2147483937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4" v="18" actId="2696"/>
          <pc:sldLayoutMkLst>
            <pc:docMk/>
            <pc:sldMasterMk cId="948904642" sldId="2147483933"/>
            <pc:sldLayoutMk cId="1986722407" sldId="2147483938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5" v="19" actId="2696"/>
          <pc:sldLayoutMkLst>
            <pc:docMk/>
            <pc:sldMasterMk cId="948904642" sldId="2147483933"/>
            <pc:sldLayoutMk cId="2072222831" sldId="2147483939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6" v="20" actId="2696"/>
          <pc:sldLayoutMkLst>
            <pc:docMk/>
            <pc:sldMasterMk cId="948904642" sldId="2147483933"/>
            <pc:sldLayoutMk cId="548960143" sldId="2147483940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6" v="21" actId="2696"/>
          <pc:sldLayoutMkLst>
            <pc:docMk/>
            <pc:sldMasterMk cId="948904642" sldId="2147483933"/>
            <pc:sldLayoutMk cId="593809613" sldId="2147483941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7" v="22" actId="2696"/>
          <pc:sldLayoutMkLst>
            <pc:docMk/>
            <pc:sldMasterMk cId="948904642" sldId="2147483933"/>
            <pc:sldLayoutMk cId="40162826" sldId="2147483942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8" v="23" actId="2696"/>
          <pc:sldLayoutMkLst>
            <pc:docMk/>
            <pc:sldMasterMk cId="948904642" sldId="2147483933"/>
            <pc:sldLayoutMk cId="4114277917" sldId="2147483943"/>
          </pc:sldLayoutMkLst>
        </pc:sldLayoutChg>
        <pc:sldLayoutChg chg="del">
          <pc:chgData name="Skorczewski, Tyler" userId="51e037cb-caff-4c31-880d-f686087de38b" providerId="ADAL" clId="{BD3333E9-B648-4E43-B34C-57712A067385}" dt="2018-06-07T22:38:22.908" v="24" actId="2696"/>
          <pc:sldLayoutMkLst>
            <pc:docMk/>
            <pc:sldMasterMk cId="948904642" sldId="2147483933"/>
            <pc:sldLayoutMk cId="3025575354" sldId="214748394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1302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597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876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0423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107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70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225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057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094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4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4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6.3&amp;4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Factoring Trinomials, Part 2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15161" y="136415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3142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3142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31429" name="Text Box 5"/>
          <p:cNvSpPr txBox="1">
            <a:spLocks noChangeArrowheads="1"/>
          </p:cNvSpPr>
          <p:nvPr/>
        </p:nvSpPr>
        <p:spPr bwMode="auto">
          <a:xfrm>
            <a:off x="609600" y="990600"/>
            <a:ext cx="80010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Factor the polynomial 3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+ 20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4.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Step 1:  3*-4 = -12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Step 2: possible factors of -12: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3*-4  	sum = -1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-3*4		sum = 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-1*12	sum = 11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1*-12	sum = -11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-2*6		sum = 4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2* -6		sum = -4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There are no other possible ways to factor -12, and none of the combinations add up to 20, so this is a PRIME polynomial (it can’t be factored).</a:t>
            </a:r>
          </a:p>
        </p:txBody>
      </p:sp>
    </p:spTree>
    <p:extLst>
      <p:ext uri="{BB962C8B-B14F-4D97-AF65-F5344CB8AC3E}">
        <p14:creationId xmlns:p14="http://schemas.microsoft.com/office/powerpoint/2010/main" val="40199646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4371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4371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Factor the polynomial 6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10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4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.</a:t>
            </a:r>
          </a:p>
        </p:txBody>
      </p:sp>
      <p:sp>
        <p:nvSpPr>
          <p:cNvPr id="243718" name="Text Box 6"/>
          <p:cNvSpPr txBox="1">
            <a:spLocks noChangeArrowheads="1"/>
          </p:cNvSpPr>
          <p:nvPr/>
        </p:nvSpPr>
        <p:spPr bwMode="auto">
          <a:xfrm>
            <a:off x="609600" y="2133600"/>
            <a:ext cx="80010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Remember to ALWAYS check for a GCF first. The GCF of the three terms of this polynomial is 2y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, so we factor that out first:</a:t>
            </a:r>
          </a:p>
        </p:txBody>
      </p:sp>
      <p:sp>
        <p:nvSpPr>
          <p:cNvPr id="243719" name="Text Box 7"/>
          <p:cNvSpPr txBox="1">
            <a:spLocks noChangeArrowheads="1"/>
          </p:cNvSpPr>
          <p:nvPr/>
        </p:nvSpPr>
        <p:spPr bwMode="auto">
          <a:xfrm>
            <a:off x="1219200" y="40386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10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xy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– 4</a:t>
            </a:r>
            <a:r>
              <a:rPr lang="en-US" sz="2800" i="1">
                <a:solidFill>
                  <a:prstClr val="black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= 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i="1">
                <a:solidFill>
                  <a:srgbClr val="D02800"/>
                </a:solidFill>
                <a:cs typeface="Arial" charset="0"/>
              </a:rPr>
              <a:t>y</a:t>
            </a:r>
            <a:r>
              <a:rPr lang="en-US" sz="2800" baseline="3000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(3</a:t>
            </a:r>
            <a:r>
              <a:rPr lang="en-US" sz="2800" i="1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 – 5</a:t>
            </a:r>
            <a:r>
              <a:rPr lang="en-US" sz="2800" i="1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 – 2)</a:t>
            </a:r>
          </a:p>
        </p:txBody>
      </p:sp>
      <p:sp>
        <p:nvSpPr>
          <p:cNvPr id="243720" name="Text Box 8"/>
          <p:cNvSpPr txBox="1">
            <a:spLocks noChangeArrowheads="1"/>
          </p:cNvSpPr>
          <p:nvPr/>
        </p:nvSpPr>
        <p:spPr bwMode="auto">
          <a:xfrm>
            <a:off x="609600" y="4648200"/>
            <a:ext cx="80772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Arial" charset="0"/>
              </a:rPr>
              <a:t>Now factor (3x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 -5x -2) by the “factoring by grouping” method shown in the previous examples.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u="sng">
                <a:solidFill>
                  <a:prstClr val="black"/>
                </a:solidFill>
                <a:cs typeface="Arial" charset="0"/>
              </a:rPr>
              <a:t>Final answer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:  2y</a:t>
            </a:r>
            <a:r>
              <a:rPr lang="en-US" sz="2800" baseline="3000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Arial" charset="0"/>
              </a:rPr>
              <a:t>(3x + 1)(x - 2)  </a:t>
            </a:r>
            <a:r>
              <a:rPr lang="en-US" sz="2800">
                <a:solidFill>
                  <a:srgbClr val="D02800"/>
                </a:solidFill>
                <a:cs typeface="Arial" charset="0"/>
              </a:rPr>
              <a:t>(remember to check!)</a:t>
            </a:r>
          </a:p>
        </p:txBody>
      </p:sp>
    </p:spTree>
    <p:extLst>
      <p:ext uri="{BB962C8B-B14F-4D97-AF65-F5344CB8AC3E}">
        <p14:creationId xmlns:p14="http://schemas.microsoft.com/office/powerpoint/2010/main" val="11459519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6201"/>
            <a:ext cx="8001000" cy="585418"/>
            <a:chOff x="192" y="240"/>
            <a:chExt cx="4560" cy="449"/>
          </a:xfrm>
          <a:solidFill>
            <a:srgbClr val="FFFF00"/>
          </a:solidFill>
        </p:grpSpPr>
        <p:sp>
          <p:nvSpPr>
            <p:cNvPr id="22118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4560" cy="416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1188" name="Text Box 4"/>
            <p:cNvSpPr txBox="1">
              <a:spLocks noChangeArrowheads="1"/>
            </p:cNvSpPr>
            <p:nvPr/>
          </p:nvSpPr>
          <p:spPr bwMode="auto">
            <a:xfrm>
              <a:off x="192" y="240"/>
              <a:ext cx="4512" cy="44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Review from last homework assignment:</a:t>
              </a:r>
            </a:p>
          </p:txBody>
        </p:sp>
      </p:grp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838200" y="1024082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Factor the polynomial 3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3200" b="1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3200" b="1" baseline="30000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.</a:t>
            </a:r>
          </a:p>
        </p:txBody>
      </p:sp>
      <p:sp>
        <p:nvSpPr>
          <p:cNvPr id="11268" name="Rectangle 6"/>
          <p:cNvSpPr>
            <a:spLocks noGrp="1" noChangeArrowheads="1"/>
          </p:cNvSpPr>
          <p:nvPr>
            <p:ph idx="1"/>
          </p:nvPr>
        </p:nvSpPr>
        <p:spPr>
          <a:xfrm>
            <a:off x="609600" y="1608282"/>
            <a:ext cx="8229600" cy="3657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First we factor out the GCF</a:t>
            </a:r>
            <a:r>
              <a:rPr lang="en-US" sz="2400" dirty="0">
                <a:latin typeface="Times New Roman" pitchFamily="18" charset="0"/>
              </a:rPr>
              <a:t>. (</a:t>
            </a:r>
            <a:r>
              <a:rPr lang="en-US" sz="2400" i="1" dirty="0">
                <a:solidFill>
                  <a:srgbClr val="D02800"/>
                </a:solidFill>
                <a:latin typeface="Times New Roman" pitchFamily="18" charset="0"/>
              </a:rPr>
              <a:t>Always</a:t>
            </a:r>
            <a:r>
              <a:rPr lang="en-US" sz="2400" dirty="0">
                <a:latin typeface="Times New Roman" pitchFamily="18" charset="0"/>
              </a:rPr>
              <a:t> check for this first!)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3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6</a:t>
            </a:r>
            <a:r>
              <a:rPr lang="en-US" sz="2800" dirty="0">
                <a:latin typeface="Times New Roman" pitchFamily="18" charset="0"/>
              </a:rPr>
              <a:t> + 30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</a:rPr>
              <a:t> + 72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4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dirty="0">
                <a:solidFill>
                  <a:srgbClr val="D02800"/>
                </a:solidFill>
                <a:latin typeface="Times New Roman" pitchFamily="18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latin typeface="Times New Roman" pitchFamily="18" charset="0"/>
              </a:rPr>
              <a:t>4</a:t>
            </a:r>
            <a:r>
              <a:rPr lang="en-US" sz="2800" dirty="0">
                <a:latin typeface="Times New Roman" pitchFamily="18" charset="0"/>
              </a:rPr>
              <a:t>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+ 10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+ 24)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Then we factor the trinomial.</a:t>
            </a:r>
          </a:p>
          <a:p>
            <a:pPr eaLnBrk="1" hangingPunct="1">
              <a:buFontTx/>
              <a:buNone/>
            </a:pPr>
            <a:r>
              <a:rPr lang="en-US" sz="2800" dirty="0">
                <a:latin typeface="Times New Roman" pitchFamily="18" charset="0"/>
              </a:rPr>
              <a:t>	   </a:t>
            </a:r>
            <a:r>
              <a:rPr lang="en-US" sz="2800" b="1" u="sng" dirty="0">
                <a:latin typeface="Times New Roman" pitchFamily="18" charset="0"/>
              </a:rPr>
              <a:t>Positive factors of 24 </a:t>
            </a:r>
            <a:r>
              <a:rPr lang="en-US" sz="2800" b="1" dirty="0">
                <a:latin typeface="Times New Roman" pitchFamily="18" charset="0"/>
              </a:rPr>
              <a:t>	</a:t>
            </a:r>
            <a:r>
              <a:rPr lang="en-US" sz="2800" b="1" u="sng" dirty="0">
                <a:latin typeface="Times New Roman" pitchFamily="18" charset="0"/>
              </a:rPr>
              <a:t>Sum of Factors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1, 24				25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2, 12				14</a:t>
            </a:r>
            <a:endParaRPr lang="en-US" i="1" dirty="0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			 3, 8				11</a:t>
            </a:r>
            <a:endParaRPr lang="en-US" i="1" dirty="0">
              <a:latin typeface="Times New Roman" pitchFamily="18" charset="0"/>
            </a:endParaRPr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81038" y="5105400"/>
            <a:ext cx="7924800" cy="476250"/>
            <a:chOff x="429" y="3264"/>
            <a:chExt cx="4992" cy="300"/>
          </a:xfrm>
        </p:grpSpPr>
        <p:sp>
          <p:nvSpPr>
            <p:cNvPr id="12295" name="Rectangle 8"/>
            <p:cNvSpPr>
              <a:spLocks noChangeArrowheads="1"/>
            </p:cNvSpPr>
            <p:nvPr/>
          </p:nvSpPr>
          <p:spPr bwMode="auto">
            <a:xfrm>
              <a:off x="3840" y="3264"/>
              <a:ext cx="336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6" name="Rectangle 9"/>
            <p:cNvSpPr>
              <a:spLocks noChangeArrowheads="1"/>
            </p:cNvSpPr>
            <p:nvPr/>
          </p:nvSpPr>
          <p:spPr bwMode="auto">
            <a:xfrm>
              <a:off x="1584" y="3276"/>
              <a:ext cx="480" cy="288"/>
            </a:xfrm>
            <a:prstGeom prst="rect">
              <a:avLst/>
            </a:prstGeom>
            <a:solidFill>
              <a:srgbClr val="CFB07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2297" name="Text Box 10"/>
            <p:cNvSpPr txBox="1">
              <a:spLocks noChangeArrowheads="1"/>
            </p:cNvSpPr>
            <p:nvPr/>
          </p:nvSpPr>
          <p:spPr bwMode="auto">
            <a:xfrm>
              <a:off x="429" y="3264"/>
              <a:ext cx="499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fontAlgn="base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 dirty="0">
                  <a:solidFill>
                    <a:prstClr val="black"/>
                  </a:solidFill>
                  <a:cs typeface="Arial" charset="0"/>
                </a:rPr>
                <a:t>		4, 6		         	         10</a:t>
              </a:r>
              <a:endParaRPr lang="en-US" sz="2800" i="1" dirty="0">
                <a:solidFill>
                  <a:prstClr val="black"/>
                </a:solidFill>
                <a:cs typeface="Arial" charset="0"/>
              </a:endParaRPr>
            </a:p>
          </p:txBody>
        </p:sp>
      </p:grp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57200" y="5638800"/>
            <a:ext cx="8077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So 3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6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+ 30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5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+ 72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=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+ 10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+ 24) 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			   =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</a:t>
            </a:r>
            <a:r>
              <a:rPr lang="en-US" sz="2800" i="1" dirty="0">
                <a:solidFill>
                  <a:srgbClr val="D02800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4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+ 4)(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+ 6).</a:t>
            </a:r>
          </a:p>
        </p:txBody>
      </p:sp>
    </p:spTree>
    <p:extLst>
      <p:ext uri="{BB962C8B-B14F-4D97-AF65-F5344CB8AC3E}">
        <p14:creationId xmlns:p14="http://schemas.microsoft.com/office/powerpoint/2010/main" val="391455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4000" dirty="0"/>
              <a:t>But what about a problem like #32 from the 6.2 HW that was due today?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92" y="1229728"/>
            <a:ext cx="4572000" cy="3935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4941278" y="1219200"/>
            <a:ext cx="4122738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For this problem, there is no common factor that we can pull out of all three terms of the trinomial.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1262" y="3181575"/>
            <a:ext cx="4122738" cy="2308324"/>
          </a:xfrm>
          <a:prstGeom prst="rect">
            <a:avLst/>
          </a:prstGeom>
          <a:solidFill>
            <a:srgbClr val="99FF99"/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/>
              <a:t>Question</a:t>
            </a:r>
            <a:r>
              <a:rPr lang="en-US" sz="2400" dirty="0"/>
              <a:t>: Does this automatically mean that this polynomial is </a:t>
            </a:r>
            <a:r>
              <a:rPr lang="en-US" sz="2400" b="1" u="sng" dirty="0">
                <a:solidFill>
                  <a:srgbClr val="FF0000"/>
                </a:solidFill>
              </a:rPr>
              <a:t>prime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(can’t be factored)  just because we can’t take out the 2 in front of the x</a:t>
            </a:r>
            <a:r>
              <a:rPr lang="en-US" sz="2400" baseline="30000" dirty="0"/>
              <a:t>2</a:t>
            </a:r>
            <a:r>
              <a:rPr lang="en-US" sz="2400" dirty="0"/>
              <a:t> term??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" y="5522754"/>
            <a:ext cx="9144000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i="1" dirty="0"/>
              <a:t>Answer</a:t>
            </a:r>
            <a:r>
              <a:rPr lang="en-US" sz="2800" dirty="0"/>
              <a:t>: Not necessarily. In fact, this polynomial DOES factor. The factoring is </a:t>
            </a:r>
            <a:r>
              <a:rPr lang="en-US" sz="2800" b="1" dirty="0"/>
              <a:t>(2x + 1)(x – 13).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41277" y="5999807"/>
            <a:ext cx="4202723" cy="830997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How would you check to see if this factoring is correct?</a:t>
            </a:r>
          </a:p>
        </p:txBody>
      </p:sp>
    </p:spTree>
    <p:extLst>
      <p:ext uri="{BB962C8B-B14F-4D97-AF65-F5344CB8AC3E}">
        <p14:creationId xmlns:p14="http://schemas.microsoft.com/office/powerpoint/2010/main" val="118917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0" y="10236"/>
            <a:ext cx="9144000" cy="735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cs typeface="Arial" charset="0"/>
              </a:rPr>
              <a:t>In all of yesterday’s homework problems except #32, the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leading coefficient</a:t>
            </a:r>
            <a:r>
              <a:rPr lang="en-US" dirty="0">
                <a:cs typeface="Arial" charset="0"/>
              </a:rPr>
              <a:t> of the trinomial was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dirty="0">
                <a:cs typeface="Arial" charset="0"/>
              </a:rPr>
              <a:t>, or became 1 after the GCF was factored out, as in the review problem we just did. </a:t>
            </a:r>
          </a:p>
          <a:p>
            <a:pPr marL="45720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But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what if the leading coefficient is </a:t>
            </a:r>
            <a:r>
              <a:rPr lang="en-US" b="1" u="sng" dirty="0">
                <a:solidFill>
                  <a:srgbClr val="0000FF"/>
                </a:solidFill>
                <a:cs typeface="Arial" charset="0"/>
              </a:rPr>
              <a:t>NOT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 1</a:t>
            </a:r>
            <a:r>
              <a:rPr lang="en-US">
                <a:solidFill>
                  <a:prstClr val="black"/>
                </a:solidFill>
                <a:cs typeface="Arial" charset="0"/>
              </a:rPr>
              <a:t>, or 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is still larger than 1 after any GCF is factored out, like in problem #32?  </a:t>
            </a:r>
          </a:p>
          <a:p>
            <a:pPr marL="45720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cs typeface="Arial" charset="0"/>
              </a:rPr>
              <a:t>In some cases, the resulting trinomial is prime, but in many other cases, it can be factored into two binomials.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endParaRPr lang="en-US" sz="800" b="1" u="sng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b="1" u="sng" dirty="0">
                <a:solidFill>
                  <a:prstClr val="black"/>
                </a:solidFill>
                <a:cs typeface="Arial" charset="0"/>
              </a:rPr>
              <a:t>Example: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 Factor  </a:t>
            </a:r>
            <a:r>
              <a:rPr lang="en-US" sz="3200" b="1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3200" b="1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3200" b="1" dirty="0">
                <a:solidFill>
                  <a:srgbClr val="D02800"/>
                </a:solidFill>
                <a:cs typeface="Arial" charset="0"/>
              </a:rPr>
              <a:t> + 14x + 8</a:t>
            </a:r>
            <a:r>
              <a:rPr lang="en-US" sz="3200" b="1" dirty="0">
                <a:solidFill>
                  <a:prstClr val="black"/>
                </a:solidFill>
                <a:cs typeface="Arial" charset="0"/>
              </a:rPr>
              <a:t>.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There is no GCF that can be factored out.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However, this polynomial is </a:t>
            </a:r>
            <a:r>
              <a:rPr lang="en-US" sz="3200" b="1" i="1" dirty="0">
                <a:solidFill>
                  <a:srgbClr val="FF0000"/>
                </a:solidFill>
                <a:cs typeface="Arial" charset="0"/>
              </a:rPr>
              <a:t>NOT</a:t>
            </a:r>
            <a:r>
              <a:rPr lang="en-US" sz="3200" dirty="0">
                <a:solidFill>
                  <a:prstClr val="black"/>
                </a:solidFill>
                <a:cs typeface="Arial" charset="0"/>
              </a:rPr>
              <a:t> prime. 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The factors of this trinomial are (3x + 2)(x+4). </a:t>
            </a:r>
            <a:r>
              <a:rPr lang="en-US" sz="3200" dirty="0">
                <a:solidFill>
                  <a:srgbClr val="FF0000"/>
                </a:solidFill>
                <a:cs typeface="Arial" charset="0"/>
              </a:rPr>
              <a:t>(check) </a:t>
            </a:r>
          </a:p>
          <a:p>
            <a:pPr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But how do we figure this out to start with?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405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Text Box 3"/>
          <p:cNvSpPr txBox="1">
            <a:spLocks noChangeArrowheads="1"/>
          </p:cNvSpPr>
          <p:nvPr/>
        </p:nvSpPr>
        <p:spPr bwMode="auto">
          <a:xfrm>
            <a:off x="152400" y="0"/>
            <a:ext cx="8991600" cy="701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Back to the problem: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Factor 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="1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 + 14x + 8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cs typeface="Arial" charset="0"/>
              </a:rPr>
              <a:t>We’re going to show you a method for these kinds of problems that may be easier for you than the “guess and check” method shown in some of the textbook/online examples.</a:t>
            </a:r>
          </a:p>
          <a:p>
            <a:pPr marL="342900" indent="-342900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cs typeface="Arial" charset="0"/>
              </a:rPr>
              <a:t>This method is sometimes called the “</a:t>
            </a: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British Method</a:t>
            </a:r>
            <a:r>
              <a:rPr lang="en-US" sz="1800" dirty="0">
                <a:solidFill>
                  <a:prstClr val="black"/>
                </a:solidFill>
                <a:cs typeface="Arial" charset="0"/>
              </a:rPr>
              <a:t>”, and it starts with splitting the middle term of the trinomial into two parts, so that we can use </a:t>
            </a:r>
            <a:r>
              <a:rPr lang="en-US" sz="1800" b="1" dirty="0">
                <a:solidFill>
                  <a:srgbClr val="FF0000"/>
                </a:solidFill>
                <a:cs typeface="Arial" charset="0"/>
              </a:rPr>
              <a:t>factoring by grouping </a:t>
            </a:r>
            <a:r>
              <a:rPr lang="en-US" sz="1800" dirty="0">
                <a:solidFill>
                  <a:prstClr val="black"/>
                </a:solidFill>
                <a:cs typeface="Arial" charset="0"/>
              </a:rPr>
              <a:t>on the resulting four-term polynomial. </a:t>
            </a:r>
            <a:endParaRPr lang="en-US" sz="2000" i="1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First: multiply the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first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last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coefficients of the trinomial together: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                            3*8 = </a:t>
            </a:r>
            <a:r>
              <a:rPr lang="en-US" sz="3200" dirty="0">
                <a:solidFill>
                  <a:srgbClr val="D02800"/>
                </a:solidFill>
                <a:cs typeface="Arial" charset="0"/>
              </a:rPr>
              <a:t>24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look for two factors of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24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that add up to 14 (the middle number):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24 = 3*8, but 3 + 8 = 11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24 = 6*4, but 6 + 4 = 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24 = 2*12, and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2 + 12 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=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14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, which is what we’re looking for.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split the middle term, 14x, into two pieces, 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2x + 12x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b="1" dirty="0">
              <a:solidFill>
                <a:srgbClr val="0000FF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This now gives  3x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+ 2x + 12x + 8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we have a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FOUR-TERM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polynomial. What does this suggest??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39047" y="3124200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257800" y="54935"/>
            <a:ext cx="3810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352800" y="5334000"/>
            <a:ext cx="1371600" cy="4572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81400" y="4800600"/>
            <a:ext cx="533400" cy="381000"/>
          </a:xfrm>
          <a:prstGeom prst="rect">
            <a:avLst/>
          </a:prstGeom>
          <a:solidFill>
            <a:srgbClr val="FFFF00">
              <a:alpha val="10000"/>
            </a:srgbClr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32768" y="54936"/>
            <a:ext cx="315432" cy="457200"/>
          </a:xfrm>
          <a:prstGeom prst="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96000" y="76200"/>
            <a:ext cx="315432" cy="457200"/>
          </a:xfrm>
          <a:prstGeom prst="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flipH="1">
            <a:off x="3047999" y="2514600"/>
            <a:ext cx="685800" cy="457200"/>
          </a:xfrm>
          <a:prstGeom prst="rect">
            <a:avLst/>
          </a:prstGeom>
          <a:solidFill>
            <a:schemeClr val="accent6">
              <a:lumMod val="20000"/>
              <a:lumOff val="80000"/>
              <a:alpha val="31000"/>
            </a:schemeClr>
          </a:solidFill>
          <a:ln w="50800"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281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991600" cy="723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You got it: Factoring by grouping!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  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 + 2x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dirty="0">
                <a:solidFill>
                  <a:srgbClr val="7030A0"/>
                </a:solidFill>
                <a:cs typeface="Arial" charset="0"/>
              </a:rPr>
              <a:t>+ 12x + 8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              Factoring the first pair gives: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aseline="30000" dirty="0">
                <a:solidFill>
                  <a:srgbClr val="D02800"/>
                </a:solidFill>
                <a:cs typeface="Arial" charset="0"/>
              </a:rPr>
              <a:t>2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+ 2x = x(3x + 2)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02800"/>
                </a:solidFill>
                <a:cs typeface="Arial" charset="0"/>
              </a:rPr>
              <a:t>             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Factoring the 2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nd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pair gives: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  </a:t>
            </a:r>
            <a:r>
              <a:rPr lang="en-US" sz="2800" dirty="0">
                <a:solidFill>
                  <a:srgbClr val="7030A0"/>
                </a:solidFill>
                <a:cs typeface="Arial" charset="0"/>
              </a:rPr>
              <a:t>12x + 8 = 4(3x + 2)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C0504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7030A0"/>
                </a:solidFill>
                <a:cs typeface="Arial" charset="0"/>
              </a:rPr>
              <a:t>Putting it all back together now gives: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srgbClr val="C0504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D02800"/>
                </a:solidFill>
                <a:cs typeface="Arial" charset="0"/>
              </a:rPr>
              <a:t>   x(3x+2) + </a:t>
            </a:r>
            <a:r>
              <a:rPr lang="en-US" sz="2800" dirty="0">
                <a:solidFill>
                  <a:srgbClr val="7030A0"/>
                </a:solidFill>
                <a:cs typeface="Arial" charset="0"/>
              </a:rPr>
              <a:t>4(3x + 2) 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= 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(3x + 2)(x+4)</a:t>
            </a:r>
            <a:r>
              <a:rPr lang="en-US" sz="2800" dirty="0">
                <a:solidFill>
                  <a:srgbClr val="D02800"/>
                </a:solidFill>
                <a:cs typeface="Arial" charset="0"/>
              </a:rPr>
              <a:t>   Done!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srgbClr val="D02800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3013DD"/>
                </a:solidFill>
                <a:cs typeface="Arial" charset="0"/>
              </a:rPr>
              <a:t>Don’t forget to </a:t>
            </a:r>
            <a:r>
              <a:rPr lang="en-US" sz="2800" b="1" i="1" u="sng" dirty="0">
                <a:solidFill>
                  <a:srgbClr val="3013DD"/>
                </a:solidFill>
                <a:cs typeface="Arial" charset="0"/>
              </a:rPr>
              <a:t>always check your answer</a:t>
            </a:r>
            <a:r>
              <a:rPr lang="en-US" sz="2800" b="1" dirty="0">
                <a:solidFill>
                  <a:srgbClr val="3013DD"/>
                </a:solidFill>
                <a:cs typeface="Arial" charset="0"/>
              </a:rPr>
              <a:t> by multiplying it back out. </a:t>
            </a:r>
            <a:r>
              <a:rPr lang="en-US" sz="2800" b="1" dirty="0">
                <a:solidFill>
                  <a:srgbClr val="FF0000"/>
                </a:solidFill>
                <a:cs typeface="Arial" charset="0"/>
              </a:rPr>
              <a:t>(You should get in the habit of doing this on your homework so you don’t forget to do it on quizzes.)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013D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rgbClr val="3013DD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D028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8501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7310" y="762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4259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4260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381000" y="914400"/>
            <a:ext cx="8305800" cy="7245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First, </a:t>
            </a:r>
            <a:r>
              <a:rPr lang="en-US" sz="2800" b="1" u="sng" dirty="0">
                <a:solidFill>
                  <a:srgbClr val="0000FF"/>
                </a:solidFill>
                <a:cs typeface="Arial" charset="0"/>
              </a:rPr>
              <a:t>always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sz="2800" b="1" i="1" dirty="0">
                <a:solidFill>
                  <a:srgbClr val="9900FF"/>
                </a:solidFill>
                <a:cs typeface="Arial" charset="0"/>
              </a:rPr>
              <a:t>check for a GCF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There isn’t one, so now we will multiply the first and last coefficients together: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25*4 = 100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find two factors of 100 that add up to 20: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2* 50?   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Nope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 (2 + 50 = 52)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5*20?    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Nope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  (5 + 20 = 25)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4*25?    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Nope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  (4 + 25 = 29)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10*10?   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Bingo!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(10 + 10 = 20)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Use this to split the middle term (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20x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) into two pieces: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25x</a:t>
            </a:r>
            <a:r>
              <a:rPr lang="en-US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+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10x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+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10x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+ 4.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factor by grouping. Answer: (5x + 2)(5x + 2)   </a:t>
            </a:r>
            <a:r>
              <a:rPr lang="en-US" b="1" i="1" dirty="0">
                <a:solidFill>
                  <a:srgbClr val="D02800"/>
                </a:solidFill>
                <a:cs typeface="Arial" charset="0"/>
              </a:rPr>
              <a:t>(check it!)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What’s a better way to write this?   </a:t>
            </a:r>
            <a:r>
              <a:rPr lang="en-US" b="1" dirty="0">
                <a:solidFill>
                  <a:prstClr val="black"/>
                </a:solidFill>
                <a:cs typeface="Arial" charset="0"/>
              </a:rPr>
              <a:t>(5x + 2)</a:t>
            </a:r>
            <a:r>
              <a:rPr lang="en-US" b="1" baseline="30000" dirty="0">
                <a:solidFill>
                  <a:prstClr val="black"/>
                </a:solidFill>
                <a:cs typeface="Arial" charset="0"/>
              </a:rPr>
              <a:t>2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b="1" u="sng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62200" y="128826"/>
            <a:ext cx="641393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 the polynomial 25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+ 20</a:t>
            </a:r>
            <a:r>
              <a:rPr lang="en-US" sz="32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+ 4.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48200" y="6172200"/>
            <a:ext cx="14097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082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400" dirty="0"/>
              <a:t>In the examples we’ve done so far, it looks like the “factoring by grouping” method </a:t>
            </a:r>
            <a:r>
              <a:rPr lang="en-US" sz="2400" b="1" dirty="0">
                <a:solidFill>
                  <a:srgbClr val="0000FF"/>
                </a:solidFill>
              </a:rPr>
              <a:t>always</a:t>
            </a:r>
            <a:r>
              <a:rPr lang="en-US" sz="2400" dirty="0"/>
              <a:t> works for a trinomial with a leading coefficient other than one that can’t be factored away.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9493" y="1524000"/>
            <a:ext cx="8991600" cy="5447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But consider this example:   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Factor 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3x</a:t>
            </a:r>
            <a:r>
              <a:rPr lang="en-US" sz="2800" b="1" baseline="30000" dirty="0">
                <a:solidFill>
                  <a:srgbClr val="D02800"/>
                </a:solidFill>
                <a:cs typeface="Arial" charset="0"/>
              </a:rPr>
              <a:t>2</a:t>
            </a:r>
            <a:r>
              <a:rPr lang="en-US" sz="2800" b="1" dirty="0">
                <a:solidFill>
                  <a:srgbClr val="D02800"/>
                </a:solidFill>
                <a:cs typeface="Arial" charset="0"/>
              </a:rPr>
              <a:t> + 15x + 8</a:t>
            </a:r>
            <a:r>
              <a:rPr lang="en-US" sz="2800" b="1" dirty="0">
                <a:solidFill>
                  <a:prstClr val="black"/>
                </a:solidFill>
                <a:cs typeface="Arial" charset="0"/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First: multiply the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first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and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last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coefficients of the trinomial together: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  <a:cs typeface="Arial" charset="0"/>
              </a:rPr>
              <a:t>                            3*8 = </a:t>
            </a:r>
            <a:r>
              <a:rPr lang="en-US" sz="3200" dirty="0">
                <a:solidFill>
                  <a:srgbClr val="D02800"/>
                </a:solidFill>
                <a:cs typeface="Arial" charset="0"/>
              </a:rPr>
              <a:t>24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look for two factors of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24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that add up to 15.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	  </a:t>
            </a:r>
            <a:r>
              <a:rPr lang="en-US" b="1" u="sng" dirty="0">
                <a:solidFill>
                  <a:prstClr val="black"/>
                </a:solidFill>
                <a:cs typeface="Arial" charset="0"/>
              </a:rPr>
              <a:t>product</a:t>
            </a:r>
            <a:r>
              <a:rPr lang="en-US" b="1" dirty="0">
                <a:solidFill>
                  <a:prstClr val="black"/>
                </a:solidFill>
                <a:cs typeface="Arial" charset="0"/>
              </a:rPr>
              <a:t>:  	   </a:t>
            </a:r>
            <a:r>
              <a:rPr lang="en-US" b="1" u="sng" dirty="0">
                <a:solidFill>
                  <a:prstClr val="black"/>
                </a:solidFill>
                <a:cs typeface="Arial" charset="0"/>
              </a:rPr>
              <a:t>sum: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	24 = 1*24	</a:t>
            </a:r>
            <a:r>
              <a:rPr lang="en-US" dirty="0">
                <a:cs typeface="Arial" charset="0"/>
              </a:rPr>
              <a:t>1+ 24 = 25</a:t>
            </a:r>
            <a:endParaRPr lang="en-US" sz="2800" dirty="0"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	24 = 2*12	</a:t>
            </a:r>
            <a:r>
              <a:rPr lang="en-US" dirty="0">
                <a:cs typeface="Arial" charset="0"/>
              </a:rPr>
              <a:t>2 + 12 = 14</a:t>
            </a:r>
            <a:endParaRPr lang="en-US" sz="2000" dirty="0"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	24 = 3*8	3 + 8 = 11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	24 = 6*4	6 + 4 = 10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There are no other ways to factor 24, and none of our factor pairs add up to 15, so this polynomial is </a:t>
            </a:r>
            <a:r>
              <a:rPr lang="en-US" b="1" dirty="0">
                <a:solidFill>
                  <a:srgbClr val="FF0000"/>
                </a:solidFill>
                <a:cs typeface="Arial" charset="0"/>
              </a:rPr>
              <a:t>prime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.   	</a:t>
            </a:r>
            <a:endParaRPr lang="en-US" sz="1000" b="1" dirty="0">
              <a:solidFill>
                <a:srgbClr val="0000FF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07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  <a:solidFill>
            <a:srgbClr val="FFFF00"/>
          </a:solidFill>
        </p:grpSpPr>
        <p:sp>
          <p:nvSpPr>
            <p:cNvPr id="227331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7332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609600" y="1371600"/>
            <a:ext cx="8001000" cy="584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cs typeface="Arial" charset="0"/>
              </a:rPr>
              <a:t>Factor the polynomial 21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baseline="30000" dirty="0">
                <a:solidFill>
                  <a:prstClr val="black"/>
                </a:solidFill>
                <a:cs typeface="Arial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– 41</a:t>
            </a:r>
            <a:r>
              <a:rPr lang="en-US" sz="2800" i="1" dirty="0">
                <a:solidFill>
                  <a:prstClr val="black"/>
                </a:solidFill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cs typeface="Arial" charset="0"/>
              </a:rPr>
              <a:t> + 10.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1. Multiply 21*10 = 210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2. Find 2 factors of 210 that add up to -41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 [Note:  210 = 2*3*5*7]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-10*-21? What do these factors add up to?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-2*-105?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-5*-42?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-15*-14?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-3*-70?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  -6*-35? BINGO!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Now factor by grouping: </a:t>
            </a:r>
            <a:r>
              <a:rPr lang="en-US" dirty="0">
                <a:solidFill>
                  <a:srgbClr val="3013DD"/>
                </a:solidFill>
                <a:cs typeface="Arial" charset="0"/>
              </a:rPr>
              <a:t>21x</a:t>
            </a:r>
            <a:r>
              <a:rPr lang="en-US" baseline="30000" dirty="0">
                <a:solidFill>
                  <a:srgbClr val="3013DD"/>
                </a:solidFill>
                <a:cs typeface="Arial" charset="0"/>
              </a:rPr>
              <a:t>2</a:t>
            </a:r>
            <a:r>
              <a:rPr lang="en-US" dirty="0">
                <a:solidFill>
                  <a:srgbClr val="3013DD"/>
                </a:solidFill>
                <a:cs typeface="Arial" charset="0"/>
              </a:rPr>
              <a:t> - 6x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– 35x+10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srgbClr val="3013DD"/>
                </a:solidFill>
                <a:cs typeface="Arial" charset="0"/>
              </a:rPr>
              <a:t>3x(7x – 2)</a:t>
            </a:r>
            <a:r>
              <a:rPr lang="en-US" dirty="0">
                <a:solidFill>
                  <a:srgbClr val="C0504D"/>
                </a:solidFill>
                <a:cs typeface="Arial" charset="0"/>
              </a:rPr>
              <a:t> </a:t>
            </a:r>
            <a:r>
              <a:rPr lang="en-US" dirty="0">
                <a:solidFill>
                  <a:srgbClr val="FF0000"/>
                </a:solidFill>
                <a:cs typeface="Arial" charset="0"/>
              </a:rPr>
              <a:t>-5(7x – 2)  = </a:t>
            </a:r>
            <a:r>
              <a:rPr lang="en-US">
                <a:solidFill>
                  <a:prstClr val="black"/>
                </a:solidFill>
                <a:cs typeface="Arial" charset="0"/>
              </a:rPr>
              <a:t>(7x – 2</a:t>
            </a:r>
            <a:r>
              <a:rPr lang="en-US" dirty="0">
                <a:solidFill>
                  <a:prstClr val="black"/>
                </a:solidFill>
                <a:cs typeface="Arial" charset="0"/>
              </a:rPr>
              <a:t>)(3x – 5)  </a:t>
            </a:r>
            <a:r>
              <a:rPr lang="en-US" dirty="0">
                <a:solidFill>
                  <a:srgbClr val="D02800"/>
                </a:solidFill>
                <a:cs typeface="Arial" charset="0"/>
              </a:rPr>
              <a:t>NOW CHECK IT!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endParaRPr lang="en-US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4669</TotalTime>
  <Words>1093</Words>
  <Application>Microsoft Office PowerPoint</Application>
  <PresentationFormat>On-screen Show (4:3)</PresentationFormat>
  <Paragraphs>118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Martin Gay</vt:lpstr>
      <vt:lpstr>2_Office Theme</vt:lpstr>
      <vt:lpstr>Office Theme</vt:lpstr>
      <vt:lpstr>Section 6.3&amp;4</vt:lpstr>
      <vt:lpstr>PowerPoint Presentation</vt:lpstr>
      <vt:lpstr>But what about a problem like #32 from the 6.2 HW that was due today?</vt:lpstr>
      <vt:lpstr>PowerPoint Presentation</vt:lpstr>
      <vt:lpstr>PowerPoint Presentation</vt:lpstr>
      <vt:lpstr>PowerPoint Presentation</vt:lpstr>
      <vt:lpstr>PowerPoint Presentation</vt:lpstr>
      <vt:lpstr>In the examples we’ve done so far, it looks like the “factoring by grouping” method always works for a trinomial with a leading coefficient other than one that can’t be factored away.</vt:lpstr>
      <vt:lpstr>PowerPoint Presentation</vt:lpstr>
      <vt:lpstr>PowerPoint Presentation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194</cp:revision>
  <dcterms:created xsi:type="dcterms:W3CDTF">2013-08-26T02:26:37Z</dcterms:created>
  <dcterms:modified xsi:type="dcterms:W3CDTF">2018-06-07T22:38:31Z</dcterms:modified>
</cp:coreProperties>
</file>