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4" r:id="rId2"/>
  </p:sldMasterIdLst>
  <p:notesMasterIdLst>
    <p:notesMasterId r:id="rId23"/>
  </p:notesMasterIdLst>
  <p:sldIdLst>
    <p:sldId id="274" r:id="rId3"/>
    <p:sldId id="278" r:id="rId4"/>
    <p:sldId id="279" r:id="rId5"/>
    <p:sldId id="280" r:id="rId6"/>
    <p:sldId id="281" r:id="rId7"/>
    <p:sldId id="284" r:id="rId8"/>
    <p:sldId id="287" r:id="rId9"/>
    <p:sldId id="285" r:id="rId10"/>
    <p:sldId id="288" r:id="rId11"/>
    <p:sldId id="289" r:id="rId12"/>
    <p:sldId id="291" r:id="rId13"/>
    <p:sldId id="290" r:id="rId14"/>
    <p:sldId id="292" r:id="rId15"/>
    <p:sldId id="295" r:id="rId16"/>
    <p:sldId id="296" r:id="rId17"/>
    <p:sldId id="303" r:id="rId18"/>
    <p:sldId id="298" r:id="rId19"/>
    <p:sldId id="301" r:id="rId20"/>
    <p:sldId id="300" r:id="rId21"/>
    <p:sldId id="30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1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5FB7D578-10C5-4599-AFF1-E03B58D8FBF9}"/>
    <pc:docChg chg="delSld delMainMaster">
      <pc:chgData name="Skorczewski, Tyler" userId="51e037cb-caff-4c31-880d-f686087de38b" providerId="ADAL" clId="{5FB7D578-10C5-4599-AFF1-E03B58D8FBF9}" dt="2018-06-07T22:43:45.968" v="25" actId="2696"/>
      <pc:docMkLst>
        <pc:docMk/>
      </pc:docMkLst>
      <pc:sldChg chg="del">
        <pc:chgData name="Skorczewski, Tyler" userId="51e037cb-caff-4c31-880d-f686087de38b" providerId="ADAL" clId="{5FB7D578-10C5-4599-AFF1-E03B58D8FBF9}" dt="2018-06-07T22:42:50.178" v="0" actId="2696"/>
        <pc:sldMkLst>
          <pc:docMk/>
          <pc:sldMk cId="2192082809" sldId="305"/>
        </pc:sldMkLst>
      </pc:sldChg>
      <pc:sldChg chg="del">
        <pc:chgData name="Skorczewski, Tyler" userId="51e037cb-caff-4c31-880d-f686087de38b" providerId="ADAL" clId="{5FB7D578-10C5-4599-AFF1-E03B58D8FBF9}" dt="2018-06-07T22:43:45.953" v="13" actId="2696"/>
        <pc:sldMkLst>
          <pc:docMk/>
          <pc:sldMk cId="1362084852" sldId="306"/>
        </pc:sldMkLst>
      </pc:sldChg>
      <pc:sldMasterChg chg="del delSldLayout">
        <pc:chgData name="Skorczewski, Tyler" userId="51e037cb-caff-4c31-880d-f686087de38b" providerId="ADAL" clId="{5FB7D578-10C5-4599-AFF1-E03B58D8FBF9}" dt="2018-06-07T22:43:45.968" v="25" actId="2696"/>
        <pc:sldMasterMkLst>
          <pc:docMk/>
          <pc:sldMasterMk cId="1696456325" sldId="2147483720"/>
        </pc:sldMasterMkLst>
        <pc:sldLayoutChg chg="del">
          <pc:chgData name="Skorczewski, Tyler" userId="51e037cb-caff-4c31-880d-f686087de38b" providerId="ADAL" clId="{5FB7D578-10C5-4599-AFF1-E03B58D8FBF9}" dt="2018-06-07T22:43:45.956" v="14" actId="2696"/>
          <pc:sldLayoutMkLst>
            <pc:docMk/>
            <pc:sldMasterMk cId="1696456325" sldId="2147483720"/>
            <pc:sldLayoutMk cId="920784265" sldId="2147483721"/>
          </pc:sldLayoutMkLst>
        </pc:sldLayoutChg>
        <pc:sldLayoutChg chg="del">
          <pc:chgData name="Skorczewski, Tyler" userId="51e037cb-caff-4c31-880d-f686087de38b" providerId="ADAL" clId="{5FB7D578-10C5-4599-AFF1-E03B58D8FBF9}" dt="2018-06-07T22:43:45.957" v="15" actId="2696"/>
          <pc:sldLayoutMkLst>
            <pc:docMk/>
            <pc:sldMasterMk cId="1696456325" sldId="2147483720"/>
            <pc:sldLayoutMk cId="108847110" sldId="2147483722"/>
          </pc:sldLayoutMkLst>
        </pc:sldLayoutChg>
        <pc:sldLayoutChg chg="del">
          <pc:chgData name="Skorczewski, Tyler" userId="51e037cb-caff-4c31-880d-f686087de38b" providerId="ADAL" clId="{5FB7D578-10C5-4599-AFF1-E03B58D8FBF9}" dt="2018-06-07T22:43:45.958" v="16" actId="2696"/>
          <pc:sldLayoutMkLst>
            <pc:docMk/>
            <pc:sldMasterMk cId="1696456325" sldId="2147483720"/>
            <pc:sldLayoutMk cId="4031877290" sldId="2147483723"/>
          </pc:sldLayoutMkLst>
        </pc:sldLayoutChg>
        <pc:sldLayoutChg chg="del">
          <pc:chgData name="Skorczewski, Tyler" userId="51e037cb-caff-4c31-880d-f686087de38b" providerId="ADAL" clId="{5FB7D578-10C5-4599-AFF1-E03B58D8FBF9}" dt="2018-06-07T22:43:45.959" v="17" actId="2696"/>
          <pc:sldLayoutMkLst>
            <pc:docMk/>
            <pc:sldMasterMk cId="1696456325" sldId="2147483720"/>
            <pc:sldLayoutMk cId="4242821078" sldId="2147483724"/>
          </pc:sldLayoutMkLst>
        </pc:sldLayoutChg>
        <pc:sldLayoutChg chg="del">
          <pc:chgData name="Skorczewski, Tyler" userId="51e037cb-caff-4c31-880d-f686087de38b" providerId="ADAL" clId="{5FB7D578-10C5-4599-AFF1-E03B58D8FBF9}" dt="2018-06-07T22:43:45.960" v="18" actId="2696"/>
          <pc:sldLayoutMkLst>
            <pc:docMk/>
            <pc:sldMasterMk cId="1696456325" sldId="2147483720"/>
            <pc:sldLayoutMk cId="2708868426" sldId="2147483725"/>
          </pc:sldLayoutMkLst>
        </pc:sldLayoutChg>
        <pc:sldLayoutChg chg="del">
          <pc:chgData name="Skorczewski, Tyler" userId="51e037cb-caff-4c31-880d-f686087de38b" providerId="ADAL" clId="{5FB7D578-10C5-4599-AFF1-E03B58D8FBF9}" dt="2018-06-07T22:43:45.960" v="19" actId="2696"/>
          <pc:sldLayoutMkLst>
            <pc:docMk/>
            <pc:sldMasterMk cId="1696456325" sldId="2147483720"/>
            <pc:sldLayoutMk cId="1207623367" sldId="2147483726"/>
          </pc:sldLayoutMkLst>
        </pc:sldLayoutChg>
        <pc:sldLayoutChg chg="del">
          <pc:chgData name="Skorczewski, Tyler" userId="51e037cb-caff-4c31-880d-f686087de38b" providerId="ADAL" clId="{5FB7D578-10C5-4599-AFF1-E03B58D8FBF9}" dt="2018-06-07T22:43:45.961" v="20" actId="2696"/>
          <pc:sldLayoutMkLst>
            <pc:docMk/>
            <pc:sldMasterMk cId="1696456325" sldId="2147483720"/>
            <pc:sldLayoutMk cId="430392521" sldId="2147483727"/>
          </pc:sldLayoutMkLst>
        </pc:sldLayoutChg>
        <pc:sldLayoutChg chg="del">
          <pc:chgData name="Skorczewski, Tyler" userId="51e037cb-caff-4c31-880d-f686087de38b" providerId="ADAL" clId="{5FB7D578-10C5-4599-AFF1-E03B58D8FBF9}" dt="2018-06-07T22:43:45.962" v="21" actId="2696"/>
          <pc:sldLayoutMkLst>
            <pc:docMk/>
            <pc:sldMasterMk cId="1696456325" sldId="2147483720"/>
            <pc:sldLayoutMk cId="1955684448" sldId="2147483728"/>
          </pc:sldLayoutMkLst>
        </pc:sldLayoutChg>
        <pc:sldLayoutChg chg="del">
          <pc:chgData name="Skorczewski, Tyler" userId="51e037cb-caff-4c31-880d-f686087de38b" providerId="ADAL" clId="{5FB7D578-10C5-4599-AFF1-E03B58D8FBF9}" dt="2018-06-07T22:43:45.962" v="22" actId="2696"/>
          <pc:sldLayoutMkLst>
            <pc:docMk/>
            <pc:sldMasterMk cId="1696456325" sldId="2147483720"/>
            <pc:sldLayoutMk cId="3081968088" sldId="2147483729"/>
          </pc:sldLayoutMkLst>
        </pc:sldLayoutChg>
        <pc:sldLayoutChg chg="del">
          <pc:chgData name="Skorczewski, Tyler" userId="51e037cb-caff-4c31-880d-f686087de38b" providerId="ADAL" clId="{5FB7D578-10C5-4599-AFF1-E03B58D8FBF9}" dt="2018-06-07T22:43:45.963" v="23" actId="2696"/>
          <pc:sldLayoutMkLst>
            <pc:docMk/>
            <pc:sldMasterMk cId="1696456325" sldId="2147483720"/>
            <pc:sldLayoutMk cId="1160667653" sldId="2147483730"/>
          </pc:sldLayoutMkLst>
        </pc:sldLayoutChg>
        <pc:sldLayoutChg chg="del">
          <pc:chgData name="Skorczewski, Tyler" userId="51e037cb-caff-4c31-880d-f686087de38b" providerId="ADAL" clId="{5FB7D578-10C5-4599-AFF1-E03B58D8FBF9}" dt="2018-06-07T22:43:45.964" v="24" actId="2696"/>
          <pc:sldLayoutMkLst>
            <pc:docMk/>
            <pc:sldMasterMk cId="1696456325" sldId="2147483720"/>
            <pc:sldLayoutMk cId="2013620042" sldId="2147483731"/>
          </pc:sldLayoutMkLst>
        </pc:sldLayoutChg>
      </pc:sldMasterChg>
      <pc:sldMasterChg chg="del delSldLayout">
        <pc:chgData name="Skorczewski, Tyler" userId="51e037cb-caff-4c31-880d-f686087de38b" providerId="ADAL" clId="{5FB7D578-10C5-4599-AFF1-E03B58D8FBF9}" dt="2018-06-07T22:42:50.192" v="12" actId="2696"/>
        <pc:sldMasterMkLst>
          <pc:docMk/>
          <pc:sldMasterMk cId="1249384714" sldId="2147483768"/>
        </pc:sldMasterMkLst>
        <pc:sldLayoutChg chg="del">
          <pc:chgData name="Skorczewski, Tyler" userId="51e037cb-caff-4c31-880d-f686087de38b" providerId="ADAL" clId="{5FB7D578-10C5-4599-AFF1-E03B58D8FBF9}" dt="2018-06-07T22:42:50.181" v="1" actId="2696"/>
          <pc:sldLayoutMkLst>
            <pc:docMk/>
            <pc:sldMasterMk cId="1249384714" sldId="2147483768"/>
            <pc:sldLayoutMk cId="502213449" sldId="2147483769"/>
          </pc:sldLayoutMkLst>
        </pc:sldLayoutChg>
        <pc:sldLayoutChg chg="del">
          <pc:chgData name="Skorczewski, Tyler" userId="51e037cb-caff-4c31-880d-f686087de38b" providerId="ADAL" clId="{5FB7D578-10C5-4599-AFF1-E03B58D8FBF9}" dt="2018-06-07T22:42:50.181" v="2" actId="2696"/>
          <pc:sldLayoutMkLst>
            <pc:docMk/>
            <pc:sldMasterMk cId="1249384714" sldId="2147483768"/>
            <pc:sldLayoutMk cId="3286423531" sldId="2147483770"/>
          </pc:sldLayoutMkLst>
        </pc:sldLayoutChg>
        <pc:sldLayoutChg chg="del">
          <pc:chgData name="Skorczewski, Tyler" userId="51e037cb-caff-4c31-880d-f686087de38b" providerId="ADAL" clId="{5FB7D578-10C5-4599-AFF1-E03B58D8FBF9}" dt="2018-06-07T22:42:50.182" v="3" actId="2696"/>
          <pc:sldLayoutMkLst>
            <pc:docMk/>
            <pc:sldMasterMk cId="1249384714" sldId="2147483768"/>
            <pc:sldLayoutMk cId="216345167" sldId="2147483771"/>
          </pc:sldLayoutMkLst>
        </pc:sldLayoutChg>
        <pc:sldLayoutChg chg="del">
          <pc:chgData name="Skorczewski, Tyler" userId="51e037cb-caff-4c31-880d-f686087de38b" providerId="ADAL" clId="{5FB7D578-10C5-4599-AFF1-E03B58D8FBF9}" dt="2018-06-07T22:42:50.183" v="4" actId="2696"/>
          <pc:sldLayoutMkLst>
            <pc:docMk/>
            <pc:sldMasterMk cId="1249384714" sldId="2147483768"/>
            <pc:sldLayoutMk cId="476480609" sldId="2147483772"/>
          </pc:sldLayoutMkLst>
        </pc:sldLayoutChg>
        <pc:sldLayoutChg chg="del">
          <pc:chgData name="Skorczewski, Tyler" userId="51e037cb-caff-4c31-880d-f686087de38b" providerId="ADAL" clId="{5FB7D578-10C5-4599-AFF1-E03B58D8FBF9}" dt="2018-06-07T22:42:50.184" v="5" actId="2696"/>
          <pc:sldLayoutMkLst>
            <pc:docMk/>
            <pc:sldMasterMk cId="1249384714" sldId="2147483768"/>
            <pc:sldLayoutMk cId="1671327136" sldId="2147483773"/>
          </pc:sldLayoutMkLst>
        </pc:sldLayoutChg>
        <pc:sldLayoutChg chg="del">
          <pc:chgData name="Skorczewski, Tyler" userId="51e037cb-caff-4c31-880d-f686087de38b" providerId="ADAL" clId="{5FB7D578-10C5-4599-AFF1-E03B58D8FBF9}" dt="2018-06-07T22:42:50.184" v="6" actId="2696"/>
          <pc:sldLayoutMkLst>
            <pc:docMk/>
            <pc:sldMasterMk cId="1249384714" sldId="2147483768"/>
            <pc:sldLayoutMk cId="2248396027" sldId="2147483774"/>
          </pc:sldLayoutMkLst>
        </pc:sldLayoutChg>
        <pc:sldLayoutChg chg="del">
          <pc:chgData name="Skorczewski, Tyler" userId="51e037cb-caff-4c31-880d-f686087de38b" providerId="ADAL" clId="{5FB7D578-10C5-4599-AFF1-E03B58D8FBF9}" dt="2018-06-07T22:42:50.185" v="7" actId="2696"/>
          <pc:sldLayoutMkLst>
            <pc:docMk/>
            <pc:sldMasterMk cId="1249384714" sldId="2147483768"/>
            <pc:sldLayoutMk cId="3151950524" sldId="2147483775"/>
          </pc:sldLayoutMkLst>
        </pc:sldLayoutChg>
        <pc:sldLayoutChg chg="del">
          <pc:chgData name="Skorczewski, Tyler" userId="51e037cb-caff-4c31-880d-f686087de38b" providerId="ADAL" clId="{5FB7D578-10C5-4599-AFF1-E03B58D8FBF9}" dt="2018-06-07T22:42:50.185" v="8" actId="2696"/>
          <pc:sldLayoutMkLst>
            <pc:docMk/>
            <pc:sldMasterMk cId="1249384714" sldId="2147483768"/>
            <pc:sldLayoutMk cId="308460641" sldId="2147483776"/>
          </pc:sldLayoutMkLst>
        </pc:sldLayoutChg>
        <pc:sldLayoutChg chg="del">
          <pc:chgData name="Skorczewski, Tyler" userId="51e037cb-caff-4c31-880d-f686087de38b" providerId="ADAL" clId="{5FB7D578-10C5-4599-AFF1-E03B58D8FBF9}" dt="2018-06-07T22:42:50.186" v="9" actId="2696"/>
          <pc:sldLayoutMkLst>
            <pc:docMk/>
            <pc:sldMasterMk cId="1249384714" sldId="2147483768"/>
            <pc:sldLayoutMk cId="2837361707" sldId="2147483777"/>
          </pc:sldLayoutMkLst>
        </pc:sldLayoutChg>
        <pc:sldLayoutChg chg="del">
          <pc:chgData name="Skorczewski, Tyler" userId="51e037cb-caff-4c31-880d-f686087de38b" providerId="ADAL" clId="{5FB7D578-10C5-4599-AFF1-E03B58D8FBF9}" dt="2018-06-07T22:42:50.187" v="10" actId="2696"/>
          <pc:sldLayoutMkLst>
            <pc:docMk/>
            <pc:sldMasterMk cId="1249384714" sldId="2147483768"/>
            <pc:sldLayoutMk cId="2878178508" sldId="2147483778"/>
          </pc:sldLayoutMkLst>
        </pc:sldLayoutChg>
        <pc:sldLayoutChg chg="del">
          <pc:chgData name="Skorczewski, Tyler" userId="51e037cb-caff-4c31-880d-f686087de38b" providerId="ADAL" clId="{5FB7D578-10C5-4599-AFF1-E03B58D8FBF9}" dt="2018-06-07T22:42:50.188" v="11" actId="2696"/>
          <pc:sldLayoutMkLst>
            <pc:docMk/>
            <pc:sldMasterMk cId="1249384714" sldId="2147483768"/>
            <pc:sldLayoutMk cId="1140127628" sldId="21474837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695-5BE7-4CB0-B0F1-9D1CB3A21EC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824FC-BE6A-4499-83E1-AADA6A1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AD0-7E82-434E-BA04-9D5432414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D547-6DF1-4190-8868-803BC78EE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42B7-F6F3-44EC-AC8F-9AFCA2BBF0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7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DEEAB2-43AB-423C-AAC3-D80DC2EBD8B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97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80896-1486-4E0F-B66D-79EB92B944D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2004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33E6C-2759-4715-864E-5C788D67E59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819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3F2A4-ACD9-48E7-AD7A-FD91B484A07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870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4F74A6-ED82-4219-BB7D-1E5B58BD6B7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9475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0D1CF-C468-4679-B38F-73AAC52EAAF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031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4A18-053D-4DED-9924-5A4196A5B01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2642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BD0E93-9FE5-471B-BFEA-9387AC47C54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9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7353-345B-4F78-86EA-C9B50AD11E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42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595180-7C83-410D-9C41-A6387C043E7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938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9D43D-D73D-4082-B182-DCDD4A18556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50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B71F74-5677-4C48-914F-AA925E699DB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39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D075-C2D4-4B74-BD36-BD0B2E1A77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3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7A60-0302-453A-9CAF-BF66A91E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3A3-C970-43E0-8315-725CF6C814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1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28C3-1CE1-4837-984A-54D6F1FC03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A81F-E9DD-4CDE-8AD6-4FF5A765A9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0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2E2-16E6-4E87-B530-A7905DF7FB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AC1-9C68-4490-BD67-EAEB1F7D3D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8E45B-3603-4521-8F71-D3F85337B019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9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213B27A-18B9-4CD4-93BD-5E26B8356934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9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/>
              <a:t>Section 6.1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553200" cy="1981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Introduction to Factoring Polynomials: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Greatest Common Factor (GCF),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Factoring by Grouping</a:t>
            </a:r>
          </a:p>
        </p:txBody>
      </p:sp>
    </p:spTree>
    <p:extLst>
      <p:ext uri="{BB962C8B-B14F-4D97-AF65-F5344CB8AC3E}">
        <p14:creationId xmlns:p14="http://schemas.microsoft.com/office/powerpoint/2010/main" val="71069095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85800" y="381000"/>
            <a:ext cx="7848600" cy="5016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The </a:t>
            </a:r>
            <a:r>
              <a:rPr lang="en-US" sz="3200" b="1" i="1" dirty="0">
                <a:solidFill>
                  <a:srgbClr val="FF0000"/>
                </a:solidFill>
              </a:rPr>
              <a:t>first step </a:t>
            </a:r>
            <a:r>
              <a:rPr lang="en-US" sz="3200" dirty="0">
                <a:solidFill>
                  <a:prstClr val="black"/>
                </a:solidFill>
              </a:rPr>
              <a:t>in factoring any kind of  polynomial </a:t>
            </a:r>
            <a:r>
              <a:rPr lang="en-US" sz="3200" b="1" dirty="0">
                <a:solidFill>
                  <a:srgbClr val="0000FF"/>
                </a:solidFill>
              </a:rPr>
              <a:t>ALWAYS</a:t>
            </a:r>
            <a:r>
              <a:rPr lang="en-US" sz="3200" dirty="0">
                <a:solidFill>
                  <a:prstClr val="black"/>
                </a:solidFill>
              </a:rPr>
              <a:t> is to see if you can find a GCF (other than 1) of all its terms. 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If we can find such a GCF, then we write the polynomial as a product by </a:t>
            </a:r>
            <a:r>
              <a:rPr lang="en-US" sz="3200" b="1" i="1" dirty="0">
                <a:solidFill>
                  <a:srgbClr val="C0504D"/>
                </a:solidFill>
              </a:rPr>
              <a:t>factoring out</a:t>
            </a:r>
            <a:r>
              <a:rPr lang="en-US" sz="3200" dirty="0">
                <a:solidFill>
                  <a:prstClr val="black"/>
                </a:solidFill>
              </a:rPr>
              <a:t> the GCF from all the terms.  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The remaining factors in each term will form a polynomial this is written in parentheses after the GCF.</a:t>
            </a:r>
          </a:p>
        </p:txBody>
      </p:sp>
    </p:spTree>
    <p:extLst>
      <p:ext uri="{BB962C8B-B14F-4D97-AF65-F5344CB8AC3E}">
        <p14:creationId xmlns:p14="http://schemas.microsoft.com/office/powerpoint/2010/main" val="926356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228600" y="228600"/>
            <a:ext cx="2057400" cy="711200"/>
            <a:chOff x="192" y="240"/>
            <a:chExt cx="1200" cy="480"/>
          </a:xfrm>
        </p:grpSpPr>
        <p:sp>
          <p:nvSpPr>
            <p:cNvPr id="23558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3559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Example:</a:t>
              </a:r>
            </a:p>
          </p:txBody>
        </p:sp>
      </p:grpSp>
      <p:sp>
        <p:nvSpPr>
          <p:cNvPr id="23555" name="Text Box 5"/>
          <p:cNvSpPr txBox="1">
            <a:spLocks noChangeArrowheads="1"/>
          </p:cNvSpPr>
          <p:nvPr/>
        </p:nvSpPr>
        <p:spPr bwMode="auto">
          <a:xfrm>
            <a:off x="2362200" y="381000"/>
            <a:ext cx="7315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200" b="1">
                <a:solidFill>
                  <a:prstClr val="black"/>
                </a:solidFill>
              </a:rPr>
              <a:t>Factor out the GCF in 6</a:t>
            </a:r>
            <a:r>
              <a:rPr lang="en-US" sz="3200" b="1" i="1">
                <a:solidFill>
                  <a:prstClr val="black"/>
                </a:solidFill>
              </a:rPr>
              <a:t>x</a:t>
            </a:r>
            <a:r>
              <a:rPr lang="en-US" sz="3200" b="1" baseline="30000">
                <a:solidFill>
                  <a:prstClr val="black"/>
                </a:solidFill>
              </a:rPr>
              <a:t>3</a:t>
            </a:r>
            <a:r>
              <a:rPr lang="en-US" sz="3200" b="1">
                <a:solidFill>
                  <a:prstClr val="black"/>
                </a:solidFill>
              </a:rPr>
              <a:t> – 9</a:t>
            </a:r>
            <a:r>
              <a:rPr lang="en-US" sz="3200" b="1" i="1">
                <a:solidFill>
                  <a:prstClr val="black"/>
                </a:solidFill>
              </a:rPr>
              <a:t>x</a:t>
            </a:r>
            <a:r>
              <a:rPr lang="en-US" sz="3200" b="1" baseline="30000">
                <a:solidFill>
                  <a:prstClr val="black"/>
                </a:solidFill>
              </a:rPr>
              <a:t>2</a:t>
            </a:r>
            <a:r>
              <a:rPr lang="en-US" sz="3200" b="1">
                <a:solidFill>
                  <a:prstClr val="black"/>
                </a:solidFill>
              </a:rPr>
              <a:t> + 12</a:t>
            </a:r>
            <a:r>
              <a:rPr lang="en-US" sz="3200" b="1" i="1">
                <a:solidFill>
                  <a:prstClr val="black"/>
                </a:solidFill>
              </a:rPr>
              <a:t>x</a:t>
            </a:r>
            <a:r>
              <a:rPr lang="en-US" sz="3200" b="1">
                <a:solidFill>
                  <a:prstClr val="black"/>
                </a:solidFill>
              </a:rPr>
              <a:t>: </a:t>
            </a:r>
          </a:p>
        </p:txBody>
      </p: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457200" y="1143000"/>
            <a:ext cx="8305800" cy="530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b="1" u="sng">
                <a:solidFill>
                  <a:prstClr val="black"/>
                </a:solidFill>
              </a:rPr>
              <a:t>SOLUTION</a:t>
            </a:r>
            <a:r>
              <a:rPr lang="en-US" sz="2800">
                <a:solidFill>
                  <a:prstClr val="black"/>
                </a:solidFill>
              </a:rPr>
              <a:t>:                    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2800">
                <a:solidFill>
                  <a:prstClr val="black"/>
                </a:solidFill>
              </a:rPr>
              <a:t>     </a:t>
            </a:r>
            <a:r>
              <a:rPr lang="en-US" sz="2800">
                <a:solidFill>
                  <a:srgbClr val="C0504D"/>
                </a:solidFill>
              </a:rPr>
              <a:t>GCF</a:t>
            </a:r>
            <a:r>
              <a:rPr lang="en-US" sz="2800">
                <a:solidFill>
                  <a:prstClr val="black"/>
                </a:solidFill>
              </a:rPr>
              <a:t> = </a:t>
            </a:r>
            <a:r>
              <a:rPr lang="en-US" sz="2800">
                <a:solidFill>
                  <a:srgbClr val="C0504D"/>
                </a:solidFill>
              </a:rPr>
              <a:t>3x</a:t>
            </a:r>
            <a:r>
              <a:rPr lang="en-US" sz="2800">
                <a:solidFill>
                  <a:prstClr val="black"/>
                </a:solidFill>
              </a:rPr>
              <a:t>    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</a:pPr>
            <a:r>
              <a:rPr lang="en-US" sz="2800">
                <a:solidFill>
                  <a:prstClr val="black"/>
                </a:solidFill>
              </a:rPr>
              <a:t>     Now divide each term by </a:t>
            </a:r>
            <a:r>
              <a:rPr lang="en-US" sz="2800">
                <a:solidFill>
                  <a:srgbClr val="C0504D"/>
                </a:solidFill>
              </a:rPr>
              <a:t>3x</a:t>
            </a:r>
            <a:r>
              <a:rPr lang="en-US" sz="2800">
                <a:solidFill>
                  <a:prstClr val="black"/>
                </a:solidFill>
              </a:rPr>
              <a:t>: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	   </a:t>
            </a:r>
            <a:r>
              <a:rPr lang="en-US" sz="2800" u="sng">
                <a:solidFill>
                  <a:prstClr val="black"/>
                </a:solidFill>
              </a:rPr>
              <a:t>6x</a:t>
            </a:r>
            <a:r>
              <a:rPr lang="en-US" sz="2800" u="sng" baseline="30000">
                <a:solidFill>
                  <a:prstClr val="black"/>
                </a:solidFill>
              </a:rPr>
              <a:t>3</a:t>
            </a:r>
            <a:r>
              <a:rPr lang="en-US" sz="2800">
                <a:solidFill>
                  <a:prstClr val="black"/>
                </a:solidFill>
              </a:rPr>
              <a:t> = </a:t>
            </a:r>
            <a:r>
              <a:rPr lang="en-US" sz="2800">
                <a:solidFill>
                  <a:srgbClr val="FF0000"/>
                </a:solidFill>
              </a:rPr>
              <a:t>2x</a:t>
            </a:r>
            <a:r>
              <a:rPr lang="en-US" sz="2800" baseline="30000">
                <a:solidFill>
                  <a:srgbClr val="FF0000"/>
                </a:solidFill>
              </a:rPr>
              <a:t>2</a:t>
            </a:r>
            <a:r>
              <a:rPr lang="en-US" sz="2800">
                <a:solidFill>
                  <a:srgbClr val="FF0000"/>
                </a:solidFill>
              </a:rPr>
              <a:t> </a:t>
            </a:r>
            <a:r>
              <a:rPr lang="en-US" sz="2800">
                <a:solidFill>
                  <a:prstClr val="black"/>
                </a:solidFill>
              </a:rPr>
              <a:t>     </a:t>
            </a:r>
            <a:r>
              <a:rPr lang="en-US" sz="2800" u="sng">
                <a:solidFill>
                  <a:prstClr val="black"/>
                </a:solidFill>
              </a:rPr>
              <a:t>-9x</a:t>
            </a:r>
            <a:r>
              <a:rPr lang="en-US" sz="2800" u="sng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= </a:t>
            </a:r>
            <a:r>
              <a:rPr lang="en-US" sz="2800">
                <a:solidFill>
                  <a:srgbClr val="FF0000"/>
                </a:solidFill>
              </a:rPr>
              <a:t>-3x</a:t>
            </a:r>
            <a:r>
              <a:rPr lang="en-US" sz="2800">
                <a:solidFill>
                  <a:prstClr val="black"/>
                </a:solidFill>
              </a:rPr>
              <a:t>      </a:t>
            </a:r>
            <a:r>
              <a:rPr lang="en-US" sz="2800" u="sng">
                <a:solidFill>
                  <a:prstClr val="black"/>
                </a:solidFill>
              </a:rPr>
              <a:t>12x</a:t>
            </a:r>
            <a:r>
              <a:rPr lang="en-US" sz="2800">
                <a:solidFill>
                  <a:prstClr val="black"/>
                </a:solidFill>
              </a:rPr>
              <a:t> = </a:t>
            </a:r>
            <a:r>
              <a:rPr lang="en-US" sz="2800">
                <a:solidFill>
                  <a:srgbClr val="FF0000"/>
                </a:solidFill>
              </a:rPr>
              <a:t>4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         </a:t>
            </a:r>
            <a:r>
              <a:rPr lang="en-US" sz="2800">
                <a:solidFill>
                  <a:srgbClr val="C0504D"/>
                </a:solidFill>
              </a:rPr>
              <a:t>3x	          3x                  3x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prstClr val="black"/>
                </a:solidFill>
              </a:rPr>
              <a:t>	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1000">
                <a:solidFill>
                  <a:prstClr val="black"/>
                </a:solidFill>
              </a:rPr>
              <a:t> 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u="sng">
                <a:solidFill>
                  <a:prstClr val="black"/>
                </a:solidFill>
              </a:rPr>
              <a:t>ANSWER</a:t>
            </a:r>
            <a:r>
              <a:rPr lang="en-US" sz="2800">
                <a:solidFill>
                  <a:prstClr val="black"/>
                </a:solidFill>
              </a:rPr>
              <a:t>: </a:t>
            </a:r>
            <a:r>
              <a:rPr lang="en-US" sz="2800" b="1">
                <a:solidFill>
                  <a:srgbClr val="C0504D"/>
                </a:solidFill>
              </a:rPr>
              <a:t>3</a:t>
            </a:r>
            <a:r>
              <a:rPr lang="en-US" sz="2800" b="1" i="1">
                <a:solidFill>
                  <a:srgbClr val="C0504D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(</a:t>
            </a:r>
            <a:r>
              <a:rPr lang="en-US" sz="2800">
                <a:solidFill>
                  <a:srgbClr val="FF0000"/>
                </a:solidFill>
              </a:rPr>
              <a:t>2</a:t>
            </a:r>
            <a:r>
              <a:rPr lang="en-US" sz="2800" i="1">
                <a:solidFill>
                  <a:srgbClr val="FF0000"/>
                </a:solidFill>
              </a:rPr>
              <a:t>x</a:t>
            </a:r>
            <a:r>
              <a:rPr lang="en-US" sz="2800" baseline="30000">
                <a:solidFill>
                  <a:srgbClr val="FF0000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>
                <a:solidFill>
                  <a:srgbClr val="FF0000"/>
                </a:solidFill>
              </a:rPr>
              <a:t>– 3</a:t>
            </a:r>
            <a:r>
              <a:rPr lang="en-US" sz="2800" i="1">
                <a:solidFill>
                  <a:srgbClr val="FF0000"/>
                </a:solidFill>
              </a:rPr>
              <a:t>x</a:t>
            </a:r>
            <a:r>
              <a:rPr lang="en-US" sz="2800">
                <a:solidFill>
                  <a:srgbClr val="FF0000"/>
                </a:solidFill>
              </a:rPr>
              <a:t> + 4</a:t>
            </a:r>
            <a:r>
              <a:rPr lang="en-US" sz="2800">
                <a:solidFill>
                  <a:prstClr val="black"/>
                </a:solidFill>
              </a:rPr>
              <a:t>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00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FF0000"/>
                </a:solidFill>
              </a:rPr>
              <a:t>HOW WOULD YOU CHECK THIS ANSWER????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srgbClr val="0000CC"/>
                </a:solidFill>
              </a:rPr>
              <a:t>Multiply back out using the distributive property and see if you get back to the original polynomial.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143000" y="5867400"/>
            <a:ext cx="7086600" cy="923925"/>
          </a:xfrm>
          <a:prstGeom prst="rect">
            <a:avLst/>
          </a:prstGeom>
          <a:solidFill>
            <a:srgbClr val="FFFF00"/>
          </a:solidFill>
          <a:ln w="508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1">
                <a:solidFill>
                  <a:srgbClr val="FF0000"/>
                </a:solidFill>
              </a:rPr>
              <a:t>  </a:t>
            </a:r>
            <a:r>
              <a:rPr lang="en-US" sz="5400" b="1">
                <a:solidFill>
                  <a:prstClr val="black"/>
                </a:solidFill>
              </a:rPr>
              <a:t>ALWAYS DO THIS!!!</a:t>
            </a:r>
          </a:p>
        </p:txBody>
      </p:sp>
    </p:spTree>
    <p:extLst>
      <p:ext uri="{BB962C8B-B14F-4D97-AF65-F5344CB8AC3E}">
        <p14:creationId xmlns:p14="http://schemas.microsoft.com/office/powerpoint/2010/main" val="14337698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0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81000" y="457200"/>
            <a:ext cx="82296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   Note that a question that says “</a:t>
            </a:r>
            <a:r>
              <a:rPr lang="en-US" sz="2800" b="1" u="sng" dirty="0">
                <a:solidFill>
                  <a:srgbClr val="FF0000"/>
                </a:solidFill>
              </a:rPr>
              <a:t>find</a:t>
            </a:r>
            <a:r>
              <a:rPr lang="en-US" sz="2800" b="1" dirty="0">
                <a:solidFill>
                  <a:srgbClr val="FF0000"/>
                </a:solidFill>
              </a:rPr>
              <a:t> the GCF</a:t>
            </a:r>
            <a:r>
              <a:rPr lang="en-US" sz="2800" dirty="0">
                <a:solidFill>
                  <a:prstClr val="black"/>
                </a:solidFill>
              </a:rPr>
              <a:t>” of a list of terms only requires typing in the GCF for the answer.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   Problems that say “</a:t>
            </a:r>
            <a:r>
              <a:rPr lang="en-US" sz="2800" b="1" u="sng" dirty="0">
                <a:solidFill>
                  <a:srgbClr val="FF0000"/>
                </a:solidFill>
              </a:rPr>
              <a:t>factor out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the GCF” from a polynomial require you to write the GCF followed by another polynomial in parentheses.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  <a:buFont typeface="Arial" charset="0"/>
              <a:buChar char="•"/>
            </a:pPr>
            <a:endParaRPr lang="en-US" sz="2800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 u="sng" dirty="0">
                <a:solidFill>
                  <a:prstClr val="black"/>
                </a:solidFill>
              </a:rPr>
              <a:t>Examples</a:t>
            </a:r>
            <a:r>
              <a:rPr lang="en-US" sz="2800" b="1" dirty="0">
                <a:solidFill>
                  <a:prstClr val="black"/>
                </a:solidFill>
              </a:rPr>
              <a:t>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1. </a:t>
            </a:r>
            <a:r>
              <a:rPr lang="en-US" sz="2800" b="1" u="sng" dirty="0">
                <a:solidFill>
                  <a:srgbClr val="FF0000"/>
                </a:solidFill>
              </a:rPr>
              <a:t>Find</a:t>
            </a:r>
            <a:r>
              <a:rPr lang="en-US" sz="2800" b="1" dirty="0">
                <a:solidFill>
                  <a:srgbClr val="FF0000"/>
                </a:solidFill>
              </a:rPr>
              <a:t> the GCF </a:t>
            </a:r>
            <a:r>
              <a:rPr lang="en-US" sz="2800" dirty="0">
                <a:solidFill>
                  <a:prstClr val="black"/>
                </a:solidFill>
              </a:rPr>
              <a:t>of 2x</a:t>
            </a:r>
            <a:r>
              <a:rPr lang="en-US" sz="2800" baseline="30000" dirty="0">
                <a:solidFill>
                  <a:prstClr val="black"/>
                </a:solidFill>
              </a:rPr>
              <a:t>3</a:t>
            </a:r>
            <a:r>
              <a:rPr lang="en-US" sz="2800" dirty="0">
                <a:solidFill>
                  <a:prstClr val="black"/>
                </a:solidFill>
              </a:rPr>
              <a:t>, 10x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, and 4x.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      Answer:  2x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2. </a:t>
            </a:r>
            <a:r>
              <a:rPr lang="en-US" sz="2800" b="1" i="1" u="sng" dirty="0">
                <a:solidFill>
                  <a:srgbClr val="FF0000"/>
                </a:solidFill>
              </a:rPr>
              <a:t>Factor out</a:t>
            </a:r>
            <a:r>
              <a:rPr lang="en-US" sz="2800" b="1" i="1" dirty="0">
                <a:solidFill>
                  <a:srgbClr val="FF0000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the GCF </a:t>
            </a:r>
            <a:r>
              <a:rPr lang="en-US" sz="2800" dirty="0">
                <a:solidFill>
                  <a:prstClr val="black"/>
                </a:solidFill>
              </a:rPr>
              <a:t>of 2x</a:t>
            </a:r>
            <a:r>
              <a:rPr lang="en-US" sz="2800" baseline="30000" dirty="0">
                <a:solidFill>
                  <a:prstClr val="black"/>
                </a:solidFill>
              </a:rPr>
              <a:t>3 </a:t>
            </a:r>
            <a:r>
              <a:rPr lang="en-US" sz="2800" dirty="0">
                <a:solidFill>
                  <a:prstClr val="black"/>
                </a:solidFill>
              </a:rPr>
              <a:t>+ 10x</a:t>
            </a:r>
            <a:r>
              <a:rPr lang="en-US" sz="2800" baseline="30000" dirty="0">
                <a:solidFill>
                  <a:prstClr val="black"/>
                </a:solidFill>
              </a:rPr>
              <a:t>2 </a:t>
            </a:r>
            <a:r>
              <a:rPr lang="en-US" sz="2800" dirty="0">
                <a:solidFill>
                  <a:prstClr val="black"/>
                </a:solidFill>
              </a:rPr>
              <a:t>+ 4x.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      Answer:  2x (x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 + 5x +2)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9980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228600" y="228600"/>
            <a:ext cx="2057400" cy="711200"/>
            <a:chOff x="192" y="240"/>
            <a:chExt cx="1200" cy="480"/>
          </a:xfrm>
        </p:grpSpPr>
        <p:sp>
          <p:nvSpPr>
            <p:cNvPr id="24583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4584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Example:</a:t>
              </a:r>
            </a:p>
          </p:txBody>
        </p:sp>
      </p:grpSp>
      <p:sp>
        <p:nvSpPr>
          <p:cNvPr id="130054" name="Text Box 6"/>
          <p:cNvSpPr txBox="1">
            <a:spLocks noChangeArrowheads="1"/>
          </p:cNvSpPr>
          <p:nvPr/>
        </p:nvSpPr>
        <p:spPr bwMode="auto">
          <a:xfrm>
            <a:off x="762000" y="1219200"/>
            <a:ext cx="7772400" cy="302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	</a:t>
            </a:r>
            <a:r>
              <a:rPr lang="en-US" sz="2800" b="1">
                <a:solidFill>
                  <a:srgbClr val="C0504D"/>
                </a:solidFill>
              </a:rPr>
              <a:t>GCF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= </a:t>
            </a:r>
            <a:r>
              <a:rPr lang="en-US" sz="2800">
                <a:solidFill>
                  <a:srgbClr val="C0504D"/>
                </a:solidFill>
                <a:cs typeface="Times New Roman" pitchFamily="18" charset="0"/>
              </a:rPr>
              <a:t>7xy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 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Now divide each term by </a:t>
            </a:r>
            <a:r>
              <a:rPr lang="en-US" sz="2800">
                <a:solidFill>
                  <a:srgbClr val="C0504D"/>
                </a:solidFill>
                <a:cs typeface="Times New Roman" pitchFamily="18" charset="0"/>
              </a:rPr>
              <a:t>7xy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: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     </a:t>
            </a:r>
            <a:r>
              <a:rPr lang="en-US" sz="2800" u="sng">
                <a:solidFill>
                  <a:prstClr val="black"/>
                </a:solidFill>
                <a:cs typeface="Times New Roman" pitchFamily="18" charset="0"/>
              </a:rPr>
              <a:t>14x</a:t>
            </a:r>
            <a:r>
              <a:rPr lang="en-US" sz="2800" u="sng" baseline="30000">
                <a:solidFill>
                  <a:prstClr val="black"/>
                </a:solidFill>
                <a:cs typeface="Times New Roman" pitchFamily="18" charset="0"/>
              </a:rPr>
              <a:t>3</a:t>
            </a:r>
            <a:r>
              <a:rPr lang="en-US" sz="2800" u="sng">
                <a:solidFill>
                  <a:prstClr val="black"/>
                </a:solidFill>
                <a:cs typeface="Times New Roman" pitchFamily="18" charset="0"/>
              </a:rPr>
              <a:t>y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= 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2x</a:t>
            </a:r>
            <a:r>
              <a:rPr lang="en-US" sz="2800" baseline="30000">
                <a:solidFill>
                  <a:srgbClr val="FF0000"/>
                </a:solidFill>
                <a:cs typeface="Times New Roman" pitchFamily="18" charset="0"/>
              </a:rPr>
              <a:t>2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   </a:t>
            </a:r>
            <a:r>
              <a:rPr lang="en-US" sz="2800" u="sng">
                <a:solidFill>
                  <a:prstClr val="black"/>
                </a:solidFill>
                <a:cs typeface="Times New Roman" pitchFamily="18" charset="0"/>
              </a:rPr>
              <a:t>7x</a:t>
            </a:r>
            <a:r>
              <a:rPr lang="en-US" sz="2800" u="sng" baseline="3000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en-US" sz="2800" u="sng">
                <a:solidFill>
                  <a:prstClr val="black"/>
                </a:solidFill>
                <a:cs typeface="Times New Roman" pitchFamily="18" charset="0"/>
              </a:rPr>
              <a:t>y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= 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x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  </a:t>
            </a:r>
            <a:r>
              <a:rPr lang="en-US" sz="2800" u="sng">
                <a:solidFill>
                  <a:prstClr val="black"/>
                </a:solidFill>
                <a:cs typeface="Times New Roman" pitchFamily="18" charset="0"/>
              </a:rPr>
              <a:t>-7xy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= </a:t>
            </a:r>
            <a:r>
              <a:rPr lang="en-US" sz="2800">
                <a:solidFill>
                  <a:srgbClr val="FF0000"/>
                </a:solidFill>
                <a:cs typeface="Times New Roman" pitchFamily="18" charset="0"/>
              </a:rPr>
              <a:t>-1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       </a:t>
            </a:r>
            <a:r>
              <a:rPr lang="en-US" sz="2800">
                <a:solidFill>
                  <a:srgbClr val="C0504D"/>
                </a:solidFill>
                <a:cs typeface="Times New Roman" pitchFamily="18" charset="0"/>
              </a:rPr>
              <a:t>7xy                 </a:t>
            </a:r>
            <a:r>
              <a:rPr lang="en-US">
                <a:solidFill>
                  <a:srgbClr val="C0504D"/>
                </a:solidFill>
              </a:rPr>
              <a:t>7xy              7xy</a:t>
            </a:r>
            <a:endParaRPr lang="en-US" sz="2800">
              <a:solidFill>
                <a:srgbClr val="C0504D"/>
              </a:solidFill>
              <a:cs typeface="Times New Roman" pitchFamily="18" charset="0"/>
            </a:endParaRP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	</a:t>
            </a:r>
            <a:r>
              <a:rPr lang="en-US" sz="2800" u="sng">
                <a:solidFill>
                  <a:prstClr val="black"/>
                </a:solidFill>
                <a:cs typeface="Times New Roman" pitchFamily="18" charset="0"/>
              </a:rPr>
              <a:t>ANSWER</a:t>
            </a:r>
            <a:r>
              <a:rPr lang="en-US" sz="2800">
                <a:solidFill>
                  <a:prstClr val="black"/>
                </a:solidFill>
                <a:cs typeface="Times New Roman" pitchFamily="18" charset="0"/>
              </a:rPr>
              <a:t>: </a:t>
            </a:r>
            <a:r>
              <a:rPr lang="en-US" sz="2800" b="1">
                <a:solidFill>
                  <a:srgbClr val="C0504D"/>
                </a:solidFill>
              </a:rPr>
              <a:t>7</a:t>
            </a:r>
            <a:r>
              <a:rPr lang="en-US" sz="2800" b="1" i="1">
                <a:solidFill>
                  <a:srgbClr val="C0504D"/>
                </a:solidFill>
              </a:rPr>
              <a:t>xy</a:t>
            </a:r>
            <a:r>
              <a:rPr lang="en-US" sz="2800">
                <a:solidFill>
                  <a:prstClr val="black"/>
                </a:solidFill>
              </a:rPr>
              <a:t>(</a:t>
            </a:r>
            <a:r>
              <a:rPr lang="en-US" sz="2800">
                <a:solidFill>
                  <a:srgbClr val="FF0000"/>
                </a:solidFill>
              </a:rPr>
              <a:t>2</a:t>
            </a:r>
            <a:r>
              <a:rPr lang="en-US" sz="2800" i="1">
                <a:solidFill>
                  <a:srgbClr val="FF0000"/>
                </a:solidFill>
              </a:rPr>
              <a:t>x</a:t>
            </a:r>
            <a:r>
              <a:rPr lang="en-US" sz="2800" baseline="30000">
                <a:solidFill>
                  <a:srgbClr val="FF0000"/>
                </a:solidFill>
              </a:rPr>
              <a:t>2</a:t>
            </a:r>
            <a:r>
              <a:rPr lang="en-US" sz="2800">
                <a:solidFill>
                  <a:srgbClr val="FF0000"/>
                </a:solidFill>
              </a:rPr>
              <a:t> + </a:t>
            </a:r>
            <a:r>
              <a:rPr lang="en-US" sz="2800" i="1">
                <a:solidFill>
                  <a:srgbClr val="FF0000"/>
                </a:solidFill>
              </a:rPr>
              <a:t>x</a:t>
            </a:r>
            <a:r>
              <a:rPr lang="en-US" sz="2800">
                <a:solidFill>
                  <a:srgbClr val="FF0000"/>
                </a:solidFill>
              </a:rPr>
              <a:t> – 1</a:t>
            </a:r>
            <a:r>
              <a:rPr lang="en-US" sz="280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4580" name="Text Box 5"/>
          <p:cNvSpPr txBox="1">
            <a:spLocks noChangeArrowheads="1"/>
          </p:cNvSpPr>
          <p:nvPr/>
        </p:nvSpPr>
        <p:spPr bwMode="auto">
          <a:xfrm>
            <a:off x="685800" y="1143000"/>
            <a:ext cx="7315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</a:rPr>
              <a:t>Factor out the GCF in</a:t>
            </a:r>
          </a:p>
        </p:txBody>
      </p:sp>
      <p:sp>
        <p:nvSpPr>
          <p:cNvPr id="24581" name="Rectangle 7"/>
          <p:cNvSpPr>
            <a:spLocks noChangeArrowheads="1"/>
          </p:cNvSpPr>
          <p:nvPr/>
        </p:nvSpPr>
        <p:spPr bwMode="auto">
          <a:xfrm>
            <a:off x="4038600" y="1152525"/>
            <a:ext cx="3886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 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14</a:t>
            </a:r>
            <a:r>
              <a:rPr lang="en-US" sz="28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</a:t>
            </a:r>
            <a:r>
              <a:rPr lang="en-US" sz="2800" b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8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+ 7</a:t>
            </a:r>
            <a:r>
              <a:rPr lang="en-US" sz="28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</a:t>
            </a:r>
            <a:r>
              <a:rPr lang="en-US" sz="2800" b="1" baseline="30000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8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800" b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 – 7</a:t>
            </a:r>
            <a:r>
              <a:rPr lang="en-US" sz="2800" b="1" i="1">
                <a:solidFill>
                  <a:srgbClr val="000000"/>
                </a:solidFill>
                <a:latin typeface="Times New Roman" pitchFamily="18" charset="0"/>
                <a:cs typeface="Arial" charset="0"/>
              </a:rPr>
              <a:t>xy</a:t>
            </a:r>
            <a:endParaRPr lang="en-US" sz="2400" b="1">
              <a:solidFill>
                <a:prstClr val="black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33400" y="4556125"/>
            <a:ext cx="7696200" cy="169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u="sng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NOW CHECK:</a:t>
            </a:r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3200">
                <a:solidFill>
                  <a:srgbClr val="0000CC"/>
                </a:solidFill>
                <a:latin typeface="Times New Roman" pitchFamily="18" charset="0"/>
                <a:cs typeface="Arial" charset="0"/>
              </a:rPr>
              <a:t>Multiply back out using the distributive property and see if you get back to the original polynomial.</a:t>
            </a:r>
          </a:p>
        </p:txBody>
      </p:sp>
    </p:spTree>
    <p:extLst>
      <p:ext uri="{BB962C8B-B14F-4D97-AF65-F5344CB8AC3E}">
        <p14:creationId xmlns:p14="http://schemas.microsoft.com/office/powerpoint/2010/main" val="1830356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50" name="Group 2"/>
          <p:cNvGrpSpPr>
            <a:grpSpLocks/>
          </p:cNvGrpSpPr>
          <p:nvPr/>
        </p:nvGrpSpPr>
        <p:grpSpPr bwMode="auto">
          <a:xfrm>
            <a:off x="304800" y="381000"/>
            <a:ext cx="1905000" cy="762000"/>
            <a:chOff x="192" y="240"/>
            <a:chExt cx="1200" cy="480"/>
          </a:xfrm>
        </p:grpSpPr>
        <p:sp>
          <p:nvSpPr>
            <p:cNvPr id="27655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7656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762000" y="1371600"/>
            <a:ext cx="7315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Factor out the GCF in each of the following polynomials.</a:t>
            </a:r>
          </a:p>
        </p:txBody>
      </p:sp>
      <p:sp>
        <p:nvSpPr>
          <p:cNvPr id="131078" name="Text Box 6"/>
          <p:cNvSpPr txBox="1">
            <a:spLocks noChangeArrowheads="1"/>
          </p:cNvSpPr>
          <p:nvPr/>
        </p:nvSpPr>
        <p:spPr bwMode="auto">
          <a:xfrm>
            <a:off x="762000" y="2362200"/>
            <a:ext cx="7620000" cy="4487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6(</a:t>
            </a:r>
            <a:r>
              <a:rPr lang="en-US" sz="28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+ 2) – </a:t>
            </a:r>
            <a:r>
              <a:rPr lang="en-US" sz="28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x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+ 2):</a:t>
            </a:r>
          </a:p>
          <a:p>
            <a:pPr marL="457200" indent="-4572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 They both have an (x+2), so that’s the common factor. Pull that part out and just see what’s left:   </a:t>
            </a:r>
            <a:r>
              <a:rPr lang="en-US" sz="2800" b="1" dirty="0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b="1" i="1" dirty="0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x</a:t>
            </a:r>
            <a:r>
              <a:rPr lang="en-US" sz="2800" b="1" dirty="0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+ 2)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(6 – </a:t>
            </a:r>
            <a:r>
              <a:rPr lang="en-US" sz="28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  <a:p>
            <a:pPr marL="514350" indent="-514350" fontAlgn="base">
              <a:spcBef>
                <a:spcPct val="20000"/>
              </a:spcBef>
              <a:spcAft>
                <a:spcPct val="0"/>
              </a:spcAft>
              <a:buFontTx/>
              <a:buAutoNum type="arabicParenR" startAt="2"/>
              <a:defRPr/>
            </a:pPr>
            <a:r>
              <a:rPr lang="en-US" sz="28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xy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+ 1) – (</a:t>
            </a:r>
            <a:r>
              <a:rPr lang="en-US" sz="2800" i="1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+ 1): </a:t>
            </a:r>
          </a:p>
          <a:p>
            <a:pPr marL="514350" indent="-51435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 First write the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– 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as a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-1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:</a:t>
            </a:r>
          </a:p>
          <a:p>
            <a:pPr marL="914400" lvl="1" indent="-45720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/>
            </a:pPr>
            <a:r>
              <a:rPr lang="en-US" sz="2800" i="1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xy</a:t>
            </a:r>
            <a:r>
              <a:rPr lang="en-US" sz="2800" b="1" dirty="0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b="1" i="1" dirty="0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800" b="1" dirty="0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+ 1)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– 1</a:t>
            </a:r>
            <a:r>
              <a:rPr lang="en-US" sz="2800" b="1" dirty="0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b="1" i="1" dirty="0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800" b="1" dirty="0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+ 1)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</a:p>
          <a:p>
            <a:pPr marL="914400" lvl="1" indent="-45720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Now pull out the (y + 1) from both parts:</a:t>
            </a:r>
          </a:p>
          <a:p>
            <a:pPr marL="914400" lvl="1" indent="-457200" fontAlgn="base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  <a:defRPr/>
            </a:pP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(y + 1)(</a:t>
            </a:r>
            <a:r>
              <a:rPr lang="en-US" sz="2800" dirty="0" err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xy</a:t>
            </a:r>
            <a:r>
              <a:rPr lang="en-US" sz="2800" dirty="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– 1)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505200" y="3657600"/>
            <a:ext cx="6096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FF0000"/>
                </a:solidFill>
              </a:rPr>
              <a:t>How would you check this?</a:t>
            </a:r>
            <a:endParaRPr lang="en-US" sz="3600">
              <a:solidFill>
                <a:prstClr val="black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733800" y="6211888"/>
            <a:ext cx="6096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FF0000"/>
                </a:solidFill>
              </a:rPr>
              <a:t>Now check this!</a:t>
            </a:r>
            <a:endParaRPr lang="en-US" sz="3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7622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76200" y="17719"/>
            <a:ext cx="845820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marL="457200" indent="-45720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Factoring polynomials often involves additional techniques </a:t>
            </a:r>
            <a:r>
              <a:rPr lang="en-US" b="1" dirty="0">
                <a:solidFill>
                  <a:srgbClr val="FF0000"/>
                </a:solidFill>
              </a:rPr>
              <a:t>after</a:t>
            </a:r>
            <a:r>
              <a:rPr lang="en-US" dirty="0">
                <a:solidFill>
                  <a:prstClr val="black"/>
                </a:solidFill>
              </a:rPr>
              <a:t> initially factoring out any GCF.</a:t>
            </a:r>
          </a:p>
          <a:p>
            <a:pPr marL="457200" indent="-457200" eaLnBrk="1" fontAlgn="base" hangingPunct="1">
              <a:lnSpc>
                <a:spcPct val="90000"/>
              </a:lnSpc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 One technique is </a:t>
            </a:r>
            <a:r>
              <a:rPr lang="en-US" b="1" i="1" dirty="0">
                <a:solidFill>
                  <a:srgbClr val="C0504D"/>
                </a:solidFill>
              </a:rPr>
              <a:t>factoring by grouping</a:t>
            </a:r>
            <a:r>
              <a:rPr lang="en-US" dirty="0">
                <a:solidFill>
                  <a:prstClr val="black"/>
                </a:solidFill>
              </a:rPr>
              <a:t>., which is especially useful for 4-term polynomials.</a:t>
            </a:r>
          </a:p>
        </p:txBody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79744" y="1439647"/>
            <a:ext cx="8534400" cy="473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b="1" dirty="0">
                <a:solidFill>
                  <a:prstClr val="black"/>
                </a:solidFill>
              </a:rPr>
              <a:t>Example</a:t>
            </a:r>
            <a:r>
              <a:rPr lang="en-US" sz="2800" dirty="0">
                <a:solidFill>
                  <a:prstClr val="black"/>
                </a:solidFill>
              </a:rPr>
              <a:t>: Factor </a:t>
            </a:r>
            <a:r>
              <a:rPr lang="en-US" sz="2800" b="1" i="1" dirty="0" err="1">
                <a:solidFill>
                  <a:prstClr val="black"/>
                </a:solidFill>
              </a:rPr>
              <a:t>xy</a:t>
            </a:r>
            <a:r>
              <a:rPr lang="en-US" sz="2800" b="1" dirty="0">
                <a:solidFill>
                  <a:prstClr val="black"/>
                </a:solidFill>
              </a:rPr>
              <a:t> + </a:t>
            </a:r>
            <a:r>
              <a:rPr lang="en-US" sz="2800" b="1" i="1" dirty="0">
                <a:solidFill>
                  <a:prstClr val="black"/>
                </a:solidFill>
              </a:rPr>
              <a:t>y</a:t>
            </a:r>
            <a:r>
              <a:rPr lang="en-US" sz="2800" b="1" dirty="0">
                <a:solidFill>
                  <a:prstClr val="black"/>
                </a:solidFill>
              </a:rPr>
              <a:t> + 2</a:t>
            </a:r>
            <a:r>
              <a:rPr lang="en-US" sz="2800" b="1" i="1" dirty="0">
                <a:solidFill>
                  <a:prstClr val="black"/>
                </a:solidFill>
              </a:rPr>
              <a:t>x</a:t>
            </a:r>
            <a:r>
              <a:rPr lang="en-US" sz="2800" b="1" dirty="0">
                <a:solidFill>
                  <a:prstClr val="black"/>
                </a:solidFill>
              </a:rPr>
              <a:t> + 2 </a:t>
            </a:r>
            <a:r>
              <a:rPr lang="en-US" sz="2800" dirty="0">
                <a:solidFill>
                  <a:prstClr val="black"/>
                </a:solidFill>
              </a:rPr>
              <a:t>by grouping.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b="1" dirty="0">
                <a:solidFill>
                  <a:srgbClr val="0000FF"/>
                </a:solidFill>
              </a:rPr>
              <a:t>First</a:t>
            </a:r>
            <a:r>
              <a:rPr lang="en-US" dirty="0">
                <a:solidFill>
                  <a:prstClr val="black"/>
                </a:solidFill>
              </a:rPr>
              <a:t>, we check all four terms to see if there are any common numbers or variables other than 1. 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</a:rPr>
              <a:t>There aren’t, but we can still factor it by </a:t>
            </a:r>
            <a:r>
              <a:rPr lang="en-US" dirty="0">
                <a:solidFill>
                  <a:srgbClr val="FF0000"/>
                </a:solidFill>
              </a:rPr>
              <a:t>grouping</a:t>
            </a:r>
            <a:r>
              <a:rPr lang="en-US" dirty="0">
                <a:solidFill>
                  <a:prstClr val="black"/>
                </a:solidFill>
              </a:rPr>
              <a:t> the four terms into two </a:t>
            </a:r>
            <a:r>
              <a:rPr lang="en-US" dirty="0">
                <a:solidFill>
                  <a:srgbClr val="FF0000"/>
                </a:solidFill>
              </a:rPr>
              <a:t>groups of two</a:t>
            </a:r>
            <a:r>
              <a:rPr lang="en-US" dirty="0">
                <a:solidFill>
                  <a:prstClr val="black"/>
                </a:solidFill>
              </a:rPr>
              <a:t>: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i="1" dirty="0">
                <a:solidFill>
                  <a:prstClr val="black"/>
                </a:solidFill>
              </a:rPr>
              <a:t>      </a:t>
            </a:r>
            <a:r>
              <a:rPr lang="en-US" sz="2800" b="1" i="1" dirty="0" err="1">
                <a:solidFill>
                  <a:prstClr val="black"/>
                </a:solidFill>
              </a:rPr>
              <a:t>xy</a:t>
            </a:r>
            <a:r>
              <a:rPr lang="en-US" sz="2800" b="1" dirty="0">
                <a:solidFill>
                  <a:prstClr val="black"/>
                </a:solidFill>
              </a:rPr>
              <a:t> + </a:t>
            </a:r>
            <a:r>
              <a:rPr lang="en-US" sz="2800" b="1" i="1" dirty="0">
                <a:solidFill>
                  <a:prstClr val="black"/>
                </a:solidFill>
              </a:rPr>
              <a:t>y</a:t>
            </a:r>
            <a:r>
              <a:rPr lang="en-US" sz="2800" b="1" dirty="0">
                <a:solidFill>
                  <a:prstClr val="black"/>
                </a:solidFill>
              </a:rPr>
              <a:t> + 2</a:t>
            </a:r>
            <a:r>
              <a:rPr lang="en-US" sz="2800" b="1" i="1" dirty="0">
                <a:solidFill>
                  <a:prstClr val="black"/>
                </a:solidFill>
              </a:rPr>
              <a:t>x</a:t>
            </a:r>
            <a:r>
              <a:rPr lang="en-US" sz="2800" b="1" dirty="0">
                <a:solidFill>
                  <a:prstClr val="black"/>
                </a:solidFill>
              </a:rPr>
              <a:t> + 2  </a:t>
            </a:r>
            <a:r>
              <a:rPr lang="en-US" sz="2800" dirty="0">
                <a:solidFill>
                  <a:prstClr val="black"/>
                </a:solidFill>
              </a:rPr>
              <a:t>=  </a:t>
            </a:r>
            <a:r>
              <a:rPr lang="en-US" sz="2800" b="1" i="1" u="sng" dirty="0" err="1">
                <a:solidFill>
                  <a:srgbClr val="0000FF"/>
                </a:solidFill>
              </a:rPr>
              <a:t>xy</a:t>
            </a:r>
            <a:r>
              <a:rPr lang="en-US" sz="2800" b="1" u="sng" dirty="0">
                <a:solidFill>
                  <a:srgbClr val="0000FF"/>
                </a:solidFill>
              </a:rPr>
              <a:t> + </a:t>
            </a:r>
            <a:r>
              <a:rPr lang="en-US" sz="2800" b="1" i="1" u="sng" dirty="0">
                <a:solidFill>
                  <a:srgbClr val="0000FF"/>
                </a:solidFill>
              </a:rPr>
              <a:t>y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b="1" dirty="0">
                <a:solidFill>
                  <a:srgbClr val="FF0000"/>
                </a:solidFill>
              </a:rPr>
              <a:t>+ </a:t>
            </a:r>
            <a:r>
              <a:rPr lang="en-US" sz="2800" b="1" u="sng" dirty="0">
                <a:solidFill>
                  <a:srgbClr val="FF0000"/>
                </a:solidFill>
              </a:rPr>
              <a:t>2</a:t>
            </a:r>
            <a:r>
              <a:rPr lang="en-US" sz="2800" b="1" i="1" u="sng" dirty="0">
                <a:solidFill>
                  <a:srgbClr val="FF0000"/>
                </a:solidFill>
              </a:rPr>
              <a:t>x</a:t>
            </a:r>
            <a:r>
              <a:rPr lang="en-US" sz="2800" b="1" u="sng" dirty="0">
                <a:solidFill>
                  <a:srgbClr val="FF0000"/>
                </a:solidFill>
              </a:rPr>
              <a:t> + 2</a:t>
            </a:r>
            <a:r>
              <a:rPr lang="en-US" sz="2800" b="1" dirty="0">
                <a:solidFill>
                  <a:srgbClr val="FF0000"/>
                </a:solidFill>
              </a:rPr>
              <a:t>  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dirty="0">
                <a:solidFill>
                  <a:prstClr val="black"/>
                </a:solidFill>
              </a:rPr>
              <a:t>Now look for the common  factor in each pair separately:  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</a:rPr>
              <a:t>		</a:t>
            </a:r>
            <a:r>
              <a:rPr lang="en-US" sz="2800" dirty="0" err="1">
                <a:solidFill>
                  <a:srgbClr val="0000FF"/>
                </a:solidFill>
              </a:rPr>
              <a:t>xy</a:t>
            </a:r>
            <a:r>
              <a:rPr lang="en-US" sz="2800" dirty="0">
                <a:solidFill>
                  <a:srgbClr val="0000FF"/>
                </a:solidFill>
              </a:rPr>
              <a:t> + y </a:t>
            </a:r>
            <a:r>
              <a:rPr lang="en-US" sz="2800" dirty="0">
                <a:solidFill>
                  <a:prstClr val="black"/>
                </a:solidFill>
              </a:rPr>
              <a:t>= y(x+1)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</a:rPr>
              <a:t>               </a:t>
            </a:r>
            <a:r>
              <a:rPr lang="en-US" sz="2800" dirty="0">
                <a:solidFill>
                  <a:srgbClr val="FF0000"/>
                </a:solidFill>
              </a:rPr>
              <a:t>2x + 2 </a:t>
            </a:r>
            <a:r>
              <a:rPr lang="en-US" sz="2800" dirty="0">
                <a:solidFill>
                  <a:prstClr val="black"/>
                </a:solidFill>
              </a:rPr>
              <a:t>= 2(x+1)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</a:rPr>
              <a:t>So then</a:t>
            </a:r>
            <a:r>
              <a:rPr lang="en-US" sz="2800" b="1" i="1" dirty="0">
                <a:solidFill>
                  <a:srgbClr val="2563A1"/>
                </a:solidFill>
              </a:rPr>
              <a:t> </a:t>
            </a:r>
            <a:r>
              <a:rPr lang="en-US" sz="2800" b="1" i="1" dirty="0">
                <a:solidFill>
                  <a:srgbClr val="0000CC"/>
                </a:solidFill>
              </a:rPr>
              <a:t>y</a:t>
            </a:r>
            <a:r>
              <a:rPr lang="en-US" sz="2800" b="1" dirty="0">
                <a:solidFill>
                  <a:srgbClr val="C0504D"/>
                </a:solidFill>
              </a:rPr>
              <a:t>(</a:t>
            </a:r>
            <a:r>
              <a:rPr lang="en-US" sz="2800" b="1" i="1" dirty="0">
                <a:solidFill>
                  <a:srgbClr val="C0504D"/>
                </a:solidFill>
              </a:rPr>
              <a:t>x</a:t>
            </a:r>
            <a:r>
              <a:rPr lang="en-US" sz="2800" b="1" dirty="0">
                <a:solidFill>
                  <a:srgbClr val="C0504D"/>
                </a:solidFill>
              </a:rPr>
              <a:t> + 1)</a:t>
            </a:r>
            <a:r>
              <a:rPr lang="en-US" sz="2800" dirty="0">
                <a:solidFill>
                  <a:prstClr val="black"/>
                </a:solidFill>
              </a:rPr>
              <a:t> + </a:t>
            </a:r>
            <a:r>
              <a:rPr lang="en-US" sz="2800" b="1" dirty="0">
                <a:solidFill>
                  <a:srgbClr val="0000CC"/>
                </a:solidFill>
              </a:rPr>
              <a:t>2</a:t>
            </a:r>
            <a:r>
              <a:rPr lang="en-US" sz="2800" b="1" dirty="0">
                <a:solidFill>
                  <a:srgbClr val="C0504D"/>
                </a:solidFill>
              </a:rPr>
              <a:t>(</a:t>
            </a:r>
            <a:r>
              <a:rPr lang="en-US" sz="2800" b="1" i="1" dirty="0">
                <a:solidFill>
                  <a:srgbClr val="C0504D"/>
                </a:solidFill>
              </a:rPr>
              <a:t>x</a:t>
            </a:r>
            <a:r>
              <a:rPr lang="en-US" sz="2800" b="1" dirty="0">
                <a:solidFill>
                  <a:srgbClr val="C0504D"/>
                </a:solidFill>
              </a:rPr>
              <a:t> + 1)</a:t>
            </a:r>
            <a:r>
              <a:rPr lang="en-US" sz="2800" dirty="0">
                <a:solidFill>
                  <a:prstClr val="black"/>
                </a:solidFill>
              </a:rPr>
              <a:t> = </a:t>
            </a:r>
            <a:r>
              <a:rPr lang="en-US" sz="2800" b="1" dirty="0">
                <a:solidFill>
                  <a:srgbClr val="C0504D"/>
                </a:solidFill>
              </a:rPr>
              <a:t>(</a:t>
            </a:r>
            <a:r>
              <a:rPr lang="en-US" sz="2800" b="1" i="1" dirty="0">
                <a:solidFill>
                  <a:srgbClr val="C0504D"/>
                </a:solidFill>
              </a:rPr>
              <a:t>x</a:t>
            </a:r>
            <a:r>
              <a:rPr lang="en-US" sz="2800" b="1" dirty="0">
                <a:solidFill>
                  <a:srgbClr val="C0504D"/>
                </a:solidFill>
              </a:rPr>
              <a:t> + 1)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b="1" i="1" dirty="0">
                <a:solidFill>
                  <a:srgbClr val="0000CC"/>
                </a:solidFill>
              </a:rPr>
              <a:t>y</a:t>
            </a:r>
            <a:r>
              <a:rPr lang="en-US" sz="2800" dirty="0">
                <a:solidFill>
                  <a:prstClr val="black"/>
                </a:solidFill>
              </a:rPr>
              <a:t> + </a:t>
            </a:r>
            <a:r>
              <a:rPr lang="en-US" sz="2800" b="1" dirty="0">
                <a:solidFill>
                  <a:srgbClr val="0000CC"/>
                </a:solidFill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)</a:t>
            </a:r>
          </a:p>
        </p:txBody>
      </p:sp>
      <p:sp>
        <p:nvSpPr>
          <p:cNvPr id="2" name="Rectangle 1"/>
          <p:cNvSpPr/>
          <p:nvPr/>
        </p:nvSpPr>
        <p:spPr>
          <a:xfrm>
            <a:off x="4724400" y="5562599"/>
            <a:ext cx="2133600" cy="610651"/>
          </a:xfrm>
          <a:prstGeom prst="rect">
            <a:avLst/>
          </a:prstGeom>
          <a:solidFill>
            <a:srgbClr val="FFFF00">
              <a:alpha val="1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00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79744" y="332267"/>
            <a:ext cx="9064256" cy="575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algn="ctr"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4000" b="1" dirty="0">
                <a:solidFill>
                  <a:prstClr val="black"/>
                </a:solidFill>
              </a:rPr>
              <a:t>Recap</a:t>
            </a:r>
            <a:r>
              <a:rPr lang="en-US" sz="4000" dirty="0">
                <a:solidFill>
                  <a:prstClr val="black"/>
                </a:solidFill>
              </a:rPr>
              <a:t>: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b="1" i="1" dirty="0">
                <a:solidFill>
                  <a:srgbClr val="FF0000"/>
                </a:solidFill>
              </a:rPr>
              <a:t>	Problem</a:t>
            </a:r>
            <a:r>
              <a:rPr lang="en-US" sz="2800" dirty="0">
                <a:solidFill>
                  <a:srgbClr val="FF0000"/>
                </a:solidFill>
              </a:rPr>
              <a:t>: </a:t>
            </a:r>
            <a:r>
              <a:rPr lang="en-US" sz="2800" dirty="0">
                <a:solidFill>
                  <a:prstClr val="black"/>
                </a:solidFill>
              </a:rPr>
              <a:t>Factor </a:t>
            </a:r>
            <a:r>
              <a:rPr lang="en-US" sz="2800" b="1" i="1" dirty="0" err="1">
                <a:solidFill>
                  <a:prstClr val="black"/>
                </a:solidFill>
              </a:rPr>
              <a:t>xy</a:t>
            </a:r>
            <a:r>
              <a:rPr lang="en-US" sz="2800" b="1" dirty="0">
                <a:solidFill>
                  <a:prstClr val="black"/>
                </a:solidFill>
              </a:rPr>
              <a:t> + </a:t>
            </a:r>
            <a:r>
              <a:rPr lang="en-US" sz="2800" b="1" i="1" dirty="0">
                <a:solidFill>
                  <a:prstClr val="black"/>
                </a:solidFill>
              </a:rPr>
              <a:t>y</a:t>
            </a:r>
            <a:r>
              <a:rPr lang="en-US" sz="2800" b="1" dirty="0">
                <a:solidFill>
                  <a:prstClr val="black"/>
                </a:solidFill>
              </a:rPr>
              <a:t> + 2</a:t>
            </a:r>
            <a:r>
              <a:rPr lang="en-US" sz="2800" b="1" i="1" dirty="0">
                <a:solidFill>
                  <a:prstClr val="black"/>
                </a:solidFill>
              </a:rPr>
              <a:t>x</a:t>
            </a:r>
            <a:r>
              <a:rPr lang="en-US" sz="2800" b="1" dirty="0">
                <a:solidFill>
                  <a:prstClr val="black"/>
                </a:solidFill>
              </a:rPr>
              <a:t> + 2 </a:t>
            </a:r>
            <a:r>
              <a:rPr lang="en-US" sz="2800" dirty="0">
                <a:solidFill>
                  <a:prstClr val="black"/>
                </a:solidFill>
              </a:rPr>
              <a:t>by grouping.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b="1" i="1" dirty="0">
                <a:solidFill>
                  <a:srgbClr val="0000CC"/>
                </a:solidFill>
              </a:rPr>
              <a:t>	Answer:   </a:t>
            </a:r>
            <a:r>
              <a:rPr lang="en-US" sz="2800" b="1" dirty="0"/>
              <a:t>(</a:t>
            </a:r>
            <a:r>
              <a:rPr lang="en-US" sz="2800" b="1" i="1" dirty="0"/>
              <a:t>x</a:t>
            </a:r>
            <a:r>
              <a:rPr lang="en-US" sz="2800" b="1" dirty="0"/>
              <a:t> + 1)(</a:t>
            </a:r>
            <a:r>
              <a:rPr lang="en-US" sz="2800" b="1" i="1" dirty="0"/>
              <a:t>y</a:t>
            </a:r>
            <a:r>
              <a:rPr lang="en-US" sz="2800" b="1" dirty="0"/>
              <a:t> + 2)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endParaRPr lang="en-US" sz="2800" dirty="0"/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4000" b="1" dirty="0">
                <a:solidFill>
                  <a:srgbClr val="FF0000"/>
                </a:solidFill>
              </a:rPr>
              <a:t>How would you check this answer?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/>
              <a:t>You should always check answers of factoring problems by multiplying the factors back out to see if you get back to the original polynomial given in the problem.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b="1" i="1" dirty="0"/>
              <a:t>(Yes, you do have the </a:t>
            </a:r>
            <a:r>
              <a:rPr lang="en-US" sz="2800" b="1" i="1" dirty="0">
                <a:solidFill>
                  <a:srgbClr val="0000FF"/>
                </a:solidFill>
              </a:rPr>
              <a:t>check answer button </a:t>
            </a:r>
            <a:r>
              <a:rPr lang="en-US" sz="2800" b="1" i="1" dirty="0"/>
              <a:t>on homework problems, but remember you won’t have that on quizzes and tests!)</a:t>
            </a:r>
          </a:p>
        </p:txBody>
      </p:sp>
    </p:spTree>
    <p:extLst>
      <p:ext uri="{BB962C8B-B14F-4D97-AF65-F5344CB8AC3E}">
        <p14:creationId xmlns:p14="http://schemas.microsoft.com/office/powerpoint/2010/main" val="952299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524000"/>
            <a:ext cx="8839200" cy="4572000"/>
          </a:xfrm>
        </p:spPr>
        <p:txBody>
          <a:bodyPr/>
          <a:lstStyle/>
          <a:p>
            <a:pPr marL="609600" indent="-609600" eaLnBrk="1" hangingPunct="1">
              <a:buFont typeface="Arial" charset="0"/>
              <a:buNone/>
            </a:pPr>
            <a:r>
              <a:rPr lang="en-US" sz="2800" b="1" u="sng">
                <a:latin typeface="Times New Roman" pitchFamily="18" charset="0"/>
              </a:rPr>
              <a:t>SOLUTION:</a:t>
            </a:r>
            <a:r>
              <a:rPr lang="en-US" sz="2800" b="1">
                <a:latin typeface="Times New Roman" pitchFamily="18" charset="0"/>
              </a:rPr>
              <a:t> </a:t>
            </a:r>
          </a:p>
          <a:p>
            <a:pPr marL="609600" indent="-609600" eaLnBrk="1" hangingPunct="1"/>
            <a:r>
              <a:rPr lang="en-US" sz="2800">
                <a:latin typeface="Times New Roman" pitchFamily="18" charset="0"/>
              </a:rPr>
              <a:t>First, look for a GCF. (</a:t>
            </a:r>
            <a:r>
              <a:rPr lang="en-US" sz="2800" b="1" u="sng">
                <a:solidFill>
                  <a:srgbClr val="FF0000"/>
                </a:solidFill>
                <a:latin typeface="Times New Roman" pitchFamily="18" charset="0"/>
              </a:rPr>
              <a:t>Always</a:t>
            </a:r>
            <a:r>
              <a:rPr lang="en-US" sz="2800" b="1">
                <a:solidFill>
                  <a:srgbClr val="FF0000"/>
                </a:solidFill>
                <a:latin typeface="Times New Roman" pitchFamily="18" charset="0"/>
              </a:rPr>
              <a:t> do this first!) </a:t>
            </a:r>
          </a:p>
          <a:p>
            <a:pPr marL="609600" indent="-609600" eaLnBrk="1" hangingPunct="1"/>
            <a:r>
              <a:rPr lang="en-US" sz="2800">
                <a:latin typeface="Times New Roman" pitchFamily="18" charset="0"/>
              </a:rPr>
              <a:t>There isn’t one, so now separate the four terms into two groups of two:</a:t>
            </a:r>
          </a:p>
          <a:p>
            <a:pPr marL="609600" indent="-609600" eaLnBrk="1" hangingPunct="1">
              <a:buFont typeface="Arial" charset="0"/>
              <a:buNone/>
            </a:pPr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sz="2800" b="1" i="1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 u="sng" baseline="3000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800" b="1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+ 4</a:t>
            </a:r>
            <a:r>
              <a:rPr lang="en-US" sz="2800" b="1" i="1" u="sng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u="sng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800" b="1" i="1" u="sng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800" b="1" u="sng" baseline="3000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800" b="1" u="sng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+ 4</a:t>
            </a:r>
            <a:endParaRPr lang="en-US" sz="2800" u="sng">
              <a:solidFill>
                <a:srgbClr val="0000CC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9600" indent="-609600" eaLnBrk="1" hangingPunct="1"/>
            <a:r>
              <a:rPr lang="en-US" sz="2800">
                <a:latin typeface="Times New Roman" pitchFamily="18" charset="0"/>
              </a:rPr>
              <a:t>Now factor each pair:</a:t>
            </a:r>
          </a:p>
          <a:p>
            <a:pPr marL="609600" indent="-609600" eaLnBrk="1" hangingPunct="1">
              <a:buFontTx/>
              <a:buNone/>
            </a:pPr>
            <a:r>
              <a:rPr lang="en-US" sz="2800">
                <a:latin typeface="Times New Roman" pitchFamily="18" charset="0"/>
              </a:rPr>
              <a:t>                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sz="2800" baseline="30000">
                <a:solidFill>
                  <a:srgbClr val="FF0000"/>
                </a:solidFill>
                <a:latin typeface="Times New Roman" pitchFamily="18" charset="0"/>
              </a:rPr>
              <a:t>3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 + 4x = x(x</a:t>
            </a:r>
            <a:r>
              <a:rPr lang="en-US" sz="2800" baseline="3000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 + 4)</a:t>
            </a:r>
            <a:r>
              <a:rPr lang="en-US" sz="2800">
                <a:latin typeface="Times New Roman" pitchFamily="18" charset="0"/>
              </a:rPr>
              <a:t>           </a:t>
            </a:r>
            <a:r>
              <a:rPr lang="en-US" sz="2800">
                <a:solidFill>
                  <a:srgbClr val="0000CC"/>
                </a:solidFill>
                <a:latin typeface="Times New Roman" pitchFamily="18" charset="0"/>
              </a:rPr>
              <a:t>x</a:t>
            </a:r>
            <a:r>
              <a:rPr lang="en-US" sz="2800" baseline="3000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lang="en-US" sz="2800">
                <a:solidFill>
                  <a:srgbClr val="0000CC"/>
                </a:solidFill>
                <a:latin typeface="Times New Roman" pitchFamily="18" charset="0"/>
              </a:rPr>
              <a:t> + 4 = 1(x</a:t>
            </a:r>
            <a:r>
              <a:rPr lang="en-US" sz="2800" baseline="30000">
                <a:solidFill>
                  <a:srgbClr val="0000CC"/>
                </a:solidFill>
                <a:latin typeface="Times New Roman" pitchFamily="18" charset="0"/>
              </a:rPr>
              <a:t>2</a:t>
            </a:r>
            <a:r>
              <a:rPr lang="en-US" sz="2800">
                <a:solidFill>
                  <a:srgbClr val="0000CC"/>
                </a:solidFill>
                <a:latin typeface="Times New Roman" pitchFamily="18" charset="0"/>
              </a:rPr>
              <a:t> + 4)</a:t>
            </a:r>
          </a:p>
          <a:p>
            <a:pPr marL="609600" indent="-609600" eaLnBrk="1" hangingPunct="1"/>
            <a:r>
              <a:rPr lang="en-US" sz="2800">
                <a:latin typeface="Times New Roman" pitchFamily="18" charset="0"/>
              </a:rPr>
              <a:t>Now rewrite the groups and pull out the common factor:      </a:t>
            </a:r>
          </a:p>
          <a:p>
            <a:pPr marL="609600" indent="-609600" eaLnBrk="1" hangingPunct="1">
              <a:buFontTx/>
              <a:buNone/>
            </a:pPr>
            <a:r>
              <a:rPr lang="en-US" sz="2800">
                <a:latin typeface="Times New Roman" pitchFamily="18" charset="0"/>
              </a:rPr>
              <a:t>	 </a:t>
            </a:r>
            <a:r>
              <a:rPr lang="en-US" sz="2800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sz="2800" b="1">
                <a:latin typeface="Times New Roman" pitchFamily="18" charset="0"/>
              </a:rPr>
              <a:t>(</a:t>
            </a:r>
            <a:r>
              <a:rPr lang="en-US" sz="2800" b="1" i="1">
                <a:latin typeface="Times New Roman" pitchFamily="18" charset="0"/>
              </a:rPr>
              <a:t>x</a:t>
            </a:r>
            <a:r>
              <a:rPr lang="en-US" sz="2800" b="1" baseline="30000">
                <a:latin typeface="Times New Roman" pitchFamily="18" charset="0"/>
              </a:rPr>
              <a:t>2</a:t>
            </a:r>
            <a:r>
              <a:rPr lang="en-US" sz="2800" b="1">
                <a:latin typeface="Times New Roman" pitchFamily="18" charset="0"/>
              </a:rPr>
              <a:t> + 4)</a:t>
            </a:r>
            <a:r>
              <a:rPr lang="en-US" sz="2800">
                <a:latin typeface="Times New Roman" pitchFamily="18" charset="0"/>
              </a:rPr>
              <a:t> + </a:t>
            </a:r>
            <a:r>
              <a:rPr lang="en-US" sz="2800" b="1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en-US" sz="2800" b="1">
                <a:latin typeface="Times New Roman" pitchFamily="18" charset="0"/>
              </a:rPr>
              <a:t>(</a:t>
            </a:r>
            <a:r>
              <a:rPr lang="en-US" sz="2800" b="1" i="1">
                <a:latin typeface="Times New Roman" pitchFamily="18" charset="0"/>
              </a:rPr>
              <a:t>x</a:t>
            </a:r>
            <a:r>
              <a:rPr lang="en-US" sz="2800" b="1" baseline="30000">
                <a:latin typeface="Times New Roman" pitchFamily="18" charset="0"/>
              </a:rPr>
              <a:t>2</a:t>
            </a:r>
            <a:r>
              <a:rPr lang="en-US" sz="2800" b="1">
                <a:latin typeface="Times New Roman" pitchFamily="18" charset="0"/>
              </a:rPr>
              <a:t> + 4)</a:t>
            </a:r>
            <a:r>
              <a:rPr lang="en-US" sz="2800">
                <a:latin typeface="Times New Roman" pitchFamily="18" charset="0"/>
              </a:rPr>
              <a:t> = </a:t>
            </a:r>
            <a:r>
              <a:rPr lang="en-US" sz="2800" b="1" u="sng">
                <a:latin typeface="Times New Roman" pitchFamily="18" charset="0"/>
              </a:rPr>
              <a:t>(</a:t>
            </a:r>
            <a:r>
              <a:rPr lang="en-US" sz="2800" b="1" i="1" u="sng">
                <a:latin typeface="Times New Roman" pitchFamily="18" charset="0"/>
              </a:rPr>
              <a:t>x</a:t>
            </a:r>
            <a:r>
              <a:rPr lang="en-US" sz="2800" b="1" u="sng" baseline="30000">
                <a:latin typeface="Times New Roman" pitchFamily="18" charset="0"/>
              </a:rPr>
              <a:t>2</a:t>
            </a:r>
            <a:r>
              <a:rPr lang="en-US" sz="2800" b="1" u="sng">
                <a:latin typeface="Times New Roman" pitchFamily="18" charset="0"/>
              </a:rPr>
              <a:t> + 4)</a:t>
            </a:r>
            <a:r>
              <a:rPr lang="en-US" sz="2800" u="sng">
                <a:latin typeface="Times New Roman" pitchFamily="18" charset="0"/>
              </a:rPr>
              <a:t>(</a:t>
            </a:r>
            <a:r>
              <a:rPr lang="en-US" sz="2800" b="1" i="1" u="sng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sz="2800" u="sng">
                <a:latin typeface="Times New Roman" pitchFamily="18" charset="0"/>
              </a:rPr>
              <a:t> + </a:t>
            </a:r>
            <a:r>
              <a:rPr lang="en-US" sz="2800" b="1" u="sng">
                <a:solidFill>
                  <a:srgbClr val="0000CC"/>
                </a:solidFill>
                <a:latin typeface="Times New Roman" pitchFamily="18" charset="0"/>
              </a:rPr>
              <a:t>1</a:t>
            </a:r>
            <a:r>
              <a:rPr lang="en-US" sz="2800" u="sng">
                <a:latin typeface="Times New Roman" pitchFamily="18" charset="0"/>
              </a:rPr>
              <a:t>)</a:t>
            </a:r>
          </a:p>
        </p:txBody>
      </p:sp>
      <p:grpSp>
        <p:nvGrpSpPr>
          <p:cNvPr id="30723" name="Group 3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30726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0727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30724" name="Text Box 6"/>
          <p:cNvSpPr txBox="1">
            <a:spLocks noChangeArrowheads="1"/>
          </p:cNvSpPr>
          <p:nvPr/>
        </p:nvSpPr>
        <p:spPr bwMode="auto">
          <a:xfrm>
            <a:off x="2438400" y="609600"/>
            <a:ext cx="800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3200" b="1">
                <a:solidFill>
                  <a:prstClr val="black"/>
                </a:solidFill>
              </a:rPr>
              <a:t>Factor </a:t>
            </a:r>
            <a:r>
              <a:rPr lang="en-US" sz="3200" b="1" i="1">
                <a:solidFill>
                  <a:prstClr val="black"/>
                </a:solidFill>
              </a:rPr>
              <a:t>x</a:t>
            </a:r>
            <a:r>
              <a:rPr lang="en-US" sz="3200" b="1" baseline="30000">
                <a:solidFill>
                  <a:prstClr val="black"/>
                </a:solidFill>
              </a:rPr>
              <a:t>3</a:t>
            </a:r>
            <a:r>
              <a:rPr lang="en-US" sz="3200" b="1">
                <a:solidFill>
                  <a:prstClr val="black"/>
                </a:solidFill>
              </a:rPr>
              <a:t> + 4</a:t>
            </a:r>
            <a:r>
              <a:rPr lang="en-US" sz="3200" b="1" i="1">
                <a:solidFill>
                  <a:prstClr val="black"/>
                </a:solidFill>
              </a:rPr>
              <a:t>x</a:t>
            </a:r>
            <a:r>
              <a:rPr lang="en-US" sz="3200" b="1">
                <a:solidFill>
                  <a:prstClr val="black"/>
                </a:solidFill>
              </a:rPr>
              <a:t> + </a:t>
            </a:r>
            <a:r>
              <a:rPr lang="en-US" sz="3200" b="1" i="1">
                <a:solidFill>
                  <a:prstClr val="black"/>
                </a:solidFill>
              </a:rPr>
              <a:t>x</a:t>
            </a:r>
            <a:r>
              <a:rPr lang="en-US" sz="3200" b="1" baseline="30000">
                <a:solidFill>
                  <a:prstClr val="black"/>
                </a:solidFill>
              </a:rPr>
              <a:t>2</a:t>
            </a:r>
            <a:r>
              <a:rPr lang="en-US" sz="3200" b="1">
                <a:solidFill>
                  <a:prstClr val="black"/>
                </a:solidFill>
              </a:rPr>
              <a:t> + 4  by grouping</a:t>
            </a:r>
            <a:r>
              <a:rPr lang="en-US" sz="2800">
                <a:solidFill>
                  <a:prstClr val="black"/>
                </a:solidFill>
              </a:rPr>
              <a:t>.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524000" y="6135688"/>
            <a:ext cx="6096000" cy="646112"/>
          </a:xfrm>
          <a:prstGeom prst="rect">
            <a:avLst/>
          </a:prstGeom>
          <a:solidFill>
            <a:srgbClr val="FFFF00"/>
          </a:solidFill>
          <a:ln w="539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FF0000"/>
                </a:solidFill>
              </a:rPr>
              <a:t>How would you check this?</a:t>
            </a:r>
            <a:endParaRPr lang="en-US" sz="3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9549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228600"/>
            <a:ext cx="81534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dirty="0">
                <a:solidFill>
                  <a:prstClr val="black"/>
                </a:solidFill>
              </a:rPr>
              <a:t>Remember that factoring out the GCF from the terms of a polynomial should </a:t>
            </a:r>
            <a:r>
              <a:rPr lang="en-US" sz="2800" b="1" i="1" u="sng" dirty="0">
                <a:solidFill>
                  <a:srgbClr val="FF0000"/>
                </a:solidFill>
              </a:rPr>
              <a:t>always</a:t>
            </a:r>
            <a:r>
              <a:rPr lang="en-US" sz="2800" dirty="0">
                <a:solidFill>
                  <a:prstClr val="black"/>
                </a:solidFill>
              </a:rPr>
              <a:t> be the first step in factoring a polynomial. This will usually be followed by additional steps in the process. </a:t>
            </a:r>
          </a:p>
        </p:txBody>
      </p:sp>
      <p:sp>
        <p:nvSpPr>
          <p:cNvPr id="136198" name="Text Box 6"/>
          <p:cNvSpPr txBox="1">
            <a:spLocks noChangeArrowheads="1"/>
          </p:cNvSpPr>
          <p:nvPr/>
        </p:nvSpPr>
        <p:spPr bwMode="auto">
          <a:xfrm>
            <a:off x="533400" y="1990342"/>
            <a:ext cx="8610600" cy="4068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 b="1" u="sng" dirty="0">
                <a:solidFill>
                  <a:srgbClr val="0000CC"/>
                </a:solidFill>
              </a:rPr>
              <a:t>Example</a:t>
            </a:r>
            <a:r>
              <a:rPr lang="en-US" sz="2800" b="1" dirty="0">
                <a:solidFill>
                  <a:srgbClr val="0000CC"/>
                </a:solidFill>
              </a:rPr>
              <a:t>: </a:t>
            </a:r>
            <a:r>
              <a:rPr lang="en-US" sz="2800" dirty="0">
                <a:solidFill>
                  <a:srgbClr val="0000CC"/>
                </a:solidFill>
              </a:rPr>
              <a:t>Factor  </a:t>
            </a:r>
            <a:r>
              <a:rPr lang="en-US" sz="2800" b="1" dirty="0">
                <a:solidFill>
                  <a:srgbClr val="339933"/>
                </a:solidFill>
              </a:rPr>
              <a:t>90 + 15</a:t>
            </a:r>
            <a:r>
              <a:rPr lang="en-US" sz="2800" b="1" i="1" dirty="0">
                <a:solidFill>
                  <a:srgbClr val="339933"/>
                </a:solidFill>
              </a:rPr>
              <a:t>y</a:t>
            </a:r>
            <a:r>
              <a:rPr lang="en-US" sz="2800" b="1" baseline="30000" dirty="0">
                <a:solidFill>
                  <a:srgbClr val="339933"/>
                </a:solidFill>
              </a:rPr>
              <a:t>2</a:t>
            </a:r>
            <a:r>
              <a:rPr lang="en-US" sz="2800" b="1" dirty="0">
                <a:solidFill>
                  <a:srgbClr val="339933"/>
                </a:solidFill>
              </a:rPr>
              <a:t> – 18</a:t>
            </a:r>
            <a:r>
              <a:rPr lang="en-US" sz="2800" b="1" i="1" dirty="0">
                <a:solidFill>
                  <a:srgbClr val="339933"/>
                </a:solidFill>
              </a:rPr>
              <a:t>x</a:t>
            </a:r>
            <a:r>
              <a:rPr lang="en-US" sz="2800" b="1" dirty="0">
                <a:solidFill>
                  <a:srgbClr val="339933"/>
                </a:solidFill>
              </a:rPr>
              <a:t> – 3</a:t>
            </a:r>
            <a:r>
              <a:rPr lang="en-US" sz="2800" b="1" i="1" dirty="0">
                <a:solidFill>
                  <a:srgbClr val="339933"/>
                </a:solidFill>
              </a:rPr>
              <a:t>xy</a:t>
            </a:r>
            <a:r>
              <a:rPr lang="en-US" sz="2800" b="1" baseline="30000" dirty="0">
                <a:solidFill>
                  <a:srgbClr val="339933"/>
                </a:solidFill>
              </a:rPr>
              <a:t>2</a:t>
            </a:r>
            <a:r>
              <a:rPr lang="en-US" sz="2800" dirty="0">
                <a:solidFill>
                  <a:srgbClr val="0000CC"/>
                </a:solidFill>
              </a:rPr>
              <a:t>. 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All of the coefficients are divisible by 3, so first factor out the 3: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</a:rPr>
              <a:t>90 + 15</a:t>
            </a:r>
            <a:r>
              <a:rPr lang="en-US" sz="2800" i="1" dirty="0">
                <a:solidFill>
                  <a:prstClr val="black"/>
                </a:solidFill>
              </a:rPr>
              <a:t>y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 – 18</a:t>
            </a:r>
            <a:r>
              <a:rPr lang="en-US" sz="2800" i="1" dirty="0">
                <a:solidFill>
                  <a:prstClr val="black"/>
                </a:solidFill>
              </a:rPr>
              <a:t>x</a:t>
            </a:r>
            <a:r>
              <a:rPr lang="en-US" sz="2800" dirty="0">
                <a:solidFill>
                  <a:prstClr val="black"/>
                </a:solidFill>
              </a:rPr>
              <a:t> – 3</a:t>
            </a:r>
            <a:r>
              <a:rPr lang="en-US" sz="2800" i="1" dirty="0">
                <a:solidFill>
                  <a:prstClr val="black"/>
                </a:solidFill>
              </a:rPr>
              <a:t>xy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 = 3(30 + 5</a:t>
            </a:r>
            <a:r>
              <a:rPr lang="en-US" sz="2800" i="1" dirty="0">
                <a:solidFill>
                  <a:prstClr val="black"/>
                </a:solidFill>
              </a:rPr>
              <a:t>y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 – 6</a:t>
            </a:r>
            <a:r>
              <a:rPr lang="en-US" sz="2800" i="1" dirty="0">
                <a:solidFill>
                  <a:prstClr val="black"/>
                </a:solidFill>
              </a:rPr>
              <a:t>x</a:t>
            </a:r>
            <a:r>
              <a:rPr lang="en-US" sz="2800" dirty="0">
                <a:solidFill>
                  <a:prstClr val="black"/>
                </a:solidFill>
              </a:rPr>
              <a:t> – </a:t>
            </a:r>
            <a:r>
              <a:rPr lang="en-US" sz="2800" i="1" dirty="0">
                <a:solidFill>
                  <a:prstClr val="black"/>
                </a:solidFill>
              </a:rPr>
              <a:t>xy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) 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</a:rPr>
              <a:t>Now factor the part inside by grouping: 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b="1" dirty="0">
                <a:solidFill>
                  <a:srgbClr val="2563A1"/>
                </a:solidFill>
              </a:rPr>
              <a:t>5</a:t>
            </a:r>
            <a:r>
              <a:rPr lang="en-US" sz="2800" b="1" dirty="0">
                <a:solidFill>
                  <a:srgbClr val="C0504D"/>
                </a:solidFill>
              </a:rPr>
              <a:t>(6 + </a:t>
            </a:r>
            <a:r>
              <a:rPr lang="en-US" sz="2800" b="1" i="1" dirty="0">
                <a:solidFill>
                  <a:srgbClr val="C0504D"/>
                </a:solidFill>
              </a:rPr>
              <a:t>y</a:t>
            </a:r>
            <a:r>
              <a:rPr lang="en-US" sz="2800" b="1" baseline="30000" dirty="0">
                <a:solidFill>
                  <a:srgbClr val="C0504D"/>
                </a:solidFill>
              </a:rPr>
              <a:t>2</a:t>
            </a:r>
            <a:r>
              <a:rPr lang="en-US" sz="2800" b="1" dirty="0">
                <a:solidFill>
                  <a:srgbClr val="C0504D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 – </a:t>
            </a:r>
            <a:r>
              <a:rPr lang="en-US" sz="2800" b="1" i="1" dirty="0">
                <a:solidFill>
                  <a:srgbClr val="D02800"/>
                </a:solidFill>
              </a:rPr>
              <a:t>x </a:t>
            </a:r>
            <a:r>
              <a:rPr lang="en-US" sz="2800" b="1" dirty="0">
                <a:solidFill>
                  <a:srgbClr val="C0504D"/>
                </a:solidFill>
              </a:rPr>
              <a:t>(6 + </a:t>
            </a:r>
            <a:r>
              <a:rPr lang="en-US" sz="2800" b="1" i="1" dirty="0">
                <a:solidFill>
                  <a:srgbClr val="C0504D"/>
                </a:solidFill>
              </a:rPr>
              <a:t>y</a:t>
            </a:r>
            <a:r>
              <a:rPr lang="en-US" sz="2800" b="1" baseline="30000" dirty="0">
                <a:solidFill>
                  <a:srgbClr val="C0504D"/>
                </a:solidFill>
              </a:rPr>
              <a:t>2</a:t>
            </a:r>
            <a:r>
              <a:rPr lang="en-US" sz="2800" b="1" dirty="0">
                <a:solidFill>
                  <a:srgbClr val="C0504D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b="1" dirty="0">
                <a:solidFill>
                  <a:srgbClr val="C0504D"/>
                </a:solidFill>
              </a:rPr>
              <a:t>(6 + </a:t>
            </a:r>
            <a:r>
              <a:rPr lang="en-US" sz="2800" b="1" i="1" dirty="0">
                <a:solidFill>
                  <a:srgbClr val="C0504D"/>
                </a:solidFill>
              </a:rPr>
              <a:t>y</a:t>
            </a:r>
            <a:r>
              <a:rPr lang="en-US" sz="2800" b="1" baseline="30000" dirty="0">
                <a:solidFill>
                  <a:srgbClr val="C0504D"/>
                </a:solidFill>
              </a:rPr>
              <a:t>2</a:t>
            </a:r>
            <a:r>
              <a:rPr lang="en-US" sz="2800" b="1" dirty="0">
                <a:solidFill>
                  <a:srgbClr val="C0504D"/>
                </a:solidFill>
              </a:rPr>
              <a:t>)</a:t>
            </a:r>
            <a:r>
              <a:rPr lang="en-US" sz="2800" dirty="0">
                <a:solidFill>
                  <a:prstClr val="black"/>
                </a:solidFill>
              </a:rPr>
              <a:t>(</a:t>
            </a:r>
            <a:r>
              <a:rPr lang="en-US" sz="2800" b="1" dirty="0">
                <a:solidFill>
                  <a:srgbClr val="2563A1"/>
                </a:solidFill>
              </a:rPr>
              <a:t>5</a:t>
            </a:r>
            <a:r>
              <a:rPr lang="en-US" sz="2800" dirty="0">
                <a:solidFill>
                  <a:prstClr val="black"/>
                </a:solidFill>
              </a:rPr>
              <a:t> – </a:t>
            </a:r>
            <a:r>
              <a:rPr lang="en-US" sz="2800" b="1" i="1" dirty="0">
                <a:solidFill>
                  <a:srgbClr val="D02800"/>
                </a:solidFill>
              </a:rPr>
              <a:t>x</a:t>
            </a:r>
            <a:r>
              <a:rPr lang="en-US" sz="2800" dirty="0">
                <a:solidFill>
                  <a:prstClr val="black"/>
                </a:solidFill>
              </a:rPr>
              <a:t>)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b="1" i="1" dirty="0">
                <a:solidFill>
                  <a:srgbClr val="FF0000"/>
                </a:solidFill>
              </a:rPr>
              <a:t>Don’t forget to include the GCF in your final answer: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b="1" dirty="0">
                <a:solidFill>
                  <a:prstClr val="black"/>
                </a:solidFill>
              </a:rPr>
              <a:t>ANSWER:</a:t>
            </a:r>
            <a:r>
              <a:rPr lang="en-US" sz="2800" dirty="0">
                <a:solidFill>
                  <a:prstClr val="black"/>
                </a:solidFill>
              </a:rPr>
              <a:t>  3(6 + y</a:t>
            </a:r>
            <a:r>
              <a:rPr lang="en-US" sz="2800" baseline="30000" dirty="0">
                <a:solidFill>
                  <a:prstClr val="black"/>
                </a:solidFill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)(5 – x)</a:t>
            </a:r>
          </a:p>
        </p:txBody>
      </p:sp>
      <p:sp>
        <p:nvSpPr>
          <p:cNvPr id="2" name="Rectangle 1"/>
          <p:cNvSpPr/>
          <p:nvPr/>
        </p:nvSpPr>
        <p:spPr>
          <a:xfrm>
            <a:off x="2819400" y="5509397"/>
            <a:ext cx="2438400" cy="5636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867400" y="5486400"/>
            <a:ext cx="2667000" cy="1200329"/>
          </a:xfrm>
          <a:prstGeom prst="rect">
            <a:avLst/>
          </a:prstGeom>
          <a:solidFill>
            <a:srgbClr val="FFFF00"/>
          </a:solidFill>
          <a:ln w="5397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FF0000"/>
                </a:solidFill>
              </a:rPr>
              <a:t>Now check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 dirty="0">
                <a:solidFill>
                  <a:srgbClr val="FF0000"/>
                </a:solidFill>
              </a:rPr>
              <a:t>this answer!</a:t>
            </a:r>
            <a:endParaRPr lang="en-US" sz="36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7426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458200" cy="51054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Neither pair has a common factor (other than 1).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Don’t give up yet</a:t>
            </a:r>
            <a:r>
              <a:rPr lang="en-US" sz="2800" dirty="0">
                <a:latin typeface="Times New Roman" pitchFamily="18" charset="0"/>
              </a:rPr>
              <a:t>: try rearranging the order of the factors.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2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+ 18 – 9</a:t>
            </a:r>
            <a:r>
              <a:rPr lang="en-US" i="1" dirty="0"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 – </a:t>
            </a:r>
            <a:r>
              <a:rPr lang="en-US" i="1" dirty="0" err="1">
                <a:latin typeface="Times New Roman" pitchFamily="18" charset="0"/>
              </a:rPr>
              <a:t>xy</a:t>
            </a:r>
            <a:r>
              <a:rPr lang="en-US" dirty="0">
                <a:latin typeface="Times New Roman" pitchFamily="18" charset="0"/>
              </a:rPr>
              <a:t>  </a:t>
            </a:r>
            <a:endParaRPr lang="en-US" b="1" dirty="0">
              <a:solidFill>
                <a:srgbClr val="2563A1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Now factor each pair: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2x + 18 = 2(x + 9)       -9y – </a:t>
            </a:r>
            <a:r>
              <a:rPr lang="en-US" dirty="0" err="1">
                <a:latin typeface="Times New Roman" pitchFamily="18" charset="0"/>
              </a:rPr>
              <a:t>xy</a:t>
            </a:r>
            <a:r>
              <a:rPr lang="en-US" dirty="0">
                <a:latin typeface="Times New Roman" pitchFamily="18" charset="0"/>
              </a:rPr>
              <a:t>  =  -y(9 + x)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This gives</a:t>
            </a:r>
            <a:r>
              <a:rPr lang="en-US" b="1" dirty="0">
                <a:solidFill>
                  <a:srgbClr val="2563A1"/>
                </a:solidFill>
                <a:latin typeface="Times New Roman" pitchFamily="18" charset="0"/>
              </a:rPr>
              <a:t> 2</a:t>
            </a:r>
            <a:r>
              <a:rPr lang="en-US" dirty="0">
                <a:latin typeface="Times New Roman" pitchFamily="18" charset="0"/>
              </a:rPr>
              <a:t>(x + 9) – </a:t>
            </a:r>
            <a:r>
              <a:rPr lang="en-US" b="1" i="1" dirty="0">
                <a:solidFill>
                  <a:srgbClr val="D02800"/>
                </a:solidFill>
                <a:latin typeface="Times New Roman" pitchFamily="18" charset="0"/>
              </a:rPr>
              <a:t>y</a:t>
            </a:r>
            <a:r>
              <a:rPr lang="en-US" dirty="0">
                <a:latin typeface="Times New Roman" pitchFamily="18" charset="0"/>
              </a:rPr>
              <a:t>(9 + x), but the factors don’t look the same.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Note that (x + 9)  and (9 + x) are really the same thing,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so we can write it as</a:t>
            </a:r>
            <a:r>
              <a:rPr lang="en-US" b="1" dirty="0">
                <a:solidFill>
                  <a:srgbClr val="2563A1"/>
                </a:solidFill>
                <a:latin typeface="Times New Roman" pitchFamily="18" charset="0"/>
              </a:rPr>
              <a:t>  2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+ 9)</a:t>
            </a:r>
            <a:r>
              <a:rPr lang="en-US" dirty="0">
                <a:latin typeface="Times New Roman" pitchFamily="18" charset="0"/>
              </a:rPr>
              <a:t> – </a:t>
            </a:r>
            <a:r>
              <a:rPr lang="en-US" b="1" i="1" dirty="0">
                <a:solidFill>
                  <a:srgbClr val="D02800"/>
                </a:solidFill>
                <a:latin typeface="Times New Roman" pitchFamily="18" charset="0"/>
              </a:rPr>
              <a:t>y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 + 9)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Now factor out the (x + 9) to get </a:t>
            </a:r>
            <a:r>
              <a:rPr lang="en-US" b="1" u="sng" dirty="0">
                <a:solidFill>
                  <a:schemeClr val="accent2"/>
                </a:solidFill>
                <a:latin typeface="Times New Roman" pitchFamily="18" charset="0"/>
              </a:rPr>
              <a:t>(x + 9)</a:t>
            </a:r>
            <a:r>
              <a:rPr lang="en-US" u="sng" dirty="0">
                <a:latin typeface="Times New Roman" pitchFamily="18" charset="0"/>
              </a:rPr>
              <a:t>(</a:t>
            </a:r>
            <a:r>
              <a:rPr lang="en-US" b="1" u="sng" dirty="0">
                <a:solidFill>
                  <a:srgbClr val="2563A1"/>
                </a:solidFill>
                <a:latin typeface="Times New Roman" pitchFamily="18" charset="0"/>
              </a:rPr>
              <a:t>2</a:t>
            </a:r>
            <a:r>
              <a:rPr lang="en-US" u="sng" dirty="0">
                <a:latin typeface="Times New Roman" pitchFamily="18" charset="0"/>
              </a:rPr>
              <a:t> – </a:t>
            </a:r>
            <a:r>
              <a:rPr lang="en-US" b="1" i="1" u="sng" dirty="0">
                <a:solidFill>
                  <a:srgbClr val="D02800"/>
                </a:solidFill>
                <a:latin typeface="Times New Roman" pitchFamily="18" charset="0"/>
              </a:rPr>
              <a:t>y</a:t>
            </a:r>
            <a:r>
              <a:rPr lang="en-US" u="sng" dirty="0">
                <a:latin typeface="Times New Roman" pitchFamily="18" charset="0"/>
              </a:rPr>
              <a:t>)</a:t>
            </a:r>
          </a:p>
        </p:txBody>
      </p:sp>
      <p:grpSp>
        <p:nvGrpSpPr>
          <p:cNvPr id="32771" name="Group 3"/>
          <p:cNvGrpSpPr>
            <a:grpSpLocks/>
          </p:cNvGrpSpPr>
          <p:nvPr/>
        </p:nvGrpSpPr>
        <p:grpSpPr bwMode="auto">
          <a:xfrm>
            <a:off x="304800" y="304800"/>
            <a:ext cx="1905000" cy="762000"/>
            <a:chOff x="192" y="240"/>
            <a:chExt cx="1200" cy="480"/>
          </a:xfrm>
        </p:grpSpPr>
        <p:sp>
          <p:nvSpPr>
            <p:cNvPr id="32774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2775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32772" name="TextBox 5"/>
          <p:cNvSpPr txBox="1">
            <a:spLocks noChangeArrowheads="1"/>
          </p:cNvSpPr>
          <p:nvPr/>
        </p:nvSpPr>
        <p:spPr bwMode="auto">
          <a:xfrm>
            <a:off x="2590800" y="457200"/>
            <a:ext cx="61722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1">
                <a:solidFill>
                  <a:prstClr val="black"/>
                </a:solidFill>
              </a:rPr>
              <a:t>Factor 2</a:t>
            </a:r>
            <a:r>
              <a:rPr lang="en-US" sz="2800" b="1" i="1">
                <a:solidFill>
                  <a:prstClr val="black"/>
                </a:solidFill>
              </a:rPr>
              <a:t>x</a:t>
            </a:r>
            <a:r>
              <a:rPr lang="en-US" sz="2800" b="1">
                <a:solidFill>
                  <a:prstClr val="black"/>
                </a:solidFill>
              </a:rPr>
              <a:t> – 9</a:t>
            </a:r>
            <a:r>
              <a:rPr lang="en-US" sz="2800" b="1" i="1">
                <a:solidFill>
                  <a:prstClr val="black"/>
                </a:solidFill>
              </a:rPr>
              <a:t>y</a:t>
            </a:r>
            <a:r>
              <a:rPr lang="en-US" sz="2800" b="1">
                <a:solidFill>
                  <a:prstClr val="black"/>
                </a:solidFill>
              </a:rPr>
              <a:t> + 18 – </a:t>
            </a:r>
            <a:r>
              <a:rPr lang="en-US" sz="2800" b="1" i="1">
                <a:solidFill>
                  <a:prstClr val="black"/>
                </a:solidFill>
              </a:rPr>
              <a:t>xy</a:t>
            </a:r>
            <a:r>
              <a:rPr lang="en-US" sz="2800" b="1">
                <a:solidFill>
                  <a:prstClr val="black"/>
                </a:solidFill>
              </a:rPr>
              <a:t> by grouping.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981200" y="6019800"/>
            <a:ext cx="4953000" cy="646113"/>
          </a:xfrm>
          <a:prstGeom prst="rect">
            <a:avLst/>
          </a:prstGeom>
          <a:solidFill>
            <a:srgbClr val="FFFF00"/>
          </a:solidFill>
          <a:ln w="5397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srgbClr val="FF0000"/>
                </a:solidFill>
              </a:rPr>
              <a:t>Now check this answer!</a:t>
            </a:r>
            <a:endParaRPr lang="en-US" sz="36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479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2124075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</a:rPr>
              <a:t>Review of factoring </a:t>
            </a:r>
            <a:br>
              <a:rPr lang="en-US" b="1" dirty="0">
                <a:latin typeface="Times New Roman" pitchFamily="18" charset="0"/>
              </a:rPr>
            </a:br>
            <a:r>
              <a:rPr lang="en-US" b="1" dirty="0">
                <a:latin typeface="Times New Roman" pitchFamily="18" charset="0"/>
              </a:rPr>
              <a:t>integer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numbers: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2057400"/>
            <a:ext cx="8763000" cy="44196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</a:rPr>
              <a:t>Factors</a:t>
            </a:r>
            <a:r>
              <a:rPr lang="en-US" sz="2800" dirty="0">
                <a:latin typeface="Times New Roman" pitchFamily="18" charset="0"/>
              </a:rPr>
              <a:t> </a:t>
            </a:r>
          </a:p>
          <a:p>
            <a:pPr lvl="1" eaLnBrk="1" hangingPunct="1"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When an integer is written as a product of prime integers, each of the integers in the product is a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factor</a:t>
            </a:r>
            <a:r>
              <a:rPr lang="en-US" sz="2400" dirty="0">
                <a:latin typeface="Times New Roman" pitchFamily="18" charset="0"/>
              </a:rPr>
              <a:t> of the original number.</a:t>
            </a:r>
          </a:p>
          <a:p>
            <a:pPr lvl="1" eaLnBrk="1" hangingPunct="1">
              <a:buFontTx/>
              <a:buNone/>
            </a:pPr>
            <a:endParaRPr lang="en-US" sz="2400" dirty="0">
              <a:latin typeface="Times New Roman" pitchFamily="18" charset="0"/>
            </a:endParaRPr>
          </a:p>
          <a:p>
            <a:pPr lvl="1" eaLnBrk="1" hangingPunct="1">
              <a:buFontTx/>
              <a:buChar char="•"/>
            </a:pPr>
            <a:r>
              <a:rPr lang="en-US" sz="2400" b="1" dirty="0">
                <a:latin typeface="Times New Roman" pitchFamily="18" charset="0"/>
              </a:rPr>
              <a:t>Example 1:</a:t>
            </a:r>
            <a:r>
              <a:rPr lang="en-US" sz="2400" dirty="0">
                <a:latin typeface="Times New Roman" pitchFamily="18" charset="0"/>
              </a:rPr>
              <a:t>  Factor 18 into a product of primes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latin typeface="Times New Roman" pitchFamily="18" charset="0"/>
              </a:rPr>
              <a:t>Solution: 18 = 2*9 = 2*3*3 = 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</a:rPr>
              <a:t>2*3</a:t>
            </a:r>
            <a:r>
              <a:rPr lang="en-US" sz="2400" b="1" u="sng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  <a:p>
            <a:pPr lvl="1" eaLnBrk="1" hangingPunct="1">
              <a:buFontTx/>
              <a:buNone/>
            </a:pPr>
            <a:endParaRPr lang="en-US" sz="2400" b="1" u="sng" baseline="30000" dirty="0">
              <a:solidFill>
                <a:srgbClr val="FF0000"/>
              </a:solidFill>
              <a:latin typeface="Times New Roman" pitchFamily="18" charset="0"/>
            </a:endParaRPr>
          </a:p>
          <a:p>
            <a:pPr lvl="1" eaLnBrk="1" hangingPunct="1">
              <a:buFontTx/>
              <a:buChar char="•"/>
            </a:pPr>
            <a:r>
              <a:rPr lang="en-US" sz="2400" b="1" dirty="0">
                <a:latin typeface="Times New Roman" pitchFamily="18" charset="0"/>
              </a:rPr>
              <a:t>Example 2:</a:t>
            </a:r>
            <a:r>
              <a:rPr lang="en-US" sz="2400" dirty="0">
                <a:latin typeface="Times New Roman" pitchFamily="18" charset="0"/>
              </a:rPr>
              <a:t>  Factor 420 into a product of primes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latin typeface="Times New Roman" pitchFamily="18" charset="0"/>
              </a:rPr>
              <a:t>Solution:  420 = 10*42 = 2*5*2*21 = 2*5*2*3*7   </a:t>
            </a:r>
          </a:p>
          <a:p>
            <a:pPr lvl="1" eaLnBrk="1" hangingPunct="1">
              <a:buFontTx/>
              <a:buNone/>
            </a:pPr>
            <a:r>
              <a:rPr lang="en-US" sz="2400" dirty="0">
                <a:latin typeface="Times New Roman" pitchFamily="18" charset="0"/>
              </a:rPr>
              <a:t>                                                           = 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2400" b="1" u="sng" baseline="30000" dirty="0">
                <a:solidFill>
                  <a:srgbClr val="FF0000"/>
                </a:solidFill>
                <a:latin typeface="Times New Roman" pitchFamily="18" charset="0"/>
              </a:rPr>
              <a:t>2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</a:rPr>
              <a:t>*3*5*7</a:t>
            </a:r>
          </a:p>
          <a:p>
            <a:pPr lvl="1" eaLnBrk="1" hangingPunct="1">
              <a:buFontTx/>
              <a:buNone/>
            </a:pPr>
            <a:endParaRPr lang="en-US" sz="24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907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-38100" y="304800"/>
            <a:ext cx="9144000" cy="1096962"/>
          </a:xfrm>
        </p:spPr>
        <p:txBody>
          <a:bodyPr/>
          <a:lstStyle/>
          <a:p>
            <a:r>
              <a:rPr lang="en-US" b="1" u="sng" dirty="0">
                <a:solidFill>
                  <a:srgbClr val="FF0000"/>
                </a:solidFill>
              </a:rPr>
              <a:t>Warning: </a:t>
            </a:r>
            <a:br>
              <a:rPr lang="en-US" dirty="0"/>
            </a:br>
            <a:r>
              <a:rPr lang="en-US" dirty="0"/>
              <a:t>Some polynomials are </a:t>
            </a:r>
            <a:r>
              <a:rPr lang="en-US" b="1" dirty="0">
                <a:solidFill>
                  <a:srgbClr val="FF0000"/>
                </a:solidFill>
              </a:rPr>
              <a:t>PRIME</a:t>
            </a:r>
            <a:r>
              <a:rPr lang="en-US" dirty="0"/>
              <a:t>.</a:t>
            </a:r>
            <a:br>
              <a:rPr lang="en-US" dirty="0"/>
            </a:br>
            <a:r>
              <a:rPr lang="en-US" sz="2600" dirty="0">
                <a:solidFill>
                  <a:srgbClr val="0000FF"/>
                </a:solidFill>
              </a:rPr>
              <a:t>This means that they can’t be factored, just like a </a:t>
            </a:r>
            <a:r>
              <a:rPr lang="en-US" sz="2600" b="1" dirty="0">
                <a:solidFill>
                  <a:srgbClr val="0000FF"/>
                </a:solidFill>
              </a:rPr>
              <a:t>PRIME NUMBER</a:t>
            </a:r>
            <a:r>
              <a:rPr lang="en-US" sz="2600" dirty="0">
                <a:solidFill>
                  <a:srgbClr val="0000FF"/>
                </a:solidFill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766495"/>
            <a:ext cx="5702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u="sng" dirty="0"/>
              <a:t>Example</a:t>
            </a:r>
            <a:r>
              <a:rPr lang="en-US" sz="3600" b="1" dirty="0"/>
              <a:t>:  2ac</a:t>
            </a:r>
            <a:r>
              <a:rPr lang="en-US" sz="3600" b="1" baseline="30000" dirty="0"/>
              <a:t>2</a:t>
            </a:r>
            <a:r>
              <a:rPr lang="en-US" sz="3600" b="1" dirty="0"/>
              <a:t> + 2a</a:t>
            </a:r>
            <a:r>
              <a:rPr lang="en-US" sz="3600" b="1" baseline="30000" dirty="0"/>
              <a:t>2</a:t>
            </a:r>
            <a:r>
              <a:rPr lang="en-US" sz="3600" b="1" dirty="0"/>
              <a:t>c – 3c </a:t>
            </a:r>
            <a:r>
              <a:rPr lang="en-US" sz="3600" b="1"/>
              <a:t>+ 4</a:t>
            </a:r>
            <a:endParaRPr lang="en-US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514600"/>
            <a:ext cx="8610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Step 1: </a:t>
            </a:r>
            <a:r>
              <a:rPr lang="en-US" sz="2800" dirty="0"/>
              <a:t>Does this polynomial have a GCF that can be pulled out of all four factors?</a:t>
            </a:r>
          </a:p>
          <a:p>
            <a:r>
              <a:rPr lang="en-US" sz="2800" dirty="0"/>
              <a:t>	</a:t>
            </a:r>
            <a:r>
              <a:rPr lang="en-US" sz="2800" b="1" dirty="0">
                <a:solidFill>
                  <a:srgbClr val="0000FF"/>
                </a:solidFill>
              </a:rPr>
              <a:t>Answer: </a:t>
            </a:r>
            <a:r>
              <a:rPr lang="en-US" sz="2800" b="1" dirty="0">
                <a:solidFill>
                  <a:srgbClr val="FF0000"/>
                </a:solidFill>
              </a:rPr>
              <a:t>NO</a:t>
            </a:r>
            <a:r>
              <a:rPr lang="en-US" sz="2800" dirty="0"/>
              <a:t>  </a:t>
            </a:r>
            <a:r>
              <a:rPr lang="en-US" sz="2800" i="1" dirty="0"/>
              <a:t>(</a:t>
            </a:r>
            <a:r>
              <a:rPr lang="en-US" sz="2800" b="1" i="1" u="sng" dirty="0">
                <a:solidFill>
                  <a:srgbClr val="7030A0"/>
                </a:solidFill>
              </a:rPr>
              <a:t>ALWAYS</a:t>
            </a:r>
            <a:r>
              <a:rPr lang="en-US" sz="2800" i="1" dirty="0"/>
              <a:t> check this first!!)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rgbClr val="0000FF"/>
                </a:solidFill>
              </a:rPr>
              <a:t>Step 2: </a:t>
            </a:r>
            <a:r>
              <a:rPr lang="en-US" sz="2800" dirty="0"/>
              <a:t>Next, try factoring by grouping, including rearranging the terms if it doesn’t work in the order given.</a:t>
            </a:r>
          </a:p>
          <a:p>
            <a:r>
              <a:rPr lang="en-US" sz="2800" dirty="0"/>
              <a:t>	</a:t>
            </a:r>
            <a:r>
              <a:rPr lang="en-US" sz="2800" b="1" dirty="0">
                <a:solidFill>
                  <a:srgbClr val="0000FF"/>
                </a:solidFill>
              </a:rPr>
              <a:t>Result:</a:t>
            </a:r>
            <a:r>
              <a:rPr lang="en-US" sz="2800" dirty="0"/>
              <a:t> You’ll find that there’s no way to arrange these terms so that you can get the same binomial factor from each group. Therefore this polynomial is </a:t>
            </a:r>
            <a:r>
              <a:rPr lang="en-US" sz="2800" b="1" dirty="0">
                <a:solidFill>
                  <a:srgbClr val="FF0000"/>
                </a:solidFill>
              </a:rPr>
              <a:t>PRIME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0419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b="1" dirty="0">
                <a:latin typeface="Times New Roman" pitchFamily="18" charset="0"/>
              </a:rPr>
              <a:t>Factoring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Polynomials</a:t>
            </a:r>
            <a:r>
              <a:rPr lang="en-US" b="1" dirty="0">
                <a:latin typeface="Times New Roman" pitchFamily="18" charset="0"/>
              </a:rPr>
              <a:t>: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447800"/>
            <a:ext cx="8610600" cy="47244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Factoring</a:t>
            </a:r>
            <a:r>
              <a:rPr lang="en-US" dirty="0">
                <a:latin typeface="Times New Roman" pitchFamily="18" charset="0"/>
              </a:rPr>
              <a:t> – writing a polynomial as a product of polynomials. </a:t>
            </a:r>
            <a:r>
              <a:rPr lang="en-US" sz="2800" i="1" dirty="0">
                <a:latin typeface="Times New Roman" pitchFamily="18" charset="0"/>
              </a:rPr>
              <a:t>When a polynomial is written as a product of polynomials, each of the polynomials in the product is a 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</a:rPr>
              <a:t>factor</a:t>
            </a:r>
            <a:r>
              <a:rPr lang="en-US" sz="2800" i="1" dirty="0">
                <a:latin typeface="Times New Roman" pitchFamily="18" charset="0"/>
              </a:rPr>
              <a:t> of the original polynomial.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sz="2800" i="1" dirty="0">
                <a:latin typeface="Times New Roman" pitchFamily="18" charset="0"/>
              </a:rPr>
              <a:t>The process of 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</a:rPr>
              <a:t>factoring</a:t>
            </a:r>
            <a:r>
              <a:rPr lang="en-US" sz="2800" i="1" dirty="0">
                <a:latin typeface="Times New Roman" pitchFamily="18" charset="0"/>
              </a:rPr>
              <a:t> is 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</a:rPr>
              <a:t>similar to</a:t>
            </a:r>
            <a:r>
              <a:rPr lang="en-US" sz="2800" i="1" dirty="0">
                <a:latin typeface="Times New Roman" pitchFamily="18" charset="0"/>
              </a:rPr>
              <a:t> the work you did in section 5.3 (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</a:rPr>
              <a:t>multiplying</a:t>
            </a:r>
            <a:r>
              <a:rPr lang="en-US" sz="2800" i="1" dirty="0">
                <a:latin typeface="Times New Roman" pitchFamily="18" charset="0"/>
              </a:rPr>
              <a:t> polynomials) but in </a:t>
            </a:r>
            <a:r>
              <a:rPr lang="en-US" sz="2800" i="1" dirty="0">
                <a:solidFill>
                  <a:srgbClr val="FF0000"/>
                </a:solidFill>
                <a:latin typeface="Times New Roman" pitchFamily="18" charset="0"/>
              </a:rPr>
              <a:t>reverse</a:t>
            </a:r>
            <a:r>
              <a:rPr lang="en-US" sz="2800" i="1" dirty="0">
                <a:latin typeface="Times New Roman" pitchFamily="18" charset="0"/>
              </a:rPr>
              <a:t>: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None/>
            </a:pPr>
            <a:r>
              <a:rPr lang="en-US" sz="2800" dirty="0">
                <a:latin typeface="Times New Roman" pitchFamily="18" charset="0"/>
              </a:rPr>
              <a:t>Multiplication: (2x + 1)(x – 5) = 2x</a:t>
            </a:r>
            <a:r>
              <a:rPr lang="en-US" sz="2800" baseline="30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– 9x - 5  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None/>
            </a:pPr>
            <a:r>
              <a:rPr lang="en-US" sz="2800" dirty="0">
                <a:latin typeface="Times New Roman" pitchFamily="18" charset="0"/>
              </a:rPr>
              <a:t>Therefore the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factoring</a:t>
            </a:r>
            <a:r>
              <a:rPr lang="en-US" sz="2800" dirty="0">
                <a:latin typeface="Times New Roman" pitchFamily="18" charset="0"/>
              </a:rPr>
              <a:t> of 2x</a:t>
            </a:r>
            <a:r>
              <a:rPr lang="en-US" sz="2800" baseline="30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– 9x – 5 is (2x + 1)(x – 5) 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endParaRPr lang="en-US" sz="2800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058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xfrm>
            <a:off x="533400" y="457200"/>
            <a:ext cx="7772400" cy="2438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The first step in factoring a polynomial is to </a:t>
            </a:r>
            <a:r>
              <a:rPr lang="en-US" b="1" i="1" u="sng">
                <a:solidFill>
                  <a:srgbClr val="FF0000"/>
                </a:solidFill>
                <a:latin typeface="Times New Roman" pitchFamily="18" charset="0"/>
              </a:rPr>
              <a:t>always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 look for the </a:t>
            </a:r>
            <a:r>
              <a:rPr lang="en-US" b="1" i="1">
                <a:latin typeface="Times New Roman" pitchFamily="18" charset="0"/>
              </a:rPr>
              <a:t>Greatest Common Factor</a:t>
            </a:r>
            <a:r>
              <a:rPr lang="en-US">
                <a:latin typeface="Times New Roman" pitchFamily="18" charset="0"/>
              </a:rPr>
              <a:t> – </a:t>
            </a:r>
            <a:r>
              <a:rPr lang="en-US" i="1">
                <a:solidFill>
                  <a:schemeClr val="accent2"/>
                </a:solidFill>
                <a:latin typeface="Times New Roman" pitchFamily="18" charset="0"/>
              </a:rPr>
              <a:t>the largest quantity that is a factor of all the terms of the polynomials involved</a:t>
            </a:r>
            <a:r>
              <a:rPr lang="en-US">
                <a:latin typeface="Times New Roman" pitchFamily="18" charset="0"/>
              </a:rPr>
              <a:t>.</a:t>
            </a:r>
          </a:p>
        </p:txBody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533400" y="2819400"/>
            <a:ext cx="80010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b="1" i="1" dirty="0">
                <a:solidFill>
                  <a:srgbClr val="C0504D"/>
                </a:solidFill>
              </a:rPr>
              <a:t>Finding the GCF of a List of Integers: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1) Factor each integer into its prime factors. 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</a:pPr>
            <a:r>
              <a:rPr lang="en-US" sz="3200" dirty="0">
                <a:solidFill>
                  <a:prstClr val="black"/>
                </a:solidFill>
              </a:rPr>
              <a:t>2) Identify common prime factors.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</a:pPr>
            <a:r>
              <a:rPr lang="en-US" sz="3200" dirty="0">
                <a:solidFill>
                  <a:prstClr val="black"/>
                </a:solidFill>
              </a:rPr>
              <a:t>3) Take the product of all common prime factors.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  <a:buFontTx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If there are no common prime factors, GCF is 1.</a:t>
            </a:r>
          </a:p>
        </p:txBody>
      </p:sp>
    </p:spTree>
    <p:extLst>
      <p:ext uri="{BB962C8B-B14F-4D97-AF65-F5344CB8AC3E}">
        <p14:creationId xmlns:p14="http://schemas.microsoft.com/office/powerpoint/2010/main" val="4277923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13317" name="Rectangle 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3318" name="Text Box 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838200" y="152400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Find the GCF of each list of numbers.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1371600" y="2133600"/>
            <a:ext cx="7315200" cy="414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Tx/>
              <a:buAutoNum type="arabicParenR"/>
            </a:pPr>
            <a:r>
              <a:rPr lang="en-US" sz="2800" dirty="0">
                <a:solidFill>
                  <a:prstClr val="black"/>
                </a:solidFill>
              </a:rPr>
              <a:t>12 and 8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</a:rPr>
              <a:t>12 = </a:t>
            </a:r>
            <a:r>
              <a:rPr lang="en-US" sz="2800" b="1" dirty="0">
                <a:solidFill>
                  <a:srgbClr val="C0504D"/>
                </a:solidFill>
              </a:rPr>
              <a:t>2</a:t>
            </a:r>
            <a:r>
              <a:rPr lang="en-US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• </a:t>
            </a:r>
            <a:r>
              <a:rPr lang="en-US" sz="2800" b="1" dirty="0">
                <a:solidFill>
                  <a:srgbClr val="C0504D"/>
                </a:solidFill>
                <a:cs typeface="Times New Roman" pitchFamily="18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 • 3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  8 = </a:t>
            </a:r>
            <a:r>
              <a:rPr lang="en-US" sz="2800" b="1" dirty="0">
                <a:solidFill>
                  <a:srgbClr val="C0504D"/>
                </a:solidFill>
                <a:cs typeface="Times New Roman" pitchFamily="18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 • </a:t>
            </a:r>
            <a:r>
              <a:rPr lang="en-US" sz="2800" b="1" dirty="0">
                <a:solidFill>
                  <a:srgbClr val="C0504D"/>
                </a:solidFill>
                <a:cs typeface="Times New Roman" pitchFamily="18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 • 2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So the GCF is </a:t>
            </a:r>
            <a:r>
              <a:rPr lang="en-US" sz="2800" b="1" dirty="0">
                <a:solidFill>
                  <a:srgbClr val="C0504D"/>
                </a:solidFill>
                <a:cs typeface="Times New Roman" pitchFamily="18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 • </a:t>
            </a:r>
            <a:r>
              <a:rPr lang="en-US" sz="2800" b="1" dirty="0">
                <a:solidFill>
                  <a:srgbClr val="C0504D"/>
                </a:solidFill>
                <a:cs typeface="Times New Roman" pitchFamily="18" charset="0"/>
              </a:rPr>
              <a:t>2</a:t>
            </a: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 = 4.</a:t>
            </a:r>
            <a:endParaRPr lang="en-US" sz="2800" dirty="0">
              <a:solidFill>
                <a:prstClr val="black"/>
              </a:solidFill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Tx/>
              <a:buAutoNum type="arabicParenR"/>
            </a:pPr>
            <a:r>
              <a:rPr lang="en-US" sz="2800" dirty="0">
                <a:solidFill>
                  <a:prstClr val="black"/>
                </a:solidFill>
              </a:rPr>
              <a:t>7 and 20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</a:rPr>
              <a:t>  7 = </a:t>
            </a:r>
            <a:r>
              <a:rPr lang="en-US" sz="2800" dirty="0">
                <a:solidFill>
                  <a:srgbClr val="FF0000"/>
                </a:solidFill>
              </a:rPr>
              <a:t>prime</a:t>
            </a:r>
            <a:r>
              <a:rPr lang="en-US" sz="2800" dirty="0">
                <a:solidFill>
                  <a:prstClr val="black"/>
                </a:solidFill>
              </a:rPr>
              <a:t> (can’t be broken down further)</a:t>
            </a:r>
            <a:endParaRPr lang="en-US" sz="2800" dirty="0">
              <a:solidFill>
                <a:prstClr val="black"/>
              </a:solidFill>
              <a:cs typeface="Times New Roman" pitchFamily="18" charset="0"/>
            </a:endParaRP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20 = 2 • 2 • 5</a:t>
            </a:r>
          </a:p>
          <a:p>
            <a:pPr lvl="1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dirty="0">
                <a:solidFill>
                  <a:prstClr val="black"/>
                </a:solidFill>
                <a:cs typeface="Times New Roman" pitchFamily="18" charset="0"/>
              </a:rPr>
              <a:t>There are no common prime factors so the GCF is 1.</a:t>
            </a:r>
          </a:p>
        </p:txBody>
      </p:sp>
    </p:spTree>
    <p:extLst>
      <p:ext uri="{BB962C8B-B14F-4D97-AF65-F5344CB8AC3E}">
        <p14:creationId xmlns:p14="http://schemas.microsoft.com/office/powerpoint/2010/main" val="20475909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5" name="Text Box 3"/>
          <p:cNvSpPr txBox="1">
            <a:spLocks noChangeArrowheads="1"/>
          </p:cNvSpPr>
          <p:nvPr/>
        </p:nvSpPr>
        <p:spPr bwMode="auto">
          <a:xfrm>
            <a:off x="685800" y="304800"/>
            <a:ext cx="8001000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9144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b="1" i="1" dirty="0">
                <a:solidFill>
                  <a:srgbClr val="C0504D"/>
                </a:solidFill>
              </a:rPr>
              <a:t>Finding the GCF of a list of </a:t>
            </a:r>
            <a:r>
              <a:rPr lang="en-US" sz="3200" b="1" i="1" u="sng" dirty="0">
                <a:solidFill>
                  <a:srgbClr val="FF0000"/>
                </a:solidFill>
              </a:rPr>
              <a:t>variables</a:t>
            </a:r>
            <a:r>
              <a:rPr lang="en-US" sz="3200" b="1" i="1" dirty="0">
                <a:solidFill>
                  <a:srgbClr val="C0504D"/>
                </a:solidFill>
              </a:rPr>
              <a:t>: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dirty="0">
                <a:solidFill>
                  <a:prstClr val="black"/>
                </a:solidFill>
              </a:rPr>
              <a:t>1). Identify common variables (letters).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</a:pPr>
            <a:r>
              <a:rPr lang="en-US" sz="3200" dirty="0">
                <a:solidFill>
                  <a:prstClr val="black"/>
                </a:solidFill>
              </a:rPr>
              <a:t>2). Look for the smallest power of that variable in your list</a:t>
            </a:r>
            <a:r>
              <a:rPr lang="en-US" sz="2800" dirty="0">
                <a:solidFill>
                  <a:prstClr val="black"/>
                </a:solidFill>
              </a:rPr>
              <a:t>.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</a:pPr>
            <a:endParaRPr lang="en-US" sz="1600" dirty="0">
              <a:solidFill>
                <a:prstClr val="black"/>
              </a:solidFill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</a:pPr>
            <a:r>
              <a:rPr lang="en-US" sz="2800" dirty="0">
                <a:solidFill>
                  <a:prstClr val="black"/>
                </a:solidFill>
              </a:rPr>
              <a:t>Examples: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</a:pPr>
            <a:endParaRPr lang="en-US" sz="1000" dirty="0">
              <a:solidFill>
                <a:prstClr val="black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      1. Find the GCF of </a:t>
            </a:r>
            <a:r>
              <a:rPr lang="en-US" i="1" dirty="0">
                <a:solidFill>
                  <a:prstClr val="black"/>
                </a:solidFill>
              </a:rPr>
              <a:t>x</a:t>
            </a:r>
            <a:r>
              <a:rPr lang="en-US" baseline="30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 and </a:t>
            </a:r>
            <a:r>
              <a:rPr lang="en-US" i="1" dirty="0">
                <a:solidFill>
                  <a:prstClr val="black"/>
                </a:solidFill>
              </a:rPr>
              <a:t>x</a:t>
            </a:r>
            <a:r>
              <a:rPr lang="en-US" baseline="30000" dirty="0">
                <a:solidFill>
                  <a:prstClr val="black"/>
                </a:solidFill>
              </a:rPr>
              <a:t>7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prstClr val="black"/>
                </a:solidFill>
              </a:rPr>
              <a:t>                x</a:t>
            </a:r>
            <a:r>
              <a:rPr lang="en-US" baseline="30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b="1" i="1" dirty="0">
                <a:solidFill>
                  <a:srgbClr val="C0504D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• </a:t>
            </a:r>
            <a:r>
              <a:rPr lang="en-US" b="1" i="1" dirty="0">
                <a:solidFill>
                  <a:srgbClr val="C0504D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• </a:t>
            </a:r>
            <a:r>
              <a:rPr lang="en-US" b="1" i="1" dirty="0">
                <a:solidFill>
                  <a:srgbClr val="C0504D"/>
                </a:solidFill>
              </a:rPr>
              <a:t>x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solidFill>
                  <a:prstClr val="black"/>
                </a:solidFill>
              </a:rPr>
              <a:t>                x</a:t>
            </a:r>
            <a:r>
              <a:rPr lang="en-US" baseline="30000" dirty="0">
                <a:solidFill>
                  <a:prstClr val="black"/>
                </a:solidFill>
              </a:rPr>
              <a:t>7 </a:t>
            </a:r>
            <a:r>
              <a:rPr lang="en-US" dirty="0">
                <a:solidFill>
                  <a:prstClr val="black"/>
                </a:solidFill>
              </a:rPr>
              <a:t>= </a:t>
            </a:r>
            <a:r>
              <a:rPr lang="en-US" b="1" i="1" dirty="0">
                <a:solidFill>
                  <a:srgbClr val="C0504D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• </a:t>
            </a:r>
            <a:r>
              <a:rPr lang="en-US" b="1" i="1" dirty="0">
                <a:solidFill>
                  <a:srgbClr val="C0504D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• </a:t>
            </a:r>
            <a:r>
              <a:rPr lang="en-US" b="1" i="1" dirty="0">
                <a:solidFill>
                  <a:srgbClr val="C0504D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• </a:t>
            </a:r>
            <a:r>
              <a:rPr lang="en-US" i="1" dirty="0">
                <a:solidFill>
                  <a:prstClr val="black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• </a:t>
            </a:r>
            <a:r>
              <a:rPr lang="en-US" i="1" dirty="0">
                <a:solidFill>
                  <a:prstClr val="black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• </a:t>
            </a:r>
            <a:r>
              <a:rPr lang="en-US" i="1" dirty="0">
                <a:solidFill>
                  <a:prstClr val="black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• </a:t>
            </a:r>
            <a:r>
              <a:rPr lang="en-US" i="1" dirty="0">
                <a:solidFill>
                  <a:prstClr val="black"/>
                </a:solidFill>
              </a:rPr>
              <a:t>x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        So the GCF is </a:t>
            </a:r>
            <a:r>
              <a:rPr lang="en-US" b="1" i="1" dirty="0">
                <a:solidFill>
                  <a:srgbClr val="C0504D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• </a:t>
            </a:r>
            <a:r>
              <a:rPr lang="en-US" b="1" i="1" dirty="0">
                <a:solidFill>
                  <a:srgbClr val="C0504D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• </a:t>
            </a:r>
            <a:r>
              <a:rPr lang="en-US" b="1" i="1" dirty="0">
                <a:solidFill>
                  <a:srgbClr val="C0504D"/>
                </a:solidFill>
              </a:rPr>
              <a:t>x</a:t>
            </a:r>
            <a:r>
              <a:rPr lang="en-US" dirty="0">
                <a:solidFill>
                  <a:prstClr val="black"/>
                </a:solidFill>
              </a:rPr>
              <a:t> = </a:t>
            </a:r>
            <a:r>
              <a:rPr lang="en-US" i="1" dirty="0">
                <a:solidFill>
                  <a:prstClr val="black"/>
                </a:solidFill>
              </a:rPr>
              <a:t>x</a:t>
            </a:r>
            <a:r>
              <a:rPr lang="en-US" baseline="30000" dirty="0">
                <a:solidFill>
                  <a:prstClr val="black"/>
                </a:solidFill>
              </a:rPr>
              <a:t>3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baseline="30000" dirty="0">
              <a:solidFill>
                <a:prstClr val="black"/>
              </a:solidFill>
            </a:endParaRP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aseline="300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2. Find the GCF of a</a:t>
            </a:r>
            <a:r>
              <a:rPr lang="en-US" baseline="30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b</a:t>
            </a:r>
            <a:r>
              <a:rPr lang="en-US" baseline="30000" dirty="0">
                <a:solidFill>
                  <a:prstClr val="black"/>
                </a:solidFill>
              </a:rPr>
              <a:t>7</a:t>
            </a:r>
            <a:r>
              <a:rPr lang="en-US" dirty="0">
                <a:solidFill>
                  <a:prstClr val="black"/>
                </a:solidFill>
              </a:rPr>
              <a:t>c and b</a:t>
            </a:r>
            <a:r>
              <a:rPr lang="en-US" baseline="30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c</a:t>
            </a:r>
            <a:r>
              <a:rPr lang="en-US" baseline="30000" dirty="0">
                <a:solidFill>
                  <a:prstClr val="black"/>
                </a:solidFill>
              </a:rPr>
              <a:t>3</a:t>
            </a:r>
            <a:r>
              <a:rPr lang="en-US" dirty="0">
                <a:solidFill>
                  <a:prstClr val="black"/>
                </a:solidFill>
              </a:rPr>
              <a:t>d</a:t>
            </a:r>
            <a:r>
              <a:rPr lang="en-US" baseline="30000" dirty="0">
                <a:solidFill>
                  <a:prstClr val="black"/>
                </a:solidFill>
              </a:rPr>
              <a:t>5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1000" dirty="0">
              <a:solidFill>
                <a:prstClr val="black"/>
              </a:solidFill>
            </a:endParaRP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</a:rPr>
              <a:t>                      Answer: b</a:t>
            </a:r>
            <a:r>
              <a:rPr lang="en-US" baseline="30000" dirty="0">
                <a:solidFill>
                  <a:prstClr val="black"/>
                </a:solidFill>
              </a:rPr>
              <a:t>2</a:t>
            </a:r>
            <a:r>
              <a:rPr lang="en-US" dirty="0">
                <a:solidFill>
                  <a:prstClr val="black"/>
                </a:solidFill>
              </a:rPr>
              <a:t>c</a:t>
            </a:r>
            <a:r>
              <a:rPr lang="en-US" baseline="30000" dirty="0">
                <a:solidFill>
                  <a:prstClr val="black"/>
                </a:solidFill>
              </a:rPr>
              <a:t>1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</a:pPr>
            <a:endParaRPr lang="en-US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84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65138"/>
            <a:ext cx="7772400" cy="646112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latin typeface="+mn-lt"/>
              </a:rPr>
              <a:t>Example from today’s homework: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52800" y="3823855"/>
            <a:ext cx="6799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y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z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523999"/>
                <a:ext cx="7393371" cy="1204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Find the greatest common factor for the list of monomials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, 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,  </m:t>
                      </m:r>
                      <m:r>
                        <a:rPr lang="en-US" sz="24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23999"/>
                <a:ext cx="7393371" cy="1204497"/>
              </a:xfrm>
              <a:prstGeom prst="rect">
                <a:avLst/>
              </a:prstGeom>
              <a:blipFill rotWithShape="1">
                <a:blip r:embed="rId2"/>
                <a:stretch>
                  <a:fillRect l="-1320" t="-4040" r="-248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290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33400" y="1828800"/>
            <a:ext cx="800100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 b="1" i="1">
                <a:solidFill>
                  <a:srgbClr val="C0504D"/>
                </a:solidFill>
              </a:rPr>
              <a:t>Finding the GCF of a list of </a:t>
            </a:r>
            <a:r>
              <a:rPr lang="en-US" sz="3200" b="1" i="1" u="sng">
                <a:solidFill>
                  <a:srgbClr val="FF0000"/>
                </a:solidFill>
              </a:rPr>
              <a:t>terms</a:t>
            </a:r>
            <a:r>
              <a:rPr lang="en-US" sz="3200" b="1" i="1">
                <a:solidFill>
                  <a:srgbClr val="C0504D"/>
                </a:solidFill>
              </a:rPr>
              <a:t>:</a:t>
            </a:r>
          </a:p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3200">
                <a:solidFill>
                  <a:prstClr val="black"/>
                </a:solidFill>
              </a:rPr>
              <a:t>1). Find the common factor of the coefficients</a:t>
            </a: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</a:pPr>
            <a:endParaRPr lang="en-US" sz="3200">
              <a:solidFill>
                <a:prstClr val="black"/>
              </a:solidFill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</a:pPr>
            <a:r>
              <a:rPr lang="en-US" sz="3200">
                <a:solidFill>
                  <a:prstClr val="black"/>
                </a:solidFill>
              </a:rPr>
              <a:t>2). Find the common variables and powers</a:t>
            </a:r>
            <a:endParaRPr lang="en-US" sz="2800">
              <a:solidFill>
                <a:prstClr val="black"/>
              </a:solidFill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</a:pPr>
            <a:endParaRPr lang="en-US" sz="1600">
              <a:solidFill>
                <a:prstClr val="black"/>
              </a:solidFill>
            </a:endParaRPr>
          </a:p>
          <a:p>
            <a:pPr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SzPct val="85000"/>
            </a:pPr>
            <a:endParaRPr lang="en-US" sz="280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7437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idx="1"/>
          </p:nvPr>
        </p:nvSpPr>
        <p:spPr>
          <a:xfrm>
            <a:off x="1524000" y="2209800"/>
            <a:ext cx="6934200" cy="4419600"/>
          </a:xfrm>
        </p:spPr>
        <p:txBody>
          <a:bodyPr/>
          <a:lstStyle/>
          <a:p>
            <a:pPr marL="609600" indent="-609600" eaLnBrk="1" hangingPunct="1">
              <a:buClr>
                <a:schemeClr val="tx2"/>
              </a:buClr>
              <a:buFontTx/>
              <a:buAutoNum type="arabicParenR"/>
            </a:pPr>
            <a:r>
              <a:rPr lang="en-US" sz="2800" dirty="0">
                <a:latin typeface="Times New Roman" pitchFamily="18" charset="0"/>
              </a:rPr>
              <a:t> 30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</a:rPr>
              <a:t>y</a:t>
            </a:r>
            <a:r>
              <a:rPr lang="en-US" sz="2800" baseline="30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and 45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7</a:t>
            </a:r>
            <a:r>
              <a:rPr lang="en-US" sz="2800" dirty="0">
                <a:latin typeface="Times New Roman" pitchFamily="18" charset="0"/>
              </a:rPr>
              <a:t>y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30x</a:t>
            </a:r>
            <a:r>
              <a:rPr lang="en-US" baseline="30000" dirty="0"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y</a:t>
            </a:r>
            <a:r>
              <a:rPr lang="en-US" baseline="30000" dirty="0">
                <a:latin typeface="Times New Roman" pitchFamily="18" charset="0"/>
              </a:rPr>
              <a:t>2 </a:t>
            </a:r>
            <a:r>
              <a:rPr lang="en-US" dirty="0">
                <a:latin typeface="Times New Roman" pitchFamily="18" charset="0"/>
              </a:rPr>
              <a:t>= 2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5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• y • y</a:t>
            </a:r>
            <a:endParaRPr lang="en-US" b="1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45x</a:t>
            </a:r>
            <a:r>
              <a:rPr lang="en-US" baseline="30000" dirty="0">
                <a:latin typeface="Times New Roman" pitchFamily="18" charset="0"/>
              </a:rPr>
              <a:t>7</a:t>
            </a:r>
            <a:r>
              <a:rPr lang="en-US" dirty="0">
                <a:latin typeface="Times New Roman" pitchFamily="18" charset="0"/>
              </a:rPr>
              <a:t>y= 3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3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</a:rPr>
              <a:t> 5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•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i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So the GCF is 3 • 5 •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•y = 15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30000" dirty="0"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y</a:t>
            </a:r>
          </a:p>
          <a:p>
            <a:pPr marL="609600" indent="-609600" eaLnBrk="1" hangingPunct="1">
              <a:buClr>
                <a:schemeClr val="tx2"/>
              </a:buClr>
              <a:buFontTx/>
              <a:buAutoNum type="arabicParenR"/>
            </a:pPr>
            <a:r>
              <a:rPr lang="en-US" sz="2800" dirty="0">
                <a:latin typeface="Times New Roman" pitchFamily="18" charset="0"/>
              </a:rPr>
              <a:t> 6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5</a:t>
            </a:r>
            <a:r>
              <a:rPr lang="en-US" sz="2800" dirty="0">
                <a:latin typeface="Times New Roman" pitchFamily="18" charset="0"/>
              </a:rPr>
              <a:t> and 4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3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6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30000" dirty="0">
                <a:latin typeface="Times New Roman" pitchFamily="18" charset="0"/>
              </a:rPr>
              <a:t>5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• 3 •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i="1" dirty="0">
              <a:latin typeface="Times New Roman" pitchFamily="18" charset="0"/>
            </a:endParaRP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4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30000" dirty="0">
                <a:latin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</a:rPr>
              <a:t> = 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• 2 •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</a:t>
            </a:r>
          </a:p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So the GCF is </a:t>
            </a:r>
            <a:r>
              <a:rPr lang="en-US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•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•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= 2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30000" dirty="0">
                <a:latin typeface="Times New Roman" pitchFamily="18" charset="0"/>
              </a:rPr>
              <a:t>3</a:t>
            </a:r>
          </a:p>
          <a:p>
            <a:pPr marL="609600" indent="-609600" eaLnBrk="1" hangingPunct="1">
              <a:buFontTx/>
              <a:buNone/>
            </a:pPr>
            <a:endParaRPr lang="en-US" baseline="30000" dirty="0">
              <a:latin typeface="Times New Roman" pitchFamily="18" charset="0"/>
            </a:endParaRP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20485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486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20484" name="Text Box 6"/>
          <p:cNvSpPr txBox="1">
            <a:spLocks noChangeArrowheads="1"/>
          </p:cNvSpPr>
          <p:nvPr/>
        </p:nvSpPr>
        <p:spPr bwMode="auto">
          <a:xfrm>
            <a:off x="838200" y="1524000"/>
            <a:ext cx="731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Find the GCF of each list of terms.</a:t>
            </a:r>
          </a:p>
        </p:txBody>
      </p:sp>
    </p:spTree>
    <p:extLst>
      <p:ext uri="{BB962C8B-B14F-4D97-AF65-F5344CB8AC3E}">
        <p14:creationId xmlns:p14="http://schemas.microsoft.com/office/powerpoint/2010/main" val="3236418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1486</Words>
  <Application>Microsoft Office PowerPoint</Application>
  <PresentationFormat>On-screen Show (4:3)</PresentationFormat>
  <Paragraphs>175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Times New Roman</vt:lpstr>
      <vt:lpstr>Wingdings</vt:lpstr>
      <vt:lpstr>1_Office Theme</vt:lpstr>
      <vt:lpstr>Office Theme</vt:lpstr>
      <vt:lpstr>Section 6.1</vt:lpstr>
      <vt:lpstr>Review of factoring  integer numbers:</vt:lpstr>
      <vt:lpstr>Factoring Polynomials:</vt:lpstr>
      <vt:lpstr>PowerPoint Presentation</vt:lpstr>
      <vt:lpstr>PowerPoint Presentation</vt:lpstr>
      <vt:lpstr>PowerPoint Presentation</vt:lpstr>
      <vt:lpstr>Example from today’s homework: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Warning:  Some polynomials are PRIME. This means that they can’t be factored, just like a PRIME NUMBER.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Jeanne</dc:creator>
  <cp:lastModifiedBy>Skorczewski, Tyler</cp:lastModifiedBy>
  <cp:revision>57</cp:revision>
  <dcterms:created xsi:type="dcterms:W3CDTF">2013-10-27T14:37:37Z</dcterms:created>
  <dcterms:modified xsi:type="dcterms:W3CDTF">2018-06-07T22:43:56Z</dcterms:modified>
</cp:coreProperties>
</file>