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08" r:id="rId2"/>
    <p:sldMasterId id="2147483744" r:id="rId3"/>
  </p:sldMasterIdLst>
  <p:notesMasterIdLst>
    <p:notesMasterId r:id="rId19"/>
  </p:notesMasterIdLst>
  <p:sldIdLst>
    <p:sldId id="274" r:id="rId4"/>
    <p:sldId id="287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0F84DFF6-E410-4A5D-8D58-4CA901F6F112}"/>
    <pc:docChg chg="delSld delMainMaster">
      <pc:chgData name="Skorczewski, Tyler" userId="51e037cb-caff-4c31-880d-f686087de38b" providerId="ADAL" clId="{0F84DFF6-E410-4A5D-8D58-4CA901F6F112}" dt="2018-06-07T22:40:35.587" v="25" actId="2696"/>
      <pc:docMkLst>
        <pc:docMk/>
      </pc:docMkLst>
      <pc:sldChg chg="del">
        <pc:chgData name="Skorczewski, Tyler" userId="51e037cb-caff-4c31-880d-f686087de38b" providerId="ADAL" clId="{0F84DFF6-E410-4A5D-8D58-4CA901F6F112}" dt="2018-06-07T22:39:52.971" v="0" actId="2696"/>
        <pc:sldMkLst>
          <pc:docMk/>
          <pc:sldMk cId="2240885971" sldId="310"/>
        </pc:sldMkLst>
      </pc:sldChg>
      <pc:sldChg chg="del">
        <pc:chgData name="Skorczewski, Tyler" userId="51e037cb-caff-4c31-880d-f686087de38b" providerId="ADAL" clId="{0F84DFF6-E410-4A5D-8D58-4CA901F6F112}" dt="2018-06-07T22:40:35.573" v="13" actId="2696"/>
        <pc:sldMkLst>
          <pc:docMk/>
          <pc:sldMk cId="2774978195" sldId="311"/>
        </pc:sldMkLst>
      </pc:sldChg>
      <pc:sldMasterChg chg="del delSldLayout">
        <pc:chgData name="Skorczewski, Tyler" userId="51e037cb-caff-4c31-880d-f686087de38b" providerId="ADAL" clId="{0F84DFF6-E410-4A5D-8D58-4CA901F6F112}" dt="2018-06-07T22:39:52.984" v="12" actId="2696"/>
        <pc:sldMasterMkLst>
          <pc:docMk/>
          <pc:sldMasterMk cId="2759543252" sldId="2147483720"/>
        </pc:sldMasterMkLst>
        <pc:sldLayoutChg chg="del">
          <pc:chgData name="Skorczewski, Tyler" userId="51e037cb-caff-4c31-880d-f686087de38b" providerId="ADAL" clId="{0F84DFF6-E410-4A5D-8D58-4CA901F6F112}" dt="2018-06-07T22:39:52.974" v="1" actId="2696"/>
          <pc:sldLayoutMkLst>
            <pc:docMk/>
            <pc:sldMasterMk cId="2759543252" sldId="2147483720"/>
            <pc:sldLayoutMk cId="2294697029" sldId="2147483721"/>
          </pc:sldLayoutMkLst>
        </pc:sldLayoutChg>
        <pc:sldLayoutChg chg="del">
          <pc:chgData name="Skorczewski, Tyler" userId="51e037cb-caff-4c31-880d-f686087de38b" providerId="ADAL" clId="{0F84DFF6-E410-4A5D-8D58-4CA901F6F112}" dt="2018-06-07T22:39:52.974" v="2" actId="2696"/>
          <pc:sldLayoutMkLst>
            <pc:docMk/>
            <pc:sldMasterMk cId="2759543252" sldId="2147483720"/>
            <pc:sldLayoutMk cId="3591320770" sldId="2147483722"/>
          </pc:sldLayoutMkLst>
        </pc:sldLayoutChg>
        <pc:sldLayoutChg chg="del">
          <pc:chgData name="Skorczewski, Tyler" userId="51e037cb-caff-4c31-880d-f686087de38b" providerId="ADAL" clId="{0F84DFF6-E410-4A5D-8D58-4CA901F6F112}" dt="2018-06-07T22:39:52.975" v="3" actId="2696"/>
          <pc:sldLayoutMkLst>
            <pc:docMk/>
            <pc:sldMasterMk cId="2759543252" sldId="2147483720"/>
            <pc:sldLayoutMk cId="19905461" sldId="2147483723"/>
          </pc:sldLayoutMkLst>
        </pc:sldLayoutChg>
        <pc:sldLayoutChg chg="del">
          <pc:chgData name="Skorczewski, Tyler" userId="51e037cb-caff-4c31-880d-f686087de38b" providerId="ADAL" clId="{0F84DFF6-E410-4A5D-8D58-4CA901F6F112}" dt="2018-06-07T22:39:52.976" v="4" actId="2696"/>
          <pc:sldLayoutMkLst>
            <pc:docMk/>
            <pc:sldMasterMk cId="2759543252" sldId="2147483720"/>
            <pc:sldLayoutMk cId="2633885995" sldId="2147483724"/>
          </pc:sldLayoutMkLst>
        </pc:sldLayoutChg>
        <pc:sldLayoutChg chg="del">
          <pc:chgData name="Skorczewski, Tyler" userId="51e037cb-caff-4c31-880d-f686087de38b" providerId="ADAL" clId="{0F84DFF6-E410-4A5D-8D58-4CA901F6F112}" dt="2018-06-07T22:39:52.976" v="5" actId="2696"/>
          <pc:sldLayoutMkLst>
            <pc:docMk/>
            <pc:sldMasterMk cId="2759543252" sldId="2147483720"/>
            <pc:sldLayoutMk cId="3194321211" sldId="2147483725"/>
          </pc:sldLayoutMkLst>
        </pc:sldLayoutChg>
        <pc:sldLayoutChg chg="del">
          <pc:chgData name="Skorczewski, Tyler" userId="51e037cb-caff-4c31-880d-f686087de38b" providerId="ADAL" clId="{0F84DFF6-E410-4A5D-8D58-4CA901F6F112}" dt="2018-06-07T22:39:52.977" v="6" actId="2696"/>
          <pc:sldLayoutMkLst>
            <pc:docMk/>
            <pc:sldMasterMk cId="2759543252" sldId="2147483720"/>
            <pc:sldLayoutMk cId="3902826888" sldId="2147483726"/>
          </pc:sldLayoutMkLst>
        </pc:sldLayoutChg>
        <pc:sldLayoutChg chg="del">
          <pc:chgData name="Skorczewski, Tyler" userId="51e037cb-caff-4c31-880d-f686087de38b" providerId="ADAL" clId="{0F84DFF6-E410-4A5D-8D58-4CA901F6F112}" dt="2018-06-07T22:39:52.977" v="7" actId="2696"/>
          <pc:sldLayoutMkLst>
            <pc:docMk/>
            <pc:sldMasterMk cId="2759543252" sldId="2147483720"/>
            <pc:sldLayoutMk cId="3760897386" sldId="2147483727"/>
          </pc:sldLayoutMkLst>
        </pc:sldLayoutChg>
        <pc:sldLayoutChg chg="del">
          <pc:chgData name="Skorczewski, Tyler" userId="51e037cb-caff-4c31-880d-f686087de38b" providerId="ADAL" clId="{0F84DFF6-E410-4A5D-8D58-4CA901F6F112}" dt="2018-06-07T22:39:52.978" v="8" actId="2696"/>
          <pc:sldLayoutMkLst>
            <pc:docMk/>
            <pc:sldMasterMk cId="2759543252" sldId="2147483720"/>
            <pc:sldLayoutMk cId="2728847425" sldId="2147483728"/>
          </pc:sldLayoutMkLst>
        </pc:sldLayoutChg>
        <pc:sldLayoutChg chg="del">
          <pc:chgData name="Skorczewski, Tyler" userId="51e037cb-caff-4c31-880d-f686087de38b" providerId="ADAL" clId="{0F84DFF6-E410-4A5D-8D58-4CA901F6F112}" dt="2018-06-07T22:39:52.979" v="9" actId="2696"/>
          <pc:sldLayoutMkLst>
            <pc:docMk/>
            <pc:sldMasterMk cId="2759543252" sldId="2147483720"/>
            <pc:sldLayoutMk cId="1007330600" sldId="2147483729"/>
          </pc:sldLayoutMkLst>
        </pc:sldLayoutChg>
        <pc:sldLayoutChg chg="del">
          <pc:chgData name="Skorczewski, Tyler" userId="51e037cb-caff-4c31-880d-f686087de38b" providerId="ADAL" clId="{0F84DFF6-E410-4A5D-8D58-4CA901F6F112}" dt="2018-06-07T22:39:52.979" v="10" actId="2696"/>
          <pc:sldLayoutMkLst>
            <pc:docMk/>
            <pc:sldMasterMk cId="2759543252" sldId="2147483720"/>
            <pc:sldLayoutMk cId="3777366691" sldId="2147483730"/>
          </pc:sldLayoutMkLst>
        </pc:sldLayoutChg>
        <pc:sldLayoutChg chg="del">
          <pc:chgData name="Skorczewski, Tyler" userId="51e037cb-caff-4c31-880d-f686087de38b" providerId="ADAL" clId="{0F84DFF6-E410-4A5D-8D58-4CA901F6F112}" dt="2018-06-07T22:39:52.980" v="11" actId="2696"/>
          <pc:sldLayoutMkLst>
            <pc:docMk/>
            <pc:sldMasterMk cId="2759543252" sldId="2147483720"/>
            <pc:sldLayoutMk cId="2752866181" sldId="2147483731"/>
          </pc:sldLayoutMkLst>
        </pc:sldLayoutChg>
      </pc:sldMasterChg>
      <pc:sldMasterChg chg="del delSldLayout">
        <pc:chgData name="Skorczewski, Tyler" userId="51e037cb-caff-4c31-880d-f686087de38b" providerId="ADAL" clId="{0F84DFF6-E410-4A5D-8D58-4CA901F6F112}" dt="2018-06-07T22:40:35.587" v="25" actId="2696"/>
        <pc:sldMasterMkLst>
          <pc:docMk/>
          <pc:sldMasterMk cId="1028786674" sldId="2147483756"/>
        </pc:sldMasterMkLst>
        <pc:sldLayoutChg chg="del">
          <pc:chgData name="Skorczewski, Tyler" userId="51e037cb-caff-4c31-880d-f686087de38b" providerId="ADAL" clId="{0F84DFF6-E410-4A5D-8D58-4CA901F6F112}" dt="2018-06-07T22:40:35.575" v="14" actId="2696"/>
          <pc:sldLayoutMkLst>
            <pc:docMk/>
            <pc:sldMasterMk cId="1028786674" sldId="2147483756"/>
            <pc:sldLayoutMk cId="3753891987" sldId="2147483757"/>
          </pc:sldLayoutMkLst>
        </pc:sldLayoutChg>
        <pc:sldLayoutChg chg="del">
          <pc:chgData name="Skorczewski, Tyler" userId="51e037cb-caff-4c31-880d-f686087de38b" providerId="ADAL" clId="{0F84DFF6-E410-4A5D-8D58-4CA901F6F112}" dt="2018-06-07T22:40:35.576" v="15" actId="2696"/>
          <pc:sldLayoutMkLst>
            <pc:docMk/>
            <pc:sldMasterMk cId="1028786674" sldId="2147483756"/>
            <pc:sldLayoutMk cId="2293894700" sldId="2147483758"/>
          </pc:sldLayoutMkLst>
        </pc:sldLayoutChg>
        <pc:sldLayoutChg chg="del">
          <pc:chgData name="Skorczewski, Tyler" userId="51e037cb-caff-4c31-880d-f686087de38b" providerId="ADAL" clId="{0F84DFF6-E410-4A5D-8D58-4CA901F6F112}" dt="2018-06-07T22:40:35.577" v="16" actId="2696"/>
          <pc:sldLayoutMkLst>
            <pc:docMk/>
            <pc:sldMasterMk cId="1028786674" sldId="2147483756"/>
            <pc:sldLayoutMk cId="618084994" sldId="2147483759"/>
          </pc:sldLayoutMkLst>
        </pc:sldLayoutChg>
        <pc:sldLayoutChg chg="del">
          <pc:chgData name="Skorczewski, Tyler" userId="51e037cb-caff-4c31-880d-f686087de38b" providerId="ADAL" clId="{0F84DFF6-E410-4A5D-8D58-4CA901F6F112}" dt="2018-06-07T22:40:35.577" v="17" actId="2696"/>
          <pc:sldLayoutMkLst>
            <pc:docMk/>
            <pc:sldMasterMk cId="1028786674" sldId="2147483756"/>
            <pc:sldLayoutMk cId="1673835654" sldId="2147483760"/>
          </pc:sldLayoutMkLst>
        </pc:sldLayoutChg>
        <pc:sldLayoutChg chg="del">
          <pc:chgData name="Skorczewski, Tyler" userId="51e037cb-caff-4c31-880d-f686087de38b" providerId="ADAL" clId="{0F84DFF6-E410-4A5D-8D58-4CA901F6F112}" dt="2018-06-07T22:40:35.578" v="18" actId="2696"/>
          <pc:sldLayoutMkLst>
            <pc:docMk/>
            <pc:sldMasterMk cId="1028786674" sldId="2147483756"/>
            <pc:sldLayoutMk cId="101857677" sldId="2147483761"/>
          </pc:sldLayoutMkLst>
        </pc:sldLayoutChg>
        <pc:sldLayoutChg chg="del">
          <pc:chgData name="Skorczewski, Tyler" userId="51e037cb-caff-4c31-880d-f686087de38b" providerId="ADAL" clId="{0F84DFF6-E410-4A5D-8D58-4CA901F6F112}" dt="2018-06-07T22:40:35.579" v="19" actId="2696"/>
          <pc:sldLayoutMkLst>
            <pc:docMk/>
            <pc:sldMasterMk cId="1028786674" sldId="2147483756"/>
            <pc:sldLayoutMk cId="3004685159" sldId="2147483762"/>
          </pc:sldLayoutMkLst>
        </pc:sldLayoutChg>
        <pc:sldLayoutChg chg="del">
          <pc:chgData name="Skorczewski, Tyler" userId="51e037cb-caff-4c31-880d-f686087de38b" providerId="ADAL" clId="{0F84DFF6-E410-4A5D-8D58-4CA901F6F112}" dt="2018-06-07T22:40:35.580" v="20" actId="2696"/>
          <pc:sldLayoutMkLst>
            <pc:docMk/>
            <pc:sldMasterMk cId="1028786674" sldId="2147483756"/>
            <pc:sldLayoutMk cId="1931936980" sldId="2147483763"/>
          </pc:sldLayoutMkLst>
        </pc:sldLayoutChg>
        <pc:sldLayoutChg chg="del">
          <pc:chgData name="Skorczewski, Tyler" userId="51e037cb-caff-4c31-880d-f686087de38b" providerId="ADAL" clId="{0F84DFF6-E410-4A5D-8D58-4CA901F6F112}" dt="2018-06-07T22:40:35.581" v="21" actId="2696"/>
          <pc:sldLayoutMkLst>
            <pc:docMk/>
            <pc:sldMasterMk cId="1028786674" sldId="2147483756"/>
            <pc:sldLayoutMk cId="1702311782" sldId="2147483764"/>
          </pc:sldLayoutMkLst>
        </pc:sldLayoutChg>
        <pc:sldLayoutChg chg="del">
          <pc:chgData name="Skorczewski, Tyler" userId="51e037cb-caff-4c31-880d-f686087de38b" providerId="ADAL" clId="{0F84DFF6-E410-4A5D-8D58-4CA901F6F112}" dt="2018-06-07T22:40:35.582" v="22" actId="2696"/>
          <pc:sldLayoutMkLst>
            <pc:docMk/>
            <pc:sldMasterMk cId="1028786674" sldId="2147483756"/>
            <pc:sldLayoutMk cId="1841293481" sldId="2147483765"/>
          </pc:sldLayoutMkLst>
        </pc:sldLayoutChg>
        <pc:sldLayoutChg chg="del">
          <pc:chgData name="Skorczewski, Tyler" userId="51e037cb-caff-4c31-880d-f686087de38b" providerId="ADAL" clId="{0F84DFF6-E410-4A5D-8D58-4CA901F6F112}" dt="2018-06-07T22:40:35.583" v="23" actId="2696"/>
          <pc:sldLayoutMkLst>
            <pc:docMk/>
            <pc:sldMasterMk cId="1028786674" sldId="2147483756"/>
            <pc:sldLayoutMk cId="2732862909" sldId="2147483766"/>
          </pc:sldLayoutMkLst>
        </pc:sldLayoutChg>
        <pc:sldLayoutChg chg="del">
          <pc:chgData name="Skorczewski, Tyler" userId="51e037cb-caff-4c31-880d-f686087de38b" providerId="ADAL" clId="{0F84DFF6-E410-4A5D-8D58-4CA901F6F112}" dt="2018-06-07T22:40:35.583" v="24" actId="2696"/>
          <pc:sldLayoutMkLst>
            <pc:docMk/>
            <pc:sldMasterMk cId="1028786674" sldId="2147483756"/>
            <pc:sldLayoutMk cId="2567099602" sldId="2147483767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690F6-74F2-4134-A191-9BB6848A727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129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53727A-B1D2-46A2-8537-45B3C2FC2A2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3573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5DFB22-C545-4009-A761-DAF28C2710C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838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63EAED-4DE9-4311-B765-7363EE15893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74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ACA806-FACA-4830-BFA2-5761126A7D5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85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13F75B-C104-49C8-8609-B8F320237A2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635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5CE8F-F0E3-41F4-895B-9264B1FFD83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306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81C2F-4CAD-4DB7-910B-EFD539C46A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333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EACFBF-4AF4-4D20-8C8C-EEB6C76E675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430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ACA568-E55A-48FF-A435-3A4540092FC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935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59FA55-9D7B-4ECF-9F9B-25B459C0773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1066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D16F7-09F9-41FD-AD85-622362C0AC8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1737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6CA55C-158B-4882-A57E-C2227C8355C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464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E48072-309A-45D1-A0EE-E340FC8CDC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26706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59F8ED-C486-4437-998F-AFD31C2ADD7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5417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CA69F-C799-4916-B365-0F53EA9761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1923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1DD71C-3CEF-4E3F-A0A4-CC4D1F865EC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1454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E48EFA-EA89-40DE-91A3-898356E4E70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06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5A55BB-F756-4F06-9F8D-64C89D3B0D0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3121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813DBA-579A-4888-90C9-62450053E12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6764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150E6-21D8-4042-B1B1-2162EAE64BC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2996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2FA37-D80E-4289-9066-C229EF91522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87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01BDE3-D435-496F-83E5-51235C8BBE8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05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B77EE8E-AB41-44C5-A07C-EA5D14B337A5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14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6.6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Solving Polynomial Equations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7630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Solve 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 baseline="30000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 – 5</a:t>
            </a:r>
            <a:r>
              <a:rPr lang="en-US" sz="2800" i="1">
                <a:latin typeface="Times New Roman" pitchFamily="18" charset="0"/>
              </a:rPr>
              <a:t>x</a:t>
            </a:r>
            <a:r>
              <a:rPr lang="en-US" sz="2800">
                <a:latin typeface="Times New Roman" pitchFamily="18" charset="0"/>
              </a:rPr>
              <a:t> = 24.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First write the polynomial equation in </a:t>
            </a:r>
            <a:r>
              <a:rPr lang="en-US" b="1">
                <a:solidFill>
                  <a:srgbClr val="FF3300"/>
                </a:solidFill>
                <a:latin typeface="Times New Roman" pitchFamily="18" charset="0"/>
              </a:rPr>
              <a:t>standard form.</a:t>
            </a:r>
          </a:p>
          <a:p>
            <a:pPr lvl="1" eaLnBrk="1" hangingPunct="1">
              <a:buFontTx/>
              <a:buNone/>
            </a:pPr>
            <a:r>
              <a:rPr lang="en-US" i="1">
                <a:latin typeface="Times New Roman" pitchFamily="18" charset="0"/>
              </a:rPr>
              <a:t>		   x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– 5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– 24 </a:t>
            </a:r>
            <a:r>
              <a:rPr lang="en-US" b="1">
                <a:solidFill>
                  <a:srgbClr val="FF3300"/>
                </a:solidFill>
                <a:latin typeface="Times New Roman" pitchFamily="18" charset="0"/>
              </a:rPr>
              <a:t>= 0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Now we factor the polynomial using techniques from the previous sections.</a:t>
            </a:r>
          </a:p>
          <a:p>
            <a:pPr lvl="1" eaLnBrk="1" hangingPunct="1">
              <a:buFontTx/>
              <a:buNone/>
            </a:pPr>
            <a:r>
              <a:rPr lang="en-US" i="1">
                <a:latin typeface="Times New Roman" pitchFamily="18" charset="0"/>
              </a:rPr>
              <a:t>		   x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– 5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– 24 = (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– 8)(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>
                <a:latin typeface="Times New Roman" pitchFamily="18" charset="0"/>
              </a:rPr>
              <a:t> + 3)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= 0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We set each factor equal to 0.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		   </a:t>
            </a:r>
            <a:r>
              <a:rPr lang="en-US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 – 8 = 0</a:t>
            </a:r>
            <a:r>
              <a:rPr lang="en-US">
                <a:latin typeface="Times New Roman" pitchFamily="18" charset="0"/>
              </a:rPr>
              <a:t>, which will simplify to </a:t>
            </a:r>
            <a:r>
              <a:rPr lang="en-US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 = 8 </a:t>
            </a:r>
          </a:p>
          <a:p>
            <a:pPr lvl="1"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		   </a:t>
            </a:r>
            <a:r>
              <a:rPr lang="en-US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 + 3 = 0 </a:t>
            </a:r>
            <a:r>
              <a:rPr lang="en-US">
                <a:latin typeface="Times New Roman" pitchFamily="18" charset="0"/>
              </a:rPr>
              <a:t>which will simplify to </a:t>
            </a:r>
            <a:r>
              <a:rPr lang="en-US" b="1" i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 = -3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5334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217092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7093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50540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495800"/>
          </a:xfrm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US" b="1" dirty="0">
                <a:solidFill>
                  <a:srgbClr val="FF3300"/>
                </a:solidFill>
                <a:latin typeface="Times New Roman" pitchFamily="18" charset="0"/>
              </a:rPr>
              <a:t>Check both possible answers </a:t>
            </a:r>
            <a:r>
              <a:rPr lang="en-US" dirty="0">
                <a:latin typeface="Times New Roman" pitchFamily="18" charset="0"/>
              </a:rPr>
              <a:t>in the </a:t>
            </a: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</a:rPr>
              <a:t>original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 equation</a:t>
            </a:r>
            <a:r>
              <a:rPr lang="en-US" dirty="0">
                <a:latin typeface="Times New Roman" pitchFamily="18" charset="0"/>
              </a:rPr>
              <a:t>,  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baseline="30000" dirty="0">
                <a:latin typeface="Times New Roman" pitchFamily="18" charset="0"/>
              </a:rPr>
              <a:t>2</a:t>
            </a:r>
            <a:r>
              <a:rPr lang="en-US" b="1" dirty="0">
                <a:latin typeface="Times New Roman" pitchFamily="18" charset="0"/>
              </a:rPr>
              <a:t> – 5</a:t>
            </a:r>
            <a:r>
              <a:rPr lang="en-US" b="1" i="1" dirty="0">
                <a:latin typeface="Times New Roman" pitchFamily="18" charset="0"/>
              </a:rPr>
              <a:t>x</a:t>
            </a:r>
            <a:r>
              <a:rPr lang="en-US" b="1" dirty="0">
                <a:latin typeface="Times New Roman" pitchFamily="18" charset="0"/>
              </a:rPr>
              <a:t> = 24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	  x = 8:     8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– 5(8) = 64 – 40 = 24     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true</a:t>
            </a:r>
          </a:p>
          <a:p>
            <a:pPr lvl="1"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	  x = -3:  (-3)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– 5(-3) = 9 – (-15) = 24      </a:t>
            </a: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true</a:t>
            </a:r>
          </a:p>
          <a:p>
            <a:pPr lvl="1" eaLnBrk="1" hangingPunct="1">
              <a:buFontTx/>
              <a:buChar char="•"/>
            </a:pPr>
            <a:r>
              <a:rPr lang="en-US" dirty="0">
                <a:latin typeface="Times New Roman" pitchFamily="18" charset="0"/>
              </a:rPr>
              <a:t>So our solutions for 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are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8</a:t>
            </a:r>
            <a:r>
              <a:rPr lang="en-US" dirty="0">
                <a:latin typeface="Times New Roman" pitchFamily="18" charset="0"/>
              </a:rPr>
              <a:t> or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–3</a:t>
            </a:r>
            <a:r>
              <a:rPr lang="en-US" dirty="0">
                <a:latin typeface="Times New Roman" pitchFamily="18" charset="0"/>
              </a:rPr>
              <a:t>. </a:t>
            </a:r>
          </a:p>
          <a:p>
            <a:pPr lvl="1" eaLnBrk="1" hangingPunct="1">
              <a:buFontTx/>
              <a:buChar char="•"/>
            </a:pPr>
            <a:endParaRPr lang="en-US" dirty="0">
              <a:latin typeface="Times New Roman" pitchFamily="18" charset="0"/>
            </a:endParaRPr>
          </a:p>
          <a:p>
            <a:pPr lvl="1" eaLnBrk="1" hangingPunct="1">
              <a:buFontTx/>
              <a:buNone/>
            </a:pPr>
            <a:r>
              <a:rPr lang="en-US" b="1" dirty="0">
                <a:solidFill>
                  <a:srgbClr val="FF3300"/>
                </a:solidFill>
                <a:latin typeface="Times New Roman" pitchFamily="18" charset="0"/>
              </a:rPr>
              <a:t>ALWAYS REMEMBER TO </a:t>
            </a:r>
            <a:r>
              <a:rPr lang="en-US" b="1" i="1" u="sng" dirty="0">
                <a:solidFill>
                  <a:srgbClr val="FF3300"/>
                </a:solidFill>
                <a:latin typeface="Times New Roman" pitchFamily="18" charset="0"/>
              </a:rPr>
              <a:t>CHECK YOUR ANSWERS</a:t>
            </a:r>
            <a:r>
              <a:rPr lang="en-US" b="1" i="1" dirty="0">
                <a:solidFill>
                  <a:srgbClr val="FF3300"/>
                </a:solidFill>
                <a:latin typeface="Times New Roman" pitchFamily="18" charset="0"/>
              </a:rPr>
              <a:t>!!!</a:t>
            </a:r>
            <a:r>
              <a:rPr lang="en-US" dirty="0">
                <a:solidFill>
                  <a:srgbClr val="FF3300"/>
                </a:solidFill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(Especially on quizzes/tests, when there’s no “check answer” button...)</a:t>
            </a:r>
          </a:p>
          <a:p>
            <a:pPr eaLnBrk="1" hangingPunct="1">
              <a:buFontTx/>
              <a:buNone/>
            </a:pPr>
            <a:endParaRPr lang="en-US" sz="2800" dirty="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  <a:solidFill>
            <a:srgbClr val="00B0F0"/>
          </a:solidFill>
        </p:grpSpPr>
        <p:sp>
          <p:nvSpPr>
            <p:cNvPr id="218116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8117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83675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181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idx="1"/>
          </p:nvPr>
        </p:nvSpPr>
        <p:spPr>
          <a:xfrm>
            <a:off x="0" y="1447800"/>
            <a:ext cx="8991600" cy="4495800"/>
          </a:xfrm>
        </p:spPr>
        <p:txBody>
          <a:bodyPr rtlCol="0">
            <a:normAutofit fontScale="92500" lnSpcReduction="10000"/>
          </a:bodyPr>
          <a:lstStyle/>
          <a:p>
            <a:pPr lvl="1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Times New Roman" pitchFamily="18" charset="0"/>
              </a:rPr>
              <a:t>First, simplify the left side using the distributive property: </a:t>
            </a:r>
          </a:p>
          <a:p>
            <a:pPr lvl="1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dirty="0">
                <a:latin typeface="Times New Roman" pitchFamily="18" charset="0"/>
              </a:rPr>
              <a:t>             32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+ 36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= 5</a:t>
            </a:r>
          </a:p>
          <a:p>
            <a:pPr lvl="1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Times New Roman" pitchFamily="18" charset="0"/>
              </a:rPr>
              <a:t>Then write the polynomial equation in 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</a:rPr>
              <a:t>standard form: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	         32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+ 36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– 5 </a:t>
            </a:r>
            <a:r>
              <a:rPr lang="en-US" b="1" dirty="0">
                <a:solidFill>
                  <a:srgbClr val="FF3300"/>
                </a:solidFill>
                <a:latin typeface="Times New Roman" pitchFamily="18" charset="0"/>
              </a:rPr>
              <a:t>= 0</a:t>
            </a:r>
          </a:p>
          <a:p>
            <a:pPr lvl="1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Times New Roman" pitchFamily="18" charset="0"/>
              </a:rPr>
              <a:t>Now we factor the polynomial using techniques from the previous sections: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		 32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baseline="30000" dirty="0">
                <a:latin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</a:rPr>
              <a:t> + 36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– 5 = (8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– 1)(4</a:t>
            </a:r>
            <a:r>
              <a:rPr lang="en-US" i="1" dirty="0">
                <a:latin typeface="Times New Roman" pitchFamily="18" charset="0"/>
              </a:rPr>
              <a:t>x</a:t>
            </a:r>
            <a:r>
              <a:rPr lang="en-US" dirty="0">
                <a:latin typeface="Times New Roman" pitchFamily="18" charset="0"/>
              </a:rPr>
              <a:t> + 5) = 0</a:t>
            </a:r>
          </a:p>
          <a:p>
            <a:pPr lvl="1" eaLnBrk="1" fontAlgn="auto" hangingPunct="1">
              <a:spcAft>
                <a:spcPts val="0"/>
              </a:spcAft>
              <a:buFontTx/>
              <a:buChar char="•"/>
              <a:defRPr/>
            </a:pPr>
            <a:r>
              <a:rPr lang="en-US" dirty="0">
                <a:latin typeface="Times New Roman" pitchFamily="18" charset="0"/>
              </a:rPr>
              <a:t>Finally, we set each factor equal to 0.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		   8x – 1 = 0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8x = 1        x = 1/8</a:t>
            </a:r>
          </a:p>
          <a:p>
            <a:pPr lvl="1" eaLnBrk="1" fontAlgn="auto" hangingPunct="1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dirty="0">
                <a:latin typeface="Times New Roman" pitchFamily="18" charset="0"/>
              </a:rPr>
              <a:t>        4x + 5 = 0     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4x = -5       x = -5/4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57200" y="381000"/>
            <a:ext cx="1905000" cy="762000"/>
            <a:chOff x="192" y="240"/>
            <a:chExt cx="1200" cy="480"/>
          </a:xfrm>
          <a:solidFill>
            <a:srgbClr val="00B0F0"/>
          </a:solidFill>
        </p:grpSpPr>
        <p:sp>
          <p:nvSpPr>
            <p:cNvPr id="219140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19141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 dirty="0">
                  <a:solidFill>
                    <a:srgbClr val="422100"/>
                  </a:solidFill>
                  <a:latin typeface="Times New Roman" pitchFamily="18" charset="0"/>
                </a:rPr>
                <a:t>Example</a:t>
              </a:r>
            </a:p>
          </p:txBody>
        </p:sp>
      </p:grp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228600" y="5791200"/>
            <a:ext cx="8534400" cy="769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 b="1" i="1" dirty="0">
                <a:solidFill>
                  <a:srgbClr val="0066FF"/>
                </a:solidFill>
              </a:rPr>
              <a:t>Note: This equation can also be solved (and probably more quickly)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200" b="1" i="1" dirty="0">
                <a:solidFill>
                  <a:srgbClr val="0066FF"/>
                </a:solidFill>
              </a:rPr>
              <a:t> using the </a:t>
            </a:r>
            <a:r>
              <a:rPr lang="en-US" sz="2200" b="1" i="1" dirty="0">
                <a:solidFill>
                  <a:srgbClr val="FF0000"/>
                </a:solidFill>
              </a:rPr>
              <a:t>quadratic formula</a:t>
            </a:r>
            <a:r>
              <a:rPr lang="en-US" sz="2200" b="1" i="1" dirty="0">
                <a:solidFill>
                  <a:srgbClr val="0066FF"/>
                </a:solidFill>
              </a:rPr>
              <a:t>, which is the topic of a future lecture.</a:t>
            </a:r>
          </a:p>
        </p:txBody>
      </p:sp>
      <p:sp>
        <p:nvSpPr>
          <p:cNvPr id="20485" name="Rectangle 10"/>
          <p:cNvSpPr>
            <a:spLocks noChangeArrowheads="1"/>
          </p:cNvSpPr>
          <p:nvPr/>
        </p:nvSpPr>
        <p:spPr bwMode="auto">
          <a:xfrm>
            <a:off x="2895600" y="457200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Solve 4</a:t>
            </a:r>
            <a:r>
              <a:rPr lang="en-US" sz="3600" b="1" i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(8</a:t>
            </a:r>
            <a:r>
              <a:rPr lang="en-US" sz="3600" b="1" i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 + 9) = 5</a:t>
            </a:r>
          </a:p>
        </p:txBody>
      </p:sp>
    </p:spTree>
    <p:extLst>
      <p:ext uri="{BB962C8B-B14F-4D97-AF65-F5344CB8AC3E}">
        <p14:creationId xmlns:p14="http://schemas.microsoft.com/office/powerpoint/2010/main" val="2943380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idx="1"/>
          </p:nvPr>
        </p:nvSpPr>
        <p:spPr>
          <a:xfrm>
            <a:off x="0" y="1219200"/>
            <a:ext cx="8839200" cy="1295400"/>
          </a:xfrm>
        </p:spPr>
        <p:txBody>
          <a:bodyPr/>
          <a:lstStyle/>
          <a:p>
            <a:pPr lvl="1" eaLnBrk="1" hangingPunct="1">
              <a:buFontTx/>
              <a:buChar char="•"/>
            </a:pPr>
            <a:r>
              <a:rPr lang="en-US" b="1" u="sng">
                <a:solidFill>
                  <a:srgbClr val="FF3300"/>
                </a:solidFill>
                <a:latin typeface="Times New Roman" pitchFamily="18" charset="0"/>
              </a:rPr>
              <a:t>Now check both possible answers</a:t>
            </a:r>
            <a:r>
              <a:rPr lang="en-US">
                <a:latin typeface="Times New Roman" pitchFamily="18" charset="0"/>
              </a:rPr>
              <a:t> </a:t>
            </a:r>
            <a:r>
              <a:rPr lang="en-US" sz="2400">
                <a:latin typeface="Times New Roman" pitchFamily="18" charset="0"/>
              </a:rPr>
              <a:t>(x = 1/8  and x = -5/4) </a:t>
            </a:r>
            <a:r>
              <a:rPr lang="en-US">
                <a:latin typeface="Times New Roman" pitchFamily="18" charset="0"/>
              </a:rPr>
              <a:t>in the original equation. </a:t>
            </a:r>
            <a:r>
              <a:rPr lang="en-US" i="1">
                <a:latin typeface="Times New Roman" pitchFamily="18" charset="0"/>
              </a:rPr>
              <a:t>(This can be done fairly quickly if you use your calculator.)</a:t>
            </a:r>
          </a:p>
          <a:p>
            <a:pPr eaLnBrk="1" hangingPunct="1">
              <a:buFontTx/>
              <a:buNone/>
            </a:pPr>
            <a:endParaRPr lang="en-US" sz="2800">
              <a:latin typeface="Times New Roman" pitchFamily="18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04800" y="381000"/>
            <a:ext cx="3133725" cy="762000"/>
            <a:chOff x="192" y="240"/>
            <a:chExt cx="1974" cy="480"/>
          </a:xfrm>
          <a:solidFill>
            <a:srgbClr val="00B0F0"/>
          </a:solidFill>
        </p:grpSpPr>
        <p:sp>
          <p:nvSpPr>
            <p:cNvPr id="220164" name="Rectangle 4"/>
            <p:cNvSpPr>
              <a:spLocks noChangeArrowheads="1"/>
            </p:cNvSpPr>
            <p:nvPr/>
          </p:nvSpPr>
          <p:spPr bwMode="auto">
            <a:xfrm>
              <a:off x="192" y="240"/>
              <a:ext cx="1974" cy="480"/>
            </a:xfrm>
            <a:prstGeom prst="rect">
              <a:avLst/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220165" name="Text Box 5"/>
            <p:cNvSpPr txBox="1">
              <a:spLocks noChangeArrowheads="1"/>
            </p:cNvSpPr>
            <p:nvPr/>
          </p:nvSpPr>
          <p:spPr bwMode="auto">
            <a:xfrm>
              <a:off x="240" y="288"/>
              <a:ext cx="1893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lang="en-US" sz="3200" b="1">
                  <a:solidFill>
                    <a:srgbClr val="422100"/>
                  </a:solidFill>
                  <a:latin typeface="Times New Roman" pitchFamily="18" charset="0"/>
                </a:rPr>
                <a:t>Example (cont.)</a:t>
              </a: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685800" y="2590800"/>
            <a:ext cx="8153400" cy="989013"/>
            <a:chOff x="432" y="1632"/>
            <a:chExt cx="5136" cy="623"/>
          </a:xfrm>
        </p:grpSpPr>
        <p:graphicFrame>
          <p:nvGraphicFramePr>
            <p:cNvPr id="1029" name="Object 7"/>
            <p:cNvGraphicFramePr>
              <a:graphicFrameLocks noChangeAspect="1"/>
            </p:cNvGraphicFramePr>
            <p:nvPr/>
          </p:nvGraphicFramePr>
          <p:xfrm>
            <a:off x="432" y="1632"/>
            <a:ext cx="4464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3276360" imgH="457200" progId="Equation.3">
                    <p:embed/>
                  </p:oleObj>
                </mc:Choice>
                <mc:Fallback>
                  <p:oleObj name="Equation" r:id="rId3" imgW="3276360" imgH="457200" progId="Equation.3">
                    <p:embed/>
                    <p:pic>
                      <p:nvPicPr>
                        <p:cNvPr id="1029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632"/>
                          <a:ext cx="4464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Text Box 8"/>
            <p:cNvSpPr txBox="1">
              <a:spLocks noChangeArrowheads="1"/>
            </p:cNvSpPr>
            <p:nvPr/>
          </p:nvSpPr>
          <p:spPr bwMode="auto">
            <a:xfrm>
              <a:off x="5040" y="1776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srgbClr val="C0504D"/>
                  </a:solidFill>
                </a:rPr>
                <a:t>true</a:t>
              </a:r>
            </a:p>
          </p:txBody>
        </p:sp>
      </p:grpSp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92075" y="3810000"/>
            <a:ext cx="8899525" cy="1357313"/>
            <a:chOff x="58" y="2400"/>
            <a:chExt cx="5606" cy="855"/>
          </a:xfrm>
        </p:grpSpPr>
        <p:graphicFrame>
          <p:nvGraphicFramePr>
            <p:cNvPr id="1028" name="Object 10"/>
            <p:cNvGraphicFramePr>
              <a:graphicFrameLocks noChangeAspect="1"/>
            </p:cNvGraphicFramePr>
            <p:nvPr/>
          </p:nvGraphicFramePr>
          <p:xfrm>
            <a:off x="58" y="2400"/>
            <a:ext cx="5606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4114800" imgH="457200" progId="Equation.3">
                    <p:embed/>
                  </p:oleObj>
                </mc:Choice>
                <mc:Fallback>
                  <p:oleObj name="Equation" r:id="rId5" imgW="4114800" imgH="457200" progId="Equation.3">
                    <p:embed/>
                    <p:pic>
                      <p:nvPicPr>
                        <p:cNvPr id="102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" y="2400"/>
                          <a:ext cx="5606" cy="6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7" name="Text Box 11"/>
            <p:cNvSpPr txBox="1">
              <a:spLocks noChangeArrowheads="1"/>
            </p:cNvSpPr>
            <p:nvPr/>
          </p:nvSpPr>
          <p:spPr bwMode="auto">
            <a:xfrm>
              <a:off x="5040" y="2928"/>
              <a:ext cx="5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1" i="1">
                  <a:solidFill>
                    <a:srgbClr val="C0504D"/>
                  </a:solidFill>
                </a:rPr>
                <a:t>true</a:t>
              </a:r>
            </a:p>
          </p:txBody>
        </p:sp>
      </p:grpSp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609600" y="5334000"/>
            <a:ext cx="8001000" cy="685800"/>
            <a:chOff x="384" y="3360"/>
            <a:chExt cx="5040" cy="432"/>
          </a:xfrm>
        </p:grpSpPr>
        <p:sp>
          <p:nvSpPr>
            <p:cNvPr id="1036" name="Text Box 13"/>
            <p:cNvSpPr txBox="1">
              <a:spLocks noChangeArrowheads="1"/>
            </p:cNvSpPr>
            <p:nvPr/>
          </p:nvSpPr>
          <p:spPr bwMode="auto">
            <a:xfrm>
              <a:off x="384" y="3408"/>
              <a:ext cx="50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lvl="1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1F497D"/>
                </a:buClr>
                <a:buFontTx/>
                <a:buChar char="•"/>
              </a:pPr>
              <a:r>
                <a:rPr lang="en-US" sz="2800">
                  <a:solidFill>
                    <a:prstClr val="black"/>
                  </a:solidFill>
                </a:rPr>
                <a:t>   So our solutions for x are     or      .</a:t>
              </a:r>
              <a:endParaRPr lang="en-US">
                <a:solidFill>
                  <a:prstClr val="black"/>
                </a:solidFill>
              </a:endParaRPr>
            </a:p>
          </p:txBody>
        </p:sp>
        <p:graphicFrame>
          <p:nvGraphicFramePr>
            <p:cNvPr id="1026" name="Object 14"/>
            <p:cNvGraphicFramePr>
              <a:graphicFrameLocks noChangeAspect="1"/>
            </p:cNvGraphicFramePr>
            <p:nvPr/>
          </p:nvGraphicFramePr>
          <p:xfrm>
            <a:off x="3303" y="3360"/>
            <a:ext cx="153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8" name="Equation" r:id="rId7" imgW="139680" imgH="393480" progId="Equation.3">
                    <p:embed/>
                  </p:oleObj>
                </mc:Choice>
                <mc:Fallback>
                  <p:oleObj name="Equation" r:id="rId7" imgW="139680" imgH="393480" progId="Equation.3">
                    <p:embed/>
                    <p:pic>
                      <p:nvPicPr>
                        <p:cNvPr id="102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03" y="3360"/>
                          <a:ext cx="153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7" name="Object 15"/>
            <p:cNvGraphicFramePr>
              <a:graphicFrameLocks noChangeAspect="1"/>
            </p:cNvGraphicFramePr>
            <p:nvPr/>
          </p:nvGraphicFramePr>
          <p:xfrm>
            <a:off x="3754" y="3360"/>
            <a:ext cx="278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Equation" r:id="rId9" imgW="253800" imgH="393480" progId="Equation.3">
                    <p:embed/>
                  </p:oleObj>
                </mc:Choice>
                <mc:Fallback>
                  <p:oleObj name="Equation" r:id="rId9" imgW="253800" imgH="393480" progId="Equation.3">
                    <p:embed/>
                    <p:pic>
                      <p:nvPicPr>
                        <p:cNvPr id="102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4" y="3360"/>
                          <a:ext cx="278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35" name="Rectangle 15"/>
          <p:cNvSpPr>
            <a:spLocks noChangeArrowheads="1"/>
          </p:cNvSpPr>
          <p:nvPr/>
        </p:nvSpPr>
        <p:spPr bwMode="auto">
          <a:xfrm>
            <a:off x="4343400" y="457200"/>
            <a:ext cx="40322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Solve 4</a:t>
            </a:r>
            <a:r>
              <a:rPr lang="en-US" sz="3600" b="1" i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(8</a:t>
            </a:r>
            <a:r>
              <a:rPr lang="en-US" sz="3600" b="1" i="1">
                <a:solidFill>
                  <a:prstClr val="black"/>
                </a:solidFill>
                <a:latin typeface="Times New Roman" pitchFamily="18" charset="0"/>
              </a:rPr>
              <a:t>x</a:t>
            </a:r>
            <a:r>
              <a:rPr lang="en-US" sz="3600" b="1">
                <a:solidFill>
                  <a:prstClr val="black"/>
                </a:solidFill>
                <a:latin typeface="Times New Roman" pitchFamily="18" charset="0"/>
              </a:rPr>
              <a:t> + 9) = 5</a:t>
            </a:r>
          </a:p>
        </p:txBody>
      </p:sp>
    </p:spTree>
    <p:extLst>
      <p:ext uri="{BB962C8B-B14F-4D97-AF65-F5344CB8AC3E}">
        <p14:creationId xmlns:p14="http://schemas.microsoft.com/office/powerpoint/2010/main" val="21509767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today’s homework:</a:t>
            </a:r>
          </a:p>
        </p:txBody>
      </p:sp>
      <p:pic>
        <p:nvPicPr>
          <p:cNvPr id="5018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267200"/>
            <a:ext cx="1999910" cy="140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800600"/>
            <a:ext cx="368617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52800" y="3268722"/>
            <a:ext cx="5486400" cy="83099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HINT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: Clear the fractions first, by multiplying everything on both sides by 4.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524000"/>
                <a:ext cx="3003899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Solve the equation.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7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latin typeface="Cambria Math"/>
                        </a:rPr>
                        <m:t>+10=0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24000"/>
                <a:ext cx="3003899" cy="1815882"/>
              </a:xfrm>
              <a:prstGeom prst="rect">
                <a:avLst/>
              </a:prstGeom>
              <a:blipFill rotWithShape="1">
                <a:blip r:embed="rId4"/>
                <a:stretch>
                  <a:fillRect l="-4268" t="-3020" r="-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88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from today’s homework:</a:t>
            </a:r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741505"/>
            <a:ext cx="1737451" cy="967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490913" y="4625083"/>
            <a:ext cx="5486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HINT 2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: Write in standard form, then factor out the GCF of 5r. Then factor the remaining trinomial.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24200" y="3048000"/>
            <a:ext cx="5486400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HINT 1</a:t>
            </a:r>
            <a:r>
              <a:rPr lang="en-US" sz="2400" dirty="0">
                <a:solidFill>
                  <a:prstClr val="black"/>
                </a:solidFill>
                <a:latin typeface="Times New Roman" pitchFamily="18" charset="0"/>
              </a:rPr>
              <a:t>: How many answers are you expecting? What is the DEGREE of the polynomial?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1524000"/>
                <a:ext cx="304654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Solve the equation.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5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+30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𝑟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=35</m:t>
                      </m:r>
                      <m:r>
                        <a:rPr lang="en-US" sz="2800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524000"/>
                <a:ext cx="3046540" cy="1384995"/>
              </a:xfrm>
              <a:prstGeom prst="rect">
                <a:avLst/>
              </a:prstGeom>
              <a:blipFill rotWithShape="1">
                <a:blip r:embed="rId3"/>
                <a:stretch>
                  <a:fillRect l="-4000" t="-3965" r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295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600" b="1" dirty="0">
                <a:latin typeface="Times New Roman" pitchFamily="18" charset="0"/>
              </a:rPr>
              <a:t>Review: Choosing a Factoring Strategy</a:t>
            </a:r>
            <a:endParaRPr lang="en-US" b="1" dirty="0">
              <a:latin typeface="Times New Roman" pitchFamily="18" charset="0"/>
            </a:endParaRP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4876800"/>
          </a:xfrm>
        </p:spPr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Steps for factoring a polynomial:</a:t>
            </a:r>
          </a:p>
          <a:p>
            <a:pPr marL="914400" lvl="1" indent="-457200" eaLnBrk="1" hangingPunct="1">
              <a:buFontTx/>
              <a:buAutoNum type="arabicParenR"/>
            </a:pPr>
            <a:r>
              <a:rPr lang="en-US">
                <a:latin typeface="Times New Roman" pitchFamily="18" charset="0"/>
              </a:rPr>
              <a:t>Factor out any common factors. (</a:t>
            </a:r>
            <a:r>
              <a:rPr lang="en-US" b="1" u="sng">
                <a:solidFill>
                  <a:srgbClr val="FF0000"/>
                </a:solidFill>
                <a:latin typeface="Times New Roman" pitchFamily="18" charset="0"/>
              </a:rPr>
              <a:t>Always</a:t>
            </a:r>
            <a:r>
              <a:rPr lang="en-US">
                <a:latin typeface="Times New Roman" pitchFamily="18" charset="0"/>
              </a:rPr>
              <a:t> check this first, before doing any other factoring method.)</a:t>
            </a:r>
          </a:p>
          <a:p>
            <a:pPr marL="914400" lvl="1" indent="-457200" eaLnBrk="1" hangingPunct="1">
              <a:buFontTx/>
              <a:buAutoNum type="arabicParenR"/>
            </a:pPr>
            <a:r>
              <a:rPr lang="en-US">
                <a:latin typeface="Times New Roman" pitchFamily="18" charset="0"/>
              </a:rPr>
              <a:t>Look at </a:t>
            </a:r>
            <a:r>
              <a:rPr lang="en-US" b="1" u="sng">
                <a:latin typeface="Times New Roman" pitchFamily="18" charset="0"/>
              </a:rPr>
              <a:t>number of terms</a:t>
            </a:r>
            <a:r>
              <a:rPr lang="en-US" b="1">
                <a:latin typeface="Times New Roman" pitchFamily="18" charset="0"/>
              </a:rPr>
              <a:t> </a:t>
            </a:r>
            <a:r>
              <a:rPr lang="en-US">
                <a:latin typeface="Times New Roman" pitchFamily="18" charset="0"/>
              </a:rPr>
              <a:t>in polynomial</a:t>
            </a:r>
          </a:p>
          <a:p>
            <a:pPr marL="1295400" lvl="2" indent="-381000" eaLnBrk="1" hangingPunct="1">
              <a:buClr>
                <a:schemeClr val="tx2"/>
              </a:buClr>
              <a:buFontTx/>
              <a:buChar char="•"/>
            </a:pPr>
            <a:r>
              <a:rPr lang="en-US">
                <a:latin typeface="Times New Roman" pitchFamily="18" charset="0"/>
              </a:rPr>
              <a:t>If </a:t>
            </a:r>
            <a:r>
              <a:rPr lang="en-US" b="1">
                <a:solidFill>
                  <a:srgbClr val="0000FF"/>
                </a:solidFill>
                <a:latin typeface="Times New Roman" pitchFamily="18" charset="0"/>
              </a:rPr>
              <a:t>2 terms</a:t>
            </a:r>
            <a:r>
              <a:rPr lang="en-US">
                <a:latin typeface="Times New Roman" pitchFamily="18" charset="0"/>
              </a:rPr>
              <a:t>, look for difference of squares, difference of cubes or sum of cubes. </a:t>
            </a:r>
            <a:r>
              <a:rPr lang="en-US" i="1">
                <a:latin typeface="Times New Roman" pitchFamily="18" charset="0"/>
              </a:rPr>
              <a:t>(Use the formula sheet for these!)</a:t>
            </a:r>
          </a:p>
          <a:p>
            <a:pPr marL="1295400" lvl="2" indent="-381000" eaLnBrk="1" hangingPunct="1">
              <a:buClr>
                <a:schemeClr val="tx2"/>
              </a:buClr>
              <a:buFontTx/>
              <a:buChar char="•"/>
            </a:pPr>
            <a:r>
              <a:rPr lang="en-US">
                <a:latin typeface="Times New Roman" pitchFamily="18" charset="0"/>
              </a:rPr>
              <a:t>If </a:t>
            </a:r>
            <a:r>
              <a:rPr lang="en-US" b="1">
                <a:solidFill>
                  <a:srgbClr val="FF0000"/>
                </a:solidFill>
                <a:latin typeface="Times New Roman" pitchFamily="18" charset="0"/>
              </a:rPr>
              <a:t>3 terms</a:t>
            </a:r>
            <a:r>
              <a:rPr lang="en-US">
                <a:latin typeface="Times New Roman" pitchFamily="18" charset="0"/>
              </a:rPr>
              <a:t>, use techniques for factoring into 2 binomials.</a:t>
            </a:r>
          </a:p>
          <a:p>
            <a:pPr marL="1295400" lvl="2" indent="-381000" eaLnBrk="1" hangingPunct="1">
              <a:buClr>
                <a:schemeClr val="tx2"/>
              </a:buClr>
              <a:buFontTx/>
              <a:buChar char="•"/>
            </a:pPr>
            <a:r>
              <a:rPr lang="en-US">
                <a:latin typeface="Times New Roman" pitchFamily="18" charset="0"/>
              </a:rPr>
              <a:t>If </a:t>
            </a:r>
            <a:r>
              <a:rPr lang="en-US" b="1">
                <a:solidFill>
                  <a:srgbClr val="009900"/>
                </a:solidFill>
                <a:latin typeface="Times New Roman" pitchFamily="18" charset="0"/>
              </a:rPr>
              <a:t>4 or more terms</a:t>
            </a:r>
            <a:r>
              <a:rPr lang="en-US">
                <a:latin typeface="Times New Roman" pitchFamily="18" charset="0"/>
              </a:rPr>
              <a:t>, try factoring by grouping.</a:t>
            </a:r>
          </a:p>
          <a:p>
            <a:pPr marL="914400" lvl="1" indent="-457200" eaLnBrk="1" hangingPunct="1">
              <a:buFontTx/>
              <a:buAutoNum type="arabicParenR"/>
            </a:pPr>
            <a:r>
              <a:rPr lang="en-US" b="1">
                <a:solidFill>
                  <a:srgbClr val="D02800"/>
                </a:solidFill>
                <a:latin typeface="Times New Roman" pitchFamily="18" charset="0"/>
              </a:rPr>
              <a:t>See if any factors can be further factored</a:t>
            </a:r>
            <a:r>
              <a:rPr lang="en-US">
                <a:latin typeface="Times New Roman" pitchFamily="18" charset="0"/>
              </a:rPr>
              <a:t>.</a:t>
            </a:r>
          </a:p>
          <a:p>
            <a:pPr marL="914400" lvl="1" indent="-457200" eaLnBrk="1" hangingPunct="1">
              <a:buFontTx/>
              <a:buAutoNum type="arabicParenR"/>
            </a:pPr>
            <a:r>
              <a:rPr lang="en-US" b="1" u="sng">
                <a:solidFill>
                  <a:srgbClr val="0000FF"/>
                </a:solidFill>
                <a:latin typeface="Times New Roman" pitchFamily="18" charset="0"/>
              </a:rPr>
              <a:t>Check by multiplying all factors out to make sure you get back to the original polynomial</a:t>
            </a:r>
            <a:r>
              <a:rPr lang="en-US" b="1">
                <a:latin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22837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392362"/>
          </a:xfrm>
        </p:spPr>
        <p:txBody>
          <a:bodyPr/>
          <a:lstStyle/>
          <a:p>
            <a:r>
              <a:rPr lang="en-US" sz="4000" b="1">
                <a:solidFill>
                  <a:srgbClr val="D02800"/>
                </a:solidFill>
              </a:rPr>
              <a:t>What possible use is there for factoring polynomials????</a:t>
            </a:r>
          </a:p>
        </p:txBody>
      </p:sp>
    </p:spTree>
    <p:extLst>
      <p:ext uri="{BB962C8B-B14F-4D97-AF65-F5344CB8AC3E}">
        <p14:creationId xmlns:p14="http://schemas.microsoft.com/office/powerpoint/2010/main" val="28715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710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1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828800"/>
            <a:ext cx="3436938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3626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9" presetClass="exit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50000">
                                          <p:val>
                                            <p:strVal val="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ppt_h/2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0">
                                          <p:val>
                                            <p:strVal val="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ppt_w+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D02800"/>
                </a:solidFill>
              </a:rPr>
              <a:t>Take 2: What possible use is there for factoring polynomials????</a:t>
            </a:r>
          </a:p>
        </p:txBody>
      </p:sp>
      <p:pic>
        <p:nvPicPr>
          <p:cNvPr id="12291" name="Picture 3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01873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05000"/>
            <a:ext cx="8153400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D02800"/>
                </a:solidFill>
              </a:rPr>
              <a:t>Take 3: What possible use is there for factoring polynomials????</a:t>
            </a:r>
          </a:p>
        </p:txBody>
      </p:sp>
    </p:spTree>
    <p:extLst>
      <p:ext uri="{BB962C8B-B14F-4D97-AF65-F5344CB8AC3E}">
        <p14:creationId xmlns:p14="http://schemas.microsoft.com/office/powerpoint/2010/main" val="367558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676400"/>
            <a:ext cx="6781800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>
                <a:solidFill>
                  <a:srgbClr val="D02800"/>
                </a:solidFill>
              </a:rPr>
              <a:t>Take 4: What possible use is there for factoring polynomials????</a:t>
            </a:r>
          </a:p>
        </p:txBody>
      </p:sp>
    </p:spTree>
    <p:extLst>
      <p:ext uri="{BB962C8B-B14F-4D97-AF65-F5344CB8AC3E}">
        <p14:creationId xmlns:p14="http://schemas.microsoft.com/office/powerpoint/2010/main" val="124215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915400" cy="1522413"/>
          </a:xfrm>
        </p:spPr>
        <p:txBody>
          <a:bodyPr/>
          <a:lstStyle/>
          <a:p>
            <a:pPr algn="l" eaLnBrk="1" hangingPunct="1"/>
            <a:r>
              <a:rPr lang="en-US" sz="2800" dirty="0">
                <a:latin typeface="Times New Roman" pitchFamily="18" charset="0"/>
              </a:rPr>
              <a:t>Solving problems like these can be done by </a:t>
            </a:r>
            <a:r>
              <a:rPr lang="en-US" sz="2800" b="1" dirty="0">
                <a:latin typeface="Times New Roman" pitchFamily="18" charset="0"/>
              </a:rPr>
              <a:t>describing them using polynomial equations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 i="1" dirty="0">
                <a:latin typeface="Times New Roman" pitchFamily="18" charset="0"/>
              </a:rPr>
              <a:t>(the topic of our next lecture)</a:t>
            </a:r>
            <a:r>
              <a:rPr lang="en-US" sz="2800" dirty="0">
                <a:latin typeface="Times New Roman" pitchFamily="18" charset="0"/>
              </a:rPr>
              <a:t>, and then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factoring the polynomials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83058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Polynomial equations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</a:rPr>
              <a:t>Equations that set 2 polynomials equal to each other.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b="1" i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Standard form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has a </a:t>
            </a:r>
            <a:r>
              <a:rPr lang="en-US" sz="2400" b="1" dirty="0">
                <a:solidFill>
                  <a:srgbClr val="FF3300"/>
                </a:solidFill>
                <a:latin typeface="Times New Roman" pitchFamily="18" charset="0"/>
                <a:sym typeface="Symbol" pitchFamily="18" charset="2"/>
              </a:rPr>
              <a:t>0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on one side of the equation.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The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maximum number of solutions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to a polynomial equation is equal to the </a:t>
            </a:r>
            <a:r>
              <a:rPr lang="en-US" sz="2400" b="1" u="sng" dirty="0">
                <a:solidFill>
                  <a:srgbClr val="FF0000"/>
                </a:solidFill>
                <a:latin typeface="Times New Roman" pitchFamily="18" charset="0"/>
                <a:sym typeface="Symbol" pitchFamily="18" charset="2"/>
              </a:rPr>
              <a:t>degree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of the polynomial.</a:t>
            </a:r>
            <a:endParaRPr lang="en-US" sz="2000" dirty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endParaRPr lang="en-US" sz="2800" b="1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Quadratic equations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Polynomial equations of degree 2. (So how many possible solutions?)</a:t>
            </a:r>
          </a:p>
          <a:p>
            <a:pPr marL="457200" lvl="1" indent="0" eaLnBrk="1" hangingPunct="1">
              <a:lnSpc>
                <a:spcPct val="90000"/>
              </a:lnSpc>
              <a:spcBef>
                <a:spcPts val="0"/>
              </a:spcBef>
              <a:buNone/>
            </a:pPr>
            <a:endParaRPr lang="en-US" sz="800" dirty="0">
              <a:latin typeface="Times New Roman" pitchFamily="18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FontTx/>
              <a:buNone/>
            </a:pP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  <a:sym typeface="Symbol" pitchFamily="18" charset="2"/>
              </a:rPr>
              <a:t>Zero factor theorem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If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and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are real numbers and </a:t>
            </a:r>
            <a:r>
              <a:rPr lang="en-US" sz="2400" i="1" dirty="0" err="1">
                <a:latin typeface="Times New Roman" pitchFamily="18" charset="0"/>
                <a:sym typeface="Symbol" pitchFamily="18" charset="2"/>
              </a:rPr>
              <a:t>ab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0, then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a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0 or 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b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 = 0.</a:t>
            </a:r>
          </a:p>
          <a:p>
            <a:pPr lvl="1" eaLnBrk="1" hangingPunct="1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2400" dirty="0">
                <a:latin typeface="Times New Roman" pitchFamily="18" charset="0"/>
                <a:sym typeface="Symbol" pitchFamily="18" charset="2"/>
              </a:rPr>
              <a:t>This property is true for three or more factors, as well.</a:t>
            </a:r>
          </a:p>
        </p:txBody>
      </p:sp>
    </p:spTree>
    <p:extLst>
      <p:ext uri="{BB962C8B-B14F-4D97-AF65-F5344CB8AC3E}">
        <p14:creationId xmlns:p14="http://schemas.microsoft.com/office/powerpoint/2010/main" val="583027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762000"/>
            <a:ext cx="8153400" cy="4495800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Steps for solving a polynomial equation by factoring:</a:t>
            </a:r>
          </a:p>
          <a:p>
            <a:pPr marL="609600" indent="-609600" eaLnBrk="1" hangingPunct="1">
              <a:buFontTx/>
              <a:buNone/>
            </a:pPr>
            <a:endParaRPr lang="en-US" sz="2000" b="1" i="1" dirty="0">
              <a:solidFill>
                <a:schemeClr val="accent2"/>
              </a:solidFill>
              <a:latin typeface="Times New Roman" pitchFamily="18" charset="0"/>
            </a:endParaRP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Write the equation in standard form.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Clear any fractions.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Factor the polynomial completely.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Set each factor 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containing a variable </a:t>
            </a:r>
            <a:r>
              <a:rPr lang="en-US" dirty="0">
                <a:latin typeface="Times New Roman" pitchFamily="18" charset="0"/>
              </a:rPr>
              <a:t>equal to 0.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dirty="0">
                <a:latin typeface="Times New Roman" pitchFamily="18" charset="0"/>
              </a:rPr>
              <a:t>Solve the resulting equations.</a:t>
            </a:r>
          </a:p>
          <a:p>
            <a:pPr marL="990600" lvl="1" indent="-533400" eaLnBrk="1" hangingPunct="1">
              <a:buFont typeface="Wingdings" pitchFamily="2" charset="2"/>
              <a:buAutoNum type="arabicParenR"/>
            </a:pPr>
            <a:r>
              <a:rPr lang="en-US" sz="4400" b="1" u="sng" dirty="0">
                <a:solidFill>
                  <a:srgbClr val="FF0000"/>
                </a:solidFill>
                <a:latin typeface="Times New Roman" pitchFamily="18" charset="0"/>
              </a:rPr>
              <a:t>Check</a:t>
            </a:r>
            <a:r>
              <a:rPr lang="en-US" dirty="0">
                <a:solidFill>
                  <a:srgbClr val="FF0000"/>
                </a:solidFill>
                <a:latin typeface="Times New Roman" pitchFamily="18" charset="0"/>
              </a:rPr>
              <a:t> each solution in the original equation.</a:t>
            </a:r>
          </a:p>
        </p:txBody>
      </p:sp>
    </p:spTree>
    <p:extLst>
      <p:ext uri="{BB962C8B-B14F-4D97-AF65-F5344CB8AC3E}">
        <p14:creationId xmlns:p14="http://schemas.microsoft.com/office/powerpoint/2010/main" val="8540496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</TotalTime>
  <Words>577</Words>
  <Application>Microsoft Office PowerPoint</Application>
  <PresentationFormat>On-screen Show (4:3)</PresentationFormat>
  <Paragraphs>81</Paragraphs>
  <Slides>15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Cambria Math</vt:lpstr>
      <vt:lpstr>Symbol</vt:lpstr>
      <vt:lpstr>Times New Roman</vt:lpstr>
      <vt:lpstr>Wingdings</vt:lpstr>
      <vt:lpstr>1_Office Theme</vt:lpstr>
      <vt:lpstr>Office Theme</vt:lpstr>
      <vt:lpstr>2_Office Theme</vt:lpstr>
      <vt:lpstr>Equation</vt:lpstr>
      <vt:lpstr>Section 6.6</vt:lpstr>
      <vt:lpstr>Review: Choosing a Factoring Strategy</vt:lpstr>
      <vt:lpstr>What possible use is there for factoring polynomials????</vt:lpstr>
      <vt:lpstr>PowerPoint Presentation</vt:lpstr>
      <vt:lpstr>Take 2: What possible use is there for factoring polynomials????</vt:lpstr>
      <vt:lpstr>Take 3: What possible use is there for factoring polynomials????</vt:lpstr>
      <vt:lpstr>Take 4: What possible use is there for factoring polynomials????</vt:lpstr>
      <vt:lpstr>Solving problems like these can be done by describing them using polynomial equations (the topic of our next lecture), and then factoring the polynomials.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from today’s homework:</vt:lpstr>
      <vt:lpstr>Example from today’s homework: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Skorczewski, Tyler</cp:lastModifiedBy>
  <cp:revision>79</cp:revision>
  <dcterms:created xsi:type="dcterms:W3CDTF">2013-10-27T14:37:37Z</dcterms:created>
  <dcterms:modified xsi:type="dcterms:W3CDTF">2018-06-07T22:40:46Z</dcterms:modified>
</cp:coreProperties>
</file>