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8" r:id="rId2"/>
    <p:sldMasterId id="2147483756" r:id="rId3"/>
  </p:sldMasterIdLst>
  <p:notesMasterIdLst>
    <p:notesMasterId r:id="rId19"/>
  </p:notesMasterIdLst>
  <p:sldIdLst>
    <p:sldId id="274" r:id="rId4"/>
    <p:sldId id="325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CC"/>
    <a:srgbClr val="9933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korczewski, Tyler" userId="51e037cb-caff-4c31-880d-f686087de38b" providerId="ADAL" clId="{8638621C-84F0-4AC6-AA64-3B7D46EF4E3B}"/>
    <pc:docChg chg="delSld modSld delMainMaster">
      <pc:chgData name="Skorczewski, Tyler" userId="51e037cb-caff-4c31-880d-f686087de38b" providerId="ADAL" clId="{8638621C-84F0-4AC6-AA64-3B7D46EF4E3B}" dt="2018-06-07T22:39:36.155" v="39" actId="20577"/>
      <pc:docMkLst>
        <pc:docMk/>
      </pc:docMkLst>
      <pc:sldChg chg="modSp">
        <pc:chgData name="Skorczewski, Tyler" userId="51e037cb-caff-4c31-880d-f686087de38b" providerId="ADAL" clId="{8638621C-84F0-4AC6-AA64-3B7D46EF4E3B}" dt="2018-06-07T22:39:36.155" v="39" actId="20577"/>
        <pc:sldMkLst>
          <pc:docMk/>
          <pc:sldMk cId="2180052231" sldId="324"/>
        </pc:sldMkLst>
        <pc:spChg chg="mod">
          <ac:chgData name="Skorczewski, Tyler" userId="51e037cb-caff-4c31-880d-f686087de38b" providerId="ADAL" clId="{8638621C-84F0-4AC6-AA64-3B7D46EF4E3B}" dt="2018-06-07T22:39:36.155" v="39" actId="20577"/>
          <ac:spMkLst>
            <pc:docMk/>
            <pc:sldMk cId="2180052231" sldId="324"/>
            <ac:spMk id="2" creationId="{00000000-0000-0000-0000-000000000000}"/>
          </ac:spMkLst>
        </pc:spChg>
      </pc:sldChg>
      <pc:sldChg chg="del">
        <pc:chgData name="Skorczewski, Tyler" userId="51e037cb-caff-4c31-880d-f686087de38b" providerId="ADAL" clId="{8638621C-84F0-4AC6-AA64-3B7D46EF4E3B}" dt="2018-06-07T22:38:42.002" v="1" actId="2696"/>
        <pc:sldMkLst>
          <pc:docMk/>
          <pc:sldMk cId="1800336064" sldId="327"/>
        </pc:sldMkLst>
      </pc:sldChg>
      <pc:sldChg chg="del">
        <pc:chgData name="Skorczewski, Tyler" userId="51e037cb-caff-4c31-880d-f686087de38b" providerId="ADAL" clId="{8638621C-84F0-4AC6-AA64-3B7D46EF4E3B}" dt="2018-06-07T22:38:37.640" v="0" actId="2696"/>
        <pc:sldMkLst>
          <pc:docMk/>
          <pc:sldMk cId="1934335246" sldId="328"/>
        </pc:sldMkLst>
      </pc:sldChg>
      <pc:sldChg chg="del">
        <pc:chgData name="Skorczewski, Tyler" userId="51e037cb-caff-4c31-880d-f686087de38b" providerId="ADAL" clId="{8638621C-84F0-4AC6-AA64-3B7D46EF4E3B}" dt="2018-06-07T22:39:15.751" v="14" actId="2696"/>
        <pc:sldMkLst>
          <pc:docMk/>
          <pc:sldMk cId="3925993476" sldId="329"/>
        </pc:sldMkLst>
      </pc:sldChg>
      <pc:sldMasterChg chg="del delSldLayout">
        <pc:chgData name="Skorczewski, Tyler" userId="51e037cb-caff-4c31-880d-f686087de38b" providerId="ADAL" clId="{8638621C-84F0-4AC6-AA64-3B7D46EF4E3B}" dt="2018-06-07T22:38:42.015" v="13" actId="2696"/>
        <pc:sldMasterMkLst>
          <pc:docMk/>
          <pc:sldMasterMk cId="2759543252" sldId="2147483720"/>
        </pc:sldMasterMkLst>
        <pc:sldLayoutChg chg="del">
          <pc:chgData name="Skorczewski, Tyler" userId="51e037cb-caff-4c31-880d-f686087de38b" providerId="ADAL" clId="{8638621C-84F0-4AC6-AA64-3B7D46EF4E3B}" dt="2018-06-07T22:38:42.005" v="2" actId="2696"/>
          <pc:sldLayoutMkLst>
            <pc:docMk/>
            <pc:sldMasterMk cId="2759543252" sldId="2147483720"/>
            <pc:sldLayoutMk cId="2294697029" sldId="2147483721"/>
          </pc:sldLayoutMkLst>
        </pc:sldLayoutChg>
        <pc:sldLayoutChg chg="del">
          <pc:chgData name="Skorczewski, Tyler" userId="51e037cb-caff-4c31-880d-f686087de38b" providerId="ADAL" clId="{8638621C-84F0-4AC6-AA64-3B7D46EF4E3B}" dt="2018-06-07T22:38:42.006" v="3" actId="2696"/>
          <pc:sldLayoutMkLst>
            <pc:docMk/>
            <pc:sldMasterMk cId="2759543252" sldId="2147483720"/>
            <pc:sldLayoutMk cId="3591320770" sldId="2147483722"/>
          </pc:sldLayoutMkLst>
        </pc:sldLayoutChg>
        <pc:sldLayoutChg chg="del">
          <pc:chgData name="Skorczewski, Tyler" userId="51e037cb-caff-4c31-880d-f686087de38b" providerId="ADAL" clId="{8638621C-84F0-4AC6-AA64-3B7D46EF4E3B}" dt="2018-06-07T22:38:42.006" v="4" actId="2696"/>
          <pc:sldLayoutMkLst>
            <pc:docMk/>
            <pc:sldMasterMk cId="2759543252" sldId="2147483720"/>
            <pc:sldLayoutMk cId="19905461" sldId="2147483723"/>
          </pc:sldLayoutMkLst>
        </pc:sldLayoutChg>
        <pc:sldLayoutChg chg="del">
          <pc:chgData name="Skorczewski, Tyler" userId="51e037cb-caff-4c31-880d-f686087de38b" providerId="ADAL" clId="{8638621C-84F0-4AC6-AA64-3B7D46EF4E3B}" dt="2018-06-07T22:38:42.007" v="5" actId="2696"/>
          <pc:sldLayoutMkLst>
            <pc:docMk/>
            <pc:sldMasterMk cId="2759543252" sldId="2147483720"/>
            <pc:sldLayoutMk cId="2633885995" sldId="2147483724"/>
          </pc:sldLayoutMkLst>
        </pc:sldLayoutChg>
        <pc:sldLayoutChg chg="del">
          <pc:chgData name="Skorczewski, Tyler" userId="51e037cb-caff-4c31-880d-f686087de38b" providerId="ADAL" clId="{8638621C-84F0-4AC6-AA64-3B7D46EF4E3B}" dt="2018-06-07T22:38:42.008" v="6" actId="2696"/>
          <pc:sldLayoutMkLst>
            <pc:docMk/>
            <pc:sldMasterMk cId="2759543252" sldId="2147483720"/>
            <pc:sldLayoutMk cId="3194321211" sldId="2147483725"/>
          </pc:sldLayoutMkLst>
        </pc:sldLayoutChg>
        <pc:sldLayoutChg chg="del">
          <pc:chgData name="Skorczewski, Tyler" userId="51e037cb-caff-4c31-880d-f686087de38b" providerId="ADAL" clId="{8638621C-84F0-4AC6-AA64-3B7D46EF4E3B}" dt="2018-06-07T22:38:42.008" v="7" actId="2696"/>
          <pc:sldLayoutMkLst>
            <pc:docMk/>
            <pc:sldMasterMk cId="2759543252" sldId="2147483720"/>
            <pc:sldLayoutMk cId="3902826888" sldId="2147483726"/>
          </pc:sldLayoutMkLst>
        </pc:sldLayoutChg>
        <pc:sldLayoutChg chg="del">
          <pc:chgData name="Skorczewski, Tyler" userId="51e037cb-caff-4c31-880d-f686087de38b" providerId="ADAL" clId="{8638621C-84F0-4AC6-AA64-3B7D46EF4E3B}" dt="2018-06-07T22:38:42.009" v="8" actId="2696"/>
          <pc:sldLayoutMkLst>
            <pc:docMk/>
            <pc:sldMasterMk cId="2759543252" sldId="2147483720"/>
            <pc:sldLayoutMk cId="3760897386" sldId="2147483727"/>
          </pc:sldLayoutMkLst>
        </pc:sldLayoutChg>
        <pc:sldLayoutChg chg="del">
          <pc:chgData name="Skorczewski, Tyler" userId="51e037cb-caff-4c31-880d-f686087de38b" providerId="ADAL" clId="{8638621C-84F0-4AC6-AA64-3B7D46EF4E3B}" dt="2018-06-07T22:38:42.009" v="9" actId="2696"/>
          <pc:sldLayoutMkLst>
            <pc:docMk/>
            <pc:sldMasterMk cId="2759543252" sldId="2147483720"/>
            <pc:sldLayoutMk cId="2728847425" sldId="2147483728"/>
          </pc:sldLayoutMkLst>
        </pc:sldLayoutChg>
        <pc:sldLayoutChg chg="del">
          <pc:chgData name="Skorczewski, Tyler" userId="51e037cb-caff-4c31-880d-f686087de38b" providerId="ADAL" clId="{8638621C-84F0-4AC6-AA64-3B7D46EF4E3B}" dt="2018-06-07T22:38:42.010" v="10" actId="2696"/>
          <pc:sldLayoutMkLst>
            <pc:docMk/>
            <pc:sldMasterMk cId="2759543252" sldId="2147483720"/>
            <pc:sldLayoutMk cId="1007330600" sldId="2147483729"/>
          </pc:sldLayoutMkLst>
        </pc:sldLayoutChg>
        <pc:sldLayoutChg chg="del">
          <pc:chgData name="Skorczewski, Tyler" userId="51e037cb-caff-4c31-880d-f686087de38b" providerId="ADAL" clId="{8638621C-84F0-4AC6-AA64-3B7D46EF4E3B}" dt="2018-06-07T22:38:42.011" v="11" actId="2696"/>
          <pc:sldLayoutMkLst>
            <pc:docMk/>
            <pc:sldMasterMk cId="2759543252" sldId="2147483720"/>
            <pc:sldLayoutMk cId="3777366691" sldId="2147483730"/>
          </pc:sldLayoutMkLst>
        </pc:sldLayoutChg>
        <pc:sldLayoutChg chg="del">
          <pc:chgData name="Skorczewski, Tyler" userId="51e037cb-caff-4c31-880d-f686087de38b" providerId="ADAL" clId="{8638621C-84F0-4AC6-AA64-3B7D46EF4E3B}" dt="2018-06-07T22:38:42.011" v="12" actId="2696"/>
          <pc:sldLayoutMkLst>
            <pc:docMk/>
            <pc:sldMasterMk cId="2759543252" sldId="2147483720"/>
            <pc:sldLayoutMk cId="2752866181" sldId="2147483731"/>
          </pc:sldLayoutMkLst>
        </pc:sldLayoutChg>
      </pc:sldMasterChg>
      <pc:sldMasterChg chg="del delSldLayout">
        <pc:chgData name="Skorczewski, Tyler" userId="51e037cb-caff-4c31-880d-f686087de38b" providerId="ADAL" clId="{8638621C-84F0-4AC6-AA64-3B7D46EF4E3B}" dt="2018-06-07T22:39:15.764" v="26" actId="2696"/>
        <pc:sldMasterMkLst>
          <pc:docMk/>
          <pc:sldMasterMk cId="3494125560" sldId="2147483768"/>
        </pc:sldMasterMkLst>
        <pc:sldLayoutChg chg="del">
          <pc:chgData name="Skorczewski, Tyler" userId="51e037cb-caff-4c31-880d-f686087de38b" providerId="ADAL" clId="{8638621C-84F0-4AC6-AA64-3B7D46EF4E3B}" dt="2018-06-07T22:39:15.753" v="15" actId="2696"/>
          <pc:sldLayoutMkLst>
            <pc:docMk/>
            <pc:sldMasterMk cId="3494125560" sldId="2147483768"/>
            <pc:sldLayoutMk cId="380106636" sldId="2147483769"/>
          </pc:sldLayoutMkLst>
        </pc:sldLayoutChg>
        <pc:sldLayoutChg chg="del">
          <pc:chgData name="Skorczewski, Tyler" userId="51e037cb-caff-4c31-880d-f686087de38b" providerId="ADAL" clId="{8638621C-84F0-4AC6-AA64-3B7D46EF4E3B}" dt="2018-06-07T22:39:15.754" v="16" actId="2696"/>
          <pc:sldLayoutMkLst>
            <pc:docMk/>
            <pc:sldMasterMk cId="3494125560" sldId="2147483768"/>
            <pc:sldLayoutMk cId="2934416456" sldId="2147483770"/>
          </pc:sldLayoutMkLst>
        </pc:sldLayoutChg>
        <pc:sldLayoutChg chg="del">
          <pc:chgData name="Skorczewski, Tyler" userId="51e037cb-caff-4c31-880d-f686087de38b" providerId="ADAL" clId="{8638621C-84F0-4AC6-AA64-3B7D46EF4E3B}" dt="2018-06-07T22:39:15.755" v="17" actId="2696"/>
          <pc:sldLayoutMkLst>
            <pc:docMk/>
            <pc:sldMasterMk cId="3494125560" sldId="2147483768"/>
            <pc:sldLayoutMk cId="30783026" sldId="2147483771"/>
          </pc:sldLayoutMkLst>
        </pc:sldLayoutChg>
        <pc:sldLayoutChg chg="del">
          <pc:chgData name="Skorczewski, Tyler" userId="51e037cb-caff-4c31-880d-f686087de38b" providerId="ADAL" clId="{8638621C-84F0-4AC6-AA64-3B7D46EF4E3B}" dt="2018-06-07T22:39:15.756" v="18" actId="2696"/>
          <pc:sldLayoutMkLst>
            <pc:docMk/>
            <pc:sldMasterMk cId="3494125560" sldId="2147483768"/>
            <pc:sldLayoutMk cId="2637406500" sldId="2147483772"/>
          </pc:sldLayoutMkLst>
        </pc:sldLayoutChg>
        <pc:sldLayoutChg chg="del">
          <pc:chgData name="Skorczewski, Tyler" userId="51e037cb-caff-4c31-880d-f686087de38b" providerId="ADAL" clId="{8638621C-84F0-4AC6-AA64-3B7D46EF4E3B}" dt="2018-06-07T22:39:15.756" v="19" actId="2696"/>
          <pc:sldLayoutMkLst>
            <pc:docMk/>
            <pc:sldMasterMk cId="3494125560" sldId="2147483768"/>
            <pc:sldLayoutMk cId="591911631" sldId="2147483773"/>
          </pc:sldLayoutMkLst>
        </pc:sldLayoutChg>
        <pc:sldLayoutChg chg="del">
          <pc:chgData name="Skorczewski, Tyler" userId="51e037cb-caff-4c31-880d-f686087de38b" providerId="ADAL" clId="{8638621C-84F0-4AC6-AA64-3B7D46EF4E3B}" dt="2018-06-07T22:39:15.757" v="20" actId="2696"/>
          <pc:sldLayoutMkLst>
            <pc:docMk/>
            <pc:sldMasterMk cId="3494125560" sldId="2147483768"/>
            <pc:sldLayoutMk cId="2714291990" sldId="2147483774"/>
          </pc:sldLayoutMkLst>
        </pc:sldLayoutChg>
        <pc:sldLayoutChg chg="del">
          <pc:chgData name="Skorczewski, Tyler" userId="51e037cb-caff-4c31-880d-f686087de38b" providerId="ADAL" clId="{8638621C-84F0-4AC6-AA64-3B7D46EF4E3B}" dt="2018-06-07T22:39:15.758" v="21" actId="2696"/>
          <pc:sldLayoutMkLst>
            <pc:docMk/>
            <pc:sldMasterMk cId="3494125560" sldId="2147483768"/>
            <pc:sldLayoutMk cId="735167986" sldId="2147483775"/>
          </pc:sldLayoutMkLst>
        </pc:sldLayoutChg>
        <pc:sldLayoutChg chg="del">
          <pc:chgData name="Skorczewski, Tyler" userId="51e037cb-caff-4c31-880d-f686087de38b" providerId="ADAL" clId="{8638621C-84F0-4AC6-AA64-3B7D46EF4E3B}" dt="2018-06-07T22:39:15.758" v="22" actId="2696"/>
          <pc:sldLayoutMkLst>
            <pc:docMk/>
            <pc:sldMasterMk cId="3494125560" sldId="2147483768"/>
            <pc:sldLayoutMk cId="3547379900" sldId="2147483776"/>
          </pc:sldLayoutMkLst>
        </pc:sldLayoutChg>
        <pc:sldLayoutChg chg="del">
          <pc:chgData name="Skorczewski, Tyler" userId="51e037cb-caff-4c31-880d-f686087de38b" providerId="ADAL" clId="{8638621C-84F0-4AC6-AA64-3B7D46EF4E3B}" dt="2018-06-07T22:39:15.759" v="23" actId="2696"/>
          <pc:sldLayoutMkLst>
            <pc:docMk/>
            <pc:sldMasterMk cId="3494125560" sldId="2147483768"/>
            <pc:sldLayoutMk cId="1481443276" sldId="2147483777"/>
          </pc:sldLayoutMkLst>
        </pc:sldLayoutChg>
        <pc:sldLayoutChg chg="del">
          <pc:chgData name="Skorczewski, Tyler" userId="51e037cb-caff-4c31-880d-f686087de38b" providerId="ADAL" clId="{8638621C-84F0-4AC6-AA64-3B7D46EF4E3B}" dt="2018-06-07T22:39:15.760" v="24" actId="2696"/>
          <pc:sldLayoutMkLst>
            <pc:docMk/>
            <pc:sldMasterMk cId="3494125560" sldId="2147483768"/>
            <pc:sldLayoutMk cId="3808503637" sldId="2147483778"/>
          </pc:sldLayoutMkLst>
        </pc:sldLayoutChg>
        <pc:sldLayoutChg chg="del">
          <pc:chgData name="Skorczewski, Tyler" userId="51e037cb-caff-4c31-880d-f686087de38b" providerId="ADAL" clId="{8638621C-84F0-4AC6-AA64-3B7D46EF4E3B}" dt="2018-06-07T22:39:15.760" v="25" actId="2696"/>
          <pc:sldLayoutMkLst>
            <pc:docMk/>
            <pc:sldMasterMk cId="3494125560" sldId="2147483768"/>
            <pc:sldLayoutMk cId="2023838206" sldId="2147483779"/>
          </pc:sldLayoutMkLst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01695-5BE7-4CB0-B0F1-9D1CB3A21EC6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C824FC-BE6A-4499-83E1-AADA6A121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73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0C48FE2-3106-4302-B388-3805782A1FFB}" type="slidenum">
              <a:rPr lang="en-US" sz="1200" smtClean="0">
                <a:solidFill>
                  <a:prstClr val="black"/>
                </a:solidFill>
                <a:latin typeface="Arial" charset="0"/>
              </a:rPr>
              <a:pPr eaLnBrk="1" hangingPunct="1"/>
              <a:t>15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27AD0-7E82-434E-BA04-9D543241459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95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8CD547-6DF1-4190-8868-803BC78EEC4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042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542B7-F6F3-44EC-AC8F-9AFCA2BBF02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775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B690F6-74F2-4134-A191-9BB6848A727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1292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3727A-B1D2-46A2-8537-45B3C2FC2A2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3573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5DFB22-C545-4009-A761-DAF28C2710C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838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63EAED-4DE9-4311-B765-7363EE15893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174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ACA806-FACA-4830-BFA2-5761126A7D5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85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13F75B-C104-49C8-8609-B8F320237A2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5635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C5CE8F-F0E3-41F4-895B-9264B1FFD83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3063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81C2F-4CAD-4DB7-910B-EFD539C46A6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333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E7353-345B-4F78-86EA-C9B50AD11EB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1421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EACFBF-4AF4-4D20-8C8C-EEB6C76E675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7430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CA568-E55A-48FF-A435-3A4540092FC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4935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9FA55-9D7B-4ECF-9F9B-25B459C0773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1066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DD16F7-09F9-41FD-AD85-622362C0AC8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2752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6CA55C-158B-4882-A57E-C2227C8355C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9660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E48072-309A-45D1-A0EE-E340FC8CDCE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5862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9F8ED-C486-4437-998F-AFD31C2ADD7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9366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CA69F-C799-4916-B365-0F53EA97616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3262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DD71C-3CEF-4E3F-A0A4-CC4D1F865EC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6735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48EFA-EA89-40DE-91A3-898356E4E70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531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CD075-C2D4-4B74-BD36-BD0B2E1A77E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3396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5A55BB-F756-4F06-9F8D-64C89D3B0D0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6182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813DBA-579A-4888-90C9-62450053E12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7719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3150E6-21D8-4042-B1B1-2162EAE64BC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7565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02FA37-D80E-4289-9066-C229EF91522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538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27A60-0302-453A-9CAF-BF66A91E88E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723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D723A3-C970-43E0-8315-725CF6C814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914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D28C3-1CE1-4837-984A-54D6F1FC03E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058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6A81F-E9DD-4CDE-8AD6-4FF5A765A9D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207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EF92E2-16E6-4E87-B530-A7905DF7FBB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43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83EAC1-9C68-4490-BD67-EAEB1F7D3DE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748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48E45B-3603-4521-8F71-D3F85337B019}" type="slidenum">
              <a:rPr lang="en-US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696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01BDE3-D435-496F-83E5-51235C8BBE8E}" type="slidenum">
              <a:rPr lang="en-US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05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B77EE8E-AB41-44C5-A07C-EA5D14B337A5}" type="slidenum">
              <a:rPr lang="en-US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944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/>
          <a:lstStyle/>
          <a:p>
            <a:pPr eaLnBrk="1" hangingPunct="1"/>
            <a:r>
              <a:rPr lang="en-US" sz="6000" dirty="0"/>
              <a:t>Section 6.7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352800"/>
            <a:ext cx="6553200" cy="19812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Applications of Polynomial Equations</a:t>
            </a:r>
          </a:p>
        </p:txBody>
      </p:sp>
    </p:spTree>
    <p:extLst>
      <p:ext uri="{BB962C8B-B14F-4D97-AF65-F5344CB8AC3E}">
        <p14:creationId xmlns:p14="http://schemas.microsoft.com/office/powerpoint/2010/main" val="71069095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5" name="Group 2"/>
          <p:cNvGrpSpPr>
            <a:grpSpLocks/>
          </p:cNvGrpSpPr>
          <p:nvPr/>
        </p:nvGrpSpPr>
        <p:grpSpPr bwMode="auto">
          <a:xfrm>
            <a:off x="304800" y="1447800"/>
            <a:ext cx="2133600" cy="685800"/>
            <a:chOff x="192" y="1872"/>
            <a:chExt cx="1344" cy="432"/>
          </a:xfrm>
        </p:grpSpPr>
        <p:sp>
          <p:nvSpPr>
            <p:cNvPr id="3078" name="Rectangle 3"/>
            <p:cNvSpPr>
              <a:spLocks noChangeArrowheads="1"/>
            </p:cNvSpPr>
            <p:nvPr/>
          </p:nvSpPr>
          <p:spPr bwMode="auto">
            <a:xfrm>
              <a:off x="192" y="1872"/>
              <a:ext cx="1344" cy="432"/>
            </a:xfrm>
            <a:prstGeom prst="rect">
              <a:avLst/>
            </a:prstGeom>
            <a:solidFill>
              <a:srgbClr val="7DFF7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79" name="Text Box 4"/>
            <p:cNvSpPr txBox="1">
              <a:spLocks noChangeArrowheads="1"/>
            </p:cNvSpPr>
            <p:nvPr/>
          </p:nvSpPr>
          <p:spPr bwMode="auto">
            <a:xfrm>
              <a:off x="240" y="1920"/>
              <a:ext cx="12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2800" b="1" i="1">
                  <a:solidFill>
                    <a:prstClr val="black"/>
                  </a:solidFill>
                </a:rPr>
                <a:t>Understand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304800" y="381000"/>
            <a:ext cx="3124200" cy="762000"/>
            <a:chOff x="192" y="240"/>
            <a:chExt cx="1968" cy="480"/>
          </a:xfrm>
          <a:solidFill>
            <a:srgbClr val="00B0F0"/>
          </a:solidFill>
        </p:grpSpPr>
        <p:sp>
          <p:nvSpPr>
            <p:cNvPr id="228358" name="Rectangle 6"/>
            <p:cNvSpPr>
              <a:spLocks noChangeArrowheads="1"/>
            </p:cNvSpPr>
            <p:nvPr/>
          </p:nvSpPr>
          <p:spPr bwMode="auto">
            <a:xfrm>
              <a:off x="192" y="240"/>
              <a:ext cx="1968" cy="4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8359" name="Text Box 7"/>
            <p:cNvSpPr txBox="1">
              <a:spLocks noChangeArrowheads="1"/>
            </p:cNvSpPr>
            <p:nvPr/>
          </p:nvSpPr>
          <p:spPr bwMode="auto">
            <a:xfrm>
              <a:off x="240" y="288"/>
              <a:ext cx="1867" cy="36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3200" b="1">
                  <a:solidFill>
                    <a:srgbClr val="422100"/>
                  </a:solidFill>
                  <a:latin typeface="Times New Roman" pitchFamily="18" charset="0"/>
                </a:rPr>
                <a:t>Example (cont.)</a:t>
              </a:r>
            </a:p>
          </p:txBody>
        </p:sp>
      </p:grpSp>
      <p:sp>
        <p:nvSpPr>
          <p:cNvPr id="4101" name="Text Box 8"/>
          <p:cNvSpPr txBox="1">
            <a:spLocks noChangeArrowheads="1"/>
          </p:cNvSpPr>
          <p:nvPr/>
        </p:nvSpPr>
        <p:spPr bwMode="auto">
          <a:xfrm>
            <a:off x="457200" y="2362200"/>
            <a:ext cx="8077200" cy="375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Read and reread the problem.  If we let 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     </a:t>
            </a:r>
            <a:r>
              <a:rPr lang="en-US" sz="2800" i="1">
                <a:solidFill>
                  <a:prstClr val="black"/>
                </a:solidFill>
              </a:rPr>
              <a:t>x</a:t>
            </a:r>
            <a:r>
              <a:rPr lang="en-US" sz="2800">
                <a:solidFill>
                  <a:prstClr val="black"/>
                </a:solidFill>
              </a:rPr>
              <a:t> = the length of the shorter leg, then 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     </a:t>
            </a:r>
            <a:r>
              <a:rPr lang="en-US" sz="2800" i="1">
                <a:solidFill>
                  <a:prstClr val="black"/>
                </a:solidFill>
              </a:rPr>
              <a:t>x</a:t>
            </a:r>
            <a:r>
              <a:rPr lang="en-US" sz="2800">
                <a:solidFill>
                  <a:prstClr val="black"/>
                </a:solidFill>
              </a:rPr>
              <a:t> + 10 = the length of the longer leg and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    2</a:t>
            </a:r>
            <a:r>
              <a:rPr lang="en-US" sz="2800" i="1">
                <a:solidFill>
                  <a:prstClr val="black"/>
                </a:solidFill>
              </a:rPr>
              <a:t>x</a:t>
            </a:r>
            <a:r>
              <a:rPr lang="en-US" sz="2800">
                <a:solidFill>
                  <a:prstClr val="black"/>
                </a:solidFill>
              </a:rPr>
              <a:t> – 10 = the length of the hypotenuse.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endParaRPr lang="en-US" sz="280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     </a:t>
            </a:r>
            <a:r>
              <a:rPr lang="en-US" sz="2800" b="1">
                <a:solidFill>
                  <a:srgbClr val="FF0000"/>
                </a:solidFill>
              </a:rPr>
              <a:t>Now draw a diagram:</a:t>
            </a:r>
          </a:p>
        </p:txBody>
      </p:sp>
      <p:graphicFrame>
        <p:nvGraphicFramePr>
          <p:cNvPr id="4098" name="Object 9"/>
          <p:cNvGraphicFramePr>
            <a:graphicFrameLocks noChangeAspect="1"/>
          </p:cNvGraphicFramePr>
          <p:nvPr/>
        </p:nvGraphicFramePr>
        <p:xfrm>
          <a:off x="5257800" y="4740275"/>
          <a:ext cx="3559175" cy="211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Microsoft Drawing 1.01" r:id="rId3" imgW="1782720" imgH="1060560" progId="MSDraw.1.01">
                  <p:embed/>
                </p:oleObj>
              </mc:Choice>
              <mc:Fallback>
                <p:oleObj name="Microsoft Drawing 1.01" r:id="rId3" imgW="1782720" imgH="1060560" progId="MSDraw.1.01">
                  <p:embed/>
                  <p:pic>
                    <p:nvPicPr>
                      <p:cNvPr id="409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740275"/>
                        <a:ext cx="3559175" cy="211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84694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9" name="Group 2"/>
          <p:cNvGrpSpPr>
            <a:grpSpLocks/>
          </p:cNvGrpSpPr>
          <p:nvPr/>
        </p:nvGrpSpPr>
        <p:grpSpPr bwMode="auto">
          <a:xfrm>
            <a:off x="304800" y="1447800"/>
            <a:ext cx="1828800" cy="685800"/>
            <a:chOff x="192" y="912"/>
            <a:chExt cx="1152" cy="432"/>
          </a:xfrm>
        </p:grpSpPr>
        <p:sp>
          <p:nvSpPr>
            <p:cNvPr id="4103" name="Rectangle 3"/>
            <p:cNvSpPr>
              <a:spLocks noChangeArrowheads="1"/>
            </p:cNvSpPr>
            <p:nvPr/>
          </p:nvSpPr>
          <p:spPr bwMode="auto">
            <a:xfrm>
              <a:off x="192" y="912"/>
              <a:ext cx="1152" cy="432"/>
            </a:xfrm>
            <a:prstGeom prst="rect">
              <a:avLst/>
            </a:prstGeom>
            <a:solidFill>
              <a:srgbClr val="7DFF7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104" name="Text Box 4"/>
            <p:cNvSpPr txBox="1">
              <a:spLocks noChangeArrowheads="1"/>
            </p:cNvSpPr>
            <p:nvPr/>
          </p:nvSpPr>
          <p:spPr bwMode="auto">
            <a:xfrm>
              <a:off x="240" y="960"/>
              <a:ext cx="10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2800" b="1" i="1">
                  <a:solidFill>
                    <a:prstClr val="black"/>
                  </a:solidFill>
                </a:rPr>
                <a:t>Translate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304800" y="381000"/>
            <a:ext cx="3124200" cy="762000"/>
            <a:chOff x="192" y="240"/>
            <a:chExt cx="1968" cy="480"/>
          </a:xfrm>
          <a:solidFill>
            <a:srgbClr val="00B0F0"/>
          </a:solidFill>
        </p:grpSpPr>
        <p:sp>
          <p:nvSpPr>
            <p:cNvPr id="229382" name="Rectangle 6"/>
            <p:cNvSpPr>
              <a:spLocks noChangeArrowheads="1"/>
            </p:cNvSpPr>
            <p:nvPr/>
          </p:nvSpPr>
          <p:spPr bwMode="auto">
            <a:xfrm>
              <a:off x="192" y="240"/>
              <a:ext cx="1968" cy="4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9383" name="Text Box 7"/>
            <p:cNvSpPr txBox="1">
              <a:spLocks noChangeArrowheads="1"/>
            </p:cNvSpPr>
            <p:nvPr/>
          </p:nvSpPr>
          <p:spPr bwMode="auto">
            <a:xfrm>
              <a:off x="240" y="288"/>
              <a:ext cx="1867" cy="36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3200" b="1" dirty="0">
                  <a:solidFill>
                    <a:srgbClr val="422100"/>
                  </a:solidFill>
                  <a:latin typeface="Times New Roman" pitchFamily="18" charset="0"/>
                </a:rPr>
                <a:t>Example (cont.)</a:t>
              </a:r>
            </a:p>
          </p:txBody>
        </p:sp>
      </p:grpSp>
      <p:sp>
        <p:nvSpPr>
          <p:cNvPr id="4101" name="Text Box 8"/>
          <p:cNvSpPr txBox="1">
            <a:spLocks noChangeArrowheads="1"/>
          </p:cNvSpPr>
          <p:nvPr/>
        </p:nvSpPr>
        <p:spPr bwMode="auto">
          <a:xfrm>
            <a:off x="838200" y="2286000"/>
            <a:ext cx="662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9461" name="Text Box 9"/>
          <p:cNvSpPr txBox="1">
            <a:spLocks noChangeArrowheads="1"/>
          </p:cNvSpPr>
          <p:nvPr/>
        </p:nvSpPr>
        <p:spPr bwMode="auto">
          <a:xfrm>
            <a:off x="914400" y="2362200"/>
            <a:ext cx="7086600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By the Pythagorean Theorem,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	(leg </a:t>
            </a:r>
            <a:r>
              <a:rPr lang="en-US" sz="2800" i="1">
                <a:solidFill>
                  <a:prstClr val="black"/>
                </a:solidFill>
              </a:rPr>
              <a:t>a</a:t>
            </a:r>
            <a:r>
              <a:rPr lang="en-US" sz="2800">
                <a:solidFill>
                  <a:prstClr val="black"/>
                </a:solidFill>
              </a:rPr>
              <a:t>)</a:t>
            </a:r>
            <a:r>
              <a:rPr lang="en-US" sz="2800" baseline="30000">
                <a:solidFill>
                  <a:prstClr val="black"/>
                </a:solidFill>
              </a:rPr>
              <a:t>2</a:t>
            </a:r>
            <a:r>
              <a:rPr lang="en-US" sz="2800">
                <a:solidFill>
                  <a:prstClr val="black"/>
                </a:solidFill>
              </a:rPr>
              <a:t> + (leg </a:t>
            </a:r>
            <a:r>
              <a:rPr lang="en-US" sz="2800" i="1">
                <a:solidFill>
                  <a:prstClr val="black"/>
                </a:solidFill>
              </a:rPr>
              <a:t>b</a:t>
            </a:r>
            <a:r>
              <a:rPr lang="en-US" sz="2800">
                <a:solidFill>
                  <a:prstClr val="black"/>
                </a:solidFill>
              </a:rPr>
              <a:t>)</a:t>
            </a:r>
            <a:r>
              <a:rPr lang="en-US" sz="2800" baseline="30000">
                <a:solidFill>
                  <a:prstClr val="black"/>
                </a:solidFill>
              </a:rPr>
              <a:t>2</a:t>
            </a:r>
            <a:r>
              <a:rPr lang="en-US" sz="2800">
                <a:solidFill>
                  <a:prstClr val="black"/>
                </a:solidFill>
              </a:rPr>
              <a:t> = (hypotenuse)</a:t>
            </a:r>
            <a:r>
              <a:rPr lang="en-US" sz="2800" baseline="30000">
                <a:solidFill>
                  <a:prstClr val="black"/>
                </a:solidFill>
              </a:rPr>
              <a:t>2	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  	      </a:t>
            </a:r>
            <a:r>
              <a:rPr lang="en-US" sz="2800" i="1">
                <a:solidFill>
                  <a:prstClr val="black"/>
                </a:solidFill>
              </a:rPr>
              <a:t>x</a:t>
            </a:r>
            <a:r>
              <a:rPr lang="en-US" sz="2800" baseline="30000">
                <a:solidFill>
                  <a:prstClr val="black"/>
                </a:solidFill>
              </a:rPr>
              <a:t>2</a:t>
            </a:r>
            <a:r>
              <a:rPr lang="en-US" sz="2800">
                <a:solidFill>
                  <a:prstClr val="black"/>
                </a:solidFill>
              </a:rPr>
              <a:t> + (</a:t>
            </a:r>
            <a:r>
              <a:rPr lang="en-US" sz="2800" i="1">
                <a:solidFill>
                  <a:prstClr val="black"/>
                </a:solidFill>
              </a:rPr>
              <a:t>x</a:t>
            </a:r>
            <a:r>
              <a:rPr lang="en-US" sz="2800">
                <a:solidFill>
                  <a:prstClr val="black"/>
                </a:solidFill>
              </a:rPr>
              <a:t> + 10)</a:t>
            </a:r>
            <a:r>
              <a:rPr lang="en-US" sz="2800" baseline="30000">
                <a:solidFill>
                  <a:prstClr val="black"/>
                </a:solidFill>
              </a:rPr>
              <a:t>2</a:t>
            </a:r>
            <a:r>
              <a:rPr lang="en-US" sz="2800">
                <a:solidFill>
                  <a:prstClr val="black"/>
                </a:solidFill>
              </a:rPr>
              <a:t> = (2</a:t>
            </a:r>
            <a:r>
              <a:rPr lang="en-US" sz="2800" i="1">
                <a:solidFill>
                  <a:prstClr val="black"/>
                </a:solidFill>
              </a:rPr>
              <a:t>x</a:t>
            </a:r>
            <a:r>
              <a:rPr lang="en-US" sz="2800">
                <a:solidFill>
                  <a:prstClr val="black"/>
                </a:solidFill>
              </a:rPr>
              <a:t> – 10)</a:t>
            </a:r>
            <a:r>
              <a:rPr lang="en-US" sz="2800" baseline="30000">
                <a:solidFill>
                  <a:prstClr val="black"/>
                </a:solidFill>
              </a:rPr>
              <a:t>2</a:t>
            </a:r>
            <a:endParaRPr lang="en-US" sz="2800">
              <a:solidFill>
                <a:prstClr val="black"/>
              </a:solidFill>
            </a:endParaRPr>
          </a:p>
        </p:txBody>
      </p:sp>
      <p:graphicFrame>
        <p:nvGraphicFramePr>
          <p:cNvPr id="4098" name="Object 9"/>
          <p:cNvGraphicFramePr>
            <a:graphicFrameLocks noChangeAspect="1"/>
          </p:cNvGraphicFramePr>
          <p:nvPr/>
        </p:nvGraphicFramePr>
        <p:xfrm>
          <a:off x="4800600" y="304800"/>
          <a:ext cx="3559175" cy="211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Microsoft Drawing 1.01" r:id="rId3" imgW="1782720" imgH="1060560" progId="MSDraw.1.01">
                  <p:embed/>
                </p:oleObj>
              </mc:Choice>
              <mc:Fallback>
                <p:oleObj name="Microsoft Drawing 1.01" r:id="rId3" imgW="1782720" imgH="1060560" progId="MSDraw.1.01">
                  <p:embed/>
                  <p:pic>
                    <p:nvPicPr>
                      <p:cNvPr id="409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04800"/>
                        <a:ext cx="3559175" cy="211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81471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2"/>
          <p:cNvGrpSpPr>
            <a:grpSpLocks/>
          </p:cNvGrpSpPr>
          <p:nvPr/>
        </p:nvGrpSpPr>
        <p:grpSpPr bwMode="auto">
          <a:xfrm>
            <a:off x="304800" y="1447800"/>
            <a:ext cx="1143000" cy="685800"/>
            <a:chOff x="192" y="912"/>
            <a:chExt cx="720" cy="432"/>
          </a:xfrm>
        </p:grpSpPr>
        <p:sp>
          <p:nvSpPr>
            <p:cNvPr id="29716" name="Rectangle 3"/>
            <p:cNvSpPr>
              <a:spLocks noChangeArrowheads="1"/>
            </p:cNvSpPr>
            <p:nvPr/>
          </p:nvSpPr>
          <p:spPr bwMode="auto">
            <a:xfrm>
              <a:off x="192" y="912"/>
              <a:ext cx="720" cy="432"/>
            </a:xfrm>
            <a:prstGeom prst="rect">
              <a:avLst/>
            </a:prstGeom>
            <a:solidFill>
              <a:srgbClr val="7DFF7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717" name="Text Box 4"/>
            <p:cNvSpPr txBox="1">
              <a:spLocks noChangeArrowheads="1"/>
            </p:cNvSpPr>
            <p:nvPr/>
          </p:nvSpPr>
          <p:spPr bwMode="auto">
            <a:xfrm>
              <a:off x="240" y="960"/>
              <a:ext cx="6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2800" b="1" i="1">
                  <a:solidFill>
                    <a:prstClr val="black"/>
                  </a:solidFill>
                </a:rPr>
                <a:t>Solve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304800" y="381000"/>
            <a:ext cx="3124200" cy="762000"/>
            <a:chOff x="192" y="240"/>
            <a:chExt cx="1968" cy="480"/>
          </a:xfrm>
          <a:solidFill>
            <a:srgbClr val="00B0F0"/>
          </a:solidFill>
        </p:grpSpPr>
        <p:sp>
          <p:nvSpPr>
            <p:cNvPr id="230406" name="Rectangle 6"/>
            <p:cNvSpPr>
              <a:spLocks noChangeArrowheads="1"/>
            </p:cNvSpPr>
            <p:nvPr/>
          </p:nvSpPr>
          <p:spPr bwMode="auto">
            <a:xfrm>
              <a:off x="192" y="240"/>
              <a:ext cx="1968" cy="4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0407" name="Text Box 7"/>
            <p:cNvSpPr txBox="1">
              <a:spLocks noChangeArrowheads="1"/>
            </p:cNvSpPr>
            <p:nvPr/>
          </p:nvSpPr>
          <p:spPr bwMode="auto">
            <a:xfrm>
              <a:off x="240" y="288"/>
              <a:ext cx="1867" cy="36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3200" b="1">
                  <a:solidFill>
                    <a:srgbClr val="422100"/>
                  </a:solidFill>
                  <a:latin typeface="Times New Roman" pitchFamily="18" charset="0"/>
                </a:rPr>
                <a:t>Example (cont.)</a:t>
              </a:r>
            </a:p>
          </p:txBody>
        </p:sp>
      </p:grpSp>
      <p:sp>
        <p:nvSpPr>
          <p:cNvPr id="29700" name="Text Box 8"/>
          <p:cNvSpPr txBox="1">
            <a:spLocks noChangeArrowheads="1"/>
          </p:cNvSpPr>
          <p:nvPr/>
        </p:nvSpPr>
        <p:spPr bwMode="auto">
          <a:xfrm>
            <a:off x="228600" y="2362200"/>
            <a:ext cx="762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SzPct val="85000"/>
            </a:pPr>
            <a:r>
              <a:rPr lang="en-US" sz="2800" i="1">
                <a:solidFill>
                  <a:prstClr val="black"/>
                </a:solidFill>
              </a:rPr>
              <a:t>         x</a:t>
            </a:r>
            <a:r>
              <a:rPr lang="en-US" sz="2800" baseline="30000">
                <a:solidFill>
                  <a:prstClr val="black"/>
                </a:solidFill>
              </a:rPr>
              <a:t>2</a:t>
            </a:r>
            <a:r>
              <a:rPr lang="en-US" sz="2800">
                <a:solidFill>
                  <a:prstClr val="black"/>
                </a:solidFill>
              </a:rPr>
              <a:t> + (</a:t>
            </a:r>
            <a:r>
              <a:rPr lang="en-US" sz="2800" i="1">
                <a:solidFill>
                  <a:prstClr val="black"/>
                </a:solidFill>
              </a:rPr>
              <a:t>x</a:t>
            </a:r>
            <a:r>
              <a:rPr lang="en-US" sz="2800">
                <a:solidFill>
                  <a:prstClr val="black"/>
                </a:solidFill>
              </a:rPr>
              <a:t> + 10)</a:t>
            </a:r>
            <a:r>
              <a:rPr lang="en-US" sz="2800" baseline="30000">
                <a:solidFill>
                  <a:prstClr val="black"/>
                </a:solidFill>
              </a:rPr>
              <a:t>2</a:t>
            </a:r>
            <a:r>
              <a:rPr lang="en-US" sz="2800">
                <a:solidFill>
                  <a:prstClr val="black"/>
                </a:solidFill>
              </a:rPr>
              <a:t> = (2</a:t>
            </a:r>
            <a:r>
              <a:rPr lang="en-US" sz="2800" i="1">
                <a:solidFill>
                  <a:prstClr val="black"/>
                </a:solidFill>
              </a:rPr>
              <a:t>x</a:t>
            </a:r>
            <a:r>
              <a:rPr lang="en-US" sz="2800">
                <a:solidFill>
                  <a:prstClr val="black"/>
                </a:solidFill>
              </a:rPr>
              <a:t> – 10)</a:t>
            </a:r>
            <a:r>
              <a:rPr lang="en-US" sz="2800" baseline="30000">
                <a:solidFill>
                  <a:prstClr val="black"/>
                </a:solidFill>
              </a:rPr>
              <a:t>2</a:t>
            </a:r>
          </a:p>
        </p:txBody>
      </p: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28600" y="2895600"/>
            <a:ext cx="8915400" cy="519113"/>
            <a:chOff x="144" y="1824"/>
            <a:chExt cx="5616" cy="327"/>
          </a:xfrm>
        </p:grpSpPr>
        <p:sp>
          <p:nvSpPr>
            <p:cNvPr id="29714" name="Rectangle 10"/>
            <p:cNvSpPr>
              <a:spLocks noChangeArrowheads="1"/>
            </p:cNvSpPr>
            <p:nvPr/>
          </p:nvSpPr>
          <p:spPr bwMode="auto">
            <a:xfrm>
              <a:off x="144" y="1824"/>
              <a:ext cx="50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SzPct val="85000"/>
              </a:pPr>
              <a:r>
                <a:rPr lang="en-US" sz="2800" i="1">
                  <a:solidFill>
                    <a:prstClr val="black"/>
                  </a:solidFill>
                  <a:latin typeface="Times New Roman" pitchFamily="18" charset="0"/>
                </a:rPr>
                <a:t>x</a:t>
              </a:r>
              <a:r>
                <a:rPr lang="en-US" sz="2800" baseline="30000">
                  <a:solidFill>
                    <a:prstClr val="black"/>
                  </a:solidFill>
                  <a:latin typeface="Times New Roman" pitchFamily="18" charset="0"/>
                </a:rPr>
                <a:t>2</a:t>
              </a:r>
              <a:r>
                <a:rPr lang="en-US" sz="2800">
                  <a:solidFill>
                    <a:prstClr val="black"/>
                  </a:solidFill>
                  <a:latin typeface="Times New Roman" pitchFamily="18" charset="0"/>
                </a:rPr>
                <a:t> + </a:t>
              </a:r>
              <a:r>
                <a:rPr lang="en-US" sz="2800" i="1">
                  <a:solidFill>
                    <a:prstClr val="black"/>
                  </a:solidFill>
                  <a:latin typeface="Times New Roman" pitchFamily="18" charset="0"/>
                </a:rPr>
                <a:t>x</a:t>
              </a:r>
              <a:r>
                <a:rPr lang="en-US" sz="2800" baseline="30000">
                  <a:solidFill>
                    <a:prstClr val="black"/>
                  </a:solidFill>
                  <a:latin typeface="Times New Roman" pitchFamily="18" charset="0"/>
                </a:rPr>
                <a:t>2</a:t>
              </a:r>
              <a:r>
                <a:rPr lang="en-US" sz="2800">
                  <a:solidFill>
                    <a:prstClr val="black"/>
                  </a:solidFill>
                  <a:latin typeface="Times New Roman" pitchFamily="18" charset="0"/>
                </a:rPr>
                <a:t> + 20</a:t>
              </a:r>
              <a:r>
                <a:rPr lang="en-US" sz="2800" i="1">
                  <a:solidFill>
                    <a:prstClr val="black"/>
                  </a:solidFill>
                  <a:latin typeface="Times New Roman" pitchFamily="18" charset="0"/>
                </a:rPr>
                <a:t>x</a:t>
              </a:r>
              <a:r>
                <a:rPr lang="en-US" sz="2800">
                  <a:solidFill>
                    <a:prstClr val="black"/>
                  </a:solidFill>
                  <a:latin typeface="Times New Roman" pitchFamily="18" charset="0"/>
                </a:rPr>
                <a:t> + 100 = 4</a:t>
              </a:r>
              <a:r>
                <a:rPr lang="en-US" sz="2800" i="1">
                  <a:solidFill>
                    <a:prstClr val="black"/>
                  </a:solidFill>
                  <a:latin typeface="Times New Roman" pitchFamily="18" charset="0"/>
                </a:rPr>
                <a:t>x</a:t>
              </a:r>
              <a:r>
                <a:rPr lang="en-US" sz="2800" baseline="30000">
                  <a:solidFill>
                    <a:prstClr val="black"/>
                  </a:solidFill>
                  <a:latin typeface="Times New Roman" pitchFamily="18" charset="0"/>
                </a:rPr>
                <a:t>2</a:t>
              </a:r>
              <a:r>
                <a:rPr lang="en-US" sz="2800">
                  <a:solidFill>
                    <a:prstClr val="black"/>
                  </a:solidFill>
                  <a:latin typeface="Times New Roman" pitchFamily="18" charset="0"/>
                </a:rPr>
                <a:t> – 40</a:t>
              </a:r>
              <a:r>
                <a:rPr lang="en-US" sz="2800" i="1">
                  <a:solidFill>
                    <a:prstClr val="black"/>
                  </a:solidFill>
                  <a:latin typeface="Times New Roman" pitchFamily="18" charset="0"/>
                </a:rPr>
                <a:t>x</a:t>
              </a:r>
              <a:r>
                <a:rPr lang="en-US" sz="2800">
                  <a:solidFill>
                    <a:prstClr val="black"/>
                  </a:solidFill>
                  <a:latin typeface="Times New Roman" pitchFamily="18" charset="0"/>
                </a:rPr>
                <a:t> + 100</a:t>
              </a:r>
            </a:p>
          </p:txBody>
        </p:sp>
        <p:sp>
          <p:nvSpPr>
            <p:cNvPr id="29715" name="Text Box 11"/>
            <p:cNvSpPr txBox="1">
              <a:spLocks noChangeArrowheads="1"/>
            </p:cNvSpPr>
            <p:nvPr/>
          </p:nvSpPr>
          <p:spPr bwMode="auto">
            <a:xfrm>
              <a:off x="3696" y="1824"/>
              <a:ext cx="20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1F497D"/>
                  </a:solidFill>
                </a:rPr>
                <a:t>(multiply the binomials)</a:t>
              </a: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685800" y="3429000"/>
            <a:ext cx="8229600" cy="519113"/>
            <a:chOff x="432" y="2160"/>
            <a:chExt cx="5184" cy="327"/>
          </a:xfrm>
        </p:grpSpPr>
        <p:sp>
          <p:nvSpPr>
            <p:cNvPr id="29712" name="Rectangle 13"/>
            <p:cNvSpPr>
              <a:spLocks noChangeArrowheads="1"/>
            </p:cNvSpPr>
            <p:nvPr/>
          </p:nvSpPr>
          <p:spPr bwMode="auto">
            <a:xfrm>
              <a:off x="432" y="2160"/>
              <a:ext cx="51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SzPct val="85000"/>
              </a:pPr>
              <a:r>
                <a:rPr lang="en-US" sz="2800">
                  <a:solidFill>
                    <a:prstClr val="black"/>
                  </a:solidFill>
                  <a:latin typeface="Times New Roman" pitchFamily="18" charset="0"/>
                </a:rPr>
                <a:t>2</a:t>
              </a:r>
              <a:r>
                <a:rPr lang="en-US" sz="2800" i="1">
                  <a:solidFill>
                    <a:prstClr val="black"/>
                  </a:solidFill>
                  <a:latin typeface="Times New Roman" pitchFamily="18" charset="0"/>
                </a:rPr>
                <a:t>x</a:t>
              </a:r>
              <a:r>
                <a:rPr lang="en-US" sz="2800" baseline="30000">
                  <a:solidFill>
                    <a:prstClr val="black"/>
                  </a:solidFill>
                  <a:latin typeface="Times New Roman" pitchFamily="18" charset="0"/>
                </a:rPr>
                <a:t>2</a:t>
              </a:r>
              <a:r>
                <a:rPr lang="en-US" sz="2800">
                  <a:solidFill>
                    <a:prstClr val="black"/>
                  </a:solidFill>
                  <a:latin typeface="Times New Roman" pitchFamily="18" charset="0"/>
                </a:rPr>
                <a:t> + 20</a:t>
              </a:r>
              <a:r>
                <a:rPr lang="en-US" sz="2800" i="1">
                  <a:solidFill>
                    <a:prstClr val="black"/>
                  </a:solidFill>
                  <a:latin typeface="Times New Roman" pitchFamily="18" charset="0"/>
                </a:rPr>
                <a:t>x</a:t>
              </a:r>
              <a:r>
                <a:rPr lang="en-US" sz="2800">
                  <a:solidFill>
                    <a:prstClr val="black"/>
                  </a:solidFill>
                  <a:latin typeface="Times New Roman" pitchFamily="18" charset="0"/>
                </a:rPr>
                <a:t> + 100 = 4</a:t>
              </a:r>
              <a:r>
                <a:rPr lang="en-US" sz="2800" i="1">
                  <a:solidFill>
                    <a:prstClr val="black"/>
                  </a:solidFill>
                  <a:latin typeface="Times New Roman" pitchFamily="18" charset="0"/>
                </a:rPr>
                <a:t>x</a:t>
              </a:r>
              <a:r>
                <a:rPr lang="en-US" sz="2800" baseline="30000">
                  <a:solidFill>
                    <a:prstClr val="black"/>
                  </a:solidFill>
                  <a:latin typeface="Times New Roman" pitchFamily="18" charset="0"/>
                </a:rPr>
                <a:t>2</a:t>
              </a:r>
              <a:r>
                <a:rPr lang="en-US" sz="2800">
                  <a:solidFill>
                    <a:prstClr val="black"/>
                  </a:solidFill>
                  <a:latin typeface="Times New Roman" pitchFamily="18" charset="0"/>
                </a:rPr>
                <a:t> – 40</a:t>
              </a:r>
              <a:r>
                <a:rPr lang="en-US" sz="2800" i="1">
                  <a:solidFill>
                    <a:prstClr val="black"/>
                  </a:solidFill>
                  <a:latin typeface="Times New Roman" pitchFamily="18" charset="0"/>
                </a:rPr>
                <a:t>x</a:t>
              </a:r>
              <a:r>
                <a:rPr lang="en-US" sz="2800">
                  <a:solidFill>
                    <a:prstClr val="black"/>
                  </a:solidFill>
                  <a:latin typeface="Times New Roman" pitchFamily="18" charset="0"/>
                </a:rPr>
                <a:t> + 100</a:t>
              </a:r>
            </a:p>
          </p:txBody>
        </p:sp>
        <p:sp>
          <p:nvSpPr>
            <p:cNvPr id="29713" name="Text Box 14"/>
            <p:cNvSpPr txBox="1">
              <a:spLocks noChangeArrowheads="1"/>
            </p:cNvSpPr>
            <p:nvPr/>
          </p:nvSpPr>
          <p:spPr bwMode="auto">
            <a:xfrm>
              <a:off x="3840" y="2160"/>
              <a:ext cx="17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1F497D"/>
                  </a:solidFill>
                </a:rPr>
                <a:t>(simplify left side)</a:t>
              </a:r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762000" y="5105400"/>
            <a:ext cx="6781800" cy="519113"/>
            <a:chOff x="336" y="3600"/>
            <a:chExt cx="4272" cy="327"/>
          </a:xfrm>
        </p:grpSpPr>
        <p:sp>
          <p:nvSpPr>
            <p:cNvPr id="29710" name="Text Box 16"/>
            <p:cNvSpPr txBox="1">
              <a:spLocks noChangeArrowheads="1"/>
            </p:cNvSpPr>
            <p:nvPr/>
          </p:nvSpPr>
          <p:spPr bwMode="auto">
            <a:xfrm>
              <a:off x="336" y="3600"/>
              <a:ext cx="20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SzPct val="85000"/>
              </a:pPr>
              <a:r>
                <a:rPr lang="en-US" sz="2800" i="1">
                  <a:solidFill>
                    <a:prstClr val="black"/>
                  </a:solidFill>
                </a:rPr>
                <a:t>x</a:t>
              </a:r>
              <a:r>
                <a:rPr lang="en-US" sz="2800">
                  <a:solidFill>
                    <a:prstClr val="black"/>
                  </a:solidFill>
                </a:rPr>
                <a:t> = 0 or </a:t>
              </a:r>
              <a:r>
                <a:rPr lang="en-US" sz="2800" i="1">
                  <a:solidFill>
                    <a:prstClr val="black"/>
                  </a:solidFill>
                </a:rPr>
                <a:t>x</a:t>
              </a:r>
              <a:r>
                <a:rPr lang="en-US" sz="2800">
                  <a:solidFill>
                    <a:prstClr val="black"/>
                  </a:solidFill>
                </a:rPr>
                <a:t> = 30</a:t>
              </a: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711" name="Text Box 17"/>
            <p:cNvSpPr txBox="1">
              <a:spLocks noChangeArrowheads="1"/>
            </p:cNvSpPr>
            <p:nvPr/>
          </p:nvSpPr>
          <p:spPr bwMode="auto">
            <a:xfrm>
              <a:off x="2064" y="3600"/>
              <a:ext cx="25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1F497D"/>
                  </a:solidFill>
                </a:rPr>
                <a:t>(set each factor = 0 and solve)</a:t>
              </a:r>
            </a:p>
          </p:txBody>
        </p:sp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838200" y="4495800"/>
            <a:ext cx="5410200" cy="519113"/>
            <a:chOff x="384" y="3120"/>
            <a:chExt cx="3408" cy="327"/>
          </a:xfrm>
        </p:grpSpPr>
        <p:sp>
          <p:nvSpPr>
            <p:cNvPr id="29708" name="Text Box 19"/>
            <p:cNvSpPr txBox="1">
              <a:spLocks noChangeArrowheads="1"/>
            </p:cNvSpPr>
            <p:nvPr/>
          </p:nvSpPr>
          <p:spPr bwMode="auto">
            <a:xfrm>
              <a:off x="384" y="3120"/>
              <a:ext cx="28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SzPct val="85000"/>
              </a:pPr>
              <a:r>
                <a:rPr lang="en-US" sz="2800">
                  <a:solidFill>
                    <a:prstClr val="black"/>
                  </a:solidFill>
                </a:rPr>
                <a:t>0 = 2</a:t>
              </a:r>
              <a:r>
                <a:rPr lang="en-US" sz="2800" i="1">
                  <a:solidFill>
                    <a:prstClr val="black"/>
                  </a:solidFill>
                </a:rPr>
                <a:t>x</a:t>
              </a:r>
              <a:r>
                <a:rPr lang="en-US" sz="2800">
                  <a:solidFill>
                    <a:prstClr val="black"/>
                  </a:solidFill>
                </a:rPr>
                <a:t>(</a:t>
              </a:r>
              <a:r>
                <a:rPr lang="en-US" sz="2800" i="1">
                  <a:solidFill>
                    <a:prstClr val="black"/>
                  </a:solidFill>
                </a:rPr>
                <a:t>x</a:t>
              </a:r>
              <a:r>
                <a:rPr lang="en-US" sz="2800">
                  <a:solidFill>
                    <a:prstClr val="black"/>
                  </a:solidFill>
                </a:rPr>
                <a:t> – 30)</a:t>
              </a:r>
            </a:p>
          </p:txBody>
        </p:sp>
        <p:sp>
          <p:nvSpPr>
            <p:cNvPr id="29709" name="Text Box 20"/>
            <p:cNvSpPr txBox="1">
              <a:spLocks noChangeArrowheads="1"/>
            </p:cNvSpPr>
            <p:nvPr/>
          </p:nvSpPr>
          <p:spPr bwMode="auto">
            <a:xfrm>
              <a:off x="2016" y="3120"/>
              <a:ext cx="17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1F497D"/>
                  </a:solidFill>
                </a:rPr>
                <a:t>(factor right side)</a:t>
              </a:r>
            </a:p>
          </p:txBody>
        </p: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838200" y="3962400"/>
            <a:ext cx="8077200" cy="519113"/>
            <a:chOff x="432" y="2640"/>
            <a:chExt cx="5088" cy="327"/>
          </a:xfrm>
        </p:grpSpPr>
        <p:sp>
          <p:nvSpPr>
            <p:cNvPr id="29706" name="Text Box 22"/>
            <p:cNvSpPr txBox="1">
              <a:spLocks noChangeArrowheads="1"/>
            </p:cNvSpPr>
            <p:nvPr/>
          </p:nvSpPr>
          <p:spPr bwMode="auto">
            <a:xfrm>
              <a:off x="432" y="2640"/>
              <a:ext cx="29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SzPct val="85000"/>
              </a:pPr>
              <a:r>
                <a:rPr lang="en-US" sz="2800">
                  <a:solidFill>
                    <a:prstClr val="black"/>
                  </a:solidFill>
                </a:rPr>
                <a:t>0 = 2</a:t>
              </a:r>
              <a:r>
                <a:rPr lang="en-US" sz="2800" i="1">
                  <a:solidFill>
                    <a:prstClr val="black"/>
                  </a:solidFill>
                </a:rPr>
                <a:t>x</a:t>
              </a:r>
              <a:r>
                <a:rPr lang="en-US" sz="2800" baseline="30000">
                  <a:solidFill>
                    <a:prstClr val="black"/>
                  </a:solidFill>
                </a:rPr>
                <a:t>2</a:t>
              </a:r>
              <a:r>
                <a:rPr lang="en-US" sz="2800">
                  <a:solidFill>
                    <a:prstClr val="black"/>
                  </a:solidFill>
                </a:rPr>
                <a:t> – 60</a:t>
              </a:r>
              <a:r>
                <a:rPr lang="en-US" sz="2800" i="1">
                  <a:solidFill>
                    <a:prstClr val="black"/>
                  </a:solidFill>
                </a:rPr>
                <a:t>x</a:t>
              </a:r>
            </a:p>
          </p:txBody>
        </p:sp>
        <p:sp>
          <p:nvSpPr>
            <p:cNvPr id="29707" name="Text Box 23"/>
            <p:cNvSpPr txBox="1">
              <a:spLocks noChangeArrowheads="1"/>
            </p:cNvSpPr>
            <p:nvPr/>
          </p:nvSpPr>
          <p:spPr bwMode="auto">
            <a:xfrm>
              <a:off x="2016" y="2640"/>
              <a:ext cx="35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1F497D"/>
                  </a:solidFill>
                </a:rPr>
                <a:t>(subtract 2</a:t>
              </a:r>
              <a:r>
                <a:rPr lang="en-US" i="1">
                  <a:solidFill>
                    <a:srgbClr val="1F497D"/>
                  </a:solidFill>
                </a:rPr>
                <a:t>x</a:t>
              </a:r>
              <a:r>
                <a:rPr lang="en-US" baseline="30000">
                  <a:solidFill>
                    <a:srgbClr val="1F497D"/>
                  </a:solidFill>
                </a:rPr>
                <a:t>2</a:t>
              </a:r>
              <a:r>
                <a:rPr lang="en-US">
                  <a:solidFill>
                    <a:srgbClr val="1F497D"/>
                  </a:solidFill>
                </a:rPr>
                <a:t> + 20</a:t>
              </a:r>
              <a:r>
                <a:rPr lang="en-US" i="1">
                  <a:solidFill>
                    <a:srgbClr val="1F497D"/>
                  </a:solidFill>
                </a:rPr>
                <a:t>x</a:t>
              </a:r>
              <a:r>
                <a:rPr lang="en-US">
                  <a:solidFill>
                    <a:srgbClr val="1F497D"/>
                  </a:solidFill>
                </a:rPr>
                <a:t> + 100 from both sides)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73628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3" name="Group 2"/>
          <p:cNvGrpSpPr>
            <a:grpSpLocks/>
          </p:cNvGrpSpPr>
          <p:nvPr/>
        </p:nvGrpSpPr>
        <p:grpSpPr bwMode="auto">
          <a:xfrm>
            <a:off x="304800" y="1447800"/>
            <a:ext cx="1752600" cy="685800"/>
            <a:chOff x="192" y="912"/>
            <a:chExt cx="1104" cy="432"/>
          </a:xfrm>
        </p:grpSpPr>
        <p:sp>
          <p:nvSpPr>
            <p:cNvPr id="5126" name="Rectangle 3"/>
            <p:cNvSpPr>
              <a:spLocks noChangeArrowheads="1"/>
            </p:cNvSpPr>
            <p:nvPr/>
          </p:nvSpPr>
          <p:spPr bwMode="auto">
            <a:xfrm>
              <a:off x="192" y="912"/>
              <a:ext cx="1104" cy="432"/>
            </a:xfrm>
            <a:prstGeom prst="rect">
              <a:avLst/>
            </a:prstGeom>
            <a:solidFill>
              <a:srgbClr val="7DFF7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127" name="Text Box 4"/>
            <p:cNvSpPr txBox="1">
              <a:spLocks noChangeArrowheads="1"/>
            </p:cNvSpPr>
            <p:nvPr/>
          </p:nvSpPr>
          <p:spPr bwMode="auto">
            <a:xfrm>
              <a:off x="240" y="960"/>
              <a:ext cx="10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2800" b="1" i="1">
                  <a:solidFill>
                    <a:prstClr val="black"/>
                  </a:solidFill>
                </a:rPr>
                <a:t>Interpret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304800" y="381000"/>
            <a:ext cx="3124200" cy="762000"/>
            <a:chOff x="192" y="240"/>
            <a:chExt cx="1968" cy="480"/>
          </a:xfrm>
          <a:solidFill>
            <a:srgbClr val="00B0F0"/>
          </a:solidFill>
        </p:grpSpPr>
        <p:sp>
          <p:nvSpPr>
            <p:cNvPr id="231430" name="Rectangle 6"/>
            <p:cNvSpPr>
              <a:spLocks noChangeArrowheads="1"/>
            </p:cNvSpPr>
            <p:nvPr/>
          </p:nvSpPr>
          <p:spPr bwMode="auto">
            <a:xfrm>
              <a:off x="192" y="240"/>
              <a:ext cx="1968" cy="4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1431" name="Text Box 7"/>
            <p:cNvSpPr txBox="1">
              <a:spLocks noChangeArrowheads="1"/>
            </p:cNvSpPr>
            <p:nvPr/>
          </p:nvSpPr>
          <p:spPr bwMode="auto">
            <a:xfrm>
              <a:off x="240" y="288"/>
              <a:ext cx="1867" cy="36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3200" b="1" dirty="0">
                  <a:solidFill>
                    <a:srgbClr val="422100"/>
                  </a:solidFill>
                  <a:latin typeface="Times New Roman" pitchFamily="18" charset="0"/>
                </a:rPr>
                <a:t>Example (cont.)</a:t>
              </a:r>
            </a:p>
          </p:txBody>
        </p:sp>
      </p:grpSp>
      <p:sp>
        <p:nvSpPr>
          <p:cNvPr id="21508" name="Text Box 8"/>
          <p:cNvSpPr txBox="1">
            <a:spLocks noChangeArrowheads="1"/>
          </p:cNvSpPr>
          <p:nvPr/>
        </p:nvSpPr>
        <p:spPr bwMode="auto">
          <a:xfrm>
            <a:off x="457200" y="2286000"/>
            <a:ext cx="84582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 b="1">
                <a:solidFill>
                  <a:prstClr val="black"/>
                </a:solidFill>
              </a:rPr>
              <a:t>Check:</a:t>
            </a:r>
            <a:r>
              <a:rPr lang="en-US" sz="2800">
                <a:solidFill>
                  <a:prstClr val="black"/>
                </a:solidFill>
              </a:rPr>
              <a:t>  Remember that </a:t>
            </a:r>
            <a:r>
              <a:rPr lang="en-US" sz="2800" i="1">
                <a:solidFill>
                  <a:prstClr val="black"/>
                </a:solidFill>
              </a:rPr>
              <a:t>x</a:t>
            </a:r>
            <a:r>
              <a:rPr lang="en-US" sz="2800">
                <a:solidFill>
                  <a:prstClr val="black"/>
                </a:solidFill>
              </a:rPr>
              <a:t> is supposed to represent the length of the shorter side.  So, although </a:t>
            </a:r>
            <a:r>
              <a:rPr lang="en-US" sz="2800" i="1">
                <a:solidFill>
                  <a:prstClr val="black"/>
                </a:solidFill>
              </a:rPr>
              <a:t>x</a:t>
            </a:r>
            <a:r>
              <a:rPr lang="en-US" sz="2800">
                <a:solidFill>
                  <a:prstClr val="black"/>
                </a:solidFill>
              </a:rPr>
              <a:t> = 0 satisfies our equation, it cannot be a solution for the problem we were presented.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If we let </a:t>
            </a:r>
            <a:r>
              <a:rPr lang="en-US" sz="2800" i="1">
                <a:solidFill>
                  <a:prstClr val="black"/>
                </a:solidFill>
              </a:rPr>
              <a:t>x</a:t>
            </a:r>
            <a:r>
              <a:rPr lang="en-US" sz="2800">
                <a:solidFill>
                  <a:prstClr val="black"/>
                </a:solidFill>
              </a:rPr>
              <a:t> = 30, then </a:t>
            </a:r>
            <a:r>
              <a:rPr lang="en-US" sz="2800" i="1">
                <a:solidFill>
                  <a:prstClr val="black"/>
                </a:solidFill>
              </a:rPr>
              <a:t>x</a:t>
            </a:r>
            <a:r>
              <a:rPr lang="en-US" sz="2800">
                <a:solidFill>
                  <a:prstClr val="black"/>
                </a:solidFill>
              </a:rPr>
              <a:t> + 10 = 40 and 2</a:t>
            </a:r>
            <a:r>
              <a:rPr lang="en-US" sz="2800" i="1">
                <a:solidFill>
                  <a:prstClr val="black"/>
                </a:solidFill>
              </a:rPr>
              <a:t>x</a:t>
            </a:r>
            <a:r>
              <a:rPr lang="en-US" sz="2800">
                <a:solidFill>
                  <a:prstClr val="black"/>
                </a:solidFill>
              </a:rPr>
              <a:t> – 10 = 50.  Since 30</a:t>
            </a:r>
            <a:r>
              <a:rPr lang="en-US" sz="2800" baseline="30000">
                <a:solidFill>
                  <a:prstClr val="black"/>
                </a:solidFill>
              </a:rPr>
              <a:t>2</a:t>
            </a:r>
            <a:r>
              <a:rPr lang="en-US" sz="2800">
                <a:solidFill>
                  <a:prstClr val="black"/>
                </a:solidFill>
              </a:rPr>
              <a:t> + 40</a:t>
            </a:r>
            <a:r>
              <a:rPr lang="en-US" sz="2800" baseline="30000">
                <a:solidFill>
                  <a:prstClr val="black"/>
                </a:solidFill>
              </a:rPr>
              <a:t>2</a:t>
            </a:r>
            <a:r>
              <a:rPr lang="en-US" sz="2800">
                <a:solidFill>
                  <a:prstClr val="black"/>
                </a:solidFill>
              </a:rPr>
              <a:t> = 900 + 1600 = 2500 = 50</a:t>
            </a:r>
            <a:r>
              <a:rPr lang="en-US" sz="2800" baseline="30000">
                <a:solidFill>
                  <a:prstClr val="black"/>
                </a:solidFill>
              </a:rPr>
              <a:t>2</a:t>
            </a:r>
            <a:r>
              <a:rPr lang="en-US" sz="2800">
                <a:solidFill>
                  <a:prstClr val="black"/>
                </a:solidFill>
              </a:rPr>
              <a:t>, the Pythagorean Theorem checks out.</a:t>
            </a:r>
            <a:endParaRPr lang="en-US" sz="2800">
              <a:solidFill>
                <a:prstClr val="black"/>
              </a:solidFill>
              <a:cs typeface="Times New Roman" pitchFamily="18" charset="0"/>
            </a:endParaRP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 b="1">
                <a:solidFill>
                  <a:prstClr val="black"/>
                </a:solidFill>
                <a:cs typeface="Times New Roman" pitchFamily="18" charset="0"/>
              </a:rPr>
              <a:t>State Solution:</a:t>
            </a:r>
            <a:r>
              <a:rPr lang="en-US" sz="2800">
                <a:solidFill>
                  <a:prstClr val="black"/>
                </a:solidFill>
                <a:cs typeface="Times New Roman" pitchFamily="18" charset="0"/>
              </a:rPr>
              <a:t>  The length of the shorter leg is 30 miles.  </a:t>
            </a:r>
            <a:r>
              <a:rPr lang="en-US" sz="2800" i="1">
                <a:solidFill>
                  <a:srgbClr val="FF0000"/>
                </a:solidFill>
                <a:cs typeface="Times New Roman" pitchFamily="18" charset="0"/>
              </a:rPr>
              <a:t>(Remember that is all we were asked for in this problem.)</a:t>
            </a:r>
            <a:endParaRPr lang="en-US" sz="2800" i="1">
              <a:solidFill>
                <a:srgbClr val="FF0000"/>
              </a:solidFill>
            </a:endParaRPr>
          </a:p>
        </p:txBody>
      </p:sp>
      <p:graphicFrame>
        <p:nvGraphicFramePr>
          <p:cNvPr id="4098" name="Object 9"/>
          <p:cNvGraphicFramePr>
            <a:graphicFrameLocks noChangeAspect="1"/>
          </p:cNvGraphicFramePr>
          <p:nvPr/>
        </p:nvGraphicFramePr>
        <p:xfrm>
          <a:off x="4800600" y="304800"/>
          <a:ext cx="3559175" cy="211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Microsoft Drawing 1.01" r:id="rId3" imgW="1782720" imgH="1060560" progId="MSDraw.1.01">
                  <p:embed/>
                </p:oleObj>
              </mc:Choice>
              <mc:Fallback>
                <p:oleObj name="Microsoft Drawing 1.01" r:id="rId3" imgW="1782720" imgH="1060560" progId="MSDraw.1.01">
                  <p:embed/>
                  <p:pic>
                    <p:nvPicPr>
                      <p:cNvPr id="409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04800"/>
                        <a:ext cx="3559175" cy="211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25318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01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05000"/>
            <a:ext cx="3436938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4572000" y="3200400"/>
            <a:ext cx="4572000" cy="122555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 u="sng" dirty="0">
                <a:solidFill>
                  <a:srgbClr val="D02800"/>
                </a:solidFill>
              </a:rPr>
              <a:t>New question:</a:t>
            </a:r>
            <a:r>
              <a:rPr lang="en-US" dirty="0">
                <a:solidFill>
                  <a:prstClr val="black"/>
                </a:solidFill>
              </a:rPr>
              <a:t> How long will it take for the rocket to reach its peak height of </a:t>
            </a:r>
            <a:r>
              <a:rPr lang="en-US" b="1" dirty="0">
                <a:solidFill>
                  <a:srgbClr val="0000FF"/>
                </a:solidFill>
              </a:rPr>
              <a:t>324</a:t>
            </a:r>
            <a:r>
              <a:rPr lang="en-US" dirty="0">
                <a:solidFill>
                  <a:prstClr val="black"/>
                </a:solidFill>
              </a:rPr>
              <a:t> feet?</a:t>
            </a: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5334000" y="4572000"/>
            <a:ext cx="3230563" cy="1955800"/>
          </a:xfrm>
          <a:prstGeom prst="rect">
            <a:avLst/>
          </a:prstGeom>
          <a:solidFill>
            <a:srgbClr val="FFFF00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 i="1" u="sng" dirty="0">
                <a:solidFill>
                  <a:srgbClr val="D02800"/>
                </a:solidFill>
              </a:rPr>
              <a:t>ANSWER: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</a:rPr>
              <a:t>Solve </a:t>
            </a:r>
            <a:r>
              <a:rPr lang="en-US" b="1" dirty="0">
                <a:solidFill>
                  <a:srgbClr val="0000FF"/>
                </a:solidFill>
              </a:rPr>
              <a:t>324</a:t>
            </a:r>
            <a:r>
              <a:rPr lang="en-US" dirty="0">
                <a:solidFill>
                  <a:prstClr val="black"/>
                </a:solidFill>
              </a:rPr>
              <a:t> = -16t</a:t>
            </a:r>
            <a:r>
              <a:rPr lang="en-US" baseline="30000" dirty="0">
                <a:solidFill>
                  <a:prstClr val="black"/>
                </a:solidFill>
              </a:rPr>
              <a:t>2</a:t>
            </a:r>
            <a:r>
              <a:rPr lang="en-US" dirty="0">
                <a:solidFill>
                  <a:prstClr val="black"/>
                </a:solidFill>
              </a:rPr>
              <a:t> + 144t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</a:rPr>
              <a:t>Factoring gives: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</a:rPr>
              <a:t>4(2t – 9)(2t - 9)= 0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</a:rPr>
              <a:t>Answer: t = 4.5 sec.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28600" y="2057400"/>
            <a:ext cx="4419600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</a:rPr>
              <a:t>To solve this problem, we set       </a:t>
            </a:r>
            <a:r>
              <a:rPr lang="en-US" b="1" dirty="0">
                <a:solidFill>
                  <a:srgbClr val="0000FF"/>
                </a:solidFill>
              </a:rPr>
              <a:t>h = 0 </a:t>
            </a:r>
            <a:r>
              <a:rPr lang="en-US" dirty="0">
                <a:solidFill>
                  <a:prstClr val="black"/>
                </a:solidFill>
              </a:rPr>
              <a:t>(since 0 = ground level).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900" dirty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</a:rPr>
              <a:t>Then we solve the equation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</a:rPr>
              <a:t>     </a:t>
            </a:r>
            <a:r>
              <a:rPr lang="en-US" b="1" dirty="0">
                <a:solidFill>
                  <a:prstClr val="black"/>
                </a:solidFill>
              </a:rPr>
              <a:t>-16t</a:t>
            </a:r>
            <a:r>
              <a:rPr lang="en-US" b="1" baseline="30000" dirty="0">
                <a:solidFill>
                  <a:prstClr val="black"/>
                </a:solidFill>
              </a:rPr>
              <a:t>2</a:t>
            </a:r>
            <a:r>
              <a:rPr lang="en-US" b="1" dirty="0">
                <a:solidFill>
                  <a:prstClr val="black"/>
                </a:solidFill>
              </a:rPr>
              <a:t> + 144t = </a:t>
            </a:r>
            <a:r>
              <a:rPr lang="en-US" b="1" dirty="0">
                <a:solidFill>
                  <a:srgbClr val="0000FF"/>
                </a:solidFill>
              </a:rPr>
              <a:t>0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900" dirty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</a:rPr>
              <a:t>Factoring this equation gives two answers: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800" dirty="0">
              <a:solidFill>
                <a:prstClr val="black"/>
              </a:solidFill>
            </a:endParaRPr>
          </a:p>
          <a:p>
            <a:pPr eaLnBrk="1" fontAlgn="base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</a:rPr>
              <a:t>t = 0, which means the rocket is at ground level when it is launched,</a:t>
            </a:r>
          </a:p>
          <a:p>
            <a:pPr eaLnBrk="1" fontAlgn="base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</a:pPr>
            <a:endParaRPr lang="en-US" sz="800" dirty="0">
              <a:solidFill>
                <a:prstClr val="black"/>
              </a:solidFill>
            </a:endParaRPr>
          </a:p>
          <a:p>
            <a:pPr eaLnBrk="1" fontAlgn="base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</a:rPr>
              <a:t>and </a:t>
            </a:r>
            <a:r>
              <a:rPr lang="en-US" b="1" dirty="0">
                <a:solidFill>
                  <a:srgbClr val="FF0000"/>
                </a:solidFill>
              </a:rPr>
              <a:t>t = 9</a:t>
            </a:r>
            <a:r>
              <a:rPr lang="en-US" dirty="0">
                <a:solidFill>
                  <a:prstClr val="black"/>
                </a:solidFill>
              </a:rPr>
              <a:t>, which tells us that      </a:t>
            </a:r>
            <a:r>
              <a:rPr lang="en-US" b="1" dirty="0">
                <a:solidFill>
                  <a:srgbClr val="FF0000"/>
                </a:solidFill>
              </a:rPr>
              <a:t>the rocket returns to the ground 9 seconds after it is launched.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572000" y="2133600"/>
            <a:ext cx="46291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66FF"/>
                </a:solidFill>
              </a:rPr>
              <a:t>Note: There are several problems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66FF"/>
                </a:solidFill>
              </a:rPr>
              <a:t>like this in today’s homework.</a:t>
            </a:r>
          </a:p>
        </p:txBody>
      </p:sp>
    </p:spTree>
    <p:extLst>
      <p:ext uri="{BB962C8B-B14F-4D97-AF65-F5344CB8AC3E}">
        <p14:creationId xmlns:p14="http://schemas.microsoft.com/office/powerpoint/2010/main" val="310219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xit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 animBg="1"/>
      <p:bldP spid="52230" grpId="0" build="allAtOnce" animBg="1"/>
      <p:bldP spid="8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762000"/>
          </a:xfrm>
        </p:spPr>
        <p:txBody>
          <a:bodyPr/>
          <a:lstStyle/>
          <a:p>
            <a:pPr eaLnBrk="1" hangingPunct="1"/>
            <a:r>
              <a:rPr lang="en-US" u="sng">
                <a:solidFill>
                  <a:srgbClr val="FF0000"/>
                </a:solidFill>
              </a:rPr>
              <a:t>Please Note</a:t>
            </a:r>
            <a:r>
              <a:rPr lang="en-US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3600" dirty="0"/>
              <a:t>You </a:t>
            </a:r>
            <a:r>
              <a:rPr lang="en-US" sz="3600" b="1" dirty="0"/>
              <a:t>DO NOT</a:t>
            </a:r>
            <a:r>
              <a:rPr lang="en-US" sz="3600" dirty="0"/>
              <a:t> have to memorize formulas for the word problems. You will have the sheet of formulas to use during quizzes and tests on this material.</a:t>
            </a:r>
          </a:p>
          <a:p>
            <a:pPr algn="ctr" eaLnBrk="1" hangingPunct="1">
              <a:buFontTx/>
              <a:buNone/>
            </a:pPr>
            <a:endParaRPr lang="en-US" sz="3600" dirty="0"/>
          </a:p>
          <a:p>
            <a:pPr algn="ctr" eaLnBrk="1" hangingPunct="1">
              <a:buFontTx/>
              <a:buNone/>
            </a:pP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3886200"/>
            <a:ext cx="8077200" cy="206210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Also, </a:t>
            </a:r>
            <a:r>
              <a:rPr lang="en-US" sz="3200" b="1">
                <a:solidFill>
                  <a:srgbClr val="0000FF"/>
                </a:solidFill>
              </a:rPr>
              <a:t>you may get </a:t>
            </a:r>
            <a:r>
              <a:rPr lang="en-US" sz="3200" b="1" dirty="0">
                <a:solidFill>
                  <a:srgbClr val="0000FF"/>
                </a:solidFill>
              </a:rPr>
              <a:t>more out of the review lesson if you try Practice Test 3 once before class. It’s not due yet, but it’s open and available now.</a:t>
            </a:r>
          </a:p>
        </p:txBody>
      </p:sp>
    </p:spTree>
    <p:extLst>
      <p:ext uri="{BB962C8B-B14F-4D97-AF65-F5344CB8AC3E}">
        <p14:creationId xmlns:p14="http://schemas.microsoft.com/office/powerpoint/2010/main" val="218005223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01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828800"/>
            <a:ext cx="3436938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246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9" presetClass="exit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>
          <a:xfrm>
            <a:off x="0" y="0"/>
            <a:ext cx="9144000" cy="5791200"/>
          </a:xfrm>
        </p:spPr>
        <p:txBody>
          <a:bodyPr/>
          <a:lstStyle/>
          <a:p>
            <a:pPr marL="609600" indent="-609600" algn="ctr"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4400" b="1" i="1" dirty="0">
                <a:solidFill>
                  <a:schemeClr val="accent2"/>
                </a:solidFill>
                <a:latin typeface="Times New Roman" pitchFamily="18" charset="0"/>
              </a:rPr>
              <a:t>General strategy for solving </a:t>
            </a:r>
          </a:p>
          <a:p>
            <a:pPr marL="609600" indent="-609600" algn="ctr"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4400" b="1" i="1" dirty="0">
                <a:solidFill>
                  <a:schemeClr val="accent2"/>
                </a:solidFill>
                <a:latin typeface="Times New Roman" pitchFamily="18" charset="0"/>
              </a:rPr>
              <a:t>applied (word) problems:</a:t>
            </a:r>
          </a:p>
          <a:p>
            <a:pPr marL="609600" indent="-609600" algn="ctr" eaLnBrk="1" hangingPunct="1">
              <a:lnSpc>
                <a:spcPct val="90000"/>
              </a:lnSpc>
              <a:buFontTx/>
              <a:buNone/>
            </a:pPr>
            <a:endParaRPr lang="en-US" sz="800" b="1" i="1" dirty="0">
              <a:solidFill>
                <a:schemeClr val="accent2"/>
              </a:solidFill>
              <a:latin typeface="Times New Roman" pitchFamily="18" charset="0"/>
            </a:endParaRP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AutoNum type="arabicParenR"/>
            </a:pPr>
            <a:r>
              <a:rPr lang="en-US" dirty="0">
                <a:latin typeface="Times New Roman" pitchFamily="18" charset="0"/>
              </a:rPr>
              <a:t>Understand the problem:</a:t>
            </a:r>
          </a:p>
          <a:p>
            <a:pPr marL="1371600" lvl="2" indent="-457200" eaLnBrk="1" hangingPunct="1">
              <a:lnSpc>
                <a:spcPct val="90000"/>
              </a:lnSpc>
              <a:buClr>
                <a:schemeClr val="tx2"/>
              </a:buClr>
              <a:buSzPct val="85000"/>
              <a:buFontTx/>
              <a:buChar char="•"/>
            </a:pPr>
            <a:r>
              <a:rPr lang="en-US" dirty="0">
                <a:latin typeface="Times New Roman" pitchFamily="18" charset="0"/>
              </a:rPr>
              <a:t>Read and reread the problem.</a:t>
            </a:r>
          </a:p>
          <a:p>
            <a:pPr marL="1371600" lvl="2" indent="-457200" eaLnBrk="1" hangingPunct="1">
              <a:lnSpc>
                <a:spcPct val="90000"/>
              </a:lnSpc>
              <a:buClr>
                <a:schemeClr val="tx2"/>
              </a:buClr>
              <a:buSzPct val="85000"/>
              <a:buFontTx/>
              <a:buChar char="•"/>
            </a:pPr>
            <a:r>
              <a:rPr lang="en-US" dirty="0">
                <a:latin typeface="Times New Roman" pitchFamily="18" charset="0"/>
              </a:rPr>
              <a:t>Choose a variable to represent the unknown. </a:t>
            </a:r>
          </a:p>
          <a:p>
            <a:pPr marL="914400" lvl="2" indent="0" eaLnBrk="1" hangingPunct="1">
              <a:lnSpc>
                <a:spcPct val="90000"/>
              </a:lnSpc>
              <a:buClr>
                <a:schemeClr val="tx2"/>
              </a:buClr>
              <a:buSzPct val="85000"/>
              <a:buNone/>
            </a:pPr>
            <a:r>
              <a:rPr lang="en-US" i="1" dirty="0">
                <a:latin typeface="Times New Roman" pitchFamily="18" charset="0"/>
              </a:rPr>
              <a:t>              (These will be </a:t>
            </a:r>
            <a:r>
              <a:rPr lang="en-US" b="1" i="1" u="sng" dirty="0">
                <a:solidFill>
                  <a:srgbClr val="FF0000"/>
                </a:solidFill>
                <a:latin typeface="Times New Roman" pitchFamily="18" charset="0"/>
              </a:rPr>
              <a:t>ONE</a:t>
            </a:r>
            <a:r>
              <a:rPr lang="en-US" b="1" i="1" dirty="0">
                <a:solidFill>
                  <a:srgbClr val="FF0000"/>
                </a:solidFill>
                <a:latin typeface="Times New Roman" pitchFamily="18" charset="0"/>
              </a:rPr>
              <a:t> VARIABLE </a:t>
            </a:r>
            <a:r>
              <a:rPr lang="en-US" i="1" dirty="0">
                <a:latin typeface="Times New Roman" pitchFamily="18" charset="0"/>
              </a:rPr>
              <a:t>equations.)</a:t>
            </a:r>
          </a:p>
          <a:p>
            <a:pPr marL="1371600" lvl="2" indent="-457200" eaLnBrk="1" hangingPunct="1">
              <a:lnSpc>
                <a:spcPct val="90000"/>
              </a:lnSpc>
              <a:buClr>
                <a:schemeClr val="tx2"/>
              </a:buClr>
              <a:buSzPct val="85000"/>
              <a:buFontTx/>
              <a:buChar char="•"/>
            </a:pPr>
            <a:r>
              <a:rPr lang="en-US" dirty="0">
                <a:latin typeface="Times New Roman" pitchFamily="18" charset="0"/>
              </a:rPr>
              <a:t>Construct a drawing, whenever possible.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AutoNum type="arabicParenR"/>
            </a:pPr>
            <a:r>
              <a:rPr lang="en-US" dirty="0">
                <a:latin typeface="Times New Roman" pitchFamily="18" charset="0"/>
              </a:rPr>
              <a:t>Translate the problem into an equation.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AutoNum type="arabicParenR"/>
            </a:pPr>
            <a:r>
              <a:rPr lang="en-US" dirty="0">
                <a:latin typeface="Times New Roman" pitchFamily="18" charset="0"/>
              </a:rPr>
              <a:t>Solve the equation.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AutoNum type="arabicParenR"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</a:rPr>
              <a:t>Check</a:t>
            </a:r>
            <a:r>
              <a:rPr lang="en-US" dirty="0">
                <a:latin typeface="Times New Roman" pitchFamily="18" charset="0"/>
              </a:rPr>
              <a:t> your answers in the original equation.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AutoNum type="arabicParenR"/>
            </a:pPr>
            <a:r>
              <a:rPr lang="en-US" b="1" u="sng" dirty="0">
                <a:solidFill>
                  <a:srgbClr val="0000FF"/>
                </a:solidFill>
                <a:latin typeface="Times New Roman" pitchFamily="18" charset="0"/>
              </a:rPr>
              <a:t>Interpret</a:t>
            </a:r>
            <a:r>
              <a:rPr lang="en-US" dirty="0">
                <a:latin typeface="Times New Roman" pitchFamily="18" charset="0"/>
              </a:rPr>
              <a:t> the result:</a:t>
            </a:r>
          </a:p>
          <a:p>
            <a:pPr marL="1371600" lvl="2" indent="-457200" eaLnBrk="1" hangingPunct="1">
              <a:lnSpc>
                <a:spcPct val="90000"/>
              </a:lnSpc>
              <a:buClr>
                <a:schemeClr val="tx2"/>
              </a:buClr>
              <a:buSzPct val="85000"/>
              <a:buFontTx/>
              <a:buChar char="•"/>
            </a:pPr>
            <a:r>
              <a:rPr lang="en-US" b="1" dirty="0">
                <a:solidFill>
                  <a:srgbClr val="0000FF"/>
                </a:solidFill>
                <a:latin typeface="Times New Roman" pitchFamily="18" charset="0"/>
              </a:rPr>
              <a:t>Determine if any or all of the proposed solutions </a:t>
            </a:r>
            <a:r>
              <a:rPr lang="en-US" b="1" u="sng" dirty="0">
                <a:solidFill>
                  <a:srgbClr val="FF0000"/>
                </a:solidFill>
                <a:latin typeface="Times New Roman" pitchFamily="18" charset="0"/>
              </a:rPr>
              <a:t>make sense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</a:rPr>
              <a:t>in terms of the applied problem</a:t>
            </a:r>
            <a:r>
              <a:rPr lang="en-US" dirty="0">
                <a:latin typeface="Times New Roman" pitchFamily="18" charset="0"/>
              </a:rPr>
              <a:t>.</a:t>
            </a:r>
          </a:p>
          <a:p>
            <a:pPr marL="1371600" lvl="2" indent="-457200" eaLnBrk="1" hangingPunct="1">
              <a:lnSpc>
                <a:spcPct val="90000"/>
              </a:lnSpc>
              <a:buClr>
                <a:schemeClr val="tx2"/>
              </a:buClr>
              <a:buSzPct val="85000"/>
              <a:buFontTx/>
              <a:buChar char="•"/>
            </a:pPr>
            <a:r>
              <a:rPr lang="en-US" dirty="0">
                <a:latin typeface="Times New Roman" pitchFamily="18" charset="0"/>
              </a:rPr>
              <a:t>Convert your answer(s) into the appropriate form to answer the specific question(s) asked in the word problem.</a:t>
            </a:r>
          </a:p>
        </p:txBody>
      </p:sp>
    </p:spTree>
    <p:extLst>
      <p:ext uri="{BB962C8B-B14F-4D97-AF65-F5344CB8AC3E}">
        <p14:creationId xmlns:p14="http://schemas.microsoft.com/office/powerpoint/2010/main" val="29240913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04800" y="381000"/>
            <a:ext cx="1905000" cy="762000"/>
            <a:chOff x="192" y="240"/>
            <a:chExt cx="1200" cy="480"/>
          </a:xfrm>
          <a:solidFill>
            <a:srgbClr val="00B0F0"/>
          </a:solidFill>
        </p:grpSpPr>
        <p:sp>
          <p:nvSpPr>
            <p:cNvPr id="222211" name="Rectangle 3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2212" name="Text Box 4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3200" b="1">
                  <a:solidFill>
                    <a:srgbClr val="422100"/>
                  </a:solidFill>
                  <a:latin typeface="Times New Roman" pitchFamily="18" charset="0"/>
                </a:rPr>
                <a:t>Example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304800" y="2514600"/>
            <a:ext cx="2133600" cy="685800"/>
            <a:chOff x="192" y="1872"/>
            <a:chExt cx="1344" cy="432"/>
          </a:xfrm>
        </p:grpSpPr>
        <p:sp>
          <p:nvSpPr>
            <p:cNvPr id="24582" name="Rectangle 6"/>
            <p:cNvSpPr>
              <a:spLocks noChangeArrowheads="1"/>
            </p:cNvSpPr>
            <p:nvPr/>
          </p:nvSpPr>
          <p:spPr bwMode="auto">
            <a:xfrm>
              <a:off x="192" y="1872"/>
              <a:ext cx="1344" cy="432"/>
            </a:xfrm>
            <a:prstGeom prst="rect">
              <a:avLst/>
            </a:prstGeom>
            <a:solidFill>
              <a:srgbClr val="7DFF7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583" name="Text Box 7"/>
            <p:cNvSpPr txBox="1">
              <a:spLocks noChangeArrowheads="1"/>
            </p:cNvSpPr>
            <p:nvPr/>
          </p:nvSpPr>
          <p:spPr bwMode="auto">
            <a:xfrm>
              <a:off x="240" y="1920"/>
              <a:ext cx="124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2800" b="1" i="1">
                  <a:solidFill>
                    <a:prstClr val="black"/>
                  </a:solidFill>
                </a:rPr>
                <a:t>Understand</a:t>
              </a:r>
            </a:p>
          </p:txBody>
        </p:sp>
      </p:grpSp>
      <p:sp>
        <p:nvSpPr>
          <p:cNvPr id="24580" name="Text Box 8"/>
          <p:cNvSpPr txBox="1">
            <a:spLocks noChangeArrowheads="1"/>
          </p:cNvSpPr>
          <p:nvPr/>
        </p:nvSpPr>
        <p:spPr bwMode="auto">
          <a:xfrm>
            <a:off x="609600" y="1295400"/>
            <a:ext cx="7924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The product of two consecutive positive integers is 132.  Find the two integers.</a:t>
            </a:r>
          </a:p>
        </p:txBody>
      </p:sp>
      <p:sp>
        <p:nvSpPr>
          <p:cNvPr id="14341" name="Text Box 9"/>
          <p:cNvSpPr txBox="1">
            <a:spLocks noChangeArrowheads="1"/>
          </p:cNvSpPr>
          <p:nvPr/>
        </p:nvSpPr>
        <p:spPr bwMode="auto">
          <a:xfrm>
            <a:off x="457200" y="3505200"/>
            <a:ext cx="80772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Read and reread the problem and choose a variable to represent the unknown quanitity.  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     If we let </a:t>
            </a:r>
            <a:r>
              <a:rPr lang="en-US" sz="2800" b="1" i="1">
                <a:solidFill>
                  <a:srgbClr val="FF0000"/>
                </a:solidFill>
              </a:rPr>
              <a:t>x</a:t>
            </a:r>
            <a:r>
              <a:rPr lang="en-US" sz="2800">
                <a:solidFill>
                  <a:prstClr val="black"/>
                </a:solidFill>
              </a:rPr>
              <a:t> = one of the unknown positive integers, 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     then </a:t>
            </a:r>
            <a:r>
              <a:rPr lang="en-US" sz="2800" b="1" i="1">
                <a:solidFill>
                  <a:srgbClr val="FF0000"/>
                </a:solidFill>
              </a:rPr>
              <a:t>x</a:t>
            </a:r>
            <a:r>
              <a:rPr lang="en-US" sz="2800" b="1">
                <a:solidFill>
                  <a:srgbClr val="FF0000"/>
                </a:solidFill>
              </a:rPr>
              <a:t> + 1 </a:t>
            </a:r>
            <a:r>
              <a:rPr lang="en-US" sz="2800">
                <a:solidFill>
                  <a:prstClr val="black"/>
                </a:solidFill>
              </a:rPr>
              <a:t>= the next consecutive positive integer.</a:t>
            </a:r>
          </a:p>
        </p:txBody>
      </p:sp>
    </p:spTree>
    <p:extLst>
      <p:ext uri="{BB962C8B-B14F-4D97-AF65-F5344CB8AC3E}">
        <p14:creationId xmlns:p14="http://schemas.microsoft.com/office/powerpoint/2010/main" val="10012975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04800" y="381000"/>
            <a:ext cx="3124200" cy="762000"/>
            <a:chOff x="192" y="240"/>
            <a:chExt cx="1968" cy="480"/>
          </a:xfrm>
          <a:solidFill>
            <a:srgbClr val="00B0F0"/>
          </a:solidFill>
        </p:grpSpPr>
        <p:sp>
          <p:nvSpPr>
            <p:cNvPr id="223235" name="Rectangle 3"/>
            <p:cNvSpPr>
              <a:spLocks noChangeArrowheads="1"/>
            </p:cNvSpPr>
            <p:nvPr/>
          </p:nvSpPr>
          <p:spPr bwMode="auto">
            <a:xfrm>
              <a:off x="192" y="240"/>
              <a:ext cx="1968" cy="4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3236" name="Text Box 4"/>
            <p:cNvSpPr txBox="1">
              <a:spLocks noChangeArrowheads="1"/>
            </p:cNvSpPr>
            <p:nvPr/>
          </p:nvSpPr>
          <p:spPr bwMode="auto">
            <a:xfrm>
              <a:off x="240" y="288"/>
              <a:ext cx="1867" cy="36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3200" b="1">
                  <a:solidFill>
                    <a:srgbClr val="422100"/>
                  </a:solidFill>
                  <a:latin typeface="Times New Roman" pitchFamily="18" charset="0"/>
                </a:rPr>
                <a:t>Example (cont.)</a:t>
              </a:r>
            </a:p>
          </p:txBody>
        </p:sp>
      </p:grpSp>
      <p:grpSp>
        <p:nvGrpSpPr>
          <p:cNvPr id="25603" name="Group 5"/>
          <p:cNvGrpSpPr>
            <a:grpSpLocks/>
          </p:cNvGrpSpPr>
          <p:nvPr/>
        </p:nvGrpSpPr>
        <p:grpSpPr bwMode="auto">
          <a:xfrm>
            <a:off x="304800" y="1447800"/>
            <a:ext cx="5937250" cy="609600"/>
            <a:chOff x="192" y="912"/>
            <a:chExt cx="1056" cy="7360"/>
          </a:xfrm>
        </p:grpSpPr>
        <p:sp>
          <p:nvSpPr>
            <p:cNvPr id="25613" name="Rectangle 6"/>
            <p:cNvSpPr>
              <a:spLocks noChangeArrowheads="1"/>
            </p:cNvSpPr>
            <p:nvPr/>
          </p:nvSpPr>
          <p:spPr bwMode="auto">
            <a:xfrm>
              <a:off x="192" y="912"/>
              <a:ext cx="1044" cy="7360"/>
            </a:xfrm>
            <a:prstGeom prst="rect">
              <a:avLst/>
            </a:prstGeom>
            <a:solidFill>
              <a:srgbClr val="7DFF7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614" name="Text Box 7"/>
            <p:cNvSpPr txBox="1">
              <a:spLocks noChangeArrowheads="1"/>
            </p:cNvSpPr>
            <p:nvPr/>
          </p:nvSpPr>
          <p:spPr bwMode="auto">
            <a:xfrm>
              <a:off x="240" y="960"/>
              <a:ext cx="1008" cy="6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2800" b="1" i="1">
                  <a:solidFill>
                    <a:prstClr val="black"/>
                  </a:solidFill>
                </a:rPr>
                <a:t>Now translate this into an equation:</a:t>
              </a:r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1600200" y="2438400"/>
            <a:ext cx="2514600" cy="2805113"/>
            <a:chOff x="1008" y="1536"/>
            <a:chExt cx="1584" cy="1767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23241" name="Rectangle 9"/>
            <p:cNvSpPr>
              <a:spLocks noChangeArrowheads="1"/>
            </p:cNvSpPr>
            <p:nvPr/>
          </p:nvSpPr>
          <p:spPr bwMode="auto">
            <a:xfrm>
              <a:off x="1008" y="1536"/>
              <a:ext cx="1584" cy="38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3242" name="Text Box 10"/>
            <p:cNvSpPr txBox="1">
              <a:spLocks noChangeArrowheads="1"/>
            </p:cNvSpPr>
            <p:nvPr/>
          </p:nvSpPr>
          <p:spPr bwMode="auto">
            <a:xfrm>
              <a:off x="1056" y="1584"/>
              <a:ext cx="1536" cy="32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800" dirty="0">
                  <a:solidFill>
                    <a:prstClr val="black"/>
                  </a:solidFill>
                  <a:latin typeface="Times New Roman" pitchFamily="18" charset="0"/>
                </a:rPr>
                <a:t>The product of</a:t>
              </a:r>
            </a:p>
          </p:txBody>
        </p:sp>
        <p:sp>
          <p:nvSpPr>
            <p:cNvPr id="223243" name="Line 11"/>
            <p:cNvSpPr>
              <a:spLocks noChangeShapeType="1"/>
            </p:cNvSpPr>
            <p:nvPr/>
          </p:nvSpPr>
          <p:spPr bwMode="auto">
            <a:xfrm>
              <a:off x="1872" y="1920"/>
              <a:ext cx="0" cy="91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stealth" w="lg" len="med"/>
            </a:ln>
            <a:effectLst/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3244" name="Text Box 12"/>
            <p:cNvSpPr txBox="1">
              <a:spLocks noChangeArrowheads="1"/>
            </p:cNvSpPr>
            <p:nvPr/>
          </p:nvSpPr>
          <p:spPr bwMode="auto">
            <a:xfrm>
              <a:off x="1776" y="2976"/>
              <a:ext cx="240" cy="32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80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•</a:t>
              </a:r>
              <a:endParaRPr lang="en-US" sz="28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228600" y="3429000"/>
            <a:ext cx="5181600" cy="1752600"/>
            <a:chOff x="144" y="2160"/>
            <a:chExt cx="3264" cy="110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23246" name="Rectangle 14"/>
            <p:cNvSpPr>
              <a:spLocks noChangeArrowheads="1"/>
            </p:cNvSpPr>
            <p:nvPr/>
          </p:nvSpPr>
          <p:spPr bwMode="auto">
            <a:xfrm>
              <a:off x="144" y="2160"/>
              <a:ext cx="3168" cy="3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3247" name="Text Box 15"/>
            <p:cNvSpPr txBox="1">
              <a:spLocks noChangeArrowheads="1"/>
            </p:cNvSpPr>
            <p:nvPr/>
          </p:nvSpPr>
          <p:spPr bwMode="auto">
            <a:xfrm>
              <a:off x="192" y="2160"/>
              <a:ext cx="3216" cy="32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800" dirty="0">
                  <a:solidFill>
                    <a:prstClr val="black"/>
                  </a:solidFill>
                  <a:latin typeface="Times New Roman" pitchFamily="18" charset="0"/>
                </a:rPr>
                <a:t>two consecutive positive integers</a:t>
              </a:r>
            </a:p>
          </p:txBody>
        </p:sp>
        <p:sp>
          <p:nvSpPr>
            <p:cNvPr id="223248" name="Line 16"/>
            <p:cNvSpPr>
              <a:spLocks noChangeShapeType="1"/>
            </p:cNvSpPr>
            <p:nvPr/>
          </p:nvSpPr>
          <p:spPr bwMode="auto">
            <a:xfrm>
              <a:off x="768" y="2496"/>
              <a:ext cx="0" cy="33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stealth" w="lg" len="med"/>
            </a:ln>
            <a:effectLst/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3249" name="Line 17"/>
            <p:cNvSpPr>
              <a:spLocks noChangeShapeType="1"/>
            </p:cNvSpPr>
            <p:nvPr/>
          </p:nvSpPr>
          <p:spPr bwMode="auto">
            <a:xfrm>
              <a:off x="2832" y="2496"/>
              <a:ext cx="0" cy="33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stealth" w="lg" len="med"/>
            </a:ln>
            <a:effectLst/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3250" name="Text Box 18"/>
            <p:cNvSpPr txBox="1">
              <a:spLocks noChangeArrowheads="1"/>
            </p:cNvSpPr>
            <p:nvPr/>
          </p:nvSpPr>
          <p:spPr bwMode="auto">
            <a:xfrm>
              <a:off x="672" y="2937"/>
              <a:ext cx="384" cy="32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800" i="1">
                  <a:solidFill>
                    <a:prstClr val="black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223251" name="Text Box 19"/>
            <p:cNvSpPr txBox="1">
              <a:spLocks noChangeArrowheads="1"/>
            </p:cNvSpPr>
            <p:nvPr/>
          </p:nvSpPr>
          <p:spPr bwMode="auto">
            <a:xfrm>
              <a:off x="2448" y="2937"/>
              <a:ext cx="730" cy="32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>
                  <a:solidFill>
                    <a:prstClr val="black"/>
                  </a:solidFill>
                  <a:latin typeface="Times New Roman" pitchFamily="18" charset="0"/>
                </a:rPr>
                <a:t>(</a:t>
              </a:r>
              <a:r>
                <a:rPr lang="en-US" sz="2800" i="1">
                  <a:solidFill>
                    <a:prstClr val="black"/>
                  </a:solidFill>
                  <a:latin typeface="Times New Roman" pitchFamily="18" charset="0"/>
                </a:rPr>
                <a:t>x</a:t>
              </a:r>
              <a:r>
                <a:rPr lang="en-US" sz="2800">
                  <a:solidFill>
                    <a:prstClr val="black"/>
                  </a:solidFill>
                  <a:latin typeface="Times New Roman" pitchFamily="18" charset="0"/>
                </a:rPr>
                <a:t> + 1)</a:t>
              </a:r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5562600" y="2971800"/>
            <a:ext cx="762000" cy="2271713"/>
            <a:chOff x="3504" y="1872"/>
            <a:chExt cx="480" cy="1431"/>
          </a:xfrm>
          <a:solidFill>
            <a:srgbClr val="00B0F0"/>
          </a:solidFill>
        </p:grpSpPr>
        <p:sp>
          <p:nvSpPr>
            <p:cNvPr id="223253" name="Rectangle 21"/>
            <p:cNvSpPr>
              <a:spLocks noChangeArrowheads="1"/>
            </p:cNvSpPr>
            <p:nvPr/>
          </p:nvSpPr>
          <p:spPr bwMode="auto">
            <a:xfrm>
              <a:off x="3504" y="1872"/>
              <a:ext cx="336" cy="3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3552" y="1872"/>
              <a:ext cx="432" cy="1431"/>
              <a:chOff x="3552" y="1872"/>
              <a:chExt cx="432" cy="1431"/>
            </a:xfrm>
            <a:grpFill/>
          </p:grpSpPr>
          <p:sp>
            <p:nvSpPr>
              <p:cNvPr id="223255" name="Text Box 23"/>
              <p:cNvSpPr txBox="1">
                <a:spLocks noChangeArrowheads="1"/>
              </p:cNvSpPr>
              <p:nvPr/>
            </p:nvSpPr>
            <p:spPr bwMode="auto">
              <a:xfrm>
                <a:off x="3552" y="1872"/>
                <a:ext cx="432" cy="32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sz="2800">
                    <a:solidFill>
                      <a:prstClr val="black"/>
                    </a:solidFill>
                    <a:latin typeface="Times New Roman" pitchFamily="18" charset="0"/>
                  </a:rPr>
                  <a:t>is</a:t>
                </a:r>
              </a:p>
            </p:txBody>
          </p:sp>
          <p:sp>
            <p:nvSpPr>
              <p:cNvPr id="223256" name="Line 24"/>
              <p:cNvSpPr>
                <a:spLocks noChangeShapeType="1"/>
              </p:cNvSpPr>
              <p:nvPr/>
            </p:nvSpPr>
            <p:spPr bwMode="auto">
              <a:xfrm>
                <a:off x="3648" y="2256"/>
                <a:ext cx="0" cy="576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stealth" w="lg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3257" name="Text Box 25"/>
              <p:cNvSpPr txBox="1">
                <a:spLocks noChangeArrowheads="1"/>
              </p:cNvSpPr>
              <p:nvPr/>
            </p:nvSpPr>
            <p:spPr bwMode="auto">
              <a:xfrm>
                <a:off x="3552" y="2976"/>
                <a:ext cx="288" cy="32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sz="2800" dirty="0">
                    <a:solidFill>
                      <a:prstClr val="black"/>
                    </a:solidFill>
                    <a:latin typeface="Times New Roman" pitchFamily="18" charset="0"/>
                  </a:rPr>
                  <a:t>=</a:t>
                </a:r>
              </a:p>
            </p:txBody>
          </p:sp>
        </p:grpSp>
      </p:grpSp>
      <p:grpSp>
        <p:nvGrpSpPr>
          <p:cNvPr id="8" name="Group 26"/>
          <p:cNvGrpSpPr>
            <a:grpSpLocks/>
          </p:cNvGrpSpPr>
          <p:nvPr/>
        </p:nvGrpSpPr>
        <p:grpSpPr bwMode="auto">
          <a:xfrm>
            <a:off x="6629400" y="2971800"/>
            <a:ext cx="1295400" cy="2195513"/>
            <a:chOff x="4176" y="1872"/>
            <a:chExt cx="816" cy="1383"/>
          </a:xfrm>
        </p:grpSpPr>
        <p:sp>
          <p:nvSpPr>
            <p:cNvPr id="25608" name="Rectangle 27"/>
            <p:cNvSpPr>
              <a:spLocks noChangeArrowheads="1"/>
            </p:cNvSpPr>
            <p:nvPr/>
          </p:nvSpPr>
          <p:spPr bwMode="auto">
            <a:xfrm>
              <a:off x="4176" y="1872"/>
              <a:ext cx="432" cy="336"/>
            </a:xfrm>
            <a:prstGeom prst="rect">
              <a:avLst/>
            </a:prstGeom>
            <a:solidFill>
              <a:srgbClr val="CFB07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grpSp>
          <p:nvGrpSpPr>
            <p:cNvPr id="25609" name="Group 28"/>
            <p:cNvGrpSpPr>
              <a:grpSpLocks/>
            </p:cNvGrpSpPr>
            <p:nvPr/>
          </p:nvGrpSpPr>
          <p:grpSpPr bwMode="auto">
            <a:xfrm>
              <a:off x="4176" y="1872"/>
              <a:ext cx="816" cy="1383"/>
              <a:chOff x="4176" y="1872"/>
              <a:chExt cx="816" cy="1383"/>
            </a:xfrm>
          </p:grpSpPr>
          <p:sp>
            <p:nvSpPr>
              <p:cNvPr id="25610" name="Text Box 29"/>
              <p:cNvSpPr txBox="1">
                <a:spLocks noChangeArrowheads="1"/>
              </p:cNvSpPr>
              <p:nvPr/>
            </p:nvSpPr>
            <p:spPr bwMode="auto">
              <a:xfrm>
                <a:off x="4176" y="1872"/>
                <a:ext cx="81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800">
                    <a:solidFill>
                      <a:prstClr val="black"/>
                    </a:solidFill>
                  </a:rPr>
                  <a:t>132</a:t>
                </a:r>
              </a:p>
            </p:txBody>
          </p:sp>
          <p:sp>
            <p:nvSpPr>
              <p:cNvPr id="25611" name="Line 30"/>
              <p:cNvSpPr>
                <a:spLocks noChangeShapeType="1"/>
              </p:cNvSpPr>
              <p:nvPr/>
            </p:nvSpPr>
            <p:spPr bwMode="auto">
              <a:xfrm>
                <a:off x="4368" y="2256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612" name="Text Box 31"/>
              <p:cNvSpPr txBox="1">
                <a:spLocks noChangeArrowheads="1"/>
              </p:cNvSpPr>
              <p:nvPr/>
            </p:nvSpPr>
            <p:spPr bwMode="auto">
              <a:xfrm>
                <a:off x="4176" y="2928"/>
                <a:ext cx="62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800">
                    <a:solidFill>
                      <a:prstClr val="black"/>
                    </a:solidFill>
                  </a:rPr>
                  <a:t>132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81256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2"/>
          <p:cNvGrpSpPr>
            <a:grpSpLocks/>
          </p:cNvGrpSpPr>
          <p:nvPr/>
        </p:nvGrpSpPr>
        <p:grpSpPr bwMode="auto">
          <a:xfrm>
            <a:off x="304800" y="1447800"/>
            <a:ext cx="1143000" cy="685800"/>
            <a:chOff x="192" y="912"/>
            <a:chExt cx="720" cy="432"/>
          </a:xfrm>
        </p:grpSpPr>
        <p:sp>
          <p:nvSpPr>
            <p:cNvPr id="26634" name="Rectangle 3"/>
            <p:cNvSpPr>
              <a:spLocks noChangeArrowheads="1"/>
            </p:cNvSpPr>
            <p:nvPr/>
          </p:nvSpPr>
          <p:spPr bwMode="auto">
            <a:xfrm>
              <a:off x="192" y="912"/>
              <a:ext cx="720" cy="432"/>
            </a:xfrm>
            <a:prstGeom prst="rect">
              <a:avLst/>
            </a:prstGeom>
            <a:solidFill>
              <a:srgbClr val="7DFF7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6635" name="Text Box 4"/>
            <p:cNvSpPr txBox="1">
              <a:spLocks noChangeArrowheads="1"/>
            </p:cNvSpPr>
            <p:nvPr/>
          </p:nvSpPr>
          <p:spPr bwMode="auto">
            <a:xfrm>
              <a:off x="240" y="960"/>
              <a:ext cx="6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2800" b="1" i="1">
                  <a:solidFill>
                    <a:prstClr val="black"/>
                  </a:solidFill>
                </a:rPr>
                <a:t>Solve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304800" y="381000"/>
            <a:ext cx="3124200" cy="762000"/>
            <a:chOff x="192" y="240"/>
            <a:chExt cx="1968" cy="480"/>
          </a:xfrm>
          <a:solidFill>
            <a:srgbClr val="00B0F0"/>
          </a:solidFill>
        </p:grpSpPr>
        <p:sp>
          <p:nvSpPr>
            <p:cNvPr id="224262" name="Rectangle 6"/>
            <p:cNvSpPr>
              <a:spLocks noChangeArrowheads="1"/>
            </p:cNvSpPr>
            <p:nvPr/>
          </p:nvSpPr>
          <p:spPr bwMode="auto">
            <a:xfrm>
              <a:off x="192" y="240"/>
              <a:ext cx="1968" cy="4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4263" name="Text Box 7"/>
            <p:cNvSpPr txBox="1">
              <a:spLocks noChangeArrowheads="1"/>
            </p:cNvSpPr>
            <p:nvPr/>
          </p:nvSpPr>
          <p:spPr bwMode="auto">
            <a:xfrm>
              <a:off x="240" y="288"/>
              <a:ext cx="1867" cy="36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3200" b="1">
                  <a:solidFill>
                    <a:srgbClr val="422100"/>
                  </a:solidFill>
                  <a:latin typeface="Times New Roman" pitchFamily="18" charset="0"/>
                </a:rPr>
                <a:t>Example (cont.)</a:t>
              </a:r>
            </a:p>
          </p:txBody>
        </p:sp>
      </p:grpSp>
      <p:sp>
        <p:nvSpPr>
          <p:cNvPr id="26628" name="Text Box 8"/>
          <p:cNvSpPr txBox="1">
            <a:spLocks noChangeArrowheads="1"/>
          </p:cNvSpPr>
          <p:nvPr/>
        </p:nvSpPr>
        <p:spPr bwMode="auto">
          <a:xfrm>
            <a:off x="1143000" y="2362200"/>
            <a:ext cx="449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 i="1">
                <a:solidFill>
                  <a:prstClr val="black"/>
                </a:solidFill>
              </a:rPr>
              <a:t>x</a:t>
            </a:r>
            <a:r>
              <a:rPr lang="en-US" sz="2800">
                <a:solidFill>
                  <a:prstClr val="black"/>
                </a:solidFill>
              </a:rPr>
              <a:t>(</a:t>
            </a:r>
            <a:r>
              <a:rPr lang="en-US" sz="2800" i="1">
                <a:solidFill>
                  <a:prstClr val="black"/>
                </a:solidFill>
              </a:rPr>
              <a:t>x</a:t>
            </a:r>
            <a:r>
              <a:rPr lang="en-US" sz="2800">
                <a:solidFill>
                  <a:prstClr val="black"/>
                </a:solidFill>
              </a:rPr>
              <a:t> + 1) = 132</a:t>
            </a:r>
          </a:p>
        </p:txBody>
      </p:sp>
      <p:sp>
        <p:nvSpPr>
          <p:cNvPr id="224265" name="Text Box 9"/>
          <p:cNvSpPr txBox="1">
            <a:spLocks noChangeArrowheads="1"/>
          </p:cNvSpPr>
          <p:nvPr/>
        </p:nvSpPr>
        <p:spPr bwMode="auto">
          <a:xfrm>
            <a:off x="1447800" y="2971800"/>
            <a:ext cx="571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 i="1">
                <a:solidFill>
                  <a:prstClr val="black"/>
                </a:solidFill>
              </a:rPr>
              <a:t>x</a:t>
            </a:r>
            <a:r>
              <a:rPr lang="en-US" sz="2800" baseline="30000">
                <a:solidFill>
                  <a:prstClr val="black"/>
                </a:solidFill>
              </a:rPr>
              <a:t>2</a:t>
            </a:r>
            <a:r>
              <a:rPr lang="en-US" sz="2800">
                <a:solidFill>
                  <a:prstClr val="black"/>
                </a:solidFill>
              </a:rPr>
              <a:t> + </a:t>
            </a:r>
            <a:r>
              <a:rPr lang="en-US" sz="2800" i="1">
                <a:solidFill>
                  <a:prstClr val="black"/>
                </a:solidFill>
              </a:rPr>
              <a:t>x</a:t>
            </a:r>
            <a:r>
              <a:rPr lang="en-US" sz="2800">
                <a:solidFill>
                  <a:prstClr val="black"/>
                </a:solidFill>
              </a:rPr>
              <a:t> = 132         </a:t>
            </a:r>
            <a:r>
              <a:rPr lang="en-US">
                <a:solidFill>
                  <a:srgbClr val="1F497D"/>
                </a:solidFill>
              </a:rPr>
              <a:t>(distributive property)</a:t>
            </a:r>
          </a:p>
        </p:txBody>
      </p:sp>
      <p:sp>
        <p:nvSpPr>
          <p:cNvPr id="224266" name="Text Box 10"/>
          <p:cNvSpPr txBox="1">
            <a:spLocks noChangeArrowheads="1"/>
          </p:cNvSpPr>
          <p:nvPr/>
        </p:nvSpPr>
        <p:spPr bwMode="auto">
          <a:xfrm>
            <a:off x="533400" y="3581400"/>
            <a:ext cx="838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 i="1" dirty="0">
                <a:solidFill>
                  <a:prstClr val="black"/>
                </a:solidFill>
              </a:rPr>
              <a:t>x</a:t>
            </a:r>
            <a:r>
              <a:rPr lang="en-US" sz="2800" baseline="30000" dirty="0">
                <a:solidFill>
                  <a:prstClr val="black"/>
                </a:solidFill>
              </a:rPr>
              <a:t>2</a:t>
            </a:r>
            <a:r>
              <a:rPr lang="en-US" sz="2800" dirty="0">
                <a:solidFill>
                  <a:prstClr val="black"/>
                </a:solidFill>
              </a:rPr>
              <a:t> + </a:t>
            </a:r>
            <a:r>
              <a:rPr lang="en-US" sz="2800" i="1" dirty="0">
                <a:solidFill>
                  <a:prstClr val="black"/>
                </a:solidFill>
              </a:rPr>
              <a:t>x</a:t>
            </a:r>
            <a:r>
              <a:rPr lang="en-US" sz="2800" dirty="0">
                <a:solidFill>
                  <a:prstClr val="black"/>
                </a:solidFill>
              </a:rPr>
              <a:t> – 132 = 0         </a:t>
            </a:r>
            <a:r>
              <a:rPr lang="en-US" dirty="0">
                <a:solidFill>
                  <a:srgbClr val="1F497D"/>
                </a:solidFill>
              </a:rPr>
              <a:t>(write equation in standard form)</a:t>
            </a:r>
          </a:p>
        </p:txBody>
      </p:sp>
      <p:sp>
        <p:nvSpPr>
          <p:cNvPr id="224267" name="Text Box 11"/>
          <p:cNvSpPr txBox="1">
            <a:spLocks noChangeArrowheads="1"/>
          </p:cNvSpPr>
          <p:nvPr/>
        </p:nvSpPr>
        <p:spPr bwMode="auto">
          <a:xfrm>
            <a:off x="533400" y="4191000"/>
            <a:ext cx="838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(</a:t>
            </a:r>
            <a:r>
              <a:rPr lang="en-US" sz="2800" i="1">
                <a:solidFill>
                  <a:prstClr val="black"/>
                </a:solidFill>
              </a:rPr>
              <a:t>x</a:t>
            </a:r>
            <a:r>
              <a:rPr lang="en-US" sz="2800">
                <a:solidFill>
                  <a:prstClr val="black"/>
                </a:solidFill>
              </a:rPr>
              <a:t> + 12)(</a:t>
            </a:r>
            <a:r>
              <a:rPr lang="en-US" sz="2800" i="1">
                <a:solidFill>
                  <a:prstClr val="black"/>
                </a:solidFill>
              </a:rPr>
              <a:t>x</a:t>
            </a:r>
            <a:r>
              <a:rPr lang="en-US" sz="2800">
                <a:solidFill>
                  <a:prstClr val="black"/>
                </a:solidFill>
              </a:rPr>
              <a:t> – 11) = 0         </a:t>
            </a:r>
            <a:r>
              <a:rPr lang="en-US">
                <a:solidFill>
                  <a:srgbClr val="1F497D"/>
                </a:solidFill>
              </a:rPr>
              <a:t>(factor quadratic polynomial)</a:t>
            </a:r>
          </a:p>
        </p:txBody>
      </p:sp>
      <p:sp>
        <p:nvSpPr>
          <p:cNvPr id="224268" name="Text Box 12"/>
          <p:cNvSpPr txBox="1">
            <a:spLocks noChangeArrowheads="1"/>
          </p:cNvSpPr>
          <p:nvPr/>
        </p:nvSpPr>
        <p:spPr bwMode="auto">
          <a:xfrm>
            <a:off x="533400" y="4800600"/>
            <a:ext cx="838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 i="1">
                <a:solidFill>
                  <a:prstClr val="black"/>
                </a:solidFill>
              </a:rPr>
              <a:t>x</a:t>
            </a:r>
            <a:r>
              <a:rPr lang="en-US" sz="2800">
                <a:solidFill>
                  <a:prstClr val="black"/>
                </a:solidFill>
              </a:rPr>
              <a:t> + 12 = 0 or </a:t>
            </a:r>
            <a:r>
              <a:rPr lang="en-US" sz="2800" i="1">
                <a:solidFill>
                  <a:prstClr val="black"/>
                </a:solidFill>
              </a:rPr>
              <a:t>x</a:t>
            </a:r>
            <a:r>
              <a:rPr lang="en-US" sz="2800">
                <a:solidFill>
                  <a:prstClr val="black"/>
                </a:solidFill>
              </a:rPr>
              <a:t> – 11 = 0         </a:t>
            </a:r>
            <a:r>
              <a:rPr lang="en-US">
                <a:solidFill>
                  <a:srgbClr val="1F497D"/>
                </a:solidFill>
              </a:rPr>
              <a:t>(set factors equal to 0)</a:t>
            </a:r>
          </a:p>
        </p:txBody>
      </p:sp>
      <p:sp>
        <p:nvSpPr>
          <p:cNvPr id="224269" name="Text Box 13"/>
          <p:cNvSpPr txBox="1">
            <a:spLocks noChangeArrowheads="1"/>
          </p:cNvSpPr>
          <p:nvPr/>
        </p:nvSpPr>
        <p:spPr bwMode="auto">
          <a:xfrm>
            <a:off x="533400" y="5334000"/>
            <a:ext cx="838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 i="1">
                <a:solidFill>
                  <a:prstClr val="black"/>
                </a:solidFill>
              </a:rPr>
              <a:t>x</a:t>
            </a:r>
            <a:r>
              <a:rPr lang="en-US" sz="2800">
                <a:solidFill>
                  <a:prstClr val="black"/>
                </a:solidFill>
              </a:rPr>
              <a:t> = -12 or </a:t>
            </a:r>
            <a:r>
              <a:rPr lang="en-US" sz="2800" i="1">
                <a:solidFill>
                  <a:prstClr val="black"/>
                </a:solidFill>
              </a:rPr>
              <a:t>x</a:t>
            </a:r>
            <a:r>
              <a:rPr lang="en-US" sz="2800">
                <a:solidFill>
                  <a:prstClr val="black"/>
                </a:solidFill>
              </a:rPr>
              <a:t> = 11         </a:t>
            </a:r>
            <a:r>
              <a:rPr lang="en-US">
                <a:solidFill>
                  <a:srgbClr val="1F497D"/>
                </a:solidFill>
              </a:rPr>
              <a:t>(solve each factor for </a:t>
            </a:r>
            <a:r>
              <a:rPr lang="en-US" i="1">
                <a:solidFill>
                  <a:srgbClr val="1F497D"/>
                </a:solidFill>
              </a:rPr>
              <a:t>x</a:t>
            </a:r>
            <a:r>
              <a:rPr lang="en-US">
                <a:solidFill>
                  <a:srgbClr val="1F497D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623554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5" grpId="0"/>
      <p:bldP spid="224266" grpId="0"/>
      <p:bldP spid="224267" grpId="0"/>
      <p:bldP spid="224268" grpId="0"/>
      <p:bldP spid="2242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oup 2"/>
          <p:cNvGrpSpPr>
            <a:grpSpLocks/>
          </p:cNvGrpSpPr>
          <p:nvPr/>
        </p:nvGrpSpPr>
        <p:grpSpPr bwMode="auto">
          <a:xfrm>
            <a:off x="304800" y="1447800"/>
            <a:ext cx="1752600" cy="685800"/>
            <a:chOff x="192" y="912"/>
            <a:chExt cx="1104" cy="432"/>
          </a:xfrm>
        </p:grpSpPr>
        <p:sp>
          <p:nvSpPr>
            <p:cNvPr id="27654" name="Rectangle 3"/>
            <p:cNvSpPr>
              <a:spLocks noChangeArrowheads="1"/>
            </p:cNvSpPr>
            <p:nvPr/>
          </p:nvSpPr>
          <p:spPr bwMode="auto">
            <a:xfrm>
              <a:off x="192" y="912"/>
              <a:ext cx="1104" cy="432"/>
            </a:xfrm>
            <a:prstGeom prst="rect">
              <a:avLst/>
            </a:prstGeom>
            <a:solidFill>
              <a:srgbClr val="7DFF7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655" name="Text Box 4"/>
            <p:cNvSpPr txBox="1">
              <a:spLocks noChangeArrowheads="1"/>
            </p:cNvSpPr>
            <p:nvPr/>
          </p:nvSpPr>
          <p:spPr bwMode="auto">
            <a:xfrm>
              <a:off x="240" y="960"/>
              <a:ext cx="10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2800" b="1" i="1">
                  <a:solidFill>
                    <a:prstClr val="black"/>
                  </a:solidFill>
                </a:rPr>
                <a:t>Interpret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304800" y="381000"/>
            <a:ext cx="3124200" cy="762000"/>
            <a:chOff x="192" y="240"/>
            <a:chExt cx="1968" cy="480"/>
          </a:xfrm>
          <a:solidFill>
            <a:srgbClr val="00B0F0"/>
          </a:solidFill>
        </p:grpSpPr>
        <p:sp>
          <p:nvSpPr>
            <p:cNvPr id="225286" name="Rectangle 6"/>
            <p:cNvSpPr>
              <a:spLocks noChangeArrowheads="1"/>
            </p:cNvSpPr>
            <p:nvPr/>
          </p:nvSpPr>
          <p:spPr bwMode="auto">
            <a:xfrm>
              <a:off x="192" y="240"/>
              <a:ext cx="1968" cy="4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5287" name="Text Box 7"/>
            <p:cNvSpPr txBox="1">
              <a:spLocks noChangeArrowheads="1"/>
            </p:cNvSpPr>
            <p:nvPr/>
          </p:nvSpPr>
          <p:spPr bwMode="auto">
            <a:xfrm>
              <a:off x="240" y="288"/>
              <a:ext cx="1867" cy="36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3200" b="1">
                  <a:solidFill>
                    <a:srgbClr val="422100"/>
                  </a:solidFill>
                  <a:latin typeface="Times New Roman" pitchFamily="18" charset="0"/>
                </a:rPr>
                <a:t>Example (cont.)</a:t>
              </a:r>
            </a:p>
          </p:txBody>
        </p:sp>
      </p:grp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228600" y="2286000"/>
            <a:ext cx="8686800" cy="418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Remember that </a:t>
            </a:r>
            <a:r>
              <a:rPr lang="en-US" sz="2800" i="1">
                <a:solidFill>
                  <a:prstClr val="black"/>
                </a:solidFill>
              </a:rPr>
              <a:t>x</a:t>
            </a:r>
            <a:r>
              <a:rPr lang="en-US" sz="2800">
                <a:solidFill>
                  <a:prstClr val="black"/>
                </a:solidFill>
              </a:rPr>
              <a:t> is supposed to represent a </a:t>
            </a:r>
            <a:r>
              <a:rPr lang="en-US" sz="2800" b="1">
                <a:solidFill>
                  <a:srgbClr val="D02800"/>
                </a:solidFill>
              </a:rPr>
              <a:t>positive</a:t>
            </a:r>
            <a:r>
              <a:rPr lang="en-US" sz="2800">
                <a:solidFill>
                  <a:prstClr val="black"/>
                </a:solidFill>
              </a:rPr>
              <a:t> integer.  So, although </a:t>
            </a:r>
            <a:r>
              <a:rPr lang="en-US" sz="2800" i="1">
                <a:solidFill>
                  <a:prstClr val="black"/>
                </a:solidFill>
              </a:rPr>
              <a:t>x</a:t>
            </a:r>
            <a:r>
              <a:rPr lang="en-US" sz="2800">
                <a:solidFill>
                  <a:prstClr val="black"/>
                </a:solidFill>
              </a:rPr>
              <a:t> = -12 satisfies our equation, it cannot be a solution for the problem we were presented.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If we let </a:t>
            </a:r>
            <a:r>
              <a:rPr lang="en-US" sz="2800" i="1">
                <a:solidFill>
                  <a:prstClr val="black"/>
                </a:solidFill>
              </a:rPr>
              <a:t>x</a:t>
            </a:r>
            <a:r>
              <a:rPr lang="en-US" sz="2800">
                <a:solidFill>
                  <a:prstClr val="black"/>
                </a:solidFill>
              </a:rPr>
              <a:t> = 11 (the first integer), then the next consecutive integer is  </a:t>
            </a:r>
            <a:r>
              <a:rPr lang="en-US" sz="2800" i="1">
                <a:solidFill>
                  <a:prstClr val="black"/>
                </a:solidFill>
              </a:rPr>
              <a:t>x</a:t>
            </a:r>
            <a:r>
              <a:rPr lang="en-US" sz="2800">
                <a:solidFill>
                  <a:prstClr val="black"/>
                </a:solidFill>
              </a:rPr>
              <a:t> + 1 = 12.  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Check: The product of the two numbers is 11 </a:t>
            </a:r>
            <a:r>
              <a:rPr lang="en-US" sz="2800">
                <a:solidFill>
                  <a:prstClr val="black"/>
                </a:solidFill>
                <a:cs typeface="Times New Roman" pitchFamily="18" charset="0"/>
              </a:rPr>
              <a:t>· 12 = 132, our desired result.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 b="1">
                <a:solidFill>
                  <a:prstClr val="black"/>
                </a:solidFill>
                <a:cs typeface="Times New Roman" pitchFamily="18" charset="0"/>
              </a:rPr>
              <a:t>State Solution:</a:t>
            </a:r>
            <a:r>
              <a:rPr lang="en-US" sz="2800">
                <a:solidFill>
                  <a:prstClr val="black"/>
                </a:solidFill>
                <a:cs typeface="Times New Roman" pitchFamily="18" charset="0"/>
              </a:rPr>
              <a:t>   </a:t>
            </a:r>
            <a:r>
              <a:rPr lang="en-US" sz="2800" b="1">
                <a:solidFill>
                  <a:srgbClr val="FF0000"/>
                </a:solidFill>
                <a:cs typeface="Times New Roman" pitchFamily="18" charset="0"/>
              </a:rPr>
              <a:t>The two positive integers are 11 and 12</a:t>
            </a:r>
            <a:r>
              <a:rPr lang="en-US" sz="2800">
                <a:solidFill>
                  <a:prstClr val="black"/>
                </a:solidFill>
                <a:cs typeface="Times New Roman" pitchFamily="18" charset="0"/>
              </a:rPr>
              <a:t>.</a:t>
            </a:r>
            <a:endParaRPr lang="en-US" sz="2800">
              <a:solidFill>
                <a:prstClr val="black"/>
              </a:solidFill>
            </a:endParaRPr>
          </a:p>
        </p:txBody>
      </p:sp>
      <p:sp>
        <p:nvSpPr>
          <p:cNvPr id="27653" name="Text Box 13"/>
          <p:cNvSpPr txBox="1">
            <a:spLocks noChangeArrowheads="1"/>
          </p:cNvSpPr>
          <p:nvPr/>
        </p:nvSpPr>
        <p:spPr bwMode="auto">
          <a:xfrm>
            <a:off x="2286000" y="1524000"/>
            <a:ext cx="716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 b="1" i="1">
                <a:solidFill>
                  <a:prstClr val="black"/>
                </a:solidFill>
              </a:rPr>
              <a:t>Possible solutions:    x</a:t>
            </a:r>
            <a:r>
              <a:rPr lang="en-US" sz="2800" b="1">
                <a:solidFill>
                  <a:prstClr val="black"/>
                </a:solidFill>
              </a:rPr>
              <a:t> = -12   or    </a:t>
            </a:r>
            <a:r>
              <a:rPr lang="en-US" sz="2800" b="1" i="1">
                <a:solidFill>
                  <a:prstClr val="black"/>
                </a:solidFill>
              </a:rPr>
              <a:t>x</a:t>
            </a:r>
            <a:r>
              <a:rPr lang="en-US" sz="2800" b="1">
                <a:solidFill>
                  <a:prstClr val="black"/>
                </a:solidFill>
              </a:rPr>
              <a:t> = 11</a:t>
            </a:r>
            <a:endParaRPr lang="en-US" b="1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5358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99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0"/>
            <a:ext cx="8915400" cy="4193771"/>
          </a:xfrm>
        </p:spPr>
        <p:txBody>
          <a:bodyPr/>
          <a:lstStyle/>
          <a:p>
            <a:pPr indent="0"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b="1" u="sng" dirty="0">
                <a:latin typeface="Times New Roman" pitchFamily="18" charset="0"/>
              </a:rPr>
              <a:t>Pythagorean Theorem</a:t>
            </a:r>
            <a:r>
              <a:rPr lang="en-US" b="1" dirty="0">
                <a:latin typeface="Times New Roman" pitchFamily="18" charset="0"/>
              </a:rPr>
              <a:t>  </a:t>
            </a:r>
            <a:r>
              <a:rPr lang="en-US" i="1" dirty="0">
                <a:latin typeface="Times New Roman" pitchFamily="18" charset="0"/>
              </a:rPr>
              <a:t>(used in some homework problems in today’s assignment)</a:t>
            </a:r>
          </a:p>
          <a:p>
            <a:pPr indent="0"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endParaRPr lang="en-US" sz="1000" i="1" dirty="0">
              <a:solidFill>
                <a:schemeClr val="accent2"/>
              </a:solidFill>
              <a:latin typeface="Times New Roman" pitchFamily="18" charset="0"/>
            </a:endParaRPr>
          </a:p>
          <a:p>
            <a:pPr indent="0"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800" dirty="0">
                <a:latin typeface="Times New Roman" pitchFamily="18" charset="0"/>
              </a:rPr>
              <a:t>In a </a:t>
            </a:r>
            <a:r>
              <a:rPr lang="en-US" sz="2800" b="1" dirty="0">
                <a:latin typeface="Times New Roman" pitchFamily="18" charset="0"/>
              </a:rPr>
              <a:t>right triangle</a:t>
            </a:r>
            <a:r>
              <a:rPr lang="en-US" sz="2800" dirty="0">
                <a:latin typeface="Times New Roman" pitchFamily="18" charset="0"/>
              </a:rPr>
              <a:t>, the sum of the squares of the lengths of the two legs is equal to the square of the length of the hypotenuse.</a:t>
            </a:r>
          </a:p>
          <a:p>
            <a:pPr eaLnBrk="1" hangingPunct="1">
              <a:buFontTx/>
              <a:buNone/>
            </a:pPr>
            <a:r>
              <a:rPr lang="en-US" dirty="0">
                <a:latin typeface="Times New Roman" pitchFamily="18" charset="0"/>
              </a:rPr>
              <a:t>	</a:t>
            </a:r>
            <a:endParaRPr lang="en-US" baseline="30000" dirty="0"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2633879"/>
            <a:ext cx="2730500" cy="31700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n-US" sz="4000" b="1" dirty="0">
                <a:solidFill>
                  <a:srgbClr val="0000FF"/>
                </a:solidFill>
              </a:rPr>
              <a:t>This formula </a:t>
            </a:r>
          </a:p>
          <a:p>
            <a:pPr lvl="0" algn="ctr"/>
            <a:r>
              <a:rPr lang="en-US" sz="4000" b="1" dirty="0">
                <a:solidFill>
                  <a:srgbClr val="0000FF"/>
                </a:solidFill>
              </a:rPr>
              <a:t>is on your </a:t>
            </a:r>
            <a:r>
              <a:rPr lang="en-US" sz="4000" b="1" u="sng" dirty="0">
                <a:solidFill>
                  <a:srgbClr val="0000FF"/>
                </a:solidFill>
              </a:rPr>
              <a:t>formula sheet</a:t>
            </a:r>
          </a:p>
        </p:txBody>
      </p:sp>
      <p:pic>
        <p:nvPicPr>
          <p:cNvPr id="12312" name="Picture 2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59"/>
          <a:stretch/>
        </p:blipFill>
        <p:spPr bwMode="auto">
          <a:xfrm>
            <a:off x="3606710" y="1884658"/>
            <a:ext cx="5384890" cy="466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69751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04800" y="990600"/>
            <a:ext cx="1905000" cy="762000"/>
            <a:chOff x="192" y="240"/>
            <a:chExt cx="1200" cy="480"/>
          </a:xfrm>
          <a:solidFill>
            <a:srgbClr val="00B0F0"/>
          </a:solidFill>
        </p:grpSpPr>
        <p:sp>
          <p:nvSpPr>
            <p:cNvPr id="227331" name="Rectangle 3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7332" name="Text Box 4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3200" b="1">
                  <a:solidFill>
                    <a:srgbClr val="422100"/>
                  </a:solidFill>
                  <a:latin typeface="Times New Roman" pitchFamily="18" charset="0"/>
                </a:rPr>
                <a:t>Example</a:t>
              </a:r>
            </a:p>
          </p:txBody>
        </p:sp>
      </p:grpSp>
      <p:sp>
        <p:nvSpPr>
          <p:cNvPr id="28675" name="Text Box 5"/>
          <p:cNvSpPr txBox="1">
            <a:spLocks noChangeArrowheads="1"/>
          </p:cNvSpPr>
          <p:nvPr/>
        </p:nvSpPr>
        <p:spPr bwMode="auto">
          <a:xfrm>
            <a:off x="609600" y="2133600"/>
            <a:ext cx="79248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Find the length of the shorter leg of a right triangle if the longer leg is 10 miles more than the shorter leg and the hypotenuse is 10 miles less than twice the shorter leg.</a:t>
            </a:r>
          </a:p>
        </p:txBody>
      </p:sp>
    </p:spTree>
    <p:extLst>
      <p:ext uri="{BB962C8B-B14F-4D97-AF65-F5344CB8AC3E}">
        <p14:creationId xmlns:p14="http://schemas.microsoft.com/office/powerpoint/2010/main" val="38069670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944</Words>
  <Application>Microsoft Office PowerPoint</Application>
  <PresentationFormat>On-screen Show (4:3)</PresentationFormat>
  <Paragraphs>109</Paragraphs>
  <Slides>15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Times New Roman</vt:lpstr>
      <vt:lpstr>Wingdings</vt:lpstr>
      <vt:lpstr>1_Office Theme</vt:lpstr>
      <vt:lpstr>Office Theme</vt:lpstr>
      <vt:lpstr>3_Office Theme</vt:lpstr>
      <vt:lpstr>Microsoft Drawing 1.01</vt:lpstr>
      <vt:lpstr>Section 6.7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Please Note:</vt:lpstr>
    </vt:vector>
  </TitlesOfParts>
  <Company>University of Wisconsin - Stout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Foley, Jeanne</dc:creator>
  <cp:lastModifiedBy>Skorczewski, Tyler</cp:lastModifiedBy>
  <cp:revision>109</cp:revision>
  <dcterms:created xsi:type="dcterms:W3CDTF">2013-10-27T14:37:37Z</dcterms:created>
  <dcterms:modified xsi:type="dcterms:W3CDTF">2018-06-07T22:39:45Z</dcterms:modified>
</cp:coreProperties>
</file>