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56" r:id="rId2"/>
    <p:sldMasterId id="2147483769" r:id="rId3"/>
  </p:sldMasterIdLst>
  <p:notesMasterIdLst>
    <p:notesMasterId r:id="rId20"/>
  </p:notesMasterIdLst>
  <p:sldIdLst>
    <p:sldId id="274" r:id="rId4"/>
    <p:sldId id="333" r:id="rId5"/>
    <p:sldId id="358" r:id="rId6"/>
    <p:sldId id="359" r:id="rId7"/>
    <p:sldId id="360" r:id="rId8"/>
    <p:sldId id="361" r:id="rId9"/>
    <p:sldId id="362" r:id="rId10"/>
    <p:sldId id="363" r:id="rId11"/>
    <p:sldId id="364" r:id="rId12"/>
    <p:sldId id="332" r:id="rId13"/>
    <p:sldId id="334" r:id="rId14"/>
    <p:sldId id="335" r:id="rId15"/>
    <p:sldId id="336" r:id="rId16"/>
    <p:sldId id="337" r:id="rId17"/>
    <p:sldId id="338" r:id="rId18"/>
    <p:sldId id="34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FF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12" autoAdjust="0"/>
    <p:restoredTop sz="94660"/>
  </p:normalViewPr>
  <p:slideViewPr>
    <p:cSldViewPr>
      <p:cViewPr varScale="1">
        <p:scale>
          <a:sx n="82" d="100"/>
          <a:sy n="82" d="100"/>
        </p:scale>
        <p:origin x="1459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presProps" Target="pres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ableStyles" Target="tableStyle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E66FEFE0-6CAC-4701-B30F-693CB85B408F}"/>
    <pc:docChg chg="delSld delMainMaster">
      <pc:chgData name="Skorczewski, Tyler" userId="51e037cb-caff-4c31-880d-f686087de38b" providerId="ADAL" clId="{E66FEFE0-6CAC-4701-B30F-693CB85B408F}" dt="2018-06-07T22:37:00.503" v="26" actId="2696"/>
      <pc:docMkLst>
        <pc:docMk/>
      </pc:docMkLst>
      <pc:sldChg chg="del">
        <pc:chgData name="Skorczewski, Tyler" userId="51e037cb-caff-4c31-880d-f686087de38b" providerId="ADAL" clId="{E66FEFE0-6CAC-4701-B30F-693CB85B408F}" dt="2018-06-07T22:37:00.503" v="26" actId="2696"/>
        <pc:sldMkLst>
          <pc:docMk/>
          <pc:sldMk cId="2411685965" sldId="276"/>
        </pc:sldMkLst>
      </pc:sldChg>
      <pc:sldChg chg="del">
        <pc:chgData name="Skorczewski, Tyler" userId="51e037cb-caff-4c31-880d-f686087de38b" providerId="ADAL" clId="{E66FEFE0-6CAC-4701-B30F-693CB85B408F}" dt="2018-06-07T22:35:52.921" v="13" actId="2696"/>
        <pc:sldMkLst>
          <pc:docMk/>
          <pc:sldMk cId="3792901206" sldId="331"/>
        </pc:sldMkLst>
      </pc:sldChg>
      <pc:sldChg chg="del">
        <pc:chgData name="Skorczewski, Tyler" userId="51e037cb-caff-4c31-880d-f686087de38b" providerId="ADAL" clId="{E66FEFE0-6CAC-4701-B30F-693CB85B408F}" dt="2018-06-07T22:35:47.220" v="0" actId="2696"/>
        <pc:sldMkLst>
          <pc:docMk/>
          <pc:sldMk cId="2797494644" sldId="366"/>
        </pc:sldMkLst>
      </pc:sldChg>
      <pc:sldMasterChg chg="del delSldLayout">
        <pc:chgData name="Skorczewski, Tyler" userId="51e037cb-caff-4c31-880d-f686087de38b" providerId="ADAL" clId="{E66FEFE0-6CAC-4701-B30F-693CB85B408F}" dt="2018-06-07T22:35:52.931" v="25" actId="2696"/>
        <pc:sldMasterMkLst>
          <pc:docMk/>
          <pc:sldMasterMk cId="3478386165" sldId="2147483744"/>
        </pc:sldMasterMkLst>
        <pc:sldLayoutChg chg="del">
          <pc:chgData name="Skorczewski, Tyler" userId="51e037cb-caff-4c31-880d-f686087de38b" providerId="ADAL" clId="{E66FEFE0-6CAC-4701-B30F-693CB85B408F}" dt="2018-06-07T22:35:52.922" v="14" actId="2696"/>
          <pc:sldLayoutMkLst>
            <pc:docMk/>
            <pc:sldMasterMk cId="3478386165" sldId="2147483744"/>
            <pc:sldLayoutMk cId="1441785763" sldId="2147483745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2" v="15" actId="2696"/>
          <pc:sldLayoutMkLst>
            <pc:docMk/>
            <pc:sldMasterMk cId="3478386165" sldId="2147483744"/>
            <pc:sldLayoutMk cId="3192438625" sldId="2147483746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3" v="16" actId="2696"/>
          <pc:sldLayoutMkLst>
            <pc:docMk/>
            <pc:sldMasterMk cId="3478386165" sldId="2147483744"/>
            <pc:sldLayoutMk cId="1794974909" sldId="2147483747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4" v="17" actId="2696"/>
          <pc:sldLayoutMkLst>
            <pc:docMk/>
            <pc:sldMasterMk cId="3478386165" sldId="2147483744"/>
            <pc:sldLayoutMk cId="2743677805" sldId="2147483748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5" v="18" actId="2696"/>
          <pc:sldLayoutMkLst>
            <pc:docMk/>
            <pc:sldMasterMk cId="3478386165" sldId="2147483744"/>
            <pc:sldLayoutMk cId="2009311198" sldId="2147483749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5" v="19" actId="2696"/>
          <pc:sldLayoutMkLst>
            <pc:docMk/>
            <pc:sldMasterMk cId="3478386165" sldId="2147483744"/>
            <pc:sldLayoutMk cId="3754246114" sldId="2147483750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6" v="20" actId="2696"/>
          <pc:sldLayoutMkLst>
            <pc:docMk/>
            <pc:sldMasterMk cId="3478386165" sldId="2147483744"/>
            <pc:sldLayoutMk cId="2067447188" sldId="2147483751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6" v="21" actId="2696"/>
          <pc:sldLayoutMkLst>
            <pc:docMk/>
            <pc:sldMasterMk cId="3478386165" sldId="2147483744"/>
            <pc:sldLayoutMk cId="226762057" sldId="2147483752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7" v="22" actId="2696"/>
          <pc:sldLayoutMkLst>
            <pc:docMk/>
            <pc:sldMasterMk cId="3478386165" sldId="2147483744"/>
            <pc:sldLayoutMk cId="3758301497" sldId="2147483753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8" v="23" actId="2696"/>
          <pc:sldLayoutMkLst>
            <pc:docMk/>
            <pc:sldMasterMk cId="3478386165" sldId="2147483744"/>
            <pc:sldLayoutMk cId="3488360743" sldId="2147483754"/>
          </pc:sldLayoutMkLst>
        </pc:sldLayoutChg>
        <pc:sldLayoutChg chg="del">
          <pc:chgData name="Skorczewski, Tyler" userId="51e037cb-caff-4c31-880d-f686087de38b" providerId="ADAL" clId="{E66FEFE0-6CAC-4701-B30F-693CB85B408F}" dt="2018-06-07T22:35:52.929" v="24" actId="2696"/>
          <pc:sldLayoutMkLst>
            <pc:docMk/>
            <pc:sldMasterMk cId="3478386165" sldId="2147483744"/>
            <pc:sldLayoutMk cId="1421927186" sldId="2147483755"/>
          </pc:sldLayoutMkLst>
        </pc:sldLayoutChg>
      </pc:sldMasterChg>
      <pc:sldMasterChg chg="del delSldLayout">
        <pc:chgData name="Skorczewski, Tyler" userId="51e037cb-caff-4c31-880d-f686087de38b" providerId="ADAL" clId="{E66FEFE0-6CAC-4701-B30F-693CB85B408F}" dt="2018-06-07T22:35:47.235" v="12" actId="2696"/>
        <pc:sldMasterMkLst>
          <pc:docMk/>
          <pc:sldMasterMk cId="184742913" sldId="2147483775"/>
        </pc:sldMasterMkLst>
        <pc:sldLayoutChg chg="del">
          <pc:chgData name="Skorczewski, Tyler" userId="51e037cb-caff-4c31-880d-f686087de38b" providerId="ADAL" clId="{E66FEFE0-6CAC-4701-B30F-693CB85B408F}" dt="2018-06-07T22:35:47.223" v="1" actId="2696"/>
          <pc:sldLayoutMkLst>
            <pc:docMk/>
            <pc:sldMasterMk cId="184742913" sldId="2147483775"/>
            <pc:sldLayoutMk cId="622589336" sldId="2147483776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3" v="2" actId="2696"/>
          <pc:sldLayoutMkLst>
            <pc:docMk/>
            <pc:sldMasterMk cId="184742913" sldId="2147483775"/>
            <pc:sldLayoutMk cId="595446437" sldId="2147483777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4" v="3" actId="2696"/>
          <pc:sldLayoutMkLst>
            <pc:docMk/>
            <pc:sldMasterMk cId="184742913" sldId="2147483775"/>
            <pc:sldLayoutMk cId="4077794103" sldId="2147483778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6" v="4" actId="2696"/>
          <pc:sldLayoutMkLst>
            <pc:docMk/>
            <pc:sldMasterMk cId="184742913" sldId="2147483775"/>
            <pc:sldLayoutMk cId="2113675983" sldId="2147483779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7" v="5" actId="2696"/>
          <pc:sldLayoutMkLst>
            <pc:docMk/>
            <pc:sldMasterMk cId="184742913" sldId="2147483775"/>
            <pc:sldLayoutMk cId="183521168" sldId="2147483780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7" v="6" actId="2696"/>
          <pc:sldLayoutMkLst>
            <pc:docMk/>
            <pc:sldMasterMk cId="184742913" sldId="2147483775"/>
            <pc:sldLayoutMk cId="955324080" sldId="2147483781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7" v="7" actId="2696"/>
          <pc:sldLayoutMkLst>
            <pc:docMk/>
            <pc:sldMasterMk cId="184742913" sldId="2147483775"/>
            <pc:sldLayoutMk cId="468270645" sldId="2147483782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28" v="8" actId="2696"/>
          <pc:sldLayoutMkLst>
            <pc:docMk/>
            <pc:sldMasterMk cId="184742913" sldId="2147483775"/>
            <pc:sldLayoutMk cId="3703950123" sldId="2147483783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30" v="9" actId="2696"/>
          <pc:sldLayoutMkLst>
            <pc:docMk/>
            <pc:sldMasterMk cId="184742913" sldId="2147483775"/>
            <pc:sldLayoutMk cId="3904586029" sldId="2147483784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31" v="10" actId="2696"/>
          <pc:sldLayoutMkLst>
            <pc:docMk/>
            <pc:sldMasterMk cId="184742913" sldId="2147483775"/>
            <pc:sldLayoutMk cId="1360398392" sldId="2147483785"/>
          </pc:sldLayoutMkLst>
        </pc:sldLayoutChg>
        <pc:sldLayoutChg chg="del">
          <pc:chgData name="Skorczewski, Tyler" userId="51e037cb-caff-4c31-880d-f686087de38b" providerId="ADAL" clId="{E66FEFE0-6CAC-4701-B30F-693CB85B408F}" dt="2018-06-07T22:35:47.231" v="11" actId="2696"/>
          <pc:sldLayoutMkLst>
            <pc:docMk/>
            <pc:sldMasterMk cId="184742913" sldId="2147483775"/>
            <pc:sldLayoutMk cId="3342925312" sldId="2147483786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01695-5BE7-4CB0-B0F1-9D1CB3A21EC6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C824FC-BE6A-4499-83E1-AADA6A121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1737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C824FC-BE6A-4499-83E1-AADA6A1219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5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27AD0-7E82-434E-BA04-9D543241459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955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8CD547-6DF1-4190-8868-803BC78EEC4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0420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542B7-F6F3-44EC-AC8F-9AFCA2BBF02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7752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039D1AB-AFA5-4A14-AABB-DD217F7EFC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24257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16E2BE-8AB6-472A-A4D4-02EEFFEBB6CC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49575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35EB-7910-46DB-B419-91BEF403BD0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3486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15445D1-2DFA-4828-9E34-32916FDA065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0954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F04CDB-F6E8-4569-9648-14F0CCD460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05883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A05AC6-2BB2-4762-AFEC-106058DF8D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7034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293F25-7EBD-497F-B674-6A14327925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71860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EF8D8B-EED5-4D54-A85E-FB04536CAB6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429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5E7353-345B-4F78-86EA-C9B50AD11EB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142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287FD1-1665-4E2B-9D2E-66D0A0ECE2C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020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182536-DFC3-4596-8DD7-7E45CF2CCA8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5557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A10458-F6BD-4542-B188-76D1E8C751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4707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64047823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724400"/>
          </a:xfrm>
        </p:spPr>
        <p:txBody>
          <a:bodyPr/>
          <a:lstStyle>
            <a:lvl1pPr>
              <a:buNone/>
              <a:defRPr/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6128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6849619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824027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43498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1CD075-C2D4-4B74-BD36-BD0B2E1A77E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03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727A60-0302-453A-9CAF-BF66A91E88E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6723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D723A3-C970-43E0-8315-725CF6C814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891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ED28C3-1CE1-4837-984A-54D6F1FC03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2058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6A81F-E9DD-4CDE-8AD6-4FF5A765A9D1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207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EF92E2-16E6-4E87-B530-A7905DF7FBB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43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83EAC1-9C68-4490-BD67-EAEB1F7D3DE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7483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25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248E45B-3603-4521-8F71-D3F85337B019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696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843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F64E9398-B3B8-4083-8AD6-D156755197BE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7028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9222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9223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9226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7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126831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5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2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5.wm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6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0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9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Sections 7.1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3352800"/>
            <a:ext cx="6553200" cy="19812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Introduction to Rational Expressions</a:t>
            </a:r>
          </a:p>
        </p:txBody>
      </p:sp>
    </p:spTree>
    <p:extLst>
      <p:ext uri="{BB962C8B-B14F-4D97-AF65-F5344CB8AC3E}">
        <p14:creationId xmlns:p14="http://schemas.microsoft.com/office/powerpoint/2010/main" val="710690952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-403225"/>
            <a:ext cx="8153400" cy="1698625"/>
          </a:xfrm>
        </p:spPr>
        <p:txBody>
          <a:bodyPr/>
          <a:lstStyle/>
          <a:p>
            <a:r>
              <a:rPr lang="en-US" sz="4000" b="1" dirty="0">
                <a:solidFill>
                  <a:srgbClr val="0000FF"/>
                </a:solidFill>
              </a:rPr>
              <a:t>Revisiting this problem from Test 3: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457200" y="1848973"/>
            <a:ext cx="6619603" cy="1148276"/>
          </a:xfrm>
          <a:solidFill>
            <a:schemeClr val="bg1"/>
          </a:solidFill>
        </p:spPr>
        <p:txBody>
          <a:bodyPr/>
          <a:lstStyle/>
          <a:p>
            <a:pPr algn="l"/>
            <a:r>
              <a:rPr lang="en-US" b="1" dirty="0">
                <a:solidFill>
                  <a:schemeClr val="tx1"/>
                </a:solidFill>
              </a:rPr>
              <a:t>Instead of using long division, let’s try factoring and canceling:</a:t>
            </a:r>
          </a:p>
          <a:p>
            <a:pPr algn="l"/>
            <a:endParaRPr lang="en-US" b="1" dirty="0">
              <a:solidFill>
                <a:schemeClr val="tx1"/>
              </a:solidFill>
            </a:endParaRPr>
          </a:p>
          <a:p>
            <a:pPr algn="l"/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1828800" y="2971800"/>
            <a:ext cx="5867400" cy="461665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prstClr val="black"/>
                </a:solidFill>
                <a:cs typeface="Arial" charset="0"/>
              </a:rPr>
              <a:t> </a:t>
            </a:r>
            <a:r>
              <a:rPr lang="en-US" b="1" dirty="0">
                <a:solidFill>
                  <a:srgbClr val="FF3300"/>
                </a:solidFill>
              </a:rPr>
              <a:t>HINT: </a:t>
            </a:r>
            <a:r>
              <a:rPr lang="en-US" b="1" dirty="0">
                <a:cs typeface="Arial" charset="0"/>
              </a:rPr>
              <a:t>Use  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baseline="30000" dirty="0">
                <a:cs typeface="Arial" charset="0"/>
              </a:rPr>
              <a:t>3</a:t>
            </a:r>
            <a:r>
              <a:rPr lang="en-US" b="1" dirty="0">
                <a:cs typeface="Arial" charset="0"/>
              </a:rPr>
              <a:t> –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baseline="30000" dirty="0">
                <a:cs typeface="Arial" charset="0"/>
              </a:rPr>
              <a:t>3</a:t>
            </a:r>
            <a:r>
              <a:rPr lang="en-US" b="1" dirty="0">
                <a:cs typeface="Arial" charset="0"/>
              </a:rPr>
              <a:t> = (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dirty="0">
                <a:cs typeface="Arial" charset="0"/>
              </a:rPr>
              <a:t> –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dirty="0">
                <a:cs typeface="Arial" charset="0"/>
              </a:rPr>
              <a:t>)(</a:t>
            </a:r>
            <a:r>
              <a:rPr lang="en-US" b="1" i="1" dirty="0">
                <a:cs typeface="Arial" charset="0"/>
              </a:rPr>
              <a:t>a</a:t>
            </a:r>
            <a:r>
              <a:rPr lang="en-US" b="1" baseline="30000" dirty="0">
                <a:cs typeface="Arial" charset="0"/>
              </a:rPr>
              <a:t>2</a:t>
            </a:r>
            <a:r>
              <a:rPr lang="en-US" b="1" dirty="0">
                <a:cs typeface="Arial" charset="0"/>
              </a:rPr>
              <a:t> + </a:t>
            </a:r>
            <a:r>
              <a:rPr lang="en-US" b="1" i="1" dirty="0" err="1">
                <a:cs typeface="Arial" charset="0"/>
              </a:rPr>
              <a:t>ab</a:t>
            </a:r>
            <a:r>
              <a:rPr lang="en-US" b="1" dirty="0">
                <a:cs typeface="Arial" charset="0"/>
              </a:rPr>
              <a:t> + </a:t>
            </a:r>
            <a:r>
              <a:rPr lang="en-US" b="1" i="1" dirty="0">
                <a:cs typeface="Arial" charset="0"/>
              </a:rPr>
              <a:t>b</a:t>
            </a:r>
            <a:r>
              <a:rPr lang="en-US" b="1" baseline="30000" dirty="0">
                <a:cs typeface="Arial" charset="0"/>
              </a:rPr>
              <a:t>2</a:t>
            </a:r>
            <a:r>
              <a:rPr lang="en-US" b="1" dirty="0">
                <a:cs typeface="Arial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07492" y="3581400"/>
            <a:ext cx="67469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endParaRPr lang="en-US" sz="1200" i="1" baseline="30000" dirty="0">
              <a:latin typeface="Times New Roman" pitchFamily="18" charset="0"/>
            </a:endParaRPr>
          </a:p>
          <a:p>
            <a:pPr lvl="1">
              <a:defRPr/>
            </a:pPr>
            <a:r>
              <a:rPr lang="en-US" sz="2800" i="1" dirty="0">
                <a:latin typeface="Times New Roman" pitchFamily="18" charset="0"/>
              </a:rPr>
              <a:t>   x</a:t>
            </a:r>
            <a:r>
              <a:rPr lang="en-US" sz="2800" baseline="30000" dirty="0">
                <a:latin typeface="Times New Roman" pitchFamily="18" charset="0"/>
              </a:rPr>
              <a:t>3</a:t>
            </a:r>
            <a:r>
              <a:rPr lang="en-US" sz="2800" dirty="0">
                <a:latin typeface="Times New Roman" pitchFamily="18" charset="0"/>
              </a:rPr>
              <a:t> – 8 =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baseline="30000" dirty="0">
                <a:latin typeface="Times New Roman" pitchFamily="18" charset="0"/>
              </a:rPr>
              <a:t>2</a:t>
            </a:r>
            <a:r>
              <a:rPr lang="en-US" sz="2800" dirty="0">
                <a:latin typeface="Times New Roman" pitchFamily="18" charset="0"/>
              </a:rPr>
              <a:t> + 2x + 4).</a:t>
            </a:r>
          </a:p>
          <a:p>
            <a:pPr>
              <a:defRPr/>
            </a:pPr>
            <a:endParaRPr lang="en-US" sz="1200" dirty="0">
              <a:latin typeface="Times New Roman" pitchFamily="18" charset="0"/>
            </a:endParaRPr>
          </a:p>
          <a:p>
            <a:pPr>
              <a:defRPr/>
            </a:pPr>
            <a:r>
              <a:rPr lang="en-US" sz="2800" dirty="0">
                <a:latin typeface="Times New Roman" pitchFamily="18" charset="0"/>
              </a:rPr>
              <a:t>So  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baseline="30000" dirty="0">
                <a:latin typeface="Times New Roman" pitchFamily="18" charset="0"/>
              </a:rPr>
              <a:t>3</a:t>
            </a:r>
            <a:r>
              <a:rPr lang="en-US" sz="2800" u="sng" dirty="0">
                <a:latin typeface="Times New Roman" pitchFamily="18" charset="0"/>
              </a:rPr>
              <a:t> – 8 </a:t>
            </a:r>
            <a:r>
              <a:rPr lang="en-US" sz="2800" dirty="0">
                <a:latin typeface="Times New Roman" pitchFamily="18" charset="0"/>
              </a:rPr>
              <a:t>= </a:t>
            </a:r>
            <a:r>
              <a:rPr lang="en-US" sz="2800" u="sng" dirty="0">
                <a:latin typeface="Times New Roman" pitchFamily="18" charset="0"/>
              </a:rPr>
              <a:t>(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dirty="0">
                <a:latin typeface="Times New Roman" pitchFamily="18" charset="0"/>
              </a:rPr>
              <a:t> – 2)(</a:t>
            </a:r>
            <a:r>
              <a:rPr lang="en-US" sz="2800" i="1" u="sng" dirty="0">
                <a:latin typeface="Times New Roman" pitchFamily="18" charset="0"/>
              </a:rPr>
              <a:t>x</a:t>
            </a:r>
            <a:r>
              <a:rPr lang="en-US" sz="2800" u="sng" baseline="30000" dirty="0">
                <a:latin typeface="Times New Roman" pitchFamily="18" charset="0"/>
              </a:rPr>
              <a:t>2</a:t>
            </a:r>
            <a:r>
              <a:rPr lang="en-US" sz="2800" u="sng" dirty="0">
                <a:latin typeface="Times New Roman" pitchFamily="18" charset="0"/>
              </a:rPr>
              <a:t> + 2x + 4)</a:t>
            </a:r>
            <a:r>
              <a:rPr lang="en-US" sz="2800" dirty="0">
                <a:latin typeface="Times New Roman" pitchFamily="18" charset="0"/>
              </a:rPr>
              <a:t> = </a:t>
            </a:r>
            <a:r>
              <a:rPr lang="en-US" sz="2800" b="1" i="1" dirty="0">
                <a:latin typeface="Times New Roman" pitchFamily="18" charset="0"/>
              </a:rPr>
              <a:t>x</a:t>
            </a:r>
            <a:r>
              <a:rPr lang="en-US" sz="2800" b="1" baseline="30000" dirty="0">
                <a:latin typeface="Times New Roman" pitchFamily="18" charset="0"/>
              </a:rPr>
              <a:t>2</a:t>
            </a:r>
            <a:r>
              <a:rPr lang="en-US" sz="2800" b="1" dirty="0">
                <a:latin typeface="Times New Roman" pitchFamily="18" charset="0"/>
              </a:rPr>
              <a:t> + 2x + 4</a:t>
            </a:r>
          </a:p>
          <a:p>
            <a:pPr>
              <a:defRPr/>
            </a:pPr>
            <a:r>
              <a:rPr lang="en-US" sz="2800" dirty="0">
                <a:latin typeface="Times New Roman" pitchFamily="18" charset="0"/>
              </a:rPr>
              <a:t>     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              (</a:t>
            </a:r>
            <a:r>
              <a:rPr lang="en-US" sz="2800" i="1" dirty="0">
                <a:latin typeface="Times New Roman" pitchFamily="18" charset="0"/>
              </a:rPr>
              <a:t>x</a:t>
            </a:r>
            <a:r>
              <a:rPr lang="en-US" sz="2800" dirty="0">
                <a:latin typeface="Times New Roman" pitchFamily="18" charset="0"/>
              </a:rPr>
              <a:t> – 2)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1" y="5881033"/>
            <a:ext cx="6019801" cy="954107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Note that this is the same answer we would have gotten using long division.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2948056" y="990600"/>
                <a:ext cx="3065839" cy="7641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Divide.          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/>
                              </a:rPr>
                              <m:t>3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/>
                          </a:rPr>
                          <m:t>−8</m:t>
                        </m:r>
                      </m:num>
                      <m:den>
                        <m:r>
                          <a:rPr lang="en-US" sz="28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/>
                          </a:rPr>
                          <m:t>−2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8056" y="990600"/>
                <a:ext cx="3065839" cy="764184"/>
              </a:xfrm>
              <a:prstGeom prst="rect">
                <a:avLst/>
              </a:prstGeom>
              <a:blipFill rotWithShape="1">
                <a:blip r:embed="rId2"/>
                <a:stretch>
                  <a:fillRect l="-4175" b="-96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796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7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/>
          <p:cNvSpPr txBox="1">
            <a:spLocks noChangeArrowheads="1"/>
          </p:cNvSpPr>
          <p:nvPr/>
        </p:nvSpPr>
        <p:spPr bwMode="auto">
          <a:xfrm>
            <a:off x="609600" y="1600200"/>
            <a:ext cx="79248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b="0" dirty="0">
                <a:solidFill>
                  <a:prstClr val="black"/>
                </a:solidFill>
                <a:sym typeface="Symbol" pitchFamily="18" charset="2"/>
              </a:rPr>
              <a:t>To </a:t>
            </a:r>
            <a:r>
              <a:rPr lang="en-US" i="1" dirty="0">
                <a:solidFill>
                  <a:srgbClr val="0000FF"/>
                </a:solidFill>
                <a:sym typeface="Symbol" pitchFamily="18" charset="2"/>
              </a:rPr>
              <a:t>evaluate</a:t>
            </a:r>
            <a:r>
              <a:rPr lang="en-US" b="0" dirty="0">
                <a:solidFill>
                  <a:prstClr val="black"/>
                </a:solidFill>
                <a:sym typeface="Symbol" pitchFamily="18" charset="2"/>
              </a:rPr>
              <a:t> a rational expression for a particular value of a variable, substitute the replacement value into the rational expression in place of that variable and simplify the result.</a:t>
            </a:r>
            <a:endParaRPr lang="en-US" b="0" dirty="0">
              <a:solidFill>
                <a:srgbClr val="000000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415746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752600"/>
            <a:ext cx="8229600" cy="7620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Evaluate the following expression for </a:t>
            </a:r>
            <a:r>
              <a:rPr lang="en-US" i="1" dirty="0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 = -2.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914400" y="3352800"/>
          <a:ext cx="2274888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3352800"/>
                        <a:ext cx="2274888" cy="159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3200400" y="3352800"/>
          <a:ext cx="2819400" cy="1525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774360" imgH="419040" progId="Equation.3">
                  <p:embed/>
                </p:oleObj>
              </mc:Choice>
              <mc:Fallback>
                <p:oleObj name="Equation" r:id="rId5" imgW="774360" imgH="419040" progId="Equation.3">
                  <p:embed/>
                  <p:pic>
                    <p:nvPicPr>
                      <p:cNvPr id="20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2819400" cy="1525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6019800" y="3429000"/>
          <a:ext cx="132715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380880" imgH="393480" progId="Equation.3">
                  <p:embed/>
                </p:oleObj>
              </mc:Choice>
              <mc:Fallback>
                <p:oleObj name="Equation" r:id="rId7" imgW="380880" imgH="393480" progId="Equation.3">
                  <p:embed/>
                  <p:pic>
                    <p:nvPicPr>
                      <p:cNvPr id="20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429000"/>
                        <a:ext cx="132715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7391400" y="3429000"/>
          <a:ext cx="5302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152280" imgH="393480" progId="Equation.3">
                  <p:embed/>
                </p:oleObj>
              </mc:Choice>
              <mc:Fallback>
                <p:oleObj name="Equation" r:id="rId9" imgW="152280" imgH="393480" progId="Equation.3">
                  <p:embed/>
                  <p:pic>
                    <p:nvPicPr>
                      <p:cNvPr id="20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3429000"/>
                        <a:ext cx="5302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79" name="Group 9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3080" name="Rectangle 10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081" name="Text Box 11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67969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990600"/>
            <a:ext cx="7772400" cy="1828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In the previous example, what would happen if we tried to evaluate the rational expression for </a:t>
            </a:r>
            <a:r>
              <a:rPr lang="en-US" i="1">
                <a:solidFill>
                  <a:srgbClr val="000000"/>
                </a:solidFill>
                <a:latin typeface="Times New Roman" pitchFamily="18" charset="0"/>
              </a:rPr>
              <a:t>y</a:t>
            </a: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 = 5?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1676400" y="3276600"/>
          <a:ext cx="2198688" cy="1541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596880" imgH="419040" progId="Equation.3">
                  <p:embed/>
                </p:oleObj>
              </mc:Choice>
              <mc:Fallback>
                <p:oleObj name="Equation" r:id="rId3" imgW="596880" imgH="419040" progId="Equation.3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76600"/>
                        <a:ext cx="2198688" cy="1541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3886200" y="3276600"/>
          <a:ext cx="2057400" cy="1417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571320" imgH="393480" progId="Equation.3">
                  <p:embed/>
                </p:oleObj>
              </mc:Choice>
              <mc:Fallback>
                <p:oleObj name="Equation" r:id="rId5" imgW="571320" imgH="393480" progId="Equation.3">
                  <p:embed/>
                  <p:pic>
                    <p:nvPicPr>
                      <p:cNvPr id="307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3276600"/>
                        <a:ext cx="2057400" cy="1417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6"/>
          <p:cNvGraphicFramePr>
            <a:graphicFrameLocks noChangeAspect="1"/>
          </p:cNvGraphicFramePr>
          <p:nvPr/>
        </p:nvGraphicFramePr>
        <p:xfrm>
          <a:off x="6019800" y="3276600"/>
          <a:ext cx="560388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307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3276600"/>
                        <a:ext cx="560388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1600200" y="5257800"/>
            <a:ext cx="4983163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This expression is undefined!</a:t>
            </a:r>
          </a:p>
        </p:txBody>
      </p:sp>
    </p:spTree>
    <p:extLst>
      <p:ext uri="{BB962C8B-B14F-4D97-AF65-F5344CB8AC3E}">
        <p14:creationId xmlns:p14="http://schemas.microsoft.com/office/powerpoint/2010/main" val="42614842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295400"/>
            <a:ext cx="7772400" cy="4114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We have to be able to determine when a rational expression is undefined.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A rational expression is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undefined</a:t>
            </a:r>
            <a:r>
              <a:rPr lang="en-US" dirty="0">
                <a:latin typeface="Times New Roman" pitchFamily="18" charset="0"/>
              </a:rPr>
              <a:t> when 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denominator </a:t>
            </a:r>
            <a:r>
              <a:rPr lang="en-US" dirty="0">
                <a:latin typeface="Times New Roman" pitchFamily="18" charset="0"/>
              </a:rPr>
              <a:t>is equal to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zero</a:t>
            </a:r>
            <a:r>
              <a:rPr lang="en-US" dirty="0">
                <a:latin typeface="Times New Roman" pitchFamily="18" charset="0"/>
              </a:rPr>
              <a:t>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dirty="0">
                <a:latin typeface="Times New Roman" pitchFamily="18" charset="0"/>
              </a:rPr>
              <a:t>The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numerator</a:t>
            </a:r>
            <a:r>
              <a:rPr lang="en-US" dirty="0">
                <a:latin typeface="Times New Roman" pitchFamily="18" charset="0"/>
              </a:rPr>
              <a:t> being equal to zero is okay (the rational expression simply equals zero).</a:t>
            </a:r>
          </a:p>
        </p:txBody>
      </p:sp>
    </p:spTree>
    <p:extLst>
      <p:ext uri="{BB962C8B-B14F-4D97-AF65-F5344CB8AC3E}">
        <p14:creationId xmlns:p14="http://schemas.microsoft.com/office/powerpoint/2010/main" val="17925207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1905000" y="228600"/>
            <a:ext cx="7772400" cy="1295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Find any real numbers that make the following rational expression undefined.</a:t>
            </a:r>
          </a:p>
        </p:txBody>
      </p:sp>
      <p:graphicFrame>
        <p:nvGraphicFramePr>
          <p:cNvPr id="512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38229201"/>
              </p:ext>
            </p:extLst>
          </p:nvPr>
        </p:nvGraphicFramePr>
        <p:xfrm>
          <a:off x="2732088" y="1295400"/>
          <a:ext cx="2447925" cy="1303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512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2088" y="1295400"/>
                        <a:ext cx="2447925" cy="1303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5"/>
          <p:cNvSpPr txBox="1">
            <a:spLocks noChangeArrowheads="1"/>
          </p:cNvSpPr>
          <p:nvPr/>
        </p:nvSpPr>
        <p:spPr bwMode="auto">
          <a:xfrm>
            <a:off x="533400" y="2667000"/>
            <a:ext cx="8685391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The expression is undefined when 15</a:t>
            </a:r>
            <a:r>
              <a:rPr lang="en-US" b="0" i="1" dirty="0">
                <a:solidFill>
                  <a:srgbClr val="000000"/>
                </a:solidFill>
              </a:rPr>
              <a:t>x</a:t>
            </a:r>
            <a:r>
              <a:rPr lang="en-US" b="0" i="1" baseline="30000" dirty="0">
                <a:solidFill>
                  <a:srgbClr val="000000"/>
                </a:solidFill>
              </a:rPr>
              <a:t>2</a:t>
            </a:r>
            <a:r>
              <a:rPr lang="en-US" b="0" dirty="0">
                <a:solidFill>
                  <a:srgbClr val="000000"/>
                </a:solidFill>
              </a:rPr>
              <a:t> + 45 = 0.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Factoring this gives  15x(x + 3) = 0,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00"/>
                </a:solidFill>
              </a:rPr>
              <a:t>so the expression is undefined when </a:t>
            </a:r>
            <a:r>
              <a:rPr lang="en-US" b="0" i="1" dirty="0">
                <a:solidFill>
                  <a:srgbClr val="000000"/>
                </a:solidFill>
              </a:rPr>
              <a:t>x</a:t>
            </a:r>
            <a:r>
              <a:rPr lang="en-US" b="0" dirty="0">
                <a:solidFill>
                  <a:srgbClr val="000000"/>
                </a:solidFill>
              </a:rPr>
              <a:t> = -3 or x = 0.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0" dirty="0">
              <a:solidFill>
                <a:srgbClr val="000000"/>
              </a:solidFill>
            </a:endParaRPr>
          </a:p>
        </p:txBody>
      </p:sp>
      <p:grpSp>
        <p:nvGrpSpPr>
          <p:cNvPr id="5125" name="Group 8"/>
          <p:cNvGrpSpPr>
            <a:grpSpLocks/>
          </p:cNvGrpSpPr>
          <p:nvPr/>
        </p:nvGrpSpPr>
        <p:grpSpPr bwMode="auto">
          <a:xfrm>
            <a:off x="0" y="228600"/>
            <a:ext cx="2057400" cy="762000"/>
            <a:chOff x="192" y="240"/>
            <a:chExt cx="1296" cy="480"/>
          </a:xfrm>
        </p:grpSpPr>
        <p:sp>
          <p:nvSpPr>
            <p:cNvPr id="5128" name="Rectangle 9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5129" name="Text Box 10"/>
            <p:cNvSpPr txBox="1">
              <a:spLocks noChangeArrowheads="1"/>
            </p:cNvSpPr>
            <p:nvPr/>
          </p:nvSpPr>
          <p:spPr bwMode="auto">
            <a:xfrm>
              <a:off x="240" y="288"/>
              <a:ext cx="1248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  <a:r>
                <a:rPr lang="en-US">
                  <a:solidFill>
                    <a:srgbClr val="422100"/>
                  </a:solidFill>
                </a:rPr>
                <a:t>  </a:t>
              </a:r>
            </a:p>
          </p:txBody>
        </p:sp>
      </p:grpSp>
      <p:sp>
        <p:nvSpPr>
          <p:cNvPr id="5126" name="Text Box 11"/>
          <p:cNvSpPr txBox="1">
            <a:spLocks noChangeArrowheads="1"/>
          </p:cNvSpPr>
          <p:nvPr/>
        </p:nvSpPr>
        <p:spPr bwMode="auto">
          <a:xfrm>
            <a:off x="762000" y="4876800"/>
            <a:ext cx="1841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C0504D"/>
              </a:solidFill>
            </a:endParaRPr>
          </a:p>
        </p:txBody>
      </p:sp>
      <p:sp>
        <p:nvSpPr>
          <p:cNvPr id="4103" name="Text Box 12"/>
          <p:cNvSpPr txBox="1">
            <a:spLocks noChangeArrowheads="1"/>
          </p:cNvSpPr>
          <p:nvPr/>
        </p:nvSpPr>
        <p:spPr bwMode="auto">
          <a:xfrm>
            <a:off x="0" y="4267200"/>
            <a:ext cx="9221788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The set of numbers for which an expression is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defined is called the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i="1" dirty="0">
                <a:solidFill>
                  <a:srgbClr val="0000FF"/>
                </a:solidFill>
              </a:rPr>
              <a:t>domain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b="0" dirty="0">
                <a:solidFill>
                  <a:srgbClr val="0000FF"/>
                </a:solidFill>
              </a:rPr>
              <a:t>of the expression.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 dirty="0">
                <a:solidFill>
                  <a:srgbClr val="0000FF"/>
                </a:solidFill>
              </a:rPr>
              <a:t>The domain is written in </a:t>
            </a:r>
            <a:r>
              <a:rPr lang="en-US" dirty="0">
                <a:solidFill>
                  <a:srgbClr val="0000FF"/>
                </a:solidFill>
              </a:rPr>
              <a:t>set notation</a:t>
            </a:r>
            <a:r>
              <a:rPr lang="en-US" b="0" dirty="0">
                <a:solidFill>
                  <a:srgbClr val="0000FF"/>
                </a:solidFill>
              </a:rPr>
              <a:t>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800" b="0" dirty="0">
                <a:solidFill>
                  <a:srgbClr val="FF0000"/>
                </a:solidFill>
              </a:rPr>
              <a:t>The </a:t>
            </a:r>
            <a:r>
              <a:rPr lang="en-US" sz="2800" dirty="0">
                <a:solidFill>
                  <a:srgbClr val="FF0000"/>
                </a:solidFill>
              </a:rPr>
              <a:t>domain</a:t>
            </a:r>
            <a:r>
              <a:rPr lang="en-US" sz="2800" b="0" dirty="0">
                <a:solidFill>
                  <a:srgbClr val="FF0000"/>
                </a:solidFill>
              </a:rPr>
              <a:t> for the expression in this example would be:           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4000" b="0" dirty="0">
                <a:solidFill>
                  <a:srgbClr val="FF0000"/>
                </a:solidFill>
              </a:rPr>
              <a:t>                       </a:t>
            </a:r>
            <a:r>
              <a:rPr lang="en-US" sz="4000" dirty="0">
                <a:solidFill>
                  <a:srgbClr val="FF0000"/>
                </a:solidFill>
              </a:rPr>
              <a:t>{ x </a:t>
            </a:r>
            <a:r>
              <a:rPr lang="en-US" sz="4000" dirty="0">
                <a:solidFill>
                  <a:srgbClr val="FF0000"/>
                </a:solidFill>
                <a:cs typeface="Times New Roman" pitchFamily="18" charset="0"/>
              </a:rPr>
              <a:t>| x ≠ 0, -3}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b="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56133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0" y="2895600"/>
            <a:ext cx="9232900" cy="372409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C0504D"/>
                </a:solidFill>
                <a:latin typeface="Times New Roman" pitchFamily="18" charset="0"/>
              </a:rPr>
              <a:t>To answer this question, you need to find all solutions of the equation obtained by setting the denominator equal to zero.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(Notice that in </a:t>
            </a:r>
            <a:r>
              <a:rPr lang="en-US" sz="2000" b="1" i="1" u="sng" dirty="0">
                <a:solidFill>
                  <a:prstClr val="black"/>
                </a:solidFill>
                <a:latin typeface="Times New Roman" pitchFamily="18" charset="0"/>
              </a:rPr>
              <a:t>D</a:t>
            </a: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</a:rPr>
              <a:t>OMAIN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 questions, you focus only on the </a:t>
            </a:r>
            <a:r>
              <a:rPr lang="en-US" sz="2000" b="1" i="1" u="sng" dirty="0">
                <a:solidFill>
                  <a:prstClr val="black"/>
                </a:solidFill>
                <a:latin typeface="Times New Roman" pitchFamily="18" charset="0"/>
              </a:rPr>
              <a:t>D</a:t>
            </a:r>
            <a:r>
              <a:rPr lang="en-US" sz="2000" b="1" i="1" dirty="0">
                <a:solidFill>
                  <a:prstClr val="black"/>
                </a:solidFill>
                <a:latin typeface="Times New Roman" pitchFamily="18" charset="0"/>
              </a:rPr>
              <a:t>ENOMINATOR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).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How many solutions are you expecting to find? Why?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Answer: At most </a:t>
            </a:r>
            <a:r>
              <a:rPr lang="en-US" sz="2000" b="1" u="sng" dirty="0">
                <a:solidFill>
                  <a:prstClr val="black"/>
                </a:solidFill>
                <a:latin typeface="Times New Roman" pitchFamily="18" charset="0"/>
              </a:rPr>
              <a:t>three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because the polynomial is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cubic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, i.e. has a </a:t>
            </a:r>
            <a:r>
              <a:rPr lang="en-US" sz="2000" b="1" dirty="0">
                <a:solidFill>
                  <a:prstClr val="black"/>
                </a:solidFill>
                <a:latin typeface="Times New Roman" pitchFamily="18" charset="0"/>
              </a:rPr>
              <a:t>degree of three</a:t>
            </a: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Find the answers by factoring the polynomial and setting each of the three factors to equal to zero.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Factoring: x(x - 2)(x + 1)</a:t>
            </a:r>
          </a:p>
          <a:p>
            <a:pPr marL="342900" indent="-34290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000" dirty="0">
                <a:solidFill>
                  <a:prstClr val="black"/>
                </a:solidFill>
                <a:latin typeface="Times New Roman" pitchFamily="18" charset="0"/>
              </a:rPr>
              <a:t>Solutions: x = 0, x = 2, x = -1.  These are the numbers that are NOT in the domain.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Check: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Plug each of these three numbers back into the denominator of the function and show that each one gives zero as the result.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72200" y="2314545"/>
            <a:ext cx="914399" cy="400110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0, 2,-1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905000" y="716929"/>
                <a:ext cx="5368649" cy="19977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Find the domain of the rational function.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𝑅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/>
                            </a:rPr>
                            <m:t>−4+3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The domain is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real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and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/>
                          </a:rPr>
                          <m:t> 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≠              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5000" y="716929"/>
                <a:ext cx="5368649" cy="1997726"/>
              </a:xfrm>
              <a:prstGeom prst="rect">
                <a:avLst/>
              </a:prstGeom>
              <a:blipFill rotWithShape="1">
                <a:blip r:embed="rId2"/>
                <a:stretch>
                  <a:fillRect l="-1023" t="-1529" b="-4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063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152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Rational Expressions</a:t>
            </a:r>
          </a:p>
        </p:txBody>
      </p:sp>
      <p:sp>
        <p:nvSpPr>
          <p:cNvPr id="2059" name="Text Box 7"/>
          <p:cNvSpPr txBox="1">
            <a:spLocks noChangeArrowheads="1"/>
          </p:cNvSpPr>
          <p:nvPr/>
        </p:nvSpPr>
        <p:spPr bwMode="auto">
          <a:xfrm>
            <a:off x="304800" y="914400"/>
            <a:ext cx="8839201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20000"/>
              </a:spcBef>
              <a:spcAft>
                <a:spcPct val="0"/>
              </a:spcAft>
              <a:buSzPct val="85000"/>
            </a:pPr>
            <a:r>
              <a:rPr lang="en-US" i="1" dirty="0">
                <a:solidFill>
                  <a:srgbClr val="C0504D"/>
                </a:solidFill>
              </a:rPr>
              <a:t>Rational expressions</a:t>
            </a:r>
            <a:r>
              <a:rPr lang="en-US" b="0" dirty="0">
                <a:solidFill>
                  <a:prstClr val="black"/>
                </a:solidFill>
              </a:rPr>
              <a:t> are ratios of two polynomials, just like a rational number is a ratio of two integers.</a:t>
            </a:r>
            <a:endParaRPr lang="en-US" i="1" dirty="0">
              <a:solidFill>
                <a:srgbClr val="C0504D"/>
              </a:solidFill>
            </a:endParaRP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300038" y="1981201"/>
            <a:ext cx="6405563" cy="762000"/>
            <a:chOff x="189" y="1632"/>
            <a:chExt cx="4035" cy="480"/>
          </a:xfrm>
        </p:grpSpPr>
        <p:sp>
          <p:nvSpPr>
            <p:cNvPr id="2057" name="Rectangle 10"/>
            <p:cNvSpPr>
              <a:spLocks noChangeArrowheads="1"/>
            </p:cNvSpPr>
            <p:nvPr/>
          </p:nvSpPr>
          <p:spPr bwMode="auto">
            <a:xfrm>
              <a:off x="189" y="1632"/>
              <a:ext cx="3984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2058" name="Text Box 11"/>
            <p:cNvSpPr txBox="1">
              <a:spLocks noChangeArrowheads="1"/>
            </p:cNvSpPr>
            <p:nvPr/>
          </p:nvSpPr>
          <p:spPr bwMode="auto">
            <a:xfrm>
              <a:off x="288" y="1680"/>
              <a:ext cx="3936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Examples of Rational Expressions:</a:t>
              </a:r>
            </a:p>
          </p:txBody>
        </p:sp>
      </p:grpSp>
      <p:graphicFrame>
        <p:nvGraphicFramePr>
          <p:cNvPr id="1026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6665967"/>
              </p:ext>
            </p:extLst>
          </p:nvPr>
        </p:nvGraphicFramePr>
        <p:xfrm>
          <a:off x="304800" y="2971800"/>
          <a:ext cx="2209800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787320" imgH="419040" progId="Equation.3">
                  <p:embed/>
                </p:oleObj>
              </mc:Choice>
              <mc:Fallback>
                <p:oleObj name="Equation" r:id="rId3" imgW="787320" imgH="419040" progId="Equation.3">
                  <p:embed/>
                  <p:pic>
                    <p:nvPicPr>
                      <p:cNvPr id="1026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971800"/>
                        <a:ext cx="2209800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52419064"/>
              </p:ext>
            </p:extLst>
          </p:nvPr>
        </p:nvGraphicFramePr>
        <p:xfrm>
          <a:off x="2819400" y="3048000"/>
          <a:ext cx="2784475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002960" imgH="419040" progId="Equation.DSMT4">
                  <p:embed/>
                </p:oleObj>
              </mc:Choice>
              <mc:Fallback>
                <p:oleObj name="Equation" r:id="rId5" imgW="1002960" imgH="419040" progId="Equation.DSMT4">
                  <p:embed/>
                  <p:pic>
                    <p:nvPicPr>
                      <p:cNvPr id="1027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048000"/>
                        <a:ext cx="2784475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4353840"/>
              </p:ext>
            </p:extLst>
          </p:nvPr>
        </p:nvGraphicFramePr>
        <p:xfrm>
          <a:off x="6858000" y="2971800"/>
          <a:ext cx="784225" cy="1174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279360" imgH="419040" progId="Equation.DSMT4">
                  <p:embed/>
                </p:oleObj>
              </mc:Choice>
              <mc:Fallback>
                <p:oleObj name="Equation" r:id="rId7" imgW="279360" imgH="419040" progId="Equation.DSMT4">
                  <p:embed/>
                  <p:pic>
                    <p:nvPicPr>
                      <p:cNvPr id="1028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971800"/>
                        <a:ext cx="784225" cy="1174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469449" y="4038600"/>
            <a:ext cx="35983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For this last one, remember that </a:t>
            </a:r>
            <a:r>
              <a:rPr lang="en-US" sz="2400" b="1" i="1" dirty="0">
                <a:solidFill>
                  <a:srgbClr val="0000FF"/>
                </a:solidFill>
                <a:latin typeface="Times New Roman" pitchFamily="18" charset="0"/>
              </a:rPr>
              <a:t>4</a:t>
            </a:r>
            <a:r>
              <a:rPr lang="en-US" sz="2400" i="1" dirty="0">
                <a:solidFill>
                  <a:srgbClr val="0000FF"/>
                </a:solidFill>
                <a:latin typeface="Times New Roman" pitchFamily="18" charset="0"/>
              </a:rPr>
              <a:t> can be considered a polynomial of degree 0.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257800"/>
            <a:ext cx="8843963" cy="1384995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Rational </a:t>
            </a:r>
            <a:r>
              <a:rPr lang="en-US" sz="2800" b="1" i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expressions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simplified, multiplied, divided, added and subtracted using factoring methods similar to the ones we use with regular </a:t>
            </a:r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fractions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(rational </a:t>
            </a:r>
            <a:r>
              <a:rPr lang="en-US" sz="2800" b="1" u="sng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numbers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6230660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52400"/>
            <a:ext cx="8839200" cy="3352800"/>
          </a:xfrm>
        </p:spPr>
        <p:txBody>
          <a:bodyPr/>
          <a:lstStyle/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Simplifying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a rational expression means writing it in lowest terms or simplest form.</a:t>
            </a:r>
          </a:p>
          <a:p>
            <a:pPr eaLnBrk="1" hangingPunct="1">
              <a:buClr>
                <a:schemeClr val="tx2"/>
              </a:buClr>
              <a:buSzPct val="125000"/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To do this, we need to use the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Fundamental Principle of      Rational Expressions:</a:t>
            </a:r>
          </a:p>
          <a:p>
            <a:pPr marL="0" indent="0" eaLnBrk="1" hangingPunct="1">
              <a:buClr>
                <a:schemeClr val="tx2"/>
              </a:buClr>
              <a:buSzPct val="125000"/>
              <a:buNone/>
            </a:pPr>
            <a:r>
              <a:rPr lang="en-US" sz="2400" b="1" i="1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Times New Roman" pitchFamily="18" charset="0"/>
              </a:rPr>
              <a:t>If P, Q, and R are polynomials, and Q and R are not 0, then</a:t>
            </a:r>
          </a:p>
          <a:p>
            <a:pPr marL="457200" lvl="1" indent="0" eaLnBrk="1" hangingPunct="1">
              <a:buNone/>
            </a:pP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  <a:p>
            <a:pPr eaLnBrk="1" hangingPunct="1">
              <a:buFontTx/>
              <a:buChar char="•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This is similar to what you do when you simplify                             a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rational </a:t>
            </a: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number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(fraction):</a:t>
            </a:r>
          </a:p>
          <a:p>
            <a:pPr marL="0" indent="0" eaLnBrk="1" hangingPunct="1">
              <a:buNone/>
            </a:pPr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Example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Simplify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    49  </a:t>
            </a:r>
            <a:r>
              <a:rPr lang="en-US" sz="2800" dirty="0">
                <a:solidFill>
                  <a:srgbClr val="000000"/>
                </a:solidFill>
                <a:latin typeface="Times New Roman" pitchFamily="18" charset="0"/>
              </a:rPr>
              <a:t> </a:t>
            </a: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latin typeface="Times New Roman" pitchFamily="18" charset="0"/>
            </a:endParaRPr>
          </a:p>
          <a:p>
            <a:pPr marL="0" indent="0" eaLnBrk="1" hangingPunct="1">
              <a:lnSpc>
                <a:spcPct val="85000"/>
              </a:lnSpc>
              <a:spcBef>
                <a:spcPts val="0"/>
              </a:spcBef>
              <a:buNone/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graphicFrame>
        <p:nvGraphicFramePr>
          <p:cNvPr id="614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3938619"/>
              </p:ext>
            </p:extLst>
          </p:nvPr>
        </p:nvGraphicFramePr>
        <p:xfrm>
          <a:off x="7620000" y="1676400"/>
          <a:ext cx="111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558720" imgH="419040" progId="Equation.3">
                  <p:embed/>
                </p:oleObj>
              </mc:Choice>
              <mc:Fallback>
                <p:oleObj name="Equation" r:id="rId3" imgW="558720" imgH="419040" progId="Equation.3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1676400"/>
                        <a:ext cx="1117600" cy="83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16195" y="3270864"/>
            <a:ext cx="8610600" cy="3587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</a:t>
            </a: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Solution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: First factor the numbers: </a:t>
            </a:r>
          </a:p>
          <a:p>
            <a:pPr>
              <a:lnSpc>
                <a:spcPct val="85000"/>
              </a:lnSpc>
            </a:pPr>
            <a:endParaRPr lang="en-US" sz="10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                    </a:t>
            </a: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105  =   5*21 = 5*3*7          </a:t>
            </a:r>
            <a:r>
              <a:rPr lang="en-US" sz="2400" b="1" dirty="0">
                <a:solidFill>
                  <a:srgbClr val="FF0000"/>
                </a:solidFill>
                <a:latin typeface="Times New Roman" pitchFamily="18" charset="0"/>
              </a:rPr>
              <a:t>49 = 7*7</a:t>
            </a:r>
          </a:p>
          <a:p>
            <a:pPr>
              <a:lnSpc>
                <a:spcPct val="85000"/>
              </a:lnSpc>
            </a:pPr>
            <a:r>
              <a:rPr lang="en-US" sz="1200" dirty="0">
                <a:solidFill>
                  <a:srgbClr val="000000"/>
                </a:solidFill>
                <a:latin typeface="Times New Roman" pitchFamily="18" charset="0"/>
              </a:rPr>
              <a:t>            </a:t>
            </a: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Next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rewrite the ratio in its factored form:          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5*3*7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49         7*7</a:t>
            </a:r>
          </a:p>
          <a:p>
            <a:pPr>
              <a:lnSpc>
                <a:spcPct val="85000"/>
              </a:lnSpc>
            </a:pPr>
            <a:endParaRPr lang="en-US" sz="800" dirty="0">
              <a:solidFill>
                <a:srgbClr val="000000"/>
              </a:solidFill>
              <a:latin typeface="Times New Roman" pitchFamily="18" charset="0"/>
            </a:endParaRPr>
          </a:p>
          <a:p>
            <a:pPr>
              <a:lnSpc>
                <a:spcPct val="85000"/>
              </a:lnSpc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Finally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, cancel the common factors and rewrite in simplified form:          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105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5*3*7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=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5*3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=   </a:t>
            </a:r>
            <a:r>
              <a:rPr lang="en-US" sz="2400" u="sng" dirty="0">
                <a:solidFill>
                  <a:srgbClr val="000000"/>
                </a:solidFill>
                <a:latin typeface="Times New Roman" pitchFamily="18" charset="0"/>
              </a:rPr>
              <a:t>15</a:t>
            </a:r>
          </a:p>
          <a:p>
            <a:pPr>
              <a:lnSpc>
                <a:spcPct val="85000"/>
              </a:lnSpc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</a:rPr>
              <a:t>                             49         7*7           7            7</a:t>
            </a:r>
          </a:p>
          <a:p>
            <a:pPr>
              <a:lnSpc>
                <a:spcPct val="85000"/>
              </a:lnSpc>
            </a:pPr>
            <a:endParaRPr lang="en-US" sz="2400" dirty="0">
              <a:solidFill>
                <a:srgbClr val="000000"/>
              </a:solidFill>
              <a:latin typeface="Times New Roman" pitchFamily="18" charset="0"/>
            </a:endParaRPr>
          </a:p>
          <a:p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3962400" y="5613991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810000" y="5905500"/>
            <a:ext cx="152400" cy="2286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4343400" y="5518741"/>
            <a:ext cx="9144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257800" y="5562600"/>
            <a:ext cx="914400" cy="647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05780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idx="1"/>
          </p:nvPr>
        </p:nvSpPr>
        <p:spPr>
          <a:xfrm>
            <a:off x="152400" y="304800"/>
            <a:ext cx="8839200" cy="64008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Simplifying a Rational </a:t>
            </a:r>
            <a:r>
              <a:rPr lang="en-US" b="1" i="1" dirty="0">
                <a:solidFill>
                  <a:srgbClr val="0000FF"/>
                </a:solidFill>
                <a:latin typeface="Times New Roman" pitchFamily="18" charset="0"/>
              </a:rPr>
              <a:t>Expression: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dirty="0">
                <a:latin typeface="Times New Roman" pitchFamily="18" charset="0"/>
              </a:rPr>
              <a:t>	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1)</a:t>
            </a:r>
            <a:r>
              <a:rPr lang="en-US" sz="2800" dirty="0">
                <a:latin typeface="Times New Roman" pitchFamily="18" charset="0"/>
              </a:rPr>
              <a:t>   </a:t>
            </a:r>
            <a:r>
              <a:rPr lang="en-US" sz="2800" b="1" dirty="0">
                <a:latin typeface="Times New Roman" pitchFamily="18" charset="0"/>
              </a:rPr>
              <a:t>Completely </a:t>
            </a:r>
            <a:r>
              <a:rPr lang="en-US" sz="2800" b="1" i="1" u="sng" dirty="0">
                <a:latin typeface="Times New Roman" pitchFamily="18" charset="0"/>
              </a:rPr>
              <a:t>factor</a:t>
            </a:r>
            <a:r>
              <a:rPr lang="en-US" sz="2800" b="1" dirty="0">
                <a:latin typeface="Times New Roman" pitchFamily="18" charset="0"/>
              </a:rPr>
              <a:t> the numerator </a:t>
            </a:r>
            <a:r>
              <a:rPr lang="en-US" sz="2800" b="1" i="1" u="sng" dirty="0">
                <a:latin typeface="Times New Roman" pitchFamily="18" charset="0"/>
              </a:rPr>
              <a:t>and</a:t>
            </a:r>
            <a:r>
              <a:rPr lang="en-US" sz="2800" b="1" i="1" dirty="0">
                <a:latin typeface="Times New Roman" pitchFamily="18" charset="0"/>
              </a:rPr>
              <a:t> </a:t>
            </a:r>
            <a:r>
              <a:rPr lang="en-US" sz="2800" b="1" dirty="0">
                <a:latin typeface="Times New Roman" pitchFamily="18" charset="0"/>
              </a:rPr>
              <a:t>denominator polynomials.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dirty="0">
                <a:latin typeface="Times New Roman" pitchFamily="18" charset="0"/>
              </a:rPr>
              <a:t> 	</a:t>
            </a:r>
            <a:r>
              <a:rPr lang="en-US" sz="2800" dirty="0">
                <a:solidFill>
                  <a:schemeClr val="tx2"/>
                </a:solidFill>
                <a:latin typeface="Times New Roman" pitchFamily="18" charset="0"/>
              </a:rPr>
              <a:t>2)</a:t>
            </a:r>
            <a:r>
              <a:rPr lang="en-US" sz="2800" dirty="0">
                <a:latin typeface="Times New Roman" pitchFamily="18" charset="0"/>
              </a:rPr>
              <a:t>   Apply the Fundamental Principle of Rational Expressions to </a:t>
            </a: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cancel common factors in the numerator and denominator</a:t>
            </a:r>
            <a:r>
              <a:rPr lang="en-US" sz="2800" dirty="0">
                <a:latin typeface="Times New Roman" pitchFamily="18" charset="0"/>
              </a:rPr>
              <a:t>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</a:rPr>
              <a:t>Warning!  </a:t>
            </a:r>
            <a:r>
              <a:rPr lang="en-US" sz="2800" b="1" u="sng" dirty="0">
                <a:solidFill>
                  <a:srgbClr val="FF0000"/>
                </a:solidFill>
                <a:latin typeface="Times New Roman" pitchFamily="18" charset="0"/>
              </a:rPr>
              <a:t>DO NOT</a:t>
            </a:r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</a:rPr>
              <a:t> multiply out the factors at the end </a:t>
            </a:r>
            <a:r>
              <a:rPr lang="en-US" sz="2800" dirty="0">
                <a:latin typeface="Times New Roman" pitchFamily="18" charset="0"/>
              </a:rPr>
              <a:t>like you did with the numbers in a simplified fraction.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sz="2800" b="1" i="1" dirty="0">
                <a:solidFill>
                  <a:srgbClr val="CC3300"/>
                </a:solidFill>
                <a:latin typeface="Times New Roman" pitchFamily="18" charset="0"/>
              </a:rPr>
              <a:t>Warning 2!</a:t>
            </a:r>
            <a:r>
              <a:rPr lang="en-US" sz="2800" dirty="0">
                <a:latin typeface="Times New Roman" pitchFamily="18" charset="0"/>
              </a:rPr>
              <a:t>	Only common 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FACTORS</a:t>
            </a:r>
            <a:r>
              <a:rPr lang="en-US" sz="2800" dirty="0">
                <a:latin typeface="Times New Roman" pitchFamily="18" charset="0"/>
              </a:rPr>
              <a:t> can be canceled from the numerator and denominator.  Make sure any expression you eliminate is a </a:t>
            </a:r>
            <a:r>
              <a:rPr lang="en-US" sz="2800" b="1" i="1" dirty="0">
                <a:solidFill>
                  <a:srgbClr val="FF0000"/>
                </a:solidFill>
                <a:latin typeface="Times New Roman" pitchFamily="18" charset="0"/>
              </a:rPr>
              <a:t>factor</a:t>
            </a:r>
            <a:r>
              <a:rPr lang="en-US" sz="2800" dirty="0">
                <a:latin typeface="Times New Roman" pitchFamily="18" charset="0"/>
              </a:rPr>
              <a:t>, </a:t>
            </a:r>
            <a:r>
              <a:rPr lang="en-US" sz="2800" b="1" dirty="0">
                <a:latin typeface="Times New Roman" pitchFamily="18" charset="0"/>
              </a:rPr>
              <a:t>not just a </a:t>
            </a:r>
            <a:r>
              <a:rPr lang="en-US" sz="2800" b="1" u="sng" dirty="0">
                <a:latin typeface="Times New Roman" pitchFamily="18" charset="0"/>
              </a:rPr>
              <a:t>term</a:t>
            </a:r>
            <a:r>
              <a:rPr lang="en-US" sz="2800" b="1" dirty="0">
                <a:latin typeface="Times New Roman" pitchFamily="18" charset="0"/>
              </a:rPr>
              <a:t> within a factor</a:t>
            </a:r>
            <a:r>
              <a:rPr lang="en-US" sz="2800" dirty="0">
                <a:latin typeface="Times New Roman" pitchFamily="18" charset="0"/>
              </a:rPr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72801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6764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expression.</a:t>
            </a:r>
          </a:p>
        </p:txBody>
      </p:sp>
      <p:graphicFrame>
        <p:nvGraphicFramePr>
          <p:cNvPr id="8194" name="Object 4"/>
          <p:cNvGraphicFramePr>
            <a:graphicFrameLocks noChangeAspect="1"/>
          </p:cNvGraphicFramePr>
          <p:nvPr/>
        </p:nvGraphicFramePr>
        <p:xfrm>
          <a:off x="1905000" y="2971800"/>
          <a:ext cx="1965325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634680" imgH="393480" progId="Equation.3">
                  <p:embed/>
                </p:oleObj>
              </mc:Choice>
              <mc:Fallback>
                <p:oleObj name="Equation" r:id="rId3" imgW="634680" imgH="393480" progId="Equation.3">
                  <p:embed/>
                  <p:pic>
                    <p:nvPicPr>
                      <p:cNvPr id="819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2971800"/>
                        <a:ext cx="1965325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3962400" y="2971800"/>
          <a:ext cx="1981200" cy="125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660240" imgH="419040" progId="Equation.3">
                  <p:embed/>
                </p:oleObj>
              </mc:Choice>
              <mc:Fallback>
                <p:oleObj name="Equation" r:id="rId5" imgW="660240" imgH="419040" progId="Equation.3">
                  <p:embed/>
                  <p:pic>
                    <p:nvPicPr>
                      <p:cNvPr id="717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971800"/>
                        <a:ext cx="1981200" cy="1257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4343400" y="2971800"/>
            <a:ext cx="1143000" cy="1219200"/>
            <a:chOff x="2112" y="1872"/>
            <a:chExt cx="720" cy="768"/>
          </a:xfrm>
        </p:grpSpPr>
        <p:sp>
          <p:nvSpPr>
            <p:cNvPr id="8202" name="Line 6"/>
            <p:cNvSpPr>
              <a:spLocks noChangeShapeType="1"/>
            </p:cNvSpPr>
            <p:nvPr/>
          </p:nvSpPr>
          <p:spPr bwMode="auto">
            <a:xfrm flipH="1">
              <a:off x="2112" y="1872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8203" name="Line 7"/>
            <p:cNvSpPr>
              <a:spLocks noChangeShapeType="1"/>
            </p:cNvSpPr>
            <p:nvPr/>
          </p:nvSpPr>
          <p:spPr bwMode="auto">
            <a:xfrm flipH="1">
              <a:off x="2112" y="230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7172" name="Object 9"/>
          <p:cNvGraphicFramePr>
            <a:graphicFrameLocks noChangeAspect="1"/>
          </p:cNvGraphicFramePr>
          <p:nvPr/>
        </p:nvGraphicFramePr>
        <p:xfrm>
          <a:off x="6019800" y="2971800"/>
          <a:ext cx="50165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52280" imgH="393480" progId="Equation.3">
                  <p:embed/>
                </p:oleObj>
              </mc:Choice>
              <mc:Fallback>
                <p:oleObj name="Equation" r:id="rId7" imgW="152280" imgH="393480" progId="Equation.3">
                  <p:embed/>
                  <p:pic>
                    <p:nvPicPr>
                      <p:cNvPr id="717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2971800"/>
                        <a:ext cx="501650" cy="12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199" name="Group 11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8200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8201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029391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Question:</a:t>
            </a:r>
            <a:r>
              <a:rPr lang="en-US" dirty="0"/>
              <a:t> </a:t>
            </a:r>
            <a:br>
              <a:rPr lang="en-US" dirty="0"/>
            </a:br>
            <a:r>
              <a:rPr lang="en-US" sz="3600" dirty="0"/>
              <a:t>Is the following simplification correct?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4343400" y="1752600"/>
            <a:ext cx="685800" cy="1828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 </a:t>
            </a:r>
            <a:r>
              <a:rPr lang="en-US" b="1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>
                <a:solidFill>
                  <a:srgbClr val="FF0000"/>
                </a:solidFill>
              </a:rPr>
              <a:t> /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2000250" y="1719263"/>
          <a:ext cx="4705350" cy="1176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1574640" imgH="393480" progId="Equation.DSMT4">
                  <p:embed/>
                </p:oleObj>
              </mc:Choice>
              <mc:Fallback>
                <p:oleObj name="Equation" r:id="rId3" imgW="1574640" imgH="393480" progId="Equation.DSMT4">
                  <p:embed/>
                  <p:pic>
                    <p:nvPicPr>
                      <p:cNvPr id="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00250" y="1719263"/>
                        <a:ext cx="4705350" cy="1176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3581400" y="1752600"/>
            <a:ext cx="1295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53000" y="1828800"/>
            <a:ext cx="9144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943600" y="1752600"/>
            <a:ext cx="10668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8" name="Multiply 7"/>
          <p:cNvSpPr/>
          <p:nvPr/>
        </p:nvSpPr>
        <p:spPr>
          <a:xfrm>
            <a:off x="-762000" y="1371600"/>
            <a:ext cx="10363200" cy="1828800"/>
          </a:xfrm>
          <a:prstGeom prst="mathMultiply">
            <a:avLst/>
          </a:prstGeom>
          <a:solidFill>
            <a:srgbClr val="FFFF00">
              <a:alpha val="48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457200" y="2971800"/>
            <a:ext cx="8077200" cy="3694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000" u="sng" dirty="0">
                <a:solidFill>
                  <a:prstClr val="black"/>
                </a:solidFill>
                <a:latin typeface="Times New Roman" pitchFamily="18" charset="0"/>
              </a:rPr>
              <a:t>Answer:</a:t>
            </a:r>
            <a:r>
              <a:rPr lang="en-US" sz="9600" b="1" dirty="0">
                <a:solidFill>
                  <a:srgbClr val="C0504D"/>
                </a:solidFill>
                <a:latin typeface="Times New Roman" pitchFamily="18" charset="0"/>
              </a:rPr>
              <a:t> </a:t>
            </a:r>
            <a:r>
              <a:rPr lang="en-US" sz="9600" b="1" dirty="0">
                <a:solidFill>
                  <a:srgbClr val="FF0000"/>
                </a:solidFill>
                <a:latin typeface="Times New Roman" pitchFamily="18" charset="0"/>
              </a:rPr>
              <a:t>NO!!!!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Remember, we can only cancel entire </a:t>
            </a:r>
            <a:r>
              <a:rPr lang="en-US" sz="3200" b="1" u="sng" dirty="0">
                <a:solidFill>
                  <a:prstClr val="black"/>
                </a:solidFill>
                <a:latin typeface="Times New Roman" pitchFamily="18" charset="0"/>
              </a:rPr>
              <a:t>FACTORS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, not </a:t>
            </a:r>
            <a:r>
              <a:rPr lang="en-US" sz="3200" b="1" u="sng" dirty="0">
                <a:solidFill>
                  <a:prstClr val="black"/>
                </a:solidFill>
                <a:latin typeface="Times New Roman" pitchFamily="18" charset="0"/>
              </a:rPr>
              <a:t>terms</a:t>
            </a:r>
            <a:r>
              <a:rPr lang="en-US" sz="3200" b="1" dirty="0">
                <a:solidFill>
                  <a:prstClr val="black"/>
                </a:solidFill>
                <a:latin typeface="Times New Roman" pitchFamily="18" charset="0"/>
              </a:rPr>
              <a:t> with factors.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000" b="1" dirty="0">
                <a:solidFill>
                  <a:prstClr val="black"/>
                </a:solidFill>
                <a:latin typeface="Times New Roman" pitchFamily="18" charset="0"/>
              </a:rPr>
              <a:t> 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2x+7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is a </a:t>
            </a:r>
            <a:r>
              <a:rPr lang="en-US" sz="3200" b="1" i="1" u="sng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factor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; it could be written as </a:t>
            </a:r>
            <a:r>
              <a:rPr lang="en-US" sz="3200" b="1" dirty="0">
                <a:solidFill>
                  <a:srgbClr val="F79646">
                    <a:lumMod val="75000"/>
                  </a:srgbClr>
                </a:solidFill>
                <a:latin typeface="Times New Roman" pitchFamily="18" charset="0"/>
              </a:rPr>
              <a:t>(2x+7).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The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</a:rPr>
              <a:t>2x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and the </a:t>
            </a:r>
            <a:r>
              <a:rPr lang="en-US" sz="3200" b="1" dirty="0">
                <a:solidFill>
                  <a:srgbClr val="00B050"/>
                </a:solidFill>
                <a:latin typeface="Times New Roman" pitchFamily="18" charset="0"/>
              </a:rPr>
              <a:t>7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are </a:t>
            </a:r>
            <a:r>
              <a:rPr lang="en-US" sz="3200" b="1" i="1" u="sng" dirty="0">
                <a:solidFill>
                  <a:srgbClr val="00B050"/>
                </a:solidFill>
                <a:latin typeface="Times New Roman" pitchFamily="18" charset="0"/>
              </a:rPr>
              <a:t>terms</a:t>
            </a:r>
            <a:r>
              <a:rPr lang="en-US" sz="3200" b="1" dirty="0">
                <a:solidFill>
                  <a:srgbClr val="0000FF"/>
                </a:solidFill>
                <a:latin typeface="Times New Roman" pitchFamily="18" charset="0"/>
              </a:rPr>
              <a:t> in the factor.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 bwMode="auto">
          <a:xfrm>
            <a:off x="457200" y="3048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b="1" u="sng" dirty="0">
                <a:solidFill>
                  <a:srgbClr val="FF0000"/>
                </a:solidFill>
              </a:rPr>
              <a:t>Question: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3600" dirty="0">
                <a:solidFill>
                  <a:srgbClr val="0000FF"/>
                </a:solidFill>
              </a:rPr>
              <a:t>Is the following simplification correct?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 bwMode="auto">
          <a:xfrm>
            <a:off x="5410200" y="1752600"/>
            <a:ext cx="68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</p:spTree>
    <p:extLst>
      <p:ext uri="{BB962C8B-B14F-4D97-AF65-F5344CB8AC3E}">
        <p14:creationId xmlns:p14="http://schemas.microsoft.com/office/powerpoint/2010/main" val="409697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9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874" y="3948849"/>
            <a:ext cx="2018097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991600" cy="1371600"/>
          </a:xfrm>
        </p:spPr>
        <p:txBody>
          <a:bodyPr/>
          <a:lstStyle/>
          <a:p>
            <a:r>
              <a:rPr lang="en-US" sz="3200"/>
              <a:t>The following example with numbers illustrates the error in the previous case of “bad cancelling”:</a:t>
            </a:r>
          </a:p>
        </p:txBody>
      </p:sp>
      <p:sp>
        <p:nvSpPr>
          <p:cNvPr id="9220" name="Content Placeholder 2"/>
          <p:cNvSpPr>
            <a:spLocks noGrp="1"/>
          </p:cNvSpPr>
          <p:nvPr>
            <p:ph idx="1"/>
          </p:nvPr>
        </p:nvSpPr>
        <p:spPr>
          <a:xfrm>
            <a:off x="5181600" y="4038600"/>
            <a:ext cx="685800" cy="1828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982788" y="1524000"/>
          <a:ext cx="4783137" cy="174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4" imgW="1600200" imgH="583920" progId="Equation.DSMT4">
                  <p:embed/>
                </p:oleObj>
              </mc:Choice>
              <mc:Fallback>
                <p:oleObj name="Equation" r:id="rId4" imgW="1600200" imgH="583920" progId="Equation.DSMT4">
                  <p:embed/>
                  <p:pic>
                    <p:nvPicPr>
                      <p:cNvPr id="1024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1524000"/>
                        <a:ext cx="4783137" cy="174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Multiply 7"/>
          <p:cNvSpPr/>
          <p:nvPr/>
        </p:nvSpPr>
        <p:spPr>
          <a:xfrm>
            <a:off x="1371600" y="4038600"/>
            <a:ext cx="8686800" cy="1066800"/>
          </a:xfrm>
          <a:prstGeom prst="mathMultiply">
            <a:avLst/>
          </a:prstGeom>
          <a:solidFill>
            <a:srgbClr val="FFFF00">
              <a:alpha val="48000"/>
            </a:srgbClr>
          </a:solidFill>
          <a:ln w="444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544286" y="2819400"/>
            <a:ext cx="658495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Would we get the same answer if we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cancelled the 7’s first?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990600" y="4275183"/>
            <a:ext cx="629909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FF0000"/>
                </a:solidFill>
              </a:rPr>
              <a:t>Incorrect!!                                         </a:t>
            </a:r>
          </a:p>
        </p:txBody>
      </p:sp>
      <p:graphicFrame>
        <p:nvGraphicFramePr>
          <p:cNvPr id="922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0656122"/>
              </p:ext>
            </p:extLst>
          </p:nvPr>
        </p:nvGraphicFramePr>
        <p:xfrm>
          <a:off x="7010400" y="4044950"/>
          <a:ext cx="798513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6" imgW="266400" imgH="660240" progId="Equation.DSMT4">
                  <p:embed/>
                </p:oleObj>
              </mc:Choice>
              <mc:Fallback>
                <p:oleObj name="Equation" r:id="rId6" imgW="266400" imgH="660240" progId="Equation.DSMT4">
                  <p:embed/>
                  <p:pic>
                    <p:nvPicPr>
                      <p:cNvPr id="922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4044950"/>
                        <a:ext cx="798513" cy="197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6858000" y="2286000"/>
            <a:ext cx="685800" cy="1828800"/>
          </a:xfrm>
          <a:prstGeom prst="straightConnector1">
            <a:avLst/>
          </a:prstGeom>
          <a:ln w="25400"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5867400" y="3962400"/>
            <a:ext cx="838200" cy="1219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en-US" sz="3200" b="1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410200" y="1600200"/>
            <a:ext cx="60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800" y="1600200"/>
            <a:ext cx="6096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  <p:bldP spid="9" grpId="0"/>
      <p:bldP spid="11" grpId="0"/>
      <p:bldP spid="3" grpId="0" animBg="1"/>
      <p:bldP spid="6" grpId="0" animBg="1"/>
      <p:bldP spid="6" grpId="1" animBg="1"/>
      <p:bldP spid="17" grpId="0" animBg="1"/>
      <p:bldP spid="17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/>
              <a:t>Problem from today’s homework: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4876800"/>
            <a:ext cx="248194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(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x + 3)(3x – 1)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(x – 2)(3x – 1)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791199" y="1981200"/>
            <a:ext cx="3124201" cy="181588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Solve by factoring both trinomials and then canceling any common factors.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24600" y="4855756"/>
            <a:ext cx="1295400" cy="954107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0000FF"/>
                </a:solidFill>
                <a:latin typeface="Times New Roman" pitchFamily="18" charset="0"/>
              </a:rPr>
              <a:t> </a:t>
            </a:r>
            <a:r>
              <a:rPr lang="en-US" sz="2800" b="1" u="sng" dirty="0">
                <a:solidFill>
                  <a:srgbClr val="0000FF"/>
                </a:solidFill>
                <a:latin typeface="Times New Roman" pitchFamily="18" charset="0"/>
              </a:rPr>
              <a:t>x + 3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b="1" dirty="0">
                <a:solidFill>
                  <a:srgbClr val="0000FF"/>
                </a:solidFill>
                <a:latin typeface="Times New Roman" pitchFamily="18" charset="0"/>
              </a:rPr>
              <a:t> x - 2 </a:t>
            </a:r>
          </a:p>
        </p:txBody>
      </p:sp>
      <p:pic>
        <p:nvPicPr>
          <p:cNvPr id="3379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839" y="5226844"/>
            <a:ext cx="224161" cy="2595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4648200" y="4800600"/>
            <a:ext cx="6858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None/>
            </a:pP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/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/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609600" y="1219200"/>
                <a:ext cx="5521704" cy="20735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Simplify the rational expression.</a:t>
                </a:r>
              </a:p>
              <a:p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+8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−3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3200" b="0" i="1" smtClean="0">
                              <a:latin typeface="Cambria Math"/>
                            </a:rPr>
                            <m:t>−7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sz="3200" b="0" i="1" smtClean="0">
                              <a:latin typeface="Cambria Math"/>
                            </a:rPr>
                            <m:t>+2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9200"/>
                <a:ext cx="5521704" cy="2073581"/>
              </a:xfrm>
              <a:prstGeom prst="rect">
                <a:avLst/>
              </a:prstGeom>
              <a:blipFill rotWithShape="1">
                <a:blip r:embed="rId4"/>
                <a:stretch>
                  <a:fillRect l="-2759" t="-3824" r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899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 animBg="1"/>
      <p:bldP spid="8" grpId="0" animBg="1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>
                <a:solidFill>
                  <a:srgbClr val="000000"/>
                </a:solidFill>
                <a:latin typeface="Times New Roman" pitchFamily="18" charset="0"/>
              </a:rPr>
              <a:t>Simplify the following expression.</a:t>
            </a:r>
          </a:p>
        </p:txBody>
      </p:sp>
      <p:graphicFrame>
        <p:nvGraphicFramePr>
          <p:cNvPr id="11266" name="Object 4"/>
          <p:cNvGraphicFramePr>
            <a:graphicFrameLocks noChangeAspect="1"/>
          </p:cNvGraphicFramePr>
          <p:nvPr/>
        </p:nvGraphicFramePr>
        <p:xfrm>
          <a:off x="1524000" y="2971800"/>
          <a:ext cx="1628775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495000" imgH="419040" progId="Equation.3">
                  <p:embed/>
                </p:oleObj>
              </mc:Choice>
              <mc:Fallback>
                <p:oleObj name="Equation" r:id="rId3" imgW="495000" imgH="419040" progId="Equation.3">
                  <p:embed/>
                  <p:pic>
                    <p:nvPicPr>
                      <p:cNvPr id="1126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971800"/>
                        <a:ext cx="1628775" cy="1377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5" name="Object 5"/>
          <p:cNvGraphicFramePr>
            <a:graphicFrameLocks noChangeAspect="1"/>
          </p:cNvGraphicFramePr>
          <p:nvPr/>
        </p:nvGraphicFramePr>
        <p:xfrm>
          <a:off x="2971800" y="2971800"/>
          <a:ext cx="2362200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749160" imgH="419040" progId="Equation.3">
                  <p:embed/>
                </p:oleObj>
              </mc:Choice>
              <mc:Fallback>
                <p:oleObj name="Equation" r:id="rId5" imgW="749160" imgH="419040" progId="Equation.3">
                  <p:embed/>
                  <p:pic>
                    <p:nvPicPr>
                      <p:cNvPr id="819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2362200" cy="1322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657600" y="2971800"/>
            <a:ext cx="1447800" cy="1219200"/>
            <a:chOff x="2304" y="1872"/>
            <a:chExt cx="912" cy="768"/>
          </a:xfrm>
        </p:grpSpPr>
        <p:sp>
          <p:nvSpPr>
            <p:cNvPr id="11274" name="Line 6"/>
            <p:cNvSpPr>
              <a:spLocks noChangeShapeType="1"/>
            </p:cNvSpPr>
            <p:nvPr/>
          </p:nvSpPr>
          <p:spPr bwMode="auto">
            <a:xfrm flipH="1">
              <a:off x="2400" y="1872"/>
              <a:ext cx="816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1275" name="Line 7"/>
            <p:cNvSpPr>
              <a:spLocks noChangeShapeType="1"/>
            </p:cNvSpPr>
            <p:nvPr/>
          </p:nvSpPr>
          <p:spPr bwMode="auto">
            <a:xfrm flipH="1">
              <a:off x="2304" y="2304"/>
              <a:ext cx="72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8196" name="Object 9"/>
          <p:cNvGraphicFramePr>
            <a:graphicFrameLocks noChangeAspect="1"/>
          </p:cNvGraphicFramePr>
          <p:nvPr/>
        </p:nvGraphicFramePr>
        <p:xfrm>
          <a:off x="5715000" y="3352800"/>
          <a:ext cx="685800" cy="557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203040" imgH="164880" progId="Equation.3">
                  <p:embed/>
                </p:oleObj>
              </mc:Choice>
              <mc:Fallback>
                <p:oleObj name="Equation" r:id="rId7" imgW="203040" imgH="164880" progId="Equation.3">
                  <p:embed/>
                  <p:pic>
                    <p:nvPicPr>
                      <p:cNvPr id="8196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3352800"/>
                        <a:ext cx="685800" cy="5572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271" name="Group 11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1272" name="Rectangle 12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1273" name="Text Box 13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46495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</TotalTime>
  <Words>872</Words>
  <Application>Microsoft Office PowerPoint</Application>
  <PresentationFormat>On-screen Show (4:3)</PresentationFormat>
  <Paragraphs>108</Paragraphs>
  <Slides>16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Cambria Math</vt:lpstr>
      <vt:lpstr>Symbol</vt:lpstr>
      <vt:lpstr>Times New Roman</vt:lpstr>
      <vt:lpstr>Wingdings</vt:lpstr>
      <vt:lpstr>1_Office Theme</vt:lpstr>
      <vt:lpstr>Office Theme</vt:lpstr>
      <vt:lpstr>Martin Gay</vt:lpstr>
      <vt:lpstr>Equation</vt:lpstr>
      <vt:lpstr>Sections 7.1</vt:lpstr>
      <vt:lpstr>Rational Expressions</vt:lpstr>
      <vt:lpstr>PowerPoint Presentation</vt:lpstr>
      <vt:lpstr>PowerPoint Presentation</vt:lpstr>
      <vt:lpstr>PowerPoint Presentation</vt:lpstr>
      <vt:lpstr>Question:  Is the following simplification correct?</vt:lpstr>
      <vt:lpstr>The following example with numbers illustrates the error in the previous case of “bad cancelling”:</vt:lpstr>
      <vt:lpstr>Problem from today’s homework:</vt:lpstr>
      <vt:lpstr>PowerPoint Presentation</vt:lpstr>
      <vt:lpstr>Revisiting this problem from Test 3: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Problem from today’s homework: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Foley, Jeanne</dc:creator>
  <cp:lastModifiedBy>Skorczewski, Tyler</cp:lastModifiedBy>
  <cp:revision>174</cp:revision>
  <dcterms:created xsi:type="dcterms:W3CDTF">2013-10-27T14:37:37Z</dcterms:created>
  <dcterms:modified xsi:type="dcterms:W3CDTF">2018-06-07T22:37:11Z</dcterms:modified>
</cp:coreProperties>
</file>