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  <p:sldMasterId id="2147483769" r:id="rId3"/>
    <p:sldMasterId id="2147483775" r:id="rId4"/>
    <p:sldMasterId id="2147483813" r:id="rId5"/>
    <p:sldMasterId id="2147483825" r:id="rId6"/>
  </p:sldMasterIdLst>
  <p:notesMasterIdLst>
    <p:notesMasterId r:id="rId20"/>
  </p:notesMasterIdLst>
  <p:sldIdLst>
    <p:sldId id="274" r:id="rId7"/>
    <p:sldId id="378" r:id="rId8"/>
    <p:sldId id="367" r:id="rId9"/>
    <p:sldId id="366" r:id="rId10"/>
    <p:sldId id="368" r:id="rId11"/>
    <p:sldId id="369" r:id="rId12"/>
    <p:sldId id="370" r:id="rId13"/>
    <p:sldId id="354" r:id="rId14"/>
    <p:sldId id="373" r:id="rId15"/>
    <p:sldId id="374" r:id="rId16"/>
    <p:sldId id="379" r:id="rId17"/>
    <p:sldId id="381" r:id="rId18"/>
    <p:sldId id="3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>
      <p:cViewPr varScale="1">
        <p:scale>
          <a:sx n="82" d="100"/>
          <a:sy n="82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511601C8-F6DE-455E-AC5D-59F0261A6516}"/>
    <pc:docChg chg="delSld modSld delMainMaster">
      <pc:chgData name="Skorczewski, Tyler" userId="51e037cb-caff-4c31-880d-f686087de38b" providerId="ADAL" clId="{511601C8-F6DE-455E-AC5D-59F0261A6516}" dt="2018-06-07T22:45:41.254" v="47" actId="2696"/>
      <pc:docMkLst>
        <pc:docMk/>
      </pc:docMkLst>
      <pc:sldChg chg="del">
        <pc:chgData name="Skorczewski, Tyler" userId="51e037cb-caff-4c31-880d-f686087de38b" providerId="ADAL" clId="{511601C8-F6DE-455E-AC5D-59F0261A6516}" dt="2018-06-07T22:44:11.531" v="0" actId="2696"/>
        <pc:sldMkLst>
          <pc:docMk/>
          <pc:sldMk cId="1279869685" sldId="329"/>
        </pc:sldMkLst>
      </pc:sldChg>
      <pc:sldChg chg="del">
        <pc:chgData name="Skorczewski, Tyler" userId="51e037cb-caff-4c31-880d-f686087de38b" providerId="ADAL" clId="{511601C8-F6DE-455E-AC5D-59F0261A6516}" dt="2018-06-07T22:45:41.239" v="35" actId="2696"/>
        <pc:sldMkLst>
          <pc:docMk/>
          <pc:sldMk cId="757284934" sldId="376"/>
        </pc:sldMkLst>
      </pc:sldChg>
      <pc:sldChg chg="modSp">
        <pc:chgData name="Skorczewski, Tyler" userId="51e037cb-caff-4c31-880d-f686087de38b" providerId="ADAL" clId="{511601C8-F6DE-455E-AC5D-59F0261A6516}" dt="2018-06-07T22:44:26.928" v="34" actId="20577"/>
        <pc:sldMkLst>
          <pc:docMk/>
          <pc:sldMk cId="3494273129" sldId="378"/>
        </pc:sldMkLst>
        <pc:spChg chg="mod">
          <ac:chgData name="Skorczewski, Tyler" userId="51e037cb-caff-4c31-880d-f686087de38b" providerId="ADAL" clId="{511601C8-F6DE-455E-AC5D-59F0261A6516}" dt="2018-06-07T22:44:26.928" v="34" actId="20577"/>
          <ac:spMkLst>
            <pc:docMk/>
            <pc:sldMk cId="3494273129" sldId="378"/>
            <ac:spMk id="3" creationId="{00000000-0000-0000-0000-000000000000}"/>
          </ac:spMkLst>
        </pc:spChg>
      </pc:sldChg>
      <pc:sldMasterChg chg="del delSldLayout">
        <pc:chgData name="Skorczewski, Tyler" userId="51e037cb-caff-4c31-880d-f686087de38b" providerId="ADAL" clId="{511601C8-F6DE-455E-AC5D-59F0261A6516}" dt="2018-06-07T22:44:11.545" v="12" actId="2696"/>
        <pc:sldMasterMkLst>
          <pc:docMk/>
          <pc:sldMasterMk cId="2759543252" sldId="2147483720"/>
        </pc:sldMasterMkLst>
        <pc:sldLayoutChg chg="del">
          <pc:chgData name="Skorczewski, Tyler" userId="51e037cb-caff-4c31-880d-f686087de38b" providerId="ADAL" clId="{511601C8-F6DE-455E-AC5D-59F0261A6516}" dt="2018-06-07T22:44:11.535" v="1" actId="2696"/>
          <pc:sldLayoutMkLst>
            <pc:docMk/>
            <pc:sldMasterMk cId="2759543252" sldId="2147483720"/>
            <pc:sldLayoutMk cId="2294697029" sldId="2147483721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5" v="2" actId="2696"/>
          <pc:sldLayoutMkLst>
            <pc:docMk/>
            <pc:sldMasterMk cId="2759543252" sldId="2147483720"/>
            <pc:sldLayoutMk cId="3591320770" sldId="2147483722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6" v="3" actId="2696"/>
          <pc:sldLayoutMkLst>
            <pc:docMk/>
            <pc:sldMasterMk cId="2759543252" sldId="2147483720"/>
            <pc:sldLayoutMk cId="19905461" sldId="2147483723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7" v="4" actId="2696"/>
          <pc:sldLayoutMkLst>
            <pc:docMk/>
            <pc:sldMasterMk cId="2759543252" sldId="2147483720"/>
            <pc:sldLayoutMk cId="2633885995" sldId="2147483724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8" v="5" actId="2696"/>
          <pc:sldLayoutMkLst>
            <pc:docMk/>
            <pc:sldMasterMk cId="2759543252" sldId="2147483720"/>
            <pc:sldLayoutMk cId="3194321211" sldId="2147483725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8" v="6" actId="2696"/>
          <pc:sldLayoutMkLst>
            <pc:docMk/>
            <pc:sldMasterMk cId="2759543252" sldId="2147483720"/>
            <pc:sldLayoutMk cId="3902826888" sldId="2147483726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9" v="7" actId="2696"/>
          <pc:sldLayoutMkLst>
            <pc:docMk/>
            <pc:sldMasterMk cId="2759543252" sldId="2147483720"/>
            <pc:sldLayoutMk cId="3760897386" sldId="2147483727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39" v="8" actId="2696"/>
          <pc:sldLayoutMkLst>
            <pc:docMk/>
            <pc:sldMasterMk cId="2759543252" sldId="2147483720"/>
            <pc:sldLayoutMk cId="2728847425" sldId="2147483728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40" v="9" actId="2696"/>
          <pc:sldLayoutMkLst>
            <pc:docMk/>
            <pc:sldMasterMk cId="2759543252" sldId="2147483720"/>
            <pc:sldLayoutMk cId="1007330600" sldId="2147483729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41" v="10" actId="2696"/>
          <pc:sldLayoutMkLst>
            <pc:docMk/>
            <pc:sldMasterMk cId="2759543252" sldId="2147483720"/>
            <pc:sldLayoutMk cId="3777366691" sldId="2147483730"/>
          </pc:sldLayoutMkLst>
        </pc:sldLayoutChg>
        <pc:sldLayoutChg chg="del">
          <pc:chgData name="Skorczewski, Tyler" userId="51e037cb-caff-4c31-880d-f686087de38b" providerId="ADAL" clId="{511601C8-F6DE-455E-AC5D-59F0261A6516}" dt="2018-06-07T22:44:11.541" v="11" actId="2696"/>
          <pc:sldLayoutMkLst>
            <pc:docMk/>
            <pc:sldMasterMk cId="2759543252" sldId="2147483720"/>
            <pc:sldLayoutMk cId="2752866181" sldId="2147483731"/>
          </pc:sldLayoutMkLst>
        </pc:sldLayoutChg>
      </pc:sldMasterChg>
      <pc:sldMasterChg chg="del delSldLayout">
        <pc:chgData name="Skorczewski, Tyler" userId="51e037cb-caff-4c31-880d-f686087de38b" providerId="ADAL" clId="{511601C8-F6DE-455E-AC5D-59F0261A6516}" dt="2018-06-07T22:45:41.254" v="47" actId="2696"/>
        <pc:sldMasterMkLst>
          <pc:docMk/>
          <pc:sldMasterMk cId="716923374" sldId="2147483789"/>
        </pc:sldMasterMkLst>
        <pc:sldLayoutChg chg="del">
          <pc:chgData name="Skorczewski, Tyler" userId="51e037cb-caff-4c31-880d-f686087de38b" providerId="ADAL" clId="{511601C8-F6DE-455E-AC5D-59F0261A6516}" dt="2018-06-07T22:45:41.242" v="36" actId="2696"/>
          <pc:sldLayoutMkLst>
            <pc:docMk/>
            <pc:sldMasterMk cId="716923374" sldId="2147483789"/>
            <pc:sldLayoutMk cId="1940019699" sldId="2147483790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3" v="37" actId="2696"/>
          <pc:sldLayoutMkLst>
            <pc:docMk/>
            <pc:sldMasterMk cId="716923374" sldId="2147483789"/>
            <pc:sldLayoutMk cId="2252972357" sldId="2147483791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4" v="38" actId="2696"/>
          <pc:sldLayoutMkLst>
            <pc:docMk/>
            <pc:sldMasterMk cId="716923374" sldId="2147483789"/>
            <pc:sldLayoutMk cId="2214903014" sldId="2147483792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5" v="39" actId="2696"/>
          <pc:sldLayoutMkLst>
            <pc:docMk/>
            <pc:sldMasterMk cId="716923374" sldId="2147483789"/>
            <pc:sldLayoutMk cId="4074325401" sldId="2147483793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6" v="40" actId="2696"/>
          <pc:sldLayoutMkLst>
            <pc:docMk/>
            <pc:sldMasterMk cId="716923374" sldId="2147483789"/>
            <pc:sldLayoutMk cId="963407032" sldId="2147483794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7" v="41" actId="2696"/>
          <pc:sldLayoutMkLst>
            <pc:docMk/>
            <pc:sldMasterMk cId="716923374" sldId="2147483789"/>
            <pc:sldLayoutMk cId="3316474887" sldId="2147483795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8" v="42" actId="2696"/>
          <pc:sldLayoutMkLst>
            <pc:docMk/>
            <pc:sldMasterMk cId="716923374" sldId="2147483789"/>
            <pc:sldLayoutMk cId="3957091654" sldId="2147483796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9" v="43" actId="2696"/>
          <pc:sldLayoutMkLst>
            <pc:docMk/>
            <pc:sldMasterMk cId="716923374" sldId="2147483789"/>
            <pc:sldLayoutMk cId="3768061488" sldId="2147483797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49" v="44" actId="2696"/>
          <pc:sldLayoutMkLst>
            <pc:docMk/>
            <pc:sldMasterMk cId="716923374" sldId="2147483789"/>
            <pc:sldLayoutMk cId="2830254307" sldId="2147483798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50" v="45" actId="2696"/>
          <pc:sldLayoutMkLst>
            <pc:docMk/>
            <pc:sldMasterMk cId="716923374" sldId="2147483789"/>
            <pc:sldLayoutMk cId="2052950796" sldId="2147483799"/>
          </pc:sldLayoutMkLst>
        </pc:sldLayoutChg>
        <pc:sldLayoutChg chg="del">
          <pc:chgData name="Skorczewski, Tyler" userId="51e037cb-caff-4c31-880d-f686087de38b" providerId="ADAL" clId="{511601C8-F6DE-455E-AC5D-59F0261A6516}" dt="2018-06-07T22:45:41.251" v="46" actId="2696"/>
          <pc:sldLayoutMkLst>
            <pc:docMk/>
            <pc:sldMasterMk cId="716923374" sldId="2147483789"/>
            <pc:sldLayoutMk cId="702329717" sldId="214748380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8716FD-88FD-4EFD-981B-08874AF30222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4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5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4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03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1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5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0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44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6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20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9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98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88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8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635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16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9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BA29A-1B1D-417F-A5A4-AAD851E0AB3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7101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45E-6523-4191-8623-C849848C47B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928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912F-9AFD-47E0-8857-6554900E9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534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F03FB-C4A8-4B99-90DF-78F24ABA59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23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F942E-9470-4B7E-938D-2D5983F6A0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57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99C3-23AC-471B-862D-0EF47B4C3E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05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8EFBF-AD32-42B0-940A-B3086BE03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47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2A3-DD21-426A-A657-AAEF908813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141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A9C4-81FF-435A-8055-88526D731C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237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E373-C545-494C-8705-9EDF7DB50F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581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314C-9BB9-4873-88AF-441DEBF73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6E18-110F-47D2-97F2-CE099E7A4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46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2EB0-E58F-4499-ADEC-C5876154C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901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912F-9AFD-47E0-8857-6554900E9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676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F03FB-C4A8-4B99-90DF-78F24ABA59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370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F942E-9470-4B7E-938D-2D5983F6A0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39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99C3-23AC-471B-862D-0EF47B4C3E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728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8EFBF-AD32-42B0-940A-B3086BE03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282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2A3-DD21-426A-A657-AAEF908813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558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A9C4-81FF-435A-8055-88526D731C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49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E373-C545-494C-8705-9EDF7DB50F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9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314C-9BB9-4873-88AF-441DEBF73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9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6E18-110F-47D2-97F2-CE099E7A4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2EB0-E58F-4499-ADEC-C5876154C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7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8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A8A7E-EB9D-4268-AFCD-FD1F7A037522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1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A8A7E-EB9D-4268-AFCD-FD1F7A037522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7.2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092499"/>
            <a:ext cx="17526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</a:rPr>
              <a:t>          3         </a:t>
            </a:r>
            <a:r>
              <a:rPr lang="en-US" sz="200" b="1" u="sng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(x + 7)(x + 8)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1600200"/>
                <a:ext cx="4124847" cy="181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Divide and simplify.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−16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+64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−56</m:t>
                          </m:r>
                        </m:den>
                      </m:f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÷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−64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00200"/>
                <a:ext cx="4124847" cy="1818703"/>
              </a:xfrm>
              <a:prstGeom prst="rect">
                <a:avLst/>
              </a:prstGeom>
              <a:blipFill rotWithShape="1">
                <a:blip r:embed="rId2"/>
                <a:stretch>
                  <a:fillRect l="-2954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5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itchFamily="18" charset="0"/>
              </a:rPr>
              <a:t>Rational expressions can be also be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added</a:t>
            </a:r>
            <a:r>
              <a:rPr lang="en-US" sz="3600" b="1" dirty="0">
                <a:latin typeface="Times New Roman" pitchFamily="18" charset="0"/>
              </a:rPr>
              <a:t> or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subtracted</a:t>
            </a:r>
            <a:r>
              <a:rPr lang="en-US" sz="3600" b="1" dirty="0">
                <a:latin typeface="Times New Roman" pitchFamily="18" charset="0"/>
              </a:rPr>
              <a:t> in the same way as fractions: </a:t>
            </a:r>
            <a:br>
              <a:rPr lang="en-US" sz="3600" b="1" dirty="0">
                <a:latin typeface="Times New Roman" pitchFamily="18" charset="0"/>
              </a:rPr>
            </a:br>
            <a:br>
              <a:rPr lang="en-US" sz="1800" dirty="0">
                <a:latin typeface="Times New Roman" pitchFamily="18" charset="0"/>
              </a:rPr>
            </a:b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5334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If the </a:t>
            </a:r>
            <a:r>
              <a:rPr lang="en-US" sz="2800" b="1" dirty="0">
                <a:solidFill>
                  <a:srgbClr val="FF0000"/>
                </a:solidFill>
              </a:rPr>
              <a:t>denominators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already the </a:t>
            </a:r>
            <a:r>
              <a:rPr lang="en-US" sz="2800" b="1" dirty="0"/>
              <a:t>same</a:t>
            </a:r>
            <a:r>
              <a:rPr lang="en-US" sz="2800" dirty="0"/>
              <a:t>, we can just add or subtract the </a:t>
            </a:r>
            <a:r>
              <a:rPr lang="en-US" sz="2800" b="1" dirty="0">
                <a:solidFill>
                  <a:srgbClr val="0000FF"/>
                </a:solidFill>
              </a:rPr>
              <a:t>numerator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polynomials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put the result over the common denominator polynomial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Then we check to see if the answer can be simplified, by seeing if we can factor the numerator polynomial, then cancelling any common factors. 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1571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91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Subtract the following rational expressions.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609600" y="3048000"/>
          <a:ext cx="28956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28956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657600" y="3048000"/>
          <a:ext cx="19050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622080" imgH="419040" progId="Equation.3">
                  <p:embed/>
                </p:oleObj>
              </mc:Choice>
              <mc:Fallback>
                <p:oleObj name="Equation" r:id="rId5" imgW="622080" imgH="419040" progId="Equation.3">
                  <p:embed/>
                  <p:pic>
                    <p:nvPicPr>
                      <p:cNvPr id="62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19050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5638800" y="3048000"/>
          <a:ext cx="20574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660240" imgH="419040" progId="Equation.3">
                  <p:embed/>
                </p:oleObj>
              </mc:Choice>
              <mc:Fallback>
                <p:oleObj name="Equation" r:id="rId7" imgW="660240" imgH="419040" progId="Equation.3">
                  <p:embed/>
                  <p:pic>
                    <p:nvPicPr>
                      <p:cNvPr id="62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0"/>
                        <a:ext cx="20574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867400" y="3048000"/>
            <a:ext cx="1447800" cy="1219200"/>
            <a:chOff x="3648" y="2880"/>
            <a:chExt cx="912" cy="768"/>
          </a:xfrm>
        </p:grpSpPr>
        <p:sp>
          <p:nvSpPr>
            <p:cNvPr id="2059" name="Line 12"/>
            <p:cNvSpPr>
              <a:spLocks noChangeShapeType="1"/>
            </p:cNvSpPr>
            <p:nvPr/>
          </p:nvSpPr>
          <p:spPr bwMode="auto">
            <a:xfrm flipH="1">
              <a:off x="3696" y="2880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60" name="Line 13"/>
            <p:cNvSpPr>
              <a:spLocks noChangeShapeType="1"/>
            </p:cNvSpPr>
            <p:nvPr/>
          </p:nvSpPr>
          <p:spPr bwMode="auto">
            <a:xfrm flipH="1">
              <a:off x="364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7848600" y="3352800"/>
          <a:ext cx="39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14120" imgH="177480" progId="Equation.3">
                  <p:embed/>
                </p:oleObj>
              </mc:Choice>
              <mc:Fallback>
                <p:oleObj name="Equation" r:id="rId9" imgW="114120" imgH="177480" progId="Equation.3">
                  <p:embed/>
                  <p:pic>
                    <p:nvPicPr>
                      <p:cNvPr id="62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352800"/>
                        <a:ext cx="39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17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58" name="Text Box 1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05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686800" cy="4038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</a:rPr>
              <a:t>As with adding rational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numbers</a:t>
            </a:r>
            <a:r>
              <a:rPr lang="en-US" sz="2800" dirty="0">
                <a:latin typeface="Times New Roman" pitchFamily="18" charset="0"/>
              </a:rPr>
              <a:t> (fractions), to add or subtract rational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expressions</a:t>
            </a:r>
            <a:r>
              <a:rPr lang="en-US" sz="2800" dirty="0">
                <a:latin typeface="Times New Roman" pitchFamily="18" charset="0"/>
              </a:rPr>
              <a:t> with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unlike</a:t>
            </a:r>
            <a:r>
              <a:rPr lang="en-US" sz="2800" dirty="0">
                <a:latin typeface="Times New Roman" pitchFamily="18" charset="0"/>
              </a:rPr>
              <a:t> denominators, you have to change them to equivalent forms that have the same denominator (a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common denominator</a:t>
            </a:r>
            <a:r>
              <a:rPr lang="en-US" sz="2800" dirty="0"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This involves finding the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least common denominator</a:t>
            </a:r>
            <a:r>
              <a:rPr lang="en-US" sz="2800" dirty="0">
                <a:latin typeface="Times New Roman" pitchFamily="18" charset="0"/>
              </a:rPr>
              <a:t> of the two original rational expressions, which is just like the process of finding the LCD of two numbers.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We won’t be covering this topic in Math 90, although it will be covered in Math 120 and used in subsequent courses.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If you’re interested in exploring these ideas, explanations and examples can be found in sections 7.3 and 7.4 of the online textbook.</a:t>
            </a:r>
          </a:p>
        </p:txBody>
      </p:sp>
    </p:spTree>
    <p:extLst>
      <p:ext uri="{BB962C8B-B14F-4D97-AF65-F5344CB8AC3E}">
        <p14:creationId xmlns:p14="http://schemas.microsoft.com/office/powerpoint/2010/main" val="2720464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4648200"/>
          </a:xfrm>
        </p:spPr>
        <p:txBody>
          <a:bodyPr/>
          <a:lstStyle/>
          <a:p>
            <a:r>
              <a:rPr lang="en-US" dirty="0"/>
              <a:t>In the previous lesson, we showed that we can simplify </a:t>
            </a:r>
            <a:r>
              <a:rPr lang="en-US" b="1" dirty="0"/>
              <a:t>ratios of polynomials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(rational expressions) </a:t>
            </a:r>
            <a:r>
              <a:rPr lang="en-US" dirty="0"/>
              <a:t>in the same way that we simplify </a:t>
            </a:r>
            <a:r>
              <a:rPr lang="en-US" b="1" dirty="0"/>
              <a:t>ratios of integers </a:t>
            </a:r>
            <a:r>
              <a:rPr lang="en-US" i="1" dirty="0">
                <a:solidFill>
                  <a:srgbClr val="0000FF"/>
                </a:solidFill>
              </a:rPr>
              <a:t>(fractions). </a:t>
            </a:r>
          </a:p>
          <a:p>
            <a:r>
              <a:rPr lang="en-US" dirty="0"/>
              <a:t>The process in both cases involves completely </a:t>
            </a:r>
            <a:r>
              <a:rPr lang="en-US" b="1" dirty="0">
                <a:solidFill>
                  <a:srgbClr val="FF0000"/>
                </a:solidFill>
              </a:rPr>
              <a:t>factoring</a:t>
            </a:r>
            <a:r>
              <a:rPr lang="en-US" dirty="0"/>
              <a:t> the numerator and denominator, and then </a:t>
            </a:r>
            <a:r>
              <a:rPr lang="en-US" b="1" dirty="0">
                <a:solidFill>
                  <a:srgbClr val="FF0000"/>
                </a:solidFill>
              </a:rPr>
              <a:t>canceling</a:t>
            </a:r>
            <a:r>
              <a:rPr lang="en-US" dirty="0"/>
              <a:t> any factors that appear in both.</a:t>
            </a:r>
          </a:p>
          <a:p>
            <a:r>
              <a:rPr lang="en-US" dirty="0"/>
              <a:t>We can also perform the </a:t>
            </a:r>
            <a:r>
              <a:rPr lang="en-US" b="1" dirty="0"/>
              <a:t>operations</a:t>
            </a:r>
            <a:r>
              <a:rPr lang="en-US" dirty="0"/>
              <a:t> of </a:t>
            </a:r>
            <a:r>
              <a:rPr lang="en-US" dirty="0">
                <a:solidFill>
                  <a:srgbClr val="0000FF"/>
                </a:solidFill>
              </a:rPr>
              <a:t>multiplication, division, addition and subtraction </a:t>
            </a:r>
            <a:r>
              <a:rPr lang="en-US" dirty="0"/>
              <a:t>on </a:t>
            </a:r>
            <a:r>
              <a:rPr lang="en-US" b="1" dirty="0"/>
              <a:t>rational expressions </a:t>
            </a:r>
            <a:r>
              <a:rPr lang="en-US" dirty="0"/>
              <a:t>using the same methods we did back at the start of the semester with </a:t>
            </a:r>
            <a:r>
              <a:rPr lang="en-US" b="1" dirty="0"/>
              <a:t>fractions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2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Steps in </a:t>
            </a:r>
            <a:r>
              <a:rPr lang="en-US" b="1">
                <a:solidFill>
                  <a:srgbClr val="0000FF"/>
                </a:solidFill>
              </a:rPr>
              <a:t>multiplying</a:t>
            </a:r>
            <a:r>
              <a:rPr lang="en-US" b="1">
                <a:solidFill>
                  <a:srgbClr val="FF0000"/>
                </a:solidFill>
              </a:rPr>
              <a:t> two or more rational expressions: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763000" cy="45259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Factor all numerators </a:t>
            </a:r>
            <a:r>
              <a:rPr lang="en-US" sz="3600">
                <a:solidFill>
                  <a:srgbClr val="FF0000"/>
                </a:solidFill>
              </a:rPr>
              <a:t>and</a:t>
            </a:r>
            <a:r>
              <a:rPr lang="en-US" sz="3600" b="1"/>
              <a:t> denominators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Cancel any common factors between all numerators and all denominators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Simplify the remaining ratio by multiplying out any terms that remain, if necessary.</a:t>
            </a:r>
          </a:p>
          <a:p>
            <a:pPr marL="514350" indent="-514350">
              <a:buFont typeface="Arial" pitchFamily="34" charset="0"/>
              <a:buNone/>
            </a:pPr>
            <a:r>
              <a:rPr lang="en-US" sz="3600" b="1" u="sng">
                <a:solidFill>
                  <a:srgbClr val="FF0000"/>
                </a:solidFill>
              </a:rPr>
              <a:t>IMPORTANT</a:t>
            </a:r>
            <a:r>
              <a:rPr lang="en-US" sz="3600" b="1">
                <a:solidFill>
                  <a:srgbClr val="FF0000"/>
                </a:solidFill>
              </a:rPr>
              <a:t>:</a:t>
            </a:r>
            <a:r>
              <a:rPr lang="en-US" sz="3600" b="1"/>
              <a:t> Always factor and cancel </a:t>
            </a:r>
            <a:r>
              <a:rPr lang="en-US" sz="3600" b="1">
                <a:solidFill>
                  <a:srgbClr val="FF0000"/>
                </a:solidFill>
              </a:rPr>
              <a:t>first</a:t>
            </a:r>
            <a:r>
              <a:rPr lang="en-US" sz="3600" b="1"/>
              <a:t>, </a:t>
            </a:r>
            <a:r>
              <a:rPr lang="en-US" sz="3600" b="1" i="1">
                <a:solidFill>
                  <a:srgbClr val="FF0000"/>
                </a:solidFill>
              </a:rPr>
              <a:t>THEN</a:t>
            </a:r>
            <a:r>
              <a:rPr lang="en-US" sz="3600" b="1"/>
              <a:t> multiply what’s left.</a:t>
            </a:r>
          </a:p>
        </p:txBody>
      </p:sp>
    </p:spTree>
    <p:extLst>
      <p:ext uri="{BB962C8B-B14F-4D97-AF65-F5344CB8AC3E}">
        <p14:creationId xmlns:p14="http://schemas.microsoft.com/office/powerpoint/2010/main" val="22510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7772400" cy="7620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alt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Multiply:</a:t>
            </a:r>
          </a:p>
        </p:txBody>
      </p:sp>
      <p:sp>
        <p:nvSpPr>
          <p:cNvPr id="6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9600"/>
          </a:xfrm>
          <a:noFill/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1256451" name="Object 7"/>
          <p:cNvGraphicFramePr>
            <a:graphicFrameLocks noChangeAspect="1"/>
          </p:cNvGraphicFramePr>
          <p:nvPr/>
        </p:nvGraphicFramePr>
        <p:xfrm>
          <a:off x="3352800" y="3886200"/>
          <a:ext cx="2673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17440" imgH="419040" progId="Equation.DSMT4">
                  <p:embed/>
                </p:oleObj>
              </mc:Choice>
              <mc:Fallback>
                <p:oleObj name="Equation" r:id="rId4" imgW="1117440" imgH="419040" progId="Equation.DSMT4">
                  <p:embed/>
                  <p:pic>
                    <p:nvPicPr>
                      <p:cNvPr id="12564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26733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429000" y="5029200"/>
          <a:ext cx="29464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231560" imgH="507960" progId="Equation.DSMT4">
                  <p:embed/>
                </p:oleObj>
              </mc:Choice>
              <mc:Fallback>
                <p:oleObj name="Equation" r:id="rId6" imgW="1231560" imgH="50796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29464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553200" y="5181600"/>
          <a:ext cx="11541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482400" imgH="393480" progId="Equation.DSMT4">
                  <p:embed/>
                </p:oleObj>
              </mc:Choice>
              <mc:Fallback>
                <p:oleObj name="Equation" r:id="rId8" imgW="482400" imgH="39348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181600"/>
                        <a:ext cx="115411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74443"/>
              </p:ext>
            </p:extLst>
          </p:nvPr>
        </p:nvGraphicFramePr>
        <p:xfrm>
          <a:off x="3276600" y="2057400"/>
          <a:ext cx="2673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117600" imgH="419100" progId="Equation.DSMT4">
                  <p:embed/>
                </p:oleObj>
              </mc:Choice>
              <mc:Fallback>
                <p:oleObj name="Equation" r:id="rId10" imgW="1117600" imgH="4191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6733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76500"/>
            <a:ext cx="285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Multiply the following rational expressions.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" y="2895600"/>
          <a:ext cx="43434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43434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4"/>
          <p:cNvGraphicFramePr>
            <a:graphicFrameLocks noChangeAspect="1"/>
          </p:cNvGraphicFramePr>
          <p:nvPr/>
        </p:nvGraphicFramePr>
        <p:xfrm>
          <a:off x="4572000" y="3048000"/>
          <a:ext cx="40544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1229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40544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1"/>
          <p:cNvGraphicFramePr>
            <a:graphicFrameLocks noChangeAspect="1"/>
          </p:cNvGraphicFramePr>
          <p:nvPr/>
        </p:nvGraphicFramePr>
        <p:xfrm>
          <a:off x="2514600" y="47244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93480" imgH="393480" progId="Equation.3">
                  <p:embed/>
                </p:oleObj>
              </mc:Choice>
              <mc:Fallback>
                <p:oleObj name="Equation" r:id="rId7" imgW="393480" imgH="393480" progId="Equation.3">
                  <p:embed/>
                  <p:pic>
                    <p:nvPicPr>
                      <p:cNvPr id="1229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3325" name="Rectangle 2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6" name="Text Box 2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800600" y="3124200"/>
            <a:ext cx="3352800" cy="1219200"/>
            <a:chOff x="3024" y="1968"/>
            <a:chExt cx="2112" cy="768"/>
          </a:xfrm>
        </p:grpSpPr>
        <p:sp>
          <p:nvSpPr>
            <p:cNvPr id="13321" name="Line 26"/>
            <p:cNvSpPr>
              <a:spLocks noChangeShapeType="1"/>
            </p:cNvSpPr>
            <p:nvPr/>
          </p:nvSpPr>
          <p:spPr bwMode="auto">
            <a:xfrm flipV="1">
              <a:off x="3024" y="196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V="1">
              <a:off x="4272" y="2400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3" name="Line 28"/>
            <p:cNvSpPr>
              <a:spLocks noChangeShapeType="1"/>
            </p:cNvSpPr>
            <p:nvPr/>
          </p:nvSpPr>
          <p:spPr bwMode="auto">
            <a:xfrm flipV="1">
              <a:off x="4848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4" name="Line 29"/>
            <p:cNvSpPr>
              <a:spLocks noChangeShapeType="1"/>
            </p:cNvSpPr>
            <p:nvPr/>
          </p:nvSpPr>
          <p:spPr bwMode="auto">
            <a:xfrm flipV="1">
              <a:off x="3984" y="24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91000" y="4800600"/>
            <a:ext cx="4419600" cy="1077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STOP HERE!!!!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Nothing else cancels…</a:t>
            </a:r>
          </a:p>
        </p:txBody>
      </p:sp>
    </p:spTree>
    <p:extLst>
      <p:ext uri="{BB962C8B-B14F-4D97-AF65-F5344CB8AC3E}">
        <p14:creationId xmlns:p14="http://schemas.microsoft.com/office/powerpoint/2010/main" val="90123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4114800"/>
            <a:ext cx="4571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600200"/>
                <a:ext cx="4255139" cy="1578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Multiply and simplify.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−98</m:t>
                          </m:r>
                        </m:den>
                      </m:f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+49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+32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+28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4255139" cy="1578317"/>
              </a:xfrm>
              <a:prstGeom prst="rect">
                <a:avLst/>
              </a:prstGeom>
              <a:blipFill rotWithShape="1">
                <a:blip r:embed="rId2"/>
                <a:stretch>
                  <a:fillRect l="-229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609600"/>
            <a:ext cx="66294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Multiply the following rational expressions.</a:t>
            </a:r>
          </a:p>
        </p:txBody>
      </p:sp>
      <p:graphicFrame>
        <p:nvGraphicFramePr>
          <p:cNvPr id="14338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5375" y="1371600"/>
          <a:ext cx="57086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1433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371600"/>
                        <a:ext cx="57086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5105400"/>
          <a:ext cx="33750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54080" imgH="393480" progId="Equation.3">
                  <p:embed/>
                </p:oleObj>
              </mc:Choice>
              <mc:Fallback>
                <p:oleObj name="Equation" r:id="rId5" imgW="1054080" imgH="393480" progId="Equation.3">
                  <p:embed/>
                  <p:pic>
                    <p:nvPicPr>
                      <p:cNvPr id="153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33750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152400" y="457200"/>
            <a:ext cx="1905000" cy="762000"/>
            <a:chOff x="192" y="240"/>
            <a:chExt cx="1200" cy="480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11270" name="Text Box 26"/>
          <p:cNvSpPr txBox="1">
            <a:spLocks noChangeArrowheads="1"/>
          </p:cNvSpPr>
          <p:nvPr/>
        </p:nvSpPr>
        <p:spPr bwMode="auto">
          <a:xfrm>
            <a:off x="381000" y="3124200"/>
            <a:ext cx="829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Solution: </a:t>
            </a:r>
            <a:r>
              <a:rPr lang="en-US" b="0">
                <a:solidFill>
                  <a:srgbClr val="FF0000"/>
                </a:solidFill>
              </a:rPr>
              <a:t>Factor each polynomial completely,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FF0000"/>
                </a:solidFill>
              </a:rPr>
              <a:t>then cancel all factors that appear on both the top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FF0000"/>
                </a:solidFill>
              </a:rPr>
              <a:t>and the bottom.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1271" name="Text Box 27"/>
          <p:cNvSpPr txBox="1">
            <a:spLocks noChangeArrowheads="1"/>
          </p:cNvSpPr>
          <p:nvPr/>
        </p:nvSpPr>
        <p:spPr bwMode="auto">
          <a:xfrm>
            <a:off x="4343400" y="4876800"/>
            <a:ext cx="4419600" cy="1200329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504D"/>
                </a:solidFill>
              </a:rPr>
              <a:t>NOTE: A problem similar to this one appeared Test 4 </a:t>
            </a:r>
            <a:r>
              <a:rPr lang="en-US" sz="2400" i="1" u="sng" dirty="0">
                <a:solidFill>
                  <a:srgbClr val="C0504D"/>
                </a:solidFill>
              </a:rPr>
              <a:t>and</a:t>
            </a:r>
            <a:r>
              <a:rPr lang="en-US" sz="2400" dirty="0">
                <a:solidFill>
                  <a:srgbClr val="C0504D"/>
                </a:solidFill>
              </a:rPr>
              <a:t> the final last semester…</a:t>
            </a:r>
          </a:p>
        </p:txBody>
      </p:sp>
    </p:spTree>
    <p:extLst>
      <p:ext uri="{BB962C8B-B14F-4D97-AF65-F5344CB8AC3E}">
        <p14:creationId xmlns:p14="http://schemas.microsoft.com/office/powerpoint/2010/main" val="375172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When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dividing</a:t>
            </a:r>
            <a:r>
              <a:rPr lang="en-US" dirty="0">
                <a:latin typeface="Times New Roman" pitchFamily="18" charset="0"/>
              </a:rPr>
              <a:t> rational expressions, first change the division into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multiplication </a:t>
            </a:r>
            <a:r>
              <a:rPr lang="en-US" dirty="0">
                <a:latin typeface="Times New Roman" pitchFamily="18" charset="0"/>
              </a:rPr>
              <a:t>problem, where you use the reciprocal of the divisor as the second part of the product.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Then treat it as a multiplication problem (factor, multiply, simplify).</a:t>
            </a:r>
          </a:p>
        </p:txBody>
      </p:sp>
    </p:spTree>
    <p:extLst>
      <p:ext uri="{BB962C8B-B14F-4D97-AF65-F5344CB8AC3E}">
        <p14:creationId xmlns:p14="http://schemas.microsoft.com/office/powerpoint/2010/main" val="606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Divide the following rational expression.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838200" y="2590800"/>
          <a:ext cx="367506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367506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5"/>
          <p:cNvGraphicFramePr>
            <a:graphicFrameLocks noChangeAspect="1"/>
          </p:cNvGraphicFramePr>
          <p:nvPr/>
        </p:nvGraphicFramePr>
        <p:xfrm>
          <a:off x="4495800" y="2590800"/>
          <a:ext cx="34290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168200" imgH="419040" progId="Equation.3">
                  <p:embed/>
                </p:oleObj>
              </mc:Choice>
              <mc:Fallback>
                <p:oleObj name="Equation" r:id="rId5" imgW="1168200" imgH="419040" progId="Equation.3">
                  <p:embed/>
                  <p:pic>
                    <p:nvPicPr>
                      <p:cNvPr id="133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4290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6"/>
          <p:cNvGraphicFramePr>
            <a:graphicFrameLocks noChangeAspect="1"/>
          </p:cNvGraphicFramePr>
          <p:nvPr/>
        </p:nvGraphicFramePr>
        <p:xfrm>
          <a:off x="784225" y="4225925"/>
          <a:ext cx="35369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244520" imgH="419040" progId="Equation.3">
                  <p:embed/>
                </p:oleObj>
              </mc:Choice>
              <mc:Fallback>
                <p:oleObj name="Equation" r:id="rId7" imgW="1244520" imgH="419040" progId="Equation.3">
                  <p:embed/>
                  <p:pic>
                    <p:nvPicPr>
                      <p:cNvPr id="133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225925"/>
                        <a:ext cx="35369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7"/>
          <p:cNvGraphicFramePr>
            <a:graphicFrameLocks noChangeAspect="1"/>
          </p:cNvGraphicFramePr>
          <p:nvPr/>
        </p:nvGraphicFramePr>
        <p:xfrm>
          <a:off x="4572000" y="44958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30120" imgH="177480" progId="Equation.3">
                  <p:embed/>
                </p:oleObj>
              </mc:Choice>
              <mc:Fallback>
                <p:oleObj name="Equation" r:id="rId9" imgW="330120" imgH="177480" progId="Equation.3">
                  <p:embed/>
                  <p:pic>
                    <p:nvPicPr>
                      <p:cNvPr id="1331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5800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29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6399" name="Rectangle 3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400" name="Text Box 3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447800" y="4343400"/>
            <a:ext cx="2438400" cy="990600"/>
            <a:chOff x="912" y="2736"/>
            <a:chExt cx="1536" cy="624"/>
          </a:xfrm>
        </p:grpSpPr>
        <p:sp>
          <p:nvSpPr>
            <p:cNvPr id="16393" name="Line 32"/>
            <p:cNvSpPr>
              <a:spLocks noChangeShapeType="1"/>
            </p:cNvSpPr>
            <p:nvPr/>
          </p:nvSpPr>
          <p:spPr bwMode="auto">
            <a:xfrm flipV="1">
              <a:off x="1248" y="273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4" name="Line 33"/>
            <p:cNvSpPr>
              <a:spLocks noChangeShapeType="1"/>
            </p:cNvSpPr>
            <p:nvPr/>
          </p:nvSpPr>
          <p:spPr bwMode="auto">
            <a:xfrm flipV="1">
              <a:off x="1392" y="3120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5" name="Line 34"/>
            <p:cNvSpPr>
              <a:spLocks noChangeShapeType="1"/>
            </p:cNvSpPr>
            <p:nvPr/>
          </p:nvSpPr>
          <p:spPr bwMode="auto">
            <a:xfrm flipV="1">
              <a:off x="2016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6" name="Line 35"/>
            <p:cNvSpPr>
              <a:spLocks noChangeShapeType="1"/>
            </p:cNvSpPr>
            <p:nvPr/>
          </p:nvSpPr>
          <p:spPr bwMode="auto">
            <a:xfrm flipV="1">
              <a:off x="2256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7" name="Line 36"/>
            <p:cNvSpPr>
              <a:spLocks noChangeShapeType="1"/>
            </p:cNvSpPr>
            <p:nvPr/>
          </p:nvSpPr>
          <p:spPr bwMode="auto">
            <a:xfrm flipV="1">
              <a:off x="1152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8" name="Line 37"/>
            <p:cNvSpPr>
              <a:spLocks noChangeShapeType="1"/>
            </p:cNvSpPr>
            <p:nvPr/>
          </p:nvSpPr>
          <p:spPr bwMode="auto">
            <a:xfrm flipV="1">
              <a:off x="912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58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489</Words>
  <Application>Microsoft Office PowerPoint</Application>
  <PresentationFormat>On-screen Show (4:3)</PresentationFormat>
  <Paragraphs>48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Times New Roman</vt:lpstr>
      <vt:lpstr>Wingdings</vt:lpstr>
      <vt:lpstr>1_Office Theme</vt:lpstr>
      <vt:lpstr>Office Theme</vt:lpstr>
      <vt:lpstr>Martin Gay</vt:lpstr>
      <vt:lpstr>2_Office Theme</vt:lpstr>
      <vt:lpstr>4_Office Theme</vt:lpstr>
      <vt:lpstr>5_Office Theme</vt:lpstr>
      <vt:lpstr>Equation</vt:lpstr>
      <vt:lpstr>Section 7.2</vt:lpstr>
      <vt:lpstr>PowerPoint Presentation</vt:lpstr>
      <vt:lpstr>Steps in multiplying two or more rational expressions:</vt:lpstr>
      <vt:lpstr>Example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Problem from today’s homework:</vt:lpstr>
      <vt:lpstr>Rational expressions can be also be added or subtracted in the same way as fractions:   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169</cp:revision>
  <dcterms:created xsi:type="dcterms:W3CDTF">2013-10-27T14:37:37Z</dcterms:created>
  <dcterms:modified xsi:type="dcterms:W3CDTF">2018-06-07T22:45:52Z</dcterms:modified>
</cp:coreProperties>
</file>