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708" r:id="rId4"/>
    <p:sldMasterId id="2147483732" r:id="rId5"/>
  </p:sldMasterIdLst>
  <p:notesMasterIdLst>
    <p:notesMasterId r:id="rId29"/>
  </p:notesMasterIdLst>
  <p:handoutMasterIdLst>
    <p:handoutMasterId r:id="rId30"/>
  </p:handoutMasterIdLst>
  <p:sldIdLst>
    <p:sldId id="341" r:id="rId6"/>
    <p:sldId id="277" r:id="rId7"/>
    <p:sldId id="342" r:id="rId8"/>
    <p:sldId id="343" r:id="rId9"/>
    <p:sldId id="372" r:id="rId10"/>
    <p:sldId id="283" r:id="rId11"/>
    <p:sldId id="284" r:id="rId12"/>
    <p:sldId id="285" r:id="rId13"/>
    <p:sldId id="286" r:id="rId14"/>
    <p:sldId id="289" r:id="rId15"/>
    <p:sldId id="303" r:id="rId16"/>
    <p:sldId id="304" r:id="rId17"/>
    <p:sldId id="305" r:id="rId18"/>
    <p:sldId id="307" r:id="rId19"/>
    <p:sldId id="308" r:id="rId20"/>
    <p:sldId id="348" r:id="rId21"/>
    <p:sldId id="349" r:id="rId22"/>
    <p:sldId id="350" r:id="rId23"/>
    <p:sldId id="351" r:id="rId24"/>
    <p:sldId id="352" r:id="rId25"/>
    <p:sldId id="354" r:id="rId26"/>
    <p:sldId id="355" r:id="rId27"/>
    <p:sldId id="295" r:id="rId28"/>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CC"/>
    <a:srgbClr val="009900"/>
    <a:srgbClr val="6D8838"/>
    <a:srgbClr val="87963A"/>
    <a:srgbClr val="14767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55" autoAdjust="0"/>
    <p:restoredTop sz="53004" autoAdjust="0"/>
  </p:normalViewPr>
  <p:slideViewPr>
    <p:cSldViewPr>
      <p:cViewPr varScale="1">
        <p:scale>
          <a:sx n="64" d="100"/>
          <a:sy n="64" d="100"/>
        </p:scale>
        <p:origin x="715"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orczewski, Tyler" userId="51e037cb-caff-4c31-880d-f686087de38b" providerId="ADAL" clId="{6C39B65F-ECB3-444F-A37D-95D1BFD04D8A}"/>
    <pc:docChg chg="delSld delMainMaster">
      <pc:chgData name="Skorczewski, Tyler" userId="51e037cb-caff-4c31-880d-f686087de38b" providerId="ADAL" clId="{6C39B65F-ECB3-444F-A37D-95D1BFD04D8A}" dt="2018-06-08T02:54:46.797" v="31" actId="2696"/>
      <pc:docMkLst>
        <pc:docMk/>
      </pc:docMkLst>
      <pc:sldChg chg="del">
        <pc:chgData name="Skorczewski, Tyler" userId="51e037cb-caff-4c31-880d-f686087de38b" providerId="ADAL" clId="{6C39B65F-ECB3-444F-A37D-95D1BFD04D8A}" dt="2018-06-08T02:53:20.048" v="16" actId="2696"/>
        <pc:sldMkLst>
          <pc:docMk/>
          <pc:sldMk cId="0" sldId="276"/>
        </pc:sldMkLst>
      </pc:sldChg>
      <pc:sldChg chg="del">
        <pc:chgData name="Skorczewski, Tyler" userId="51e037cb-caff-4c31-880d-f686087de38b" providerId="ADAL" clId="{6C39B65F-ECB3-444F-A37D-95D1BFD04D8A}" dt="2018-06-08T02:54:03.070" v="17" actId="2696"/>
        <pc:sldMkLst>
          <pc:docMk/>
          <pc:sldMk cId="0" sldId="302"/>
        </pc:sldMkLst>
      </pc:sldChg>
      <pc:sldChg chg="del">
        <pc:chgData name="Skorczewski, Tyler" userId="51e037cb-caff-4c31-880d-f686087de38b" providerId="ADAL" clId="{6C39B65F-ECB3-444F-A37D-95D1BFD04D8A}" dt="2018-06-08T02:53:11.472" v="15" actId="2696"/>
        <pc:sldMkLst>
          <pc:docMk/>
          <pc:sldMk cId="0" sldId="327"/>
        </pc:sldMkLst>
      </pc:sldChg>
      <pc:sldChg chg="del">
        <pc:chgData name="Skorczewski, Tyler" userId="51e037cb-caff-4c31-880d-f686087de38b" providerId="ADAL" clId="{6C39B65F-ECB3-444F-A37D-95D1BFD04D8A}" dt="2018-06-08T02:53:04.935" v="13" actId="2696"/>
        <pc:sldMkLst>
          <pc:docMk/>
          <pc:sldMk cId="3308546633" sldId="340"/>
        </pc:sldMkLst>
      </pc:sldChg>
      <pc:sldChg chg="del">
        <pc:chgData name="Skorczewski, Tyler" userId="51e037cb-caff-4c31-880d-f686087de38b" providerId="ADAL" clId="{6C39B65F-ECB3-444F-A37D-95D1BFD04D8A}" dt="2018-06-08T02:54:38.857" v="18" actId="2696"/>
        <pc:sldMkLst>
          <pc:docMk/>
          <pc:sldMk cId="3280121870" sldId="344"/>
        </pc:sldMkLst>
      </pc:sldChg>
      <pc:sldChg chg="del">
        <pc:chgData name="Skorczewski, Tyler" userId="51e037cb-caff-4c31-880d-f686087de38b" providerId="ADAL" clId="{6C39B65F-ECB3-444F-A37D-95D1BFD04D8A}" dt="2018-06-08T02:54:46.781" v="19" actId="2696"/>
        <pc:sldMkLst>
          <pc:docMk/>
          <pc:sldMk cId="4124065675" sldId="345"/>
        </pc:sldMkLst>
      </pc:sldChg>
      <pc:sldChg chg="del">
        <pc:chgData name="Skorczewski, Tyler" userId="51e037cb-caff-4c31-880d-f686087de38b" providerId="ADAL" clId="{6C39B65F-ECB3-444F-A37D-95D1BFD04D8A}" dt="2018-06-08T02:52:58.239" v="0" actId="2696"/>
        <pc:sldMkLst>
          <pc:docMk/>
          <pc:sldMk cId="1925486377" sldId="368"/>
        </pc:sldMkLst>
      </pc:sldChg>
      <pc:sldChg chg="del">
        <pc:chgData name="Skorczewski, Tyler" userId="51e037cb-caff-4c31-880d-f686087de38b" providerId="ADAL" clId="{6C39B65F-ECB3-444F-A37D-95D1BFD04D8A}" dt="2018-06-08T02:53:07.748" v="14" actId="2696"/>
        <pc:sldMkLst>
          <pc:docMk/>
          <pc:sldMk cId="1901667974" sldId="369"/>
        </pc:sldMkLst>
      </pc:sldChg>
      <pc:sldMasterChg chg="del delSldLayout">
        <pc:chgData name="Skorczewski, Tyler" userId="51e037cb-caff-4c31-880d-f686087de38b" providerId="ADAL" clId="{6C39B65F-ECB3-444F-A37D-95D1BFD04D8A}" dt="2018-06-08T02:54:46.797" v="31" actId="2696"/>
        <pc:sldMasterMkLst>
          <pc:docMk/>
          <pc:sldMasterMk cId="3331229163" sldId="2147483696"/>
        </pc:sldMasterMkLst>
        <pc:sldLayoutChg chg="del">
          <pc:chgData name="Skorczewski, Tyler" userId="51e037cb-caff-4c31-880d-f686087de38b" providerId="ADAL" clId="{6C39B65F-ECB3-444F-A37D-95D1BFD04D8A}" dt="2018-06-08T02:54:46.781" v="20" actId="2696"/>
          <pc:sldLayoutMkLst>
            <pc:docMk/>
            <pc:sldMasterMk cId="3331229163" sldId="2147483696"/>
            <pc:sldLayoutMk cId="605185095" sldId="2147483697"/>
          </pc:sldLayoutMkLst>
        </pc:sldLayoutChg>
        <pc:sldLayoutChg chg="del">
          <pc:chgData name="Skorczewski, Tyler" userId="51e037cb-caff-4c31-880d-f686087de38b" providerId="ADAL" clId="{6C39B65F-ECB3-444F-A37D-95D1BFD04D8A}" dt="2018-06-08T02:54:46.781" v="21" actId="2696"/>
          <pc:sldLayoutMkLst>
            <pc:docMk/>
            <pc:sldMasterMk cId="3331229163" sldId="2147483696"/>
            <pc:sldLayoutMk cId="3482926789" sldId="2147483698"/>
          </pc:sldLayoutMkLst>
        </pc:sldLayoutChg>
        <pc:sldLayoutChg chg="del">
          <pc:chgData name="Skorczewski, Tyler" userId="51e037cb-caff-4c31-880d-f686087de38b" providerId="ADAL" clId="{6C39B65F-ECB3-444F-A37D-95D1BFD04D8A}" dt="2018-06-08T02:54:46.781" v="22" actId="2696"/>
          <pc:sldLayoutMkLst>
            <pc:docMk/>
            <pc:sldMasterMk cId="3331229163" sldId="2147483696"/>
            <pc:sldLayoutMk cId="1818498154" sldId="2147483699"/>
          </pc:sldLayoutMkLst>
        </pc:sldLayoutChg>
        <pc:sldLayoutChg chg="del">
          <pc:chgData name="Skorczewski, Tyler" userId="51e037cb-caff-4c31-880d-f686087de38b" providerId="ADAL" clId="{6C39B65F-ECB3-444F-A37D-95D1BFD04D8A}" dt="2018-06-08T02:54:46.781" v="23" actId="2696"/>
          <pc:sldLayoutMkLst>
            <pc:docMk/>
            <pc:sldMasterMk cId="3331229163" sldId="2147483696"/>
            <pc:sldLayoutMk cId="1611085529" sldId="2147483700"/>
          </pc:sldLayoutMkLst>
        </pc:sldLayoutChg>
        <pc:sldLayoutChg chg="del">
          <pc:chgData name="Skorczewski, Tyler" userId="51e037cb-caff-4c31-880d-f686087de38b" providerId="ADAL" clId="{6C39B65F-ECB3-444F-A37D-95D1BFD04D8A}" dt="2018-06-08T02:54:46.781" v="24" actId="2696"/>
          <pc:sldLayoutMkLst>
            <pc:docMk/>
            <pc:sldMasterMk cId="3331229163" sldId="2147483696"/>
            <pc:sldLayoutMk cId="4213921728" sldId="2147483701"/>
          </pc:sldLayoutMkLst>
        </pc:sldLayoutChg>
        <pc:sldLayoutChg chg="del">
          <pc:chgData name="Skorczewski, Tyler" userId="51e037cb-caff-4c31-880d-f686087de38b" providerId="ADAL" clId="{6C39B65F-ECB3-444F-A37D-95D1BFD04D8A}" dt="2018-06-08T02:54:46.797" v="25" actId="2696"/>
          <pc:sldLayoutMkLst>
            <pc:docMk/>
            <pc:sldMasterMk cId="3331229163" sldId="2147483696"/>
            <pc:sldLayoutMk cId="3144524197" sldId="2147483702"/>
          </pc:sldLayoutMkLst>
        </pc:sldLayoutChg>
        <pc:sldLayoutChg chg="del">
          <pc:chgData name="Skorczewski, Tyler" userId="51e037cb-caff-4c31-880d-f686087de38b" providerId="ADAL" clId="{6C39B65F-ECB3-444F-A37D-95D1BFD04D8A}" dt="2018-06-08T02:54:46.797" v="26" actId="2696"/>
          <pc:sldLayoutMkLst>
            <pc:docMk/>
            <pc:sldMasterMk cId="3331229163" sldId="2147483696"/>
            <pc:sldLayoutMk cId="2817667873" sldId="2147483703"/>
          </pc:sldLayoutMkLst>
        </pc:sldLayoutChg>
        <pc:sldLayoutChg chg="del">
          <pc:chgData name="Skorczewski, Tyler" userId="51e037cb-caff-4c31-880d-f686087de38b" providerId="ADAL" clId="{6C39B65F-ECB3-444F-A37D-95D1BFD04D8A}" dt="2018-06-08T02:54:46.797" v="27" actId="2696"/>
          <pc:sldLayoutMkLst>
            <pc:docMk/>
            <pc:sldMasterMk cId="3331229163" sldId="2147483696"/>
            <pc:sldLayoutMk cId="4111660820" sldId="2147483704"/>
          </pc:sldLayoutMkLst>
        </pc:sldLayoutChg>
        <pc:sldLayoutChg chg="del">
          <pc:chgData name="Skorczewski, Tyler" userId="51e037cb-caff-4c31-880d-f686087de38b" providerId="ADAL" clId="{6C39B65F-ECB3-444F-A37D-95D1BFD04D8A}" dt="2018-06-08T02:54:46.797" v="28" actId="2696"/>
          <pc:sldLayoutMkLst>
            <pc:docMk/>
            <pc:sldMasterMk cId="3331229163" sldId="2147483696"/>
            <pc:sldLayoutMk cId="3249057387" sldId="2147483705"/>
          </pc:sldLayoutMkLst>
        </pc:sldLayoutChg>
        <pc:sldLayoutChg chg="del">
          <pc:chgData name="Skorczewski, Tyler" userId="51e037cb-caff-4c31-880d-f686087de38b" providerId="ADAL" clId="{6C39B65F-ECB3-444F-A37D-95D1BFD04D8A}" dt="2018-06-08T02:54:46.797" v="29" actId="2696"/>
          <pc:sldLayoutMkLst>
            <pc:docMk/>
            <pc:sldMasterMk cId="3331229163" sldId="2147483696"/>
            <pc:sldLayoutMk cId="1705499313" sldId="2147483706"/>
          </pc:sldLayoutMkLst>
        </pc:sldLayoutChg>
        <pc:sldLayoutChg chg="del">
          <pc:chgData name="Skorczewski, Tyler" userId="51e037cb-caff-4c31-880d-f686087de38b" providerId="ADAL" clId="{6C39B65F-ECB3-444F-A37D-95D1BFD04D8A}" dt="2018-06-08T02:54:46.797" v="30" actId="2696"/>
          <pc:sldLayoutMkLst>
            <pc:docMk/>
            <pc:sldMasterMk cId="3331229163" sldId="2147483696"/>
            <pc:sldLayoutMk cId="1788039893" sldId="2147483707"/>
          </pc:sldLayoutMkLst>
        </pc:sldLayoutChg>
      </pc:sldMasterChg>
      <pc:sldMasterChg chg="del delSldLayout">
        <pc:chgData name="Skorczewski, Tyler" userId="51e037cb-caff-4c31-880d-f686087de38b" providerId="ADAL" clId="{6C39B65F-ECB3-444F-A37D-95D1BFD04D8A}" dt="2018-06-08T02:52:58.252" v="12" actId="2696"/>
        <pc:sldMasterMkLst>
          <pc:docMk/>
          <pc:sldMasterMk cId="1366012472" sldId="2147483720"/>
        </pc:sldMasterMkLst>
        <pc:sldLayoutChg chg="del">
          <pc:chgData name="Skorczewski, Tyler" userId="51e037cb-caff-4c31-880d-f686087de38b" providerId="ADAL" clId="{6C39B65F-ECB3-444F-A37D-95D1BFD04D8A}" dt="2018-06-08T02:52:58.242" v="1" actId="2696"/>
          <pc:sldLayoutMkLst>
            <pc:docMk/>
            <pc:sldMasterMk cId="1366012472" sldId="2147483720"/>
            <pc:sldLayoutMk cId="2277381577" sldId="2147483721"/>
          </pc:sldLayoutMkLst>
        </pc:sldLayoutChg>
        <pc:sldLayoutChg chg="del">
          <pc:chgData name="Skorczewski, Tyler" userId="51e037cb-caff-4c31-880d-f686087de38b" providerId="ADAL" clId="{6C39B65F-ECB3-444F-A37D-95D1BFD04D8A}" dt="2018-06-08T02:52:58.242" v="2" actId="2696"/>
          <pc:sldLayoutMkLst>
            <pc:docMk/>
            <pc:sldMasterMk cId="1366012472" sldId="2147483720"/>
            <pc:sldLayoutMk cId="2681591979" sldId="2147483722"/>
          </pc:sldLayoutMkLst>
        </pc:sldLayoutChg>
        <pc:sldLayoutChg chg="del">
          <pc:chgData name="Skorczewski, Tyler" userId="51e037cb-caff-4c31-880d-f686087de38b" providerId="ADAL" clId="{6C39B65F-ECB3-444F-A37D-95D1BFD04D8A}" dt="2018-06-08T02:52:58.243" v="3" actId="2696"/>
          <pc:sldLayoutMkLst>
            <pc:docMk/>
            <pc:sldMasterMk cId="1366012472" sldId="2147483720"/>
            <pc:sldLayoutMk cId="684559246" sldId="2147483723"/>
          </pc:sldLayoutMkLst>
        </pc:sldLayoutChg>
        <pc:sldLayoutChg chg="del">
          <pc:chgData name="Skorczewski, Tyler" userId="51e037cb-caff-4c31-880d-f686087de38b" providerId="ADAL" clId="{6C39B65F-ECB3-444F-A37D-95D1BFD04D8A}" dt="2018-06-08T02:52:58.244" v="4" actId="2696"/>
          <pc:sldLayoutMkLst>
            <pc:docMk/>
            <pc:sldMasterMk cId="1366012472" sldId="2147483720"/>
            <pc:sldLayoutMk cId="417430596" sldId="2147483724"/>
          </pc:sldLayoutMkLst>
        </pc:sldLayoutChg>
        <pc:sldLayoutChg chg="del">
          <pc:chgData name="Skorczewski, Tyler" userId="51e037cb-caff-4c31-880d-f686087de38b" providerId="ADAL" clId="{6C39B65F-ECB3-444F-A37D-95D1BFD04D8A}" dt="2018-06-08T02:52:58.244" v="5" actId="2696"/>
          <pc:sldLayoutMkLst>
            <pc:docMk/>
            <pc:sldMasterMk cId="1366012472" sldId="2147483720"/>
            <pc:sldLayoutMk cId="2654869695" sldId="2147483725"/>
          </pc:sldLayoutMkLst>
        </pc:sldLayoutChg>
        <pc:sldLayoutChg chg="del">
          <pc:chgData name="Skorczewski, Tyler" userId="51e037cb-caff-4c31-880d-f686087de38b" providerId="ADAL" clId="{6C39B65F-ECB3-444F-A37D-95D1BFD04D8A}" dt="2018-06-08T02:52:58.245" v="6" actId="2696"/>
          <pc:sldLayoutMkLst>
            <pc:docMk/>
            <pc:sldMasterMk cId="1366012472" sldId="2147483720"/>
            <pc:sldLayoutMk cId="2369521727" sldId="2147483726"/>
          </pc:sldLayoutMkLst>
        </pc:sldLayoutChg>
        <pc:sldLayoutChg chg="del">
          <pc:chgData name="Skorczewski, Tyler" userId="51e037cb-caff-4c31-880d-f686087de38b" providerId="ADAL" clId="{6C39B65F-ECB3-444F-A37D-95D1BFD04D8A}" dt="2018-06-08T02:52:58.245" v="7" actId="2696"/>
          <pc:sldLayoutMkLst>
            <pc:docMk/>
            <pc:sldMasterMk cId="1366012472" sldId="2147483720"/>
            <pc:sldLayoutMk cId="2353665439" sldId="2147483727"/>
          </pc:sldLayoutMkLst>
        </pc:sldLayoutChg>
        <pc:sldLayoutChg chg="del">
          <pc:chgData name="Skorczewski, Tyler" userId="51e037cb-caff-4c31-880d-f686087de38b" providerId="ADAL" clId="{6C39B65F-ECB3-444F-A37D-95D1BFD04D8A}" dt="2018-06-08T02:52:58.246" v="8" actId="2696"/>
          <pc:sldLayoutMkLst>
            <pc:docMk/>
            <pc:sldMasterMk cId="1366012472" sldId="2147483720"/>
            <pc:sldLayoutMk cId="4070818695" sldId="2147483728"/>
          </pc:sldLayoutMkLst>
        </pc:sldLayoutChg>
        <pc:sldLayoutChg chg="del">
          <pc:chgData name="Skorczewski, Tyler" userId="51e037cb-caff-4c31-880d-f686087de38b" providerId="ADAL" clId="{6C39B65F-ECB3-444F-A37D-95D1BFD04D8A}" dt="2018-06-08T02:52:58.247" v="9" actId="2696"/>
          <pc:sldLayoutMkLst>
            <pc:docMk/>
            <pc:sldMasterMk cId="1366012472" sldId="2147483720"/>
            <pc:sldLayoutMk cId="4077898671" sldId="2147483729"/>
          </pc:sldLayoutMkLst>
        </pc:sldLayoutChg>
        <pc:sldLayoutChg chg="del">
          <pc:chgData name="Skorczewski, Tyler" userId="51e037cb-caff-4c31-880d-f686087de38b" providerId="ADAL" clId="{6C39B65F-ECB3-444F-A37D-95D1BFD04D8A}" dt="2018-06-08T02:52:58.248" v="10" actId="2696"/>
          <pc:sldLayoutMkLst>
            <pc:docMk/>
            <pc:sldMasterMk cId="1366012472" sldId="2147483720"/>
            <pc:sldLayoutMk cId="3899432866" sldId="2147483730"/>
          </pc:sldLayoutMkLst>
        </pc:sldLayoutChg>
        <pc:sldLayoutChg chg="del">
          <pc:chgData name="Skorczewski, Tyler" userId="51e037cb-caff-4c31-880d-f686087de38b" providerId="ADAL" clId="{6C39B65F-ECB3-444F-A37D-95D1BFD04D8A}" dt="2018-06-08T02:52:58.249" v="11" actId="2696"/>
          <pc:sldLayoutMkLst>
            <pc:docMk/>
            <pc:sldMasterMk cId="1366012472" sldId="2147483720"/>
            <pc:sldLayoutMk cId="1638797185" sldId="2147483731"/>
          </pc:sldLayoutMkLst>
        </pc:sldLayoutChg>
      </pc:sldMasterChg>
    </pc:docChg>
  </pc:docChgLst>
</pc:chgInfo>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9"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5" Type="http://schemas.openxmlformats.org/officeDocument/2006/relationships/image" Target="../media/image22.wmf"/><Relationship Id="rId4"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4"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3651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r>
              <a:rPr lang="en-US"/>
              <a:t>Math TLC (Math 010 and Math 110)                                    How to Solve Gateway Problems 3 &amp; 5                                  (multiplying and dividing fractions)</a:t>
            </a:r>
          </a:p>
        </p:txBody>
      </p:sp>
      <p:sp>
        <p:nvSpPr>
          <p:cNvPr id="3" name="Date Placeholder 2"/>
          <p:cNvSpPr>
            <a:spLocks noGrp="1"/>
          </p:cNvSpPr>
          <p:nvPr>
            <p:ph type="dt" sz="quarter" idx="1"/>
          </p:nvPr>
        </p:nvSpPr>
        <p:spPr>
          <a:xfrm>
            <a:off x="5438775" y="0"/>
            <a:ext cx="4160838" cy="3651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45DB5FF6-0D9C-4727-B336-9AD2A23F954F}" type="datetime7">
              <a:rPr lang="en-US"/>
              <a:pPr>
                <a:defRPr/>
              </a:pPr>
              <a:t>Jun-18</a:t>
            </a:fld>
            <a:endParaRPr lang="en-US"/>
          </a:p>
        </p:txBody>
      </p:sp>
      <p:sp>
        <p:nvSpPr>
          <p:cNvPr id="4" name="Footer Placeholder 3"/>
          <p:cNvSpPr>
            <a:spLocks noGrp="1"/>
          </p:cNvSpPr>
          <p:nvPr>
            <p:ph type="ftr" sz="quarter" idx="2"/>
          </p:nvPr>
        </p:nvSpPr>
        <p:spPr>
          <a:xfrm>
            <a:off x="0" y="6948488"/>
            <a:ext cx="4160838" cy="3651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5438775" y="6948488"/>
            <a:ext cx="4160838" cy="3651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62187D44-DE27-456E-92A0-77AC1B6B6F3F}" type="slidenum">
              <a:rPr lang="en-US"/>
              <a:pPr>
                <a:defRPr/>
              </a:pPr>
              <a:t>‹#›</a:t>
            </a:fld>
            <a:endParaRPr lang="en-US"/>
          </a:p>
        </p:txBody>
      </p:sp>
    </p:spTree>
    <p:extLst>
      <p:ext uri="{BB962C8B-B14F-4D97-AF65-F5344CB8AC3E}">
        <p14:creationId xmlns:p14="http://schemas.microsoft.com/office/powerpoint/2010/main" val="311635107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3651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r>
              <a:rPr lang="en-US"/>
              <a:t>Math TLC (Math 010 and Math 110)                                    How to Solve Gateway Problems 3 &amp; 5                                  (multiplying and dividing fractions)</a:t>
            </a:r>
          </a:p>
        </p:txBody>
      </p:sp>
      <p:sp>
        <p:nvSpPr>
          <p:cNvPr id="3" name="Date Placeholder 2"/>
          <p:cNvSpPr>
            <a:spLocks noGrp="1"/>
          </p:cNvSpPr>
          <p:nvPr>
            <p:ph type="dt" idx="1"/>
          </p:nvPr>
        </p:nvSpPr>
        <p:spPr>
          <a:xfrm>
            <a:off x="5438775" y="0"/>
            <a:ext cx="4160838" cy="3651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4F2F5A9E-D671-45B6-9076-4CA5FBECC0AE}" type="datetime7">
              <a:rPr lang="en-US"/>
              <a:pPr>
                <a:defRPr/>
              </a:pPr>
              <a:t>Jun-18</a:t>
            </a:fld>
            <a:endParaRPr lang="en-US"/>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960438" y="3475038"/>
            <a:ext cx="7680325" cy="32908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948488"/>
            <a:ext cx="4160838" cy="3651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5438775" y="6948488"/>
            <a:ext cx="4160838" cy="3651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E8CD991-5125-4E3F-BAD4-6C1C95C8028B}" type="slidenum">
              <a:rPr lang="en-US"/>
              <a:pPr>
                <a:defRPr/>
              </a:pPr>
              <a:t>‹#›</a:t>
            </a:fld>
            <a:endParaRPr lang="en-US"/>
          </a:p>
        </p:txBody>
      </p:sp>
    </p:spTree>
    <p:extLst>
      <p:ext uri="{BB962C8B-B14F-4D97-AF65-F5344CB8AC3E}">
        <p14:creationId xmlns:p14="http://schemas.microsoft.com/office/powerpoint/2010/main" val="363303676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 name="Slide Number Placeholder 5"/>
          <p:cNvSpPr>
            <a:spLocks noGrp="1"/>
          </p:cNvSpPr>
          <p:nvPr>
            <p:ph type="sldNum" sz="quarter" idx="5"/>
          </p:nvPr>
        </p:nvSpPr>
        <p:spPr/>
        <p:txBody>
          <a:bodyPr/>
          <a:lstStyle/>
          <a:p>
            <a:pPr>
              <a:defRPr/>
            </a:pPr>
            <a:fld id="{1596988D-779F-4580-9B12-2ECE74A5A01A}" type="slidenum">
              <a:rPr lang="en-US" smtClean="0"/>
              <a:pPr>
                <a:defRPr/>
              </a:pPr>
              <a:t>12</a:t>
            </a:fld>
            <a:endParaRPr lang="en-US"/>
          </a:p>
        </p:txBody>
      </p:sp>
      <p:sp>
        <p:nvSpPr>
          <p:cNvPr id="7" name="Header Placeholder 6"/>
          <p:cNvSpPr>
            <a:spLocks noGrp="1"/>
          </p:cNvSpPr>
          <p:nvPr>
            <p:ph type="hdr" sz="quarter"/>
          </p:nvPr>
        </p:nvSpPr>
        <p:spPr/>
        <p:txBody>
          <a:bodyPr/>
          <a:lstStyle/>
          <a:p>
            <a:pPr>
              <a:defRPr/>
            </a:pPr>
            <a:r>
              <a:rPr lang="en-US"/>
              <a:t>Math TLC (Math 010 and Math 110)                                    How to Solve Gateway Problems 3 &amp; 5                                  (multiplying and dividing fractions)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 name="Slide Number Placeholder 5"/>
          <p:cNvSpPr>
            <a:spLocks noGrp="1"/>
          </p:cNvSpPr>
          <p:nvPr>
            <p:ph type="sldNum" sz="quarter" idx="5"/>
          </p:nvPr>
        </p:nvSpPr>
        <p:spPr/>
        <p:txBody>
          <a:bodyPr/>
          <a:lstStyle/>
          <a:p>
            <a:pPr>
              <a:defRPr/>
            </a:pPr>
            <a:fld id="{1D10E372-4700-4D8B-B513-7766716F2B2E}" type="slidenum">
              <a:rPr lang="en-US" smtClean="0"/>
              <a:pPr>
                <a:defRPr/>
              </a:pPr>
              <a:t>14</a:t>
            </a:fld>
            <a:endParaRPr lang="en-US"/>
          </a:p>
        </p:txBody>
      </p:sp>
      <p:sp>
        <p:nvSpPr>
          <p:cNvPr id="7" name="Header Placeholder 6"/>
          <p:cNvSpPr>
            <a:spLocks noGrp="1"/>
          </p:cNvSpPr>
          <p:nvPr>
            <p:ph type="hdr" sz="quarter"/>
          </p:nvPr>
        </p:nvSpPr>
        <p:spPr/>
        <p:txBody>
          <a:bodyPr/>
          <a:lstStyle/>
          <a:p>
            <a:pPr>
              <a:defRPr/>
            </a:pPr>
            <a:r>
              <a:rPr lang="en-US"/>
              <a:t>Math TLC (Math 010 and Math 110)                                    How to Solve Gateway Problems 3 &amp; 5                                  (multiplying and dividing fractions)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 name="Slide Number Placeholder 5"/>
          <p:cNvSpPr>
            <a:spLocks noGrp="1"/>
          </p:cNvSpPr>
          <p:nvPr>
            <p:ph type="sldNum" sz="quarter" idx="5"/>
          </p:nvPr>
        </p:nvSpPr>
        <p:spPr/>
        <p:txBody>
          <a:bodyPr/>
          <a:lstStyle/>
          <a:p>
            <a:pPr>
              <a:defRPr/>
            </a:pPr>
            <a:fld id="{AA5694D6-6B0B-4045-8AF9-7CFED1E11C48}" type="slidenum">
              <a:rPr lang="en-US" smtClean="0">
                <a:solidFill>
                  <a:prstClr val="black"/>
                </a:solidFill>
              </a:rPr>
              <a:pPr>
                <a:defRPr/>
              </a:pPr>
              <a:t>20</a:t>
            </a:fld>
            <a:endParaRPr lang="en-US">
              <a:solidFill>
                <a:prstClr val="black"/>
              </a:solidFill>
            </a:endParaRPr>
          </a:p>
        </p:txBody>
      </p:sp>
      <p:sp>
        <p:nvSpPr>
          <p:cNvPr id="7" name="Header Placeholder 6"/>
          <p:cNvSpPr>
            <a:spLocks noGrp="1"/>
          </p:cNvSpPr>
          <p:nvPr>
            <p:ph type="hdr" sz="quarter"/>
          </p:nvPr>
        </p:nvSpPr>
        <p:spPr/>
        <p:txBody>
          <a:bodyPr/>
          <a:lstStyle/>
          <a:p>
            <a:pPr>
              <a:defRPr/>
            </a:pPr>
            <a:r>
              <a:rPr lang="en-US">
                <a:solidFill>
                  <a:prstClr val="black"/>
                </a:solidFill>
              </a:rPr>
              <a:t>Math TLC (Math 010 and Math 110)                                    How to Solve Gateway Problems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6" name="Slide Number Placeholder 5"/>
          <p:cNvSpPr>
            <a:spLocks noGrp="1"/>
          </p:cNvSpPr>
          <p:nvPr>
            <p:ph type="sldNum" sz="quarter" idx="5"/>
          </p:nvPr>
        </p:nvSpPr>
        <p:spPr/>
        <p:txBody>
          <a:bodyPr/>
          <a:lstStyle/>
          <a:p>
            <a:pPr>
              <a:defRPr/>
            </a:pPr>
            <a:fld id="{26BFF52C-67AE-4D18-BD24-41DA363145FF}" type="slidenum">
              <a:rPr lang="en-US" smtClean="0">
                <a:solidFill>
                  <a:prstClr val="black"/>
                </a:solidFill>
              </a:rPr>
              <a:pPr>
                <a:defRPr/>
              </a:pPr>
              <a:t>22</a:t>
            </a:fld>
            <a:endParaRPr lang="en-US">
              <a:solidFill>
                <a:prstClr val="black"/>
              </a:solidFill>
            </a:endParaRPr>
          </a:p>
        </p:txBody>
      </p:sp>
      <p:sp>
        <p:nvSpPr>
          <p:cNvPr id="7" name="Header Placeholder 6"/>
          <p:cNvSpPr>
            <a:spLocks noGrp="1"/>
          </p:cNvSpPr>
          <p:nvPr>
            <p:ph type="hdr" sz="quarter"/>
          </p:nvPr>
        </p:nvSpPr>
        <p:spPr/>
        <p:txBody>
          <a:bodyPr/>
          <a:lstStyle/>
          <a:p>
            <a:pPr>
              <a:defRPr/>
            </a:pPr>
            <a:r>
              <a:rPr lang="en-US">
                <a:solidFill>
                  <a:prstClr val="black"/>
                </a:solidFill>
              </a:rPr>
              <a:t>Math TLC (Math 010 and Math 110)                                    How to Solve Gateway Problems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D3F613C-DD24-4989-B955-0AD3CDC4351A}" type="datetime1">
              <a:rPr lang="en-US"/>
              <a:pPr>
                <a:defRPr/>
              </a:pPr>
              <a:t>6/7/2018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59F6CAF-D49F-4D68-9D00-DE9A49FA5E60}" type="slidenum">
              <a:rPr lang="en-US"/>
              <a:pPr>
                <a:defRPr/>
              </a:pPr>
              <a:t>‹#›</a:t>
            </a:fld>
            <a:endParaRPr lang="en-US"/>
          </a:p>
        </p:txBody>
      </p:sp>
    </p:spTree>
    <p:extLst>
      <p:ext uri="{BB962C8B-B14F-4D97-AF65-F5344CB8AC3E}">
        <p14:creationId xmlns:p14="http://schemas.microsoft.com/office/powerpoint/2010/main" val="1305215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DD533E1-E01F-4E60-974D-C5161D059FD0}" type="datetime1">
              <a:rPr lang="en-US"/>
              <a:pPr>
                <a:defRPr/>
              </a:pPr>
              <a:t>6/7/2018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D71DCD-CA6F-4A5E-86DB-CF7BF77D1B3D}" type="slidenum">
              <a:rPr lang="en-US"/>
              <a:pPr>
                <a:defRPr/>
              </a:pPr>
              <a:t>‹#›</a:t>
            </a:fld>
            <a:endParaRPr lang="en-US"/>
          </a:p>
        </p:txBody>
      </p:sp>
    </p:spTree>
    <p:extLst>
      <p:ext uri="{BB962C8B-B14F-4D97-AF65-F5344CB8AC3E}">
        <p14:creationId xmlns:p14="http://schemas.microsoft.com/office/powerpoint/2010/main" val="2863582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9CD8D69-D01E-4232-B767-D0D9C4FC07E6}" type="datetime1">
              <a:rPr lang="en-US"/>
              <a:pPr>
                <a:defRPr/>
              </a:pPr>
              <a:t>6/7/2018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C2AB387-92B8-40E6-A1AD-35F6F7229F92}" type="slidenum">
              <a:rPr lang="en-US"/>
              <a:pPr>
                <a:defRPr/>
              </a:pPr>
              <a:t>‹#›</a:t>
            </a:fld>
            <a:endParaRPr lang="en-US"/>
          </a:p>
        </p:txBody>
      </p:sp>
    </p:spTree>
    <p:extLst>
      <p:ext uri="{BB962C8B-B14F-4D97-AF65-F5344CB8AC3E}">
        <p14:creationId xmlns:p14="http://schemas.microsoft.com/office/powerpoint/2010/main" val="859120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3716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cs typeface="+mn-cs"/>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cs typeface="+mn-cs"/>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cs typeface="+mn-cs"/>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cs typeface="+mn-cs"/>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cs typeface="+mn-cs"/>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cs typeface="+mn-cs"/>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cs typeface="+mn-cs"/>
              </a:endParaRPr>
            </a:p>
          </p:txBody>
        </p:sp>
      </p:grpSp>
      <p:sp>
        <p:nvSpPr>
          <p:cNvPr id="4108" name="Rectangle 12"/>
          <p:cNvSpPr>
            <a:spLocks noGrp="1" noChangeArrowheads="1"/>
          </p:cNvSpPr>
          <p:nvPr>
            <p:ph type="ctrTitle"/>
          </p:nvPr>
        </p:nvSpPr>
        <p:spPr>
          <a:xfrm>
            <a:off x="990600" y="1066800"/>
            <a:ext cx="7772400" cy="1143000"/>
          </a:xfrm>
        </p:spPr>
        <p:txBody>
          <a:bodyPr/>
          <a:lstStyle>
            <a:lvl1pPr>
              <a:defRPr/>
            </a:lvl1pPr>
          </a:lstStyle>
          <a:p>
            <a:r>
              <a:rPr lang="en-US"/>
              <a:t>Click to edit Master title style</a:t>
            </a:r>
          </a:p>
        </p:txBody>
      </p:sp>
      <p:sp>
        <p:nvSpPr>
          <p:cNvPr id="4109" name="Rectangle 13"/>
          <p:cNvSpPr>
            <a:spLocks noGrp="1" noChangeArrowheads="1"/>
          </p:cNvSpPr>
          <p:nvPr>
            <p:ph type="subTitle" idx="1"/>
          </p:nvPr>
        </p:nvSpPr>
        <p:spPr>
          <a:xfrm>
            <a:off x="1371600" y="28956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D187C736-3D44-4EE4-B5A0-E3F2A354F20D}"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3367226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037"/>
          <p:cNvSpPr>
            <a:spLocks noGrp="1" noChangeArrowheads="1"/>
          </p:cNvSpPr>
          <p:nvPr>
            <p:ph type="sldNum" sz="quarter" idx="12"/>
          </p:nvPr>
        </p:nvSpPr>
        <p:spPr/>
        <p:txBody>
          <a:bodyPr/>
          <a:lstStyle>
            <a:lvl1pPr>
              <a:defRPr/>
            </a:lvl1pPr>
          </a:lstStyle>
          <a:p>
            <a:pPr>
              <a:defRPr/>
            </a:pPr>
            <a:fld id="{6BB851E1-86C6-41AC-9FF0-E4D031FAD8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96431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037"/>
          <p:cNvSpPr>
            <a:spLocks noGrp="1" noChangeArrowheads="1"/>
          </p:cNvSpPr>
          <p:nvPr>
            <p:ph type="sldNum" sz="quarter" idx="12"/>
          </p:nvPr>
        </p:nvSpPr>
        <p:spPr/>
        <p:txBody>
          <a:bodyPr/>
          <a:lstStyle>
            <a:lvl1pPr>
              <a:defRPr/>
            </a:lvl1pPr>
          </a:lstStyle>
          <a:p>
            <a:pPr>
              <a:defRPr/>
            </a:pPr>
            <a:fld id="{9C723155-1E03-435E-9AD4-EAC906EFF0E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25204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037"/>
          <p:cNvSpPr>
            <a:spLocks noGrp="1" noChangeArrowheads="1"/>
          </p:cNvSpPr>
          <p:nvPr>
            <p:ph type="sldNum" sz="quarter" idx="12"/>
          </p:nvPr>
        </p:nvSpPr>
        <p:spPr/>
        <p:txBody>
          <a:bodyPr/>
          <a:lstStyle>
            <a:lvl1pPr>
              <a:defRPr/>
            </a:lvl1pPr>
          </a:lstStyle>
          <a:p>
            <a:pPr>
              <a:defRPr/>
            </a:pPr>
            <a:fld id="{6A1BA3C1-6EC5-4224-BB83-34F26837DB5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57518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1037"/>
          <p:cNvSpPr>
            <a:spLocks noGrp="1" noChangeArrowheads="1"/>
          </p:cNvSpPr>
          <p:nvPr>
            <p:ph type="sldNum" sz="quarter" idx="12"/>
          </p:nvPr>
        </p:nvSpPr>
        <p:spPr/>
        <p:txBody>
          <a:bodyPr/>
          <a:lstStyle>
            <a:lvl1pPr>
              <a:defRPr/>
            </a:lvl1pPr>
          </a:lstStyle>
          <a:p>
            <a:pPr>
              <a:defRPr/>
            </a:pPr>
            <a:fld id="{3AA063D0-5AC4-435A-979E-4F6F6879A19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62362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1037"/>
          <p:cNvSpPr>
            <a:spLocks noGrp="1" noChangeArrowheads="1"/>
          </p:cNvSpPr>
          <p:nvPr>
            <p:ph type="sldNum" sz="quarter" idx="12"/>
          </p:nvPr>
        </p:nvSpPr>
        <p:spPr/>
        <p:txBody>
          <a:bodyPr/>
          <a:lstStyle>
            <a:lvl1pPr>
              <a:defRPr/>
            </a:lvl1pPr>
          </a:lstStyle>
          <a:p>
            <a:pPr>
              <a:defRPr/>
            </a:pPr>
            <a:fld id="{F0A93509-D400-44F6-8A52-68E152FD8BA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19869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1037"/>
          <p:cNvSpPr>
            <a:spLocks noGrp="1" noChangeArrowheads="1"/>
          </p:cNvSpPr>
          <p:nvPr>
            <p:ph type="sldNum" sz="quarter" idx="12"/>
          </p:nvPr>
        </p:nvSpPr>
        <p:spPr/>
        <p:txBody>
          <a:bodyPr/>
          <a:lstStyle>
            <a:lvl1pPr>
              <a:defRPr/>
            </a:lvl1pPr>
          </a:lstStyle>
          <a:p>
            <a:pPr>
              <a:defRPr/>
            </a:pPr>
            <a:fld id="{71BDBD66-60E9-48EF-9F58-875D4744B71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666211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037"/>
          <p:cNvSpPr>
            <a:spLocks noGrp="1" noChangeArrowheads="1"/>
          </p:cNvSpPr>
          <p:nvPr>
            <p:ph type="sldNum" sz="quarter" idx="12"/>
          </p:nvPr>
        </p:nvSpPr>
        <p:spPr/>
        <p:txBody>
          <a:bodyPr/>
          <a:lstStyle>
            <a:lvl1pPr>
              <a:defRPr/>
            </a:lvl1pPr>
          </a:lstStyle>
          <a:p>
            <a:pPr>
              <a:defRPr/>
            </a:pPr>
            <a:fld id="{E90F3045-C6C0-403C-AD55-032D5A9CFE0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1257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7B52AED-1558-4FFD-85EA-8D404C8D5804}" type="datetime1">
              <a:rPr lang="en-US"/>
              <a:pPr>
                <a:defRPr/>
              </a:pPr>
              <a:t>6/7/2018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7E2F4C-3EDC-4DAE-8F85-3F6E8CBF1329}" type="slidenum">
              <a:rPr lang="en-US"/>
              <a:pPr>
                <a:defRPr/>
              </a:pPr>
              <a:t>‹#›</a:t>
            </a:fld>
            <a:endParaRPr lang="en-US"/>
          </a:p>
        </p:txBody>
      </p:sp>
    </p:spTree>
    <p:extLst>
      <p:ext uri="{BB962C8B-B14F-4D97-AF65-F5344CB8AC3E}">
        <p14:creationId xmlns:p14="http://schemas.microsoft.com/office/powerpoint/2010/main" val="10632776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037"/>
          <p:cNvSpPr>
            <a:spLocks noGrp="1" noChangeArrowheads="1"/>
          </p:cNvSpPr>
          <p:nvPr>
            <p:ph type="sldNum" sz="quarter" idx="12"/>
          </p:nvPr>
        </p:nvSpPr>
        <p:spPr/>
        <p:txBody>
          <a:bodyPr/>
          <a:lstStyle>
            <a:lvl1pPr>
              <a:defRPr/>
            </a:lvl1pPr>
          </a:lstStyle>
          <a:p>
            <a:pPr>
              <a:defRPr/>
            </a:pPr>
            <a:fld id="{D61CD688-51E1-4986-A54A-68FCCB060EC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12205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037"/>
          <p:cNvSpPr>
            <a:spLocks noGrp="1" noChangeArrowheads="1"/>
          </p:cNvSpPr>
          <p:nvPr>
            <p:ph type="sldNum" sz="quarter" idx="12"/>
          </p:nvPr>
        </p:nvSpPr>
        <p:spPr/>
        <p:txBody>
          <a:bodyPr/>
          <a:lstStyle>
            <a:lvl1pPr>
              <a:defRPr/>
            </a:lvl1pPr>
          </a:lstStyle>
          <a:p>
            <a:pPr>
              <a:defRPr/>
            </a:pPr>
            <a:fld id="{9930FB44-F40A-4E8D-B563-91E843B9FD5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30886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037"/>
          <p:cNvSpPr>
            <a:spLocks noGrp="1" noChangeArrowheads="1"/>
          </p:cNvSpPr>
          <p:nvPr>
            <p:ph type="sldNum" sz="quarter" idx="12"/>
          </p:nvPr>
        </p:nvSpPr>
        <p:spPr/>
        <p:txBody>
          <a:bodyPr/>
          <a:lstStyle>
            <a:lvl1pPr>
              <a:defRPr/>
            </a:lvl1pPr>
          </a:lstStyle>
          <a:p>
            <a:pPr>
              <a:defRPr/>
            </a:pPr>
            <a:fld id="{7AFEDF58-B2E1-4BC3-AE39-D5F4694FEF3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875864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3716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endParaRPr>
            </a:p>
          </p:txBody>
        </p:sp>
      </p:grpSp>
      <p:sp>
        <p:nvSpPr>
          <p:cNvPr id="4108" name="Rectangle 12"/>
          <p:cNvSpPr>
            <a:spLocks noGrp="1" noChangeArrowheads="1"/>
          </p:cNvSpPr>
          <p:nvPr>
            <p:ph type="ctrTitle"/>
          </p:nvPr>
        </p:nvSpPr>
        <p:spPr>
          <a:xfrm>
            <a:off x="990600" y="1066800"/>
            <a:ext cx="7772400" cy="1143000"/>
          </a:xfrm>
        </p:spPr>
        <p:txBody>
          <a:bodyPr/>
          <a:lstStyle>
            <a:lvl1pPr>
              <a:defRPr/>
            </a:lvl1pPr>
          </a:lstStyle>
          <a:p>
            <a:r>
              <a:rPr lang="en-US"/>
              <a:t>Click to edit Master title style</a:t>
            </a:r>
          </a:p>
        </p:txBody>
      </p:sp>
      <p:sp>
        <p:nvSpPr>
          <p:cNvPr id="4109" name="Rectangle 13"/>
          <p:cNvSpPr>
            <a:spLocks noGrp="1" noChangeArrowheads="1"/>
          </p:cNvSpPr>
          <p:nvPr>
            <p:ph type="subTitle" idx="1"/>
          </p:nvPr>
        </p:nvSpPr>
        <p:spPr>
          <a:xfrm>
            <a:off x="1371600" y="28956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D187C736-3D44-4EE4-B5A0-E3F2A354F20D}"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29079698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037"/>
          <p:cNvSpPr>
            <a:spLocks noGrp="1" noChangeArrowheads="1"/>
          </p:cNvSpPr>
          <p:nvPr>
            <p:ph type="sldNum" sz="quarter" idx="12"/>
          </p:nvPr>
        </p:nvSpPr>
        <p:spPr/>
        <p:txBody>
          <a:bodyPr/>
          <a:lstStyle>
            <a:lvl1pPr>
              <a:defRPr/>
            </a:lvl1pPr>
          </a:lstStyle>
          <a:p>
            <a:pPr>
              <a:defRPr/>
            </a:pPr>
            <a:fld id="{6BB851E1-86C6-41AC-9FF0-E4D031FAD8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301304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037"/>
          <p:cNvSpPr>
            <a:spLocks noGrp="1" noChangeArrowheads="1"/>
          </p:cNvSpPr>
          <p:nvPr>
            <p:ph type="sldNum" sz="quarter" idx="12"/>
          </p:nvPr>
        </p:nvSpPr>
        <p:spPr/>
        <p:txBody>
          <a:bodyPr/>
          <a:lstStyle>
            <a:lvl1pPr>
              <a:defRPr/>
            </a:lvl1pPr>
          </a:lstStyle>
          <a:p>
            <a:pPr>
              <a:defRPr/>
            </a:pPr>
            <a:fld id="{9C723155-1E03-435E-9AD4-EAC906EFF0E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567330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037"/>
          <p:cNvSpPr>
            <a:spLocks noGrp="1" noChangeArrowheads="1"/>
          </p:cNvSpPr>
          <p:nvPr>
            <p:ph type="sldNum" sz="quarter" idx="12"/>
          </p:nvPr>
        </p:nvSpPr>
        <p:spPr/>
        <p:txBody>
          <a:bodyPr/>
          <a:lstStyle>
            <a:lvl1pPr>
              <a:defRPr/>
            </a:lvl1pPr>
          </a:lstStyle>
          <a:p>
            <a:pPr>
              <a:defRPr/>
            </a:pPr>
            <a:fld id="{6A1BA3C1-6EC5-4224-BB83-34F26837DB5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486213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1037"/>
          <p:cNvSpPr>
            <a:spLocks noGrp="1" noChangeArrowheads="1"/>
          </p:cNvSpPr>
          <p:nvPr>
            <p:ph type="sldNum" sz="quarter" idx="12"/>
          </p:nvPr>
        </p:nvSpPr>
        <p:spPr/>
        <p:txBody>
          <a:bodyPr/>
          <a:lstStyle>
            <a:lvl1pPr>
              <a:defRPr/>
            </a:lvl1pPr>
          </a:lstStyle>
          <a:p>
            <a:pPr>
              <a:defRPr/>
            </a:pPr>
            <a:fld id="{3AA063D0-5AC4-435A-979E-4F6F6879A19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360457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1037"/>
          <p:cNvSpPr>
            <a:spLocks noGrp="1" noChangeArrowheads="1"/>
          </p:cNvSpPr>
          <p:nvPr>
            <p:ph type="sldNum" sz="quarter" idx="12"/>
          </p:nvPr>
        </p:nvSpPr>
        <p:spPr/>
        <p:txBody>
          <a:bodyPr/>
          <a:lstStyle>
            <a:lvl1pPr>
              <a:defRPr/>
            </a:lvl1pPr>
          </a:lstStyle>
          <a:p>
            <a:pPr>
              <a:defRPr/>
            </a:pPr>
            <a:fld id="{F0A93509-D400-44F6-8A52-68E152FD8BA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92856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1037"/>
          <p:cNvSpPr>
            <a:spLocks noGrp="1" noChangeArrowheads="1"/>
          </p:cNvSpPr>
          <p:nvPr>
            <p:ph type="sldNum" sz="quarter" idx="12"/>
          </p:nvPr>
        </p:nvSpPr>
        <p:spPr/>
        <p:txBody>
          <a:bodyPr/>
          <a:lstStyle>
            <a:lvl1pPr>
              <a:defRPr/>
            </a:lvl1pPr>
          </a:lstStyle>
          <a:p>
            <a:pPr>
              <a:defRPr/>
            </a:pPr>
            <a:fld id="{71BDBD66-60E9-48EF-9F58-875D4744B71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75372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755AA5A-9FC5-4B0A-B419-584F8A881059}" type="datetime1">
              <a:rPr lang="en-US"/>
              <a:pPr>
                <a:defRPr/>
              </a:pPr>
              <a:t>6/7/2018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86DC60E-78F8-4A04-BABF-AE0DF8B9C44B}" type="slidenum">
              <a:rPr lang="en-US"/>
              <a:pPr>
                <a:defRPr/>
              </a:pPr>
              <a:t>‹#›</a:t>
            </a:fld>
            <a:endParaRPr lang="en-US"/>
          </a:p>
        </p:txBody>
      </p:sp>
    </p:spTree>
    <p:extLst>
      <p:ext uri="{BB962C8B-B14F-4D97-AF65-F5344CB8AC3E}">
        <p14:creationId xmlns:p14="http://schemas.microsoft.com/office/powerpoint/2010/main" val="39374712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037"/>
          <p:cNvSpPr>
            <a:spLocks noGrp="1" noChangeArrowheads="1"/>
          </p:cNvSpPr>
          <p:nvPr>
            <p:ph type="sldNum" sz="quarter" idx="12"/>
          </p:nvPr>
        </p:nvSpPr>
        <p:spPr/>
        <p:txBody>
          <a:bodyPr/>
          <a:lstStyle>
            <a:lvl1pPr>
              <a:defRPr/>
            </a:lvl1pPr>
          </a:lstStyle>
          <a:p>
            <a:pPr>
              <a:defRPr/>
            </a:pPr>
            <a:fld id="{E90F3045-C6C0-403C-AD55-032D5A9CFE0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790992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037"/>
          <p:cNvSpPr>
            <a:spLocks noGrp="1" noChangeArrowheads="1"/>
          </p:cNvSpPr>
          <p:nvPr>
            <p:ph type="sldNum" sz="quarter" idx="12"/>
          </p:nvPr>
        </p:nvSpPr>
        <p:spPr/>
        <p:txBody>
          <a:bodyPr/>
          <a:lstStyle>
            <a:lvl1pPr>
              <a:defRPr/>
            </a:lvl1pPr>
          </a:lstStyle>
          <a:p>
            <a:pPr>
              <a:defRPr/>
            </a:pPr>
            <a:fld id="{D61CD688-51E1-4986-A54A-68FCCB060EC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006261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037"/>
          <p:cNvSpPr>
            <a:spLocks noGrp="1" noChangeArrowheads="1"/>
          </p:cNvSpPr>
          <p:nvPr>
            <p:ph type="sldNum" sz="quarter" idx="12"/>
          </p:nvPr>
        </p:nvSpPr>
        <p:spPr/>
        <p:txBody>
          <a:bodyPr/>
          <a:lstStyle>
            <a:lvl1pPr>
              <a:defRPr/>
            </a:lvl1pPr>
          </a:lstStyle>
          <a:p>
            <a:pPr>
              <a:defRPr/>
            </a:pPr>
            <a:fld id="{9930FB44-F40A-4E8D-B563-91E843B9FD5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526799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037"/>
          <p:cNvSpPr>
            <a:spLocks noGrp="1" noChangeArrowheads="1"/>
          </p:cNvSpPr>
          <p:nvPr>
            <p:ph type="sldNum" sz="quarter" idx="12"/>
          </p:nvPr>
        </p:nvSpPr>
        <p:spPr/>
        <p:txBody>
          <a:bodyPr/>
          <a:lstStyle>
            <a:lvl1pPr>
              <a:defRPr/>
            </a:lvl1pPr>
          </a:lstStyle>
          <a:p>
            <a:pPr>
              <a:defRPr/>
            </a:pPr>
            <a:fld id="{7AFEDF58-B2E1-4BC3-AE39-D5F4694FEF3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580757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59DE084-A6E0-44CD-A3E7-86BB47D60D73}"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1AEED92-365F-424E-97C5-E0224D1C103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5164456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2897022-776C-4FC2-A240-9A2E70C2D8A9}"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C386259-CE3C-413F-B6D3-7B32B4855D5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464353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779EB92A-CB3D-4B87-8B51-04F033E05F8D}"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01BE262-AA09-4977-8B6C-15A5D3B8249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372032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F31D9A-C57C-48CD-BBCA-ADA48A287BAC}"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4F15971-8188-4B79-95D4-EA156F4716C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622916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A724A5E-9AD9-4F2B-A6FD-245A6EF1D0F6}" type="datetime1">
              <a:rPr lang="en-US">
                <a:solidFill>
                  <a:prstClr val="black">
                    <a:tint val="75000"/>
                  </a:prstClr>
                </a:solidFill>
              </a:rPr>
              <a:pPr>
                <a:defRPr/>
              </a:pPr>
              <a:t>6/7/2018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077006AF-032D-4E85-A8BA-D939A083E53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258952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2EF8D8F-4D34-4BC6-97EB-27040D2FDE2B}" type="datetime1">
              <a:rPr lang="en-US">
                <a:solidFill>
                  <a:prstClr val="black">
                    <a:tint val="75000"/>
                  </a:prstClr>
                </a:solidFill>
              </a:rPr>
              <a:pPr>
                <a:defRPr/>
              </a:pPr>
              <a:t>6/7/2018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941ECC42-0253-4647-88FD-518DE423D0F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7819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A8B2DE4-B55C-4978-8407-906A733C69BC}" type="datetime1">
              <a:rPr lang="en-US"/>
              <a:pPr>
                <a:defRPr/>
              </a:pPr>
              <a:t>6/7/2018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2D7FB63-62AA-4AA5-9FF4-397F48B11E33}" type="slidenum">
              <a:rPr lang="en-US"/>
              <a:pPr>
                <a:defRPr/>
              </a:pPr>
              <a:t>‹#›</a:t>
            </a:fld>
            <a:endParaRPr lang="en-US"/>
          </a:p>
        </p:txBody>
      </p:sp>
    </p:spTree>
    <p:extLst>
      <p:ext uri="{BB962C8B-B14F-4D97-AF65-F5344CB8AC3E}">
        <p14:creationId xmlns:p14="http://schemas.microsoft.com/office/powerpoint/2010/main" val="3460517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CE23B7F-6B48-4F3E-AD40-4DA47CD44A9B}" type="datetime1">
              <a:rPr lang="en-US">
                <a:solidFill>
                  <a:prstClr val="black">
                    <a:tint val="75000"/>
                  </a:prstClr>
                </a:solidFill>
              </a:rPr>
              <a:pPr>
                <a:defRPr/>
              </a:pPr>
              <a:t>6/7/2018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A2605666-E73C-489D-985B-07D14DCD225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895156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EFF6CD9-BE2C-4160-A57E-D6ADC1F1BB55}"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D2909BB-355A-42E1-A489-CFEFEE16D24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81600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1206436-DBE0-415F-8EFA-EF4F31456A1B}"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D9A495B-E4DE-46F9-85A2-D3B3F77239E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969043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B337808-F9DA-4623-BE80-49FD4B3EA939}"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E1B237F-564F-4B53-8F47-456E751B791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0170429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35AC0B0-5BAD-4A84-AC59-B504BF3789DB}"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49B152D-E28A-4D20-BE96-D5BA4374594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798769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D3F613C-DD24-4989-B955-0AD3CDC4351A}"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59F6CAF-D49F-4D68-9D00-DE9A49FA5E6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784605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7B52AED-1558-4FFD-85EA-8D404C8D5804}"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07E2F4C-3EDC-4DAE-8F85-3F6E8CBF132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429373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755AA5A-9FC5-4B0A-B419-584F8A881059}"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86DC60E-78F8-4A04-BABF-AE0DF8B9C44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901478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A8B2DE4-B55C-4978-8407-906A733C69BC}"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2D7FB63-62AA-4AA5-9FF4-397F48B11E3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347497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A65C404-C374-4AE7-9139-8F8D6C91C692}" type="datetime1">
              <a:rPr lang="en-US">
                <a:solidFill>
                  <a:prstClr val="black">
                    <a:tint val="75000"/>
                  </a:prstClr>
                </a:solidFill>
              </a:rPr>
              <a:pPr>
                <a:defRPr/>
              </a:pPr>
              <a:t>6/7/2018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52D42839-28F3-4C1F-AB88-04EBA6E7AC2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1867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8A65C404-C374-4AE7-9139-8F8D6C91C692}" type="datetime1">
              <a:rPr lang="en-US"/>
              <a:pPr>
                <a:defRPr/>
              </a:pPr>
              <a:t>6/7/2018</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2D42839-28F3-4C1F-AB88-04EBA6E7AC2D}" type="slidenum">
              <a:rPr lang="en-US"/>
              <a:pPr>
                <a:defRPr/>
              </a:pPr>
              <a:t>‹#›</a:t>
            </a:fld>
            <a:endParaRPr lang="en-US"/>
          </a:p>
        </p:txBody>
      </p:sp>
    </p:spTree>
    <p:extLst>
      <p:ext uri="{BB962C8B-B14F-4D97-AF65-F5344CB8AC3E}">
        <p14:creationId xmlns:p14="http://schemas.microsoft.com/office/powerpoint/2010/main" val="30060299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FD9206B-4B7D-4799-B493-C6BB020F5DE2}" type="datetime1">
              <a:rPr lang="en-US">
                <a:solidFill>
                  <a:prstClr val="black">
                    <a:tint val="75000"/>
                  </a:prstClr>
                </a:solidFill>
              </a:rPr>
              <a:pPr>
                <a:defRPr/>
              </a:pPr>
              <a:t>6/7/2018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E6346D42-77DD-4826-983C-B7C7CF354B9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3014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1635581-F477-455D-B6C1-53F503281C31}" type="datetime1">
              <a:rPr lang="en-US">
                <a:solidFill>
                  <a:prstClr val="black">
                    <a:tint val="75000"/>
                  </a:prstClr>
                </a:solidFill>
              </a:rPr>
              <a:pPr>
                <a:defRPr/>
              </a:pPr>
              <a:t>6/7/2018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8737B38-2AE2-4ECC-9CCC-7D7CBE6DCE0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884448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FE7AA95-D4BE-4FA0-976A-A03F4B0761D2}"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CC5B2A7-7515-4A73-A699-D12CF712EE8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276068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5D3F32F-8882-43FA-A9B4-98AA849F5E0F}"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0FBD7A8-64DF-474A-9024-E769576C867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0773081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DD533E1-E01F-4E60-974D-C5161D059FD0}"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7D71DCD-CA6F-4A5E-86DB-CF7BF77D1B3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5517210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9CD8D69-D01E-4232-B767-D0D9C4FC07E6}"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C2AB387-92B8-40E6-A1AD-35F6F7229F9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93190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FD9206B-4B7D-4799-B493-C6BB020F5DE2}" type="datetime1">
              <a:rPr lang="en-US"/>
              <a:pPr>
                <a:defRPr/>
              </a:pPr>
              <a:t>6/7/2018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6346D42-77DD-4826-983C-B7C7CF354B92}" type="slidenum">
              <a:rPr lang="en-US"/>
              <a:pPr>
                <a:defRPr/>
              </a:pPr>
              <a:t>‹#›</a:t>
            </a:fld>
            <a:endParaRPr lang="en-US"/>
          </a:p>
        </p:txBody>
      </p:sp>
    </p:spTree>
    <p:extLst>
      <p:ext uri="{BB962C8B-B14F-4D97-AF65-F5344CB8AC3E}">
        <p14:creationId xmlns:p14="http://schemas.microsoft.com/office/powerpoint/2010/main" val="114488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1635581-F477-455D-B6C1-53F503281C31}" type="datetime1">
              <a:rPr lang="en-US"/>
              <a:pPr>
                <a:defRPr/>
              </a:pPr>
              <a:t>6/7/2018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8737B38-2AE2-4ECC-9CCC-7D7CBE6DCE06}" type="slidenum">
              <a:rPr lang="en-US"/>
              <a:pPr>
                <a:defRPr/>
              </a:pPr>
              <a:t>‹#›</a:t>
            </a:fld>
            <a:endParaRPr lang="en-US"/>
          </a:p>
        </p:txBody>
      </p:sp>
    </p:spTree>
    <p:extLst>
      <p:ext uri="{BB962C8B-B14F-4D97-AF65-F5344CB8AC3E}">
        <p14:creationId xmlns:p14="http://schemas.microsoft.com/office/powerpoint/2010/main" val="4291995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FE7AA95-D4BE-4FA0-976A-A03F4B0761D2}" type="datetime1">
              <a:rPr lang="en-US"/>
              <a:pPr>
                <a:defRPr/>
              </a:pPr>
              <a:t>6/7/2018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CC5B2A7-7515-4A73-A699-D12CF712EE8E}" type="slidenum">
              <a:rPr lang="en-US"/>
              <a:pPr>
                <a:defRPr/>
              </a:pPr>
              <a:t>‹#›</a:t>
            </a:fld>
            <a:endParaRPr lang="en-US"/>
          </a:p>
        </p:txBody>
      </p:sp>
    </p:spTree>
    <p:extLst>
      <p:ext uri="{BB962C8B-B14F-4D97-AF65-F5344CB8AC3E}">
        <p14:creationId xmlns:p14="http://schemas.microsoft.com/office/powerpoint/2010/main" val="667668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5D3F32F-8882-43FA-A9B4-98AA849F5E0F}" type="datetime1">
              <a:rPr lang="en-US"/>
              <a:pPr>
                <a:defRPr/>
              </a:pPr>
              <a:t>6/7/2018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FBD7A8-64DF-474A-9024-E769576C867C}" type="slidenum">
              <a:rPr lang="en-US"/>
              <a:pPr>
                <a:defRPr/>
              </a:pPr>
              <a:t>‹#›</a:t>
            </a:fld>
            <a:endParaRPr lang="en-US"/>
          </a:p>
        </p:txBody>
      </p:sp>
    </p:spTree>
    <p:extLst>
      <p:ext uri="{BB962C8B-B14F-4D97-AF65-F5344CB8AC3E}">
        <p14:creationId xmlns:p14="http://schemas.microsoft.com/office/powerpoint/2010/main" val="1597283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5311AF7-7346-4835-A05A-D2C0DF712D6F}" type="datetime1">
              <a:rPr lang="en-US"/>
              <a:pPr>
                <a:defRPr/>
              </a:pPr>
              <a:t>6/7/2018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C63A358-5D3E-453E-B984-D8A97B372E5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cs typeface="+mn-cs"/>
            </a:endParaRPr>
          </a:p>
        </p:txBody>
      </p:sp>
      <p:sp>
        <p:nvSpPr>
          <p:cNvPr id="1027" name="Rectangle 1027"/>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cs typeface="+mn-cs"/>
            </a:endParaRPr>
          </a:p>
        </p:txBody>
      </p:sp>
      <p:sp>
        <p:nvSpPr>
          <p:cNvPr id="1028" name="Rectangle 1028"/>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cs typeface="+mn-cs"/>
            </a:endParaRPr>
          </a:p>
        </p:txBody>
      </p:sp>
      <p:sp>
        <p:nvSpPr>
          <p:cNvPr id="1029" name="Rectangle 1029"/>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cs typeface="+mn-cs"/>
            </a:endParaRPr>
          </a:p>
        </p:txBody>
      </p:sp>
      <p:sp>
        <p:nvSpPr>
          <p:cNvPr id="1030" name="Rectangle 1030"/>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cs typeface="+mn-cs"/>
            </a:endParaRPr>
          </a:p>
        </p:txBody>
      </p:sp>
      <p:sp>
        <p:nvSpPr>
          <p:cNvPr id="1031" name="Rectangle 1031"/>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cs typeface="+mn-cs"/>
            </a:endParaRPr>
          </a:p>
        </p:txBody>
      </p:sp>
      <p:sp>
        <p:nvSpPr>
          <p:cNvPr id="1032" name="Rectangle 103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cs typeface="+mn-cs"/>
            </a:endParaRPr>
          </a:p>
        </p:txBody>
      </p:sp>
      <p:sp>
        <p:nvSpPr>
          <p:cNvPr id="1033" name="Rectangle 1033"/>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34"/>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83" name="Rectangle 103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solidFill>
                <a:srgbClr val="000000"/>
              </a:solidFill>
              <a:latin typeface="Tahoma"/>
              <a:cs typeface="+mn-cs"/>
            </a:endParaRPr>
          </a:p>
        </p:txBody>
      </p:sp>
      <p:sp>
        <p:nvSpPr>
          <p:cNvPr id="3084" name="Rectangle 103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solidFill>
                <a:srgbClr val="000000"/>
              </a:solidFill>
              <a:latin typeface="Tahoma"/>
              <a:cs typeface="+mn-cs"/>
            </a:endParaRPr>
          </a:p>
        </p:txBody>
      </p:sp>
      <p:sp>
        <p:nvSpPr>
          <p:cNvPr id="3085" name="Rectangle 103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CDEC3A94-2CE2-4224-88D7-4E71EBAC4CF1}" type="slidenum">
              <a:rPr lang="en-US">
                <a:solidFill>
                  <a:srgbClr val="000000"/>
                </a:solidFill>
                <a:latin typeface="Tahoma"/>
                <a:cs typeface="+mn-cs"/>
              </a:rPr>
              <a:pPr>
                <a:defRPr/>
              </a:pPr>
              <a:t>‹#›</a:t>
            </a:fld>
            <a:endParaRPr lang="en-US">
              <a:solidFill>
                <a:srgbClr val="000000"/>
              </a:solidFill>
              <a:latin typeface="Tahoma"/>
              <a:cs typeface="+mn-cs"/>
            </a:endParaRPr>
          </a:p>
        </p:txBody>
      </p:sp>
    </p:spTree>
    <p:extLst>
      <p:ext uri="{BB962C8B-B14F-4D97-AF65-F5344CB8AC3E}">
        <p14:creationId xmlns:p14="http://schemas.microsoft.com/office/powerpoint/2010/main" val="42450211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endParaRPr>
          </a:p>
        </p:txBody>
      </p:sp>
      <p:sp>
        <p:nvSpPr>
          <p:cNvPr id="1027" name="Rectangle 1027"/>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endParaRPr>
          </a:p>
        </p:txBody>
      </p:sp>
      <p:sp>
        <p:nvSpPr>
          <p:cNvPr id="1028" name="Rectangle 1028"/>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endParaRPr>
          </a:p>
        </p:txBody>
      </p:sp>
      <p:sp>
        <p:nvSpPr>
          <p:cNvPr id="1029" name="Rectangle 1029"/>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endParaRPr>
          </a:p>
        </p:txBody>
      </p:sp>
      <p:sp>
        <p:nvSpPr>
          <p:cNvPr id="1030" name="Rectangle 1030"/>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endParaRPr>
          </a:p>
        </p:txBody>
      </p:sp>
      <p:sp>
        <p:nvSpPr>
          <p:cNvPr id="1031" name="Rectangle 1031"/>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endParaRPr>
          </a:p>
        </p:txBody>
      </p:sp>
      <p:sp>
        <p:nvSpPr>
          <p:cNvPr id="1032" name="Rectangle 103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endParaRPr>
          </a:p>
        </p:txBody>
      </p:sp>
      <p:sp>
        <p:nvSpPr>
          <p:cNvPr id="1033" name="Rectangle 1033"/>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4" name="Rectangle 1034"/>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83" name="Rectangle 103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solidFill>
                <a:srgbClr val="000000"/>
              </a:solidFill>
              <a:latin typeface="Tahoma"/>
            </a:endParaRPr>
          </a:p>
        </p:txBody>
      </p:sp>
      <p:sp>
        <p:nvSpPr>
          <p:cNvPr id="3084" name="Rectangle 103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solidFill>
                <a:srgbClr val="000000"/>
              </a:solidFill>
              <a:latin typeface="Tahoma"/>
            </a:endParaRPr>
          </a:p>
        </p:txBody>
      </p:sp>
      <p:sp>
        <p:nvSpPr>
          <p:cNvPr id="3085" name="Rectangle 103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CDEC3A94-2CE2-4224-88D7-4E71EBAC4CF1}" type="slidenum">
              <a:rPr lang="en-US">
                <a:solidFill>
                  <a:srgbClr val="000000"/>
                </a:solidFill>
                <a:latin typeface="Tahoma"/>
              </a:rPr>
              <a:pPr>
                <a:defRPr/>
              </a:pPr>
              <a:t>‹#›</a:t>
            </a:fld>
            <a:endParaRPr lang="en-US">
              <a:solidFill>
                <a:srgbClr val="000000"/>
              </a:solidFill>
              <a:latin typeface="Tahoma"/>
            </a:endParaRPr>
          </a:p>
        </p:txBody>
      </p:sp>
    </p:spTree>
    <p:extLst>
      <p:ext uri="{BB962C8B-B14F-4D97-AF65-F5344CB8AC3E}">
        <p14:creationId xmlns:p14="http://schemas.microsoft.com/office/powerpoint/2010/main" val="871354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A5A89DD-B5F4-4168-BBC9-3700F29A6872}"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AF37E6F-5BD4-4407-936B-2D4F6D1622F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0359202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5311AF7-7346-4835-A05A-D2C0DF712D6F}"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C63A358-5D3E-453E-B984-D8A97B372E5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0879087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uwstout.edu/mathtlc/math110.cfm" TargetMode="Externa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1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10.wmf"/><Relationship Id="rId20" Type="http://schemas.openxmlformats.org/officeDocument/2006/relationships/image" Target="../media/image12.wmf"/><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7.wmf"/><Relationship Id="rId19" Type="http://schemas.openxmlformats.org/officeDocument/2006/relationships/oleObject" Target="../embeddings/oleObject9.bin"/><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4.xml"/><Relationship Id="rId7" Type="http://schemas.openxmlformats.org/officeDocument/2006/relationships/image" Target="../media/image16.wmf"/><Relationship Id="rId2" Type="http://schemas.openxmlformats.org/officeDocument/2006/relationships/slideLayout" Target="../slideLayouts/slideLayout35.xml"/><Relationship Id="rId1" Type="http://schemas.openxmlformats.org/officeDocument/2006/relationships/vmlDrawing" Target="../drawings/vmlDrawing2.vml"/><Relationship Id="rId6" Type="http://schemas.openxmlformats.org/officeDocument/2006/relationships/oleObject" Target="../embeddings/oleObject11.bin"/><Relationship Id="rId5" Type="http://schemas.openxmlformats.org/officeDocument/2006/relationships/image" Target="../media/image15.wmf"/><Relationship Id="rId4" Type="http://schemas.openxmlformats.org/officeDocument/2006/relationships/oleObject" Target="../embeddings/oleObject10.bin"/><Relationship Id="rId9" Type="http://schemas.openxmlformats.org/officeDocument/2006/relationships/image" Target="../media/image1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7.bin"/><Relationship Id="rId3" Type="http://schemas.openxmlformats.org/officeDocument/2006/relationships/notesSlide" Target="../notesSlides/notesSlide5.xml"/><Relationship Id="rId7" Type="http://schemas.openxmlformats.org/officeDocument/2006/relationships/oleObject" Target="../embeddings/oleObject14.bin"/><Relationship Id="rId12" Type="http://schemas.openxmlformats.org/officeDocument/2006/relationships/image" Target="../media/image21.wmf"/><Relationship Id="rId2" Type="http://schemas.openxmlformats.org/officeDocument/2006/relationships/slideLayout" Target="../slideLayouts/slideLayout35.xml"/><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20.wmf"/><Relationship Id="rId4" Type="http://schemas.openxmlformats.org/officeDocument/2006/relationships/image" Target="../media/image23.png"/><Relationship Id="rId9" Type="http://schemas.openxmlformats.org/officeDocument/2006/relationships/oleObject" Target="../embeddings/oleObject15.bin"/><Relationship Id="rId14" Type="http://schemas.openxmlformats.org/officeDocument/2006/relationships/image" Target="../media/image2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5.xml"/><Relationship Id="rId1" Type="http://schemas.openxmlformats.org/officeDocument/2006/relationships/vmlDrawing" Target="../drawings/vmlDrawing4.vml"/><Relationship Id="rId5" Type="http://schemas.openxmlformats.org/officeDocument/2006/relationships/image" Target="../media/image24.wmf"/><Relationship Id="rId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notesSlide" Target="../notesSlides/notesSlide7.xml"/><Relationship Id="rId7" Type="http://schemas.openxmlformats.org/officeDocument/2006/relationships/oleObject" Target="../embeddings/oleObject20.bin"/><Relationship Id="rId12" Type="http://schemas.openxmlformats.org/officeDocument/2006/relationships/image" Target="../media/image28.wmf"/><Relationship Id="rId2" Type="http://schemas.openxmlformats.org/officeDocument/2006/relationships/slideLayout" Target="../slideLayouts/slideLayout35.xml"/><Relationship Id="rId1" Type="http://schemas.openxmlformats.org/officeDocument/2006/relationships/vmlDrawing" Target="../drawings/vmlDrawing5.vml"/><Relationship Id="rId6" Type="http://schemas.openxmlformats.org/officeDocument/2006/relationships/image" Target="../media/image25.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27.wmf"/><Relationship Id="rId4" Type="http://schemas.openxmlformats.org/officeDocument/2006/relationships/image" Target="../media/image29.png"/><Relationship Id="rId9" Type="http://schemas.openxmlformats.org/officeDocument/2006/relationships/oleObject" Target="../embeddings/oleObject21.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5.xml"/><Relationship Id="rId1" Type="http://schemas.openxmlformats.org/officeDocument/2006/relationships/vmlDrawing" Target="../drawings/vmlDrawing6.vml"/><Relationship Id="rId5" Type="http://schemas.openxmlformats.org/officeDocument/2006/relationships/image" Target="../media/image30.wmf"/><Relationship Id="rId4" Type="http://schemas.openxmlformats.org/officeDocument/2006/relationships/oleObject" Target="../embeddings/oleObject2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uwstout.edu/mathtlc/math110.cfm" TargetMode="External"/><Relationship Id="rId2" Type="http://schemas.openxmlformats.org/officeDocument/2006/relationships/image" Target="../media/image1.jpeg"/><Relationship Id="rId1" Type="http://schemas.openxmlformats.org/officeDocument/2006/relationships/slideLayout" Target="../slideLayouts/slideLayout24.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hlinkClick r:id="rId2"/>
          </p:cNvPr>
          <p:cNvSpPr/>
          <p:nvPr/>
        </p:nvSpPr>
        <p:spPr bwMode="auto">
          <a:xfrm>
            <a:off x="2231740" y="4149080"/>
            <a:ext cx="4114800" cy="381000"/>
          </a:xfrm>
          <a:prstGeom prst="rect">
            <a:avLst/>
          </a:prstGeom>
          <a:solidFill>
            <a:srgbClr val="FFFF00">
              <a:alpha val="42000"/>
            </a:srgb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a:solidFill>
                <a:srgbClr val="000000"/>
              </a:solidFill>
              <a:latin typeface="Tahoma" pitchFamily="34" charset="0"/>
              <a:cs typeface="+mn-cs"/>
            </a:endParaRPr>
          </a:p>
        </p:txBody>
      </p:sp>
      <p:cxnSp>
        <p:nvCxnSpPr>
          <p:cNvPr id="6" name="Straight Arrow Connector 5"/>
          <p:cNvCxnSpPr>
            <a:cxnSpLocks noChangeShapeType="1"/>
          </p:cNvCxnSpPr>
          <p:nvPr/>
        </p:nvCxnSpPr>
        <p:spPr bwMode="auto">
          <a:xfrm flipH="1">
            <a:off x="4427984" y="3645024"/>
            <a:ext cx="3528392" cy="686820"/>
          </a:xfrm>
          <a:prstGeom prst="straightConnector1">
            <a:avLst/>
          </a:prstGeom>
          <a:noFill/>
          <a:ln w="50800" algn="ctr">
            <a:solidFill>
              <a:srgbClr val="FF0000"/>
            </a:solidFill>
            <a:miter lim="800000"/>
            <a:headEnd/>
            <a:tailEnd type="arrow" w="med" len="med"/>
          </a:ln>
        </p:spPr>
      </p:cxnSp>
      <p:sp>
        <p:nvSpPr>
          <p:cNvPr id="4" name="TextBox 3"/>
          <p:cNvSpPr txBox="1"/>
          <p:nvPr/>
        </p:nvSpPr>
        <p:spPr>
          <a:xfrm>
            <a:off x="2231740" y="472026"/>
            <a:ext cx="5365571" cy="369332"/>
          </a:xfrm>
          <a:prstGeom prst="rect">
            <a:avLst/>
          </a:prstGeom>
          <a:solidFill>
            <a:srgbClr val="FFFF00"/>
          </a:solidFill>
        </p:spPr>
        <p:txBody>
          <a:bodyPr wrap="none" rtlCol="0">
            <a:spAutoFit/>
          </a:bodyPr>
          <a:lstStyle/>
          <a:p>
            <a:r>
              <a:rPr lang="en-US" dirty="0"/>
              <a:t>Lecture slides also available from this menu button</a:t>
            </a:r>
          </a:p>
        </p:txBody>
      </p:sp>
      <p:sp>
        <p:nvSpPr>
          <p:cNvPr id="13" name="TextBox 12"/>
          <p:cNvSpPr txBox="1"/>
          <p:nvPr/>
        </p:nvSpPr>
        <p:spPr>
          <a:xfrm>
            <a:off x="1949998" y="5594025"/>
            <a:ext cx="6143733" cy="369332"/>
          </a:xfrm>
          <a:prstGeom prst="rect">
            <a:avLst/>
          </a:prstGeom>
          <a:solidFill>
            <a:srgbClr val="FFFF00"/>
          </a:solidFill>
        </p:spPr>
        <p:txBody>
          <a:bodyPr wrap="none" rtlCol="0">
            <a:spAutoFit/>
          </a:bodyPr>
          <a:lstStyle/>
          <a:p>
            <a:r>
              <a:rPr lang="en-US" dirty="0"/>
              <a:t>Practice Gateway Test is accessible from this menu button</a:t>
            </a:r>
          </a:p>
        </p:txBody>
      </p:sp>
      <p:pic>
        <p:nvPicPr>
          <p:cNvPr id="25602" name="Picture 2" descr="C:\Users\schmidtlaur\Desktop\Math90 Button sh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40" y="1592796"/>
            <a:ext cx="2638425" cy="3333750"/>
          </a:xfrm>
          <a:prstGeom prst="rect">
            <a:avLst/>
          </a:prstGeom>
          <a:noFill/>
          <a:extLst>
            <a:ext uri="{909E8E84-426E-40DD-AFC4-6F175D3DCCD1}">
              <a14:hiddenFill xmlns:a14="http://schemas.microsoft.com/office/drawing/2010/main">
                <a:solidFill>
                  <a:srgbClr val="FFFFFF"/>
                </a:solidFill>
              </a14:hiddenFill>
            </a:ext>
          </a:extLst>
        </p:spPr>
      </p:pic>
      <p:pic>
        <p:nvPicPr>
          <p:cNvPr id="25603" name="Picture 3" descr="C:\Users\schmidtlaur\Desktop\Math90 Home sho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3171" y="1622370"/>
            <a:ext cx="6331317" cy="356635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cxnSpLocks noChangeShapeType="1"/>
          </p:cNvCxnSpPr>
          <p:nvPr/>
        </p:nvCxnSpPr>
        <p:spPr bwMode="auto">
          <a:xfrm flipH="1">
            <a:off x="1142002" y="645292"/>
            <a:ext cx="1089738" cy="1440160"/>
          </a:xfrm>
          <a:prstGeom prst="straightConnector1">
            <a:avLst/>
          </a:prstGeom>
          <a:noFill/>
          <a:ln w="50800" algn="ctr">
            <a:solidFill>
              <a:srgbClr val="FF0000"/>
            </a:solidFill>
            <a:miter lim="800000"/>
            <a:headEnd/>
            <a:tailEnd type="arrow" w="med" len="med"/>
          </a:ln>
        </p:spPr>
      </p:cxnSp>
      <p:cxnSp>
        <p:nvCxnSpPr>
          <p:cNvPr id="12" name="Straight Arrow Connector 11"/>
          <p:cNvCxnSpPr>
            <a:cxnSpLocks noChangeShapeType="1"/>
          </p:cNvCxnSpPr>
          <p:nvPr/>
        </p:nvCxnSpPr>
        <p:spPr bwMode="auto">
          <a:xfrm flipH="1" flipV="1">
            <a:off x="1259632" y="3717032"/>
            <a:ext cx="972108" cy="1768842"/>
          </a:xfrm>
          <a:prstGeom prst="straightConnector1">
            <a:avLst/>
          </a:prstGeom>
          <a:noFill/>
          <a:ln w="50800" algn="ctr">
            <a:solidFill>
              <a:srgbClr val="FF0000"/>
            </a:solidFill>
            <a:miter lim="800000"/>
            <a:headEnd/>
            <a:tailEnd type="arrow" w="med" len="med"/>
          </a:ln>
        </p:spPr>
      </p:cxnSp>
    </p:spTree>
    <p:extLst>
      <p:ext uri="{BB962C8B-B14F-4D97-AF65-F5344CB8AC3E}">
        <p14:creationId xmlns:p14="http://schemas.microsoft.com/office/powerpoint/2010/main" val="38476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
          <p:cNvGrpSpPr>
            <a:grpSpLocks/>
          </p:cNvGrpSpPr>
          <p:nvPr/>
        </p:nvGrpSpPr>
        <p:grpSpPr bwMode="auto">
          <a:xfrm>
            <a:off x="533400" y="654050"/>
            <a:ext cx="2322513" cy="793750"/>
            <a:chOff x="192" y="240"/>
            <a:chExt cx="1200" cy="480"/>
          </a:xfrm>
        </p:grpSpPr>
        <p:sp>
          <p:nvSpPr>
            <p:cNvPr id="18458" name="Rectangle 3"/>
            <p:cNvSpPr>
              <a:spLocks noChangeArrowheads="1"/>
            </p:cNvSpPr>
            <p:nvPr/>
          </p:nvSpPr>
          <p:spPr bwMode="auto">
            <a:xfrm>
              <a:off x="192" y="240"/>
              <a:ext cx="1200" cy="48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59" name="Text Box 4"/>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3200" b="1">
                  <a:solidFill>
                    <a:srgbClr val="422100"/>
                  </a:solidFill>
                </a:rPr>
                <a:t>Example</a:t>
              </a:r>
            </a:p>
          </p:txBody>
        </p:sp>
      </p:grpSp>
      <p:sp>
        <p:nvSpPr>
          <p:cNvPr id="18435" name="Text Box 5"/>
          <p:cNvSpPr txBox="1">
            <a:spLocks noChangeArrowheads="1"/>
          </p:cNvSpPr>
          <p:nvPr/>
        </p:nvSpPr>
        <p:spPr bwMode="auto">
          <a:xfrm>
            <a:off x="990600" y="1752600"/>
            <a:ext cx="556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a:t>Simplify the following fractions.</a:t>
            </a:r>
          </a:p>
        </p:txBody>
      </p:sp>
      <p:graphicFrame>
        <p:nvGraphicFramePr>
          <p:cNvPr id="18436" name="Object 6"/>
          <p:cNvGraphicFramePr>
            <a:graphicFrameLocks noChangeAspect="1"/>
          </p:cNvGraphicFramePr>
          <p:nvPr/>
        </p:nvGraphicFramePr>
        <p:xfrm>
          <a:off x="1447800" y="2514600"/>
          <a:ext cx="796925" cy="914400"/>
        </p:xfrm>
        <a:graphic>
          <a:graphicData uri="http://schemas.openxmlformats.org/presentationml/2006/ole">
            <mc:AlternateContent xmlns:mc="http://schemas.openxmlformats.org/markup-compatibility/2006">
              <mc:Choice xmlns:v="urn:schemas-microsoft-com:vml" Requires="v">
                <p:oleObj spid="_x0000_s1026" name="Equation" r:id="rId3" imgW="342751" imgH="393529" progId="Equation.3">
                  <p:embed/>
                </p:oleObj>
              </mc:Choice>
              <mc:Fallback>
                <p:oleObj name="Equation" r:id="rId3" imgW="342751" imgH="393529" progId="Equation.3">
                  <p:embed/>
                  <p:pic>
                    <p:nvPicPr>
                      <p:cNvPr id="1843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514600"/>
                        <a:ext cx="7969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3" name="Object 7"/>
          <p:cNvGraphicFramePr>
            <a:graphicFrameLocks noChangeAspect="1"/>
          </p:cNvGraphicFramePr>
          <p:nvPr/>
        </p:nvGraphicFramePr>
        <p:xfrm>
          <a:off x="2286000" y="2514600"/>
          <a:ext cx="2006600" cy="914400"/>
        </p:xfrm>
        <a:graphic>
          <a:graphicData uri="http://schemas.openxmlformats.org/presentationml/2006/ole">
            <mc:AlternateContent xmlns:mc="http://schemas.openxmlformats.org/markup-compatibility/2006">
              <mc:Choice xmlns:v="urn:schemas-microsoft-com:vml" Requires="v">
                <p:oleObj spid="_x0000_s1027" name="Equation" r:id="rId5" imgW="863225" imgH="393529" progId="Equation.3">
                  <p:embed/>
                </p:oleObj>
              </mc:Choice>
              <mc:Fallback>
                <p:oleObj name="Equation" r:id="rId5" imgW="863225" imgH="393529" progId="Equation.3">
                  <p:embed/>
                  <p:pic>
                    <p:nvPicPr>
                      <p:cNvPr id="18842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2514600"/>
                        <a:ext cx="20066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8"/>
          <p:cNvGrpSpPr>
            <a:grpSpLocks/>
          </p:cNvGrpSpPr>
          <p:nvPr/>
        </p:nvGrpSpPr>
        <p:grpSpPr bwMode="auto">
          <a:xfrm>
            <a:off x="2667000" y="2514600"/>
            <a:ext cx="1295400" cy="914400"/>
            <a:chOff x="1680" y="1584"/>
            <a:chExt cx="816" cy="576"/>
          </a:xfrm>
        </p:grpSpPr>
        <p:sp>
          <p:nvSpPr>
            <p:cNvPr id="18454" name="Line 9"/>
            <p:cNvSpPr>
              <a:spLocks noChangeShapeType="1"/>
            </p:cNvSpPr>
            <p:nvPr/>
          </p:nvSpPr>
          <p:spPr bwMode="auto">
            <a:xfrm flipV="1">
              <a:off x="1680" y="1584"/>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55" name="Line 10"/>
            <p:cNvSpPr>
              <a:spLocks noChangeShapeType="1"/>
            </p:cNvSpPr>
            <p:nvPr/>
          </p:nvSpPr>
          <p:spPr bwMode="auto">
            <a:xfrm flipV="1">
              <a:off x="1872" y="1584"/>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56" name="Line 11"/>
            <p:cNvSpPr>
              <a:spLocks noChangeShapeType="1"/>
            </p:cNvSpPr>
            <p:nvPr/>
          </p:nvSpPr>
          <p:spPr bwMode="auto">
            <a:xfrm flipV="1">
              <a:off x="2112" y="1920"/>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57" name="Line 12"/>
            <p:cNvSpPr>
              <a:spLocks noChangeShapeType="1"/>
            </p:cNvSpPr>
            <p:nvPr/>
          </p:nvSpPr>
          <p:spPr bwMode="auto">
            <a:xfrm flipV="1">
              <a:off x="2304" y="1920"/>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aphicFrame>
        <p:nvGraphicFramePr>
          <p:cNvPr id="188429" name="Object 13"/>
          <p:cNvGraphicFramePr>
            <a:graphicFrameLocks noChangeAspect="1"/>
          </p:cNvGraphicFramePr>
          <p:nvPr/>
        </p:nvGraphicFramePr>
        <p:xfrm>
          <a:off x="4343400" y="2514600"/>
          <a:ext cx="1327150" cy="914400"/>
        </p:xfrm>
        <a:graphic>
          <a:graphicData uri="http://schemas.openxmlformats.org/presentationml/2006/ole">
            <mc:AlternateContent xmlns:mc="http://schemas.openxmlformats.org/markup-compatibility/2006">
              <mc:Choice xmlns:v="urn:schemas-microsoft-com:vml" Requires="v">
                <p:oleObj spid="_x0000_s1028" name="Equation" r:id="rId7" imgW="571252" imgH="393529" progId="Equation.3">
                  <p:embed/>
                </p:oleObj>
              </mc:Choice>
              <mc:Fallback>
                <p:oleObj name="Equation" r:id="rId7" imgW="571252" imgH="393529" progId="Equation.3">
                  <p:embed/>
                  <p:pic>
                    <p:nvPicPr>
                      <p:cNvPr id="188429"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2514600"/>
                        <a:ext cx="13271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30" name="Object 14"/>
          <p:cNvGraphicFramePr>
            <a:graphicFrameLocks noChangeAspect="1"/>
          </p:cNvGraphicFramePr>
          <p:nvPr/>
        </p:nvGraphicFramePr>
        <p:xfrm>
          <a:off x="5715000" y="2514600"/>
          <a:ext cx="323850" cy="914400"/>
        </p:xfrm>
        <a:graphic>
          <a:graphicData uri="http://schemas.openxmlformats.org/presentationml/2006/ole">
            <mc:AlternateContent xmlns:mc="http://schemas.openxmlformats.org/markup-compatibility/2006">
              <mc:Choice xmlns:v="urn:schemas-microsoft-com:vml" Requires="v">
                <p:oleObj spid="_x0000_s1029" name="Equation" r:id="rId9" imgW="139639" imgH="393529" progId="Equation.3">
                  <p:embed/>
                </p:oleObj>
              </mc:Choice>
              <mc:Fallback>
                <p:oleObj name="Equation" r:id="rId9" imgW="139639" imgH="393529" progId="Equation.3">
                  <p:embed/>
                  <p:pic>
                    <p:nvPicPr>
                      <p:cNvPr id="18843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2514600"/>
                        <a:ext cx="3238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31" name="Object 15"/>
          <p:cNvGraphicFramePr>
            <a:graphicFrameLocks noChangeAspect="1"/>
          </p:cNvGraphicFramePr>
          <p:nvPr/>
        </p:nvGraphicFramePr>
        <p:xfrm>
          <a:off x="1447800" y="3886200"/>
          <a:ext cx="796925" cy="914400"/>
        </p:xfrm>
        <a:graphic>
          <a:graphicData uri="http://schemas.openxmlformats.org/presentationml/2006/ole">
            <mc:AlternateContent xmlns:mc="http://schemas.openxmlformats.org/markup-compatibility/2006">
              <mc:Choice xmlns:v="urn:schemas-microsoft-com:vml" Requires="v">
                <p:oleObj spid="_x0000_s1030" name="Equation" r:id="rId11" imgW="342751" imgH="393529" progId="Equation.3">
                  <p:embed/>
                </p:oleObj>
              </mc:Choice>
              <mc:Fallback>
                <p:oleObj name="Equation" r:id="rId11" imgW="342751" imgH="393529" progId="Equation.3">
                  <p:embed/>
                  <p:pic>
                    <p:nvPicPr>
                      <p:cNvPr id="188431"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3886200"/>
                        <a:ext cx="7969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32" name="Object 16"/>
          <p:cNvGraphicFramePr>
            <a:graphicFrameLocks noChangeAspect="1"/>
          </p:cNvGraphicFramePr>
          <p:nvPr/>
        </p:nvGraphicFramePr>
        <p:xfrm>
          <a:off x="2286000" y="3886200"/>
          <a:ext cx="974725" cy="914400"/>
        </p:xfrm>
        <a:graphic>
          <a:graphicData uri="http://schemas.openxmlformats.org/presentationml/2006/ole">
            <mc:AlternateContent xmlns:mc="http://schemas.openxmlformats.org/markup-compatibility/2006">
              <mc:Choice xmlns:v="urn:schemas-microsoft-com:vml" Requires="v">
                <p:oleObj spid="_x0000_s1031" name="Equation" r:id="rId13" imgW="418918" imgH="393529" progId="Equation.3">
                  <p:embed/>
                </p:oleObj>
              </mc:Choice>
              <mc:Fallback>
                <p:oleObj name="Equation" r:id="rId13" imgW="418918" imgH="393529" progId="Equation.3">
                  <p:embed/>
                  <p:pic>
                    <p:nvPicPr>
                      <p:cNvPr id="188432"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6000" y="3886200"/>
                        <a:ext cx="9747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33" name="Text Box 17"/>
          <p:cNvSpPr txBox="1">
            <a:spLocks noChangeArrowheads="1"/>
          </p:cNvSpPr>
          <p:nvPr/>
        </p:nvSpPr>
        <p:spPr bwMode="auto">
          <a:xfrm>
            <a:off x="3657600" y="3962400"/>
            <a:ext cx="533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dirty="0"/>
              <a:t>Since there are no common factors, the original fraction is already simplified.</a:t>
            </a:r>
          </a:p>
        </p:txBody>
      </p:sp>
      <p:graphicFrame>
        <p:nvGraphicFramePr>
          <p:cNvPr id="188434" name="Object 18"/>
          <p:cNvGraphicFramePr>
            <a:graphicFrameLocks noChangeAspect="1"/>
          </p:cNvGraphicFramePr>
          <p:nvPr/>
        </p:nvGraphicFramePr>
        <p:xfrm>
          <a:off x="1447800" y="5257800"/>
          <a:ext cx="796925" cy="914400"/>
        </p:xfrm>
        <a:graphic>
          <a:graphicData uri="http://schemas.openxmlformats.org/presentationml/2006/ole">
            <mc:AlternateContent xmlns:mc="http://schemas.openxmlformats.org/markup-compatibility/2006">
              <mc:Choice xmlns:v="urn:schemas-microsoft-com:vml" Requires="v">
                <p:oleObj spid="_x0000_s1032" name="Equation" r:id="rId15" imgW="342751" imgH="393529" progId="Equation.3">
                  <p:embed/>
                </p:oleObj>
              </mc:Choice>
              <mc:Fallback>
                <p:oleObj name="Equation" r:id="rId15" imgW="342751" imgH="393529" progId="Equation.3">
                  <p:embed/>
                  <p:pic>
                    <p:nvPicPr>
                      <p:cNvPr id="188434"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7800" y="5257800"/>
                        <a:ext cx="7969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35" name="Object 19"/>
          <p:cNvGraphicFramePr>
            <a:graphicFrameLocks noChangeAspect="1"/>
          </p:cNvGraphicFramePr>
          <p:nvPr/>
        </p:nvGraphicFramePr>
        <p:xfrm>
          <a:off x="2255838" y="5254625"/>
          <a:ext cx="1622425" cy="914400"/>
        </p:xfrm>
        <a:graphic>
          <a:graphicData uri="http://schemas.openxmlformats.org/presentationml/2006/ole">
            <mc:AlternateContent xmlns:mc="http://schemas.openxmlformats.org/markup-compatibility/2006">
              <mc:Choice xmlns:v="urn:schemas-microsoft-com:vml" Requires="v">
                <p:oleObj spid="_x0000_s1033" name="Equation" r:id="rId17" imgW="698197" imgH="393529" progId="Equation.3">
                  <p:embed/>
                </p:oleObj>
              </mc:Choice>
              <mc:Fallback>
                <p:oleObj name="Equation" r:id="rId17" imgW="698197" imgH="393529" progId="Equation.3">
                  <p:embed/>
                  <p:pic>
                    <p:nvPicPr>
                      <p:cNvPr id="188435"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55838" y="5254625"/>
                        <a:ext cx="16224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36" name="Object 20"/>
          <p:cNvGraphicFramePr>
            <a:graphicFrameLocks noChangeAspect="1"/>
          </p:cNvGraphicFramePr>
          <p:nvPr/>
        </p:nvGraphicFramePr>
        <p:xfrm>
          <a:off x="3962400" y="5257800"/>
          <a:ext cx="323850" cy="914400"/>
        </p:xfrm>
        <a:graphic>
          <a:graphicData uri="http://schemas.openxmlformats.org/presentationml/2006/ole">
            <mc:AlternateContent xmlns:mc="http://schemas.openxmlformats.org/markup-compatibility/2006">
              <mc:Choice xmlns:v="urn:schemas-microsoft-com:vml" Requires="v">
                <p:oleObj spid="_x0000_s1034" name="Equation" r:id="rId19" imgW="139639" imgH="393529" progId="Equation.3">
                  <p:embed/>
                </p:oleObj>
              </mc:Choice>
              <mc:Fallback>
                <p:oleObj name="Equation" r:id="rId19" imgW="139639" imgH="393529" progId="Equation.3">
                  <p:embed/>
                  <p:pic>
                    <p:nvPicPr>
                      <p:cNvPr id="188436"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62400" y="5257800"/>
                        <a:ext cx="3238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21"/>
          <p:cNvGrpSpPr>
            <a:grpSpLocks/>
          </p:cNvGrpSpPr>
          <p:nvPr/>
        </p:nvGrpSpPr>
        <p:grpSpPr bwMode="auto">
          <a:xfrm>
            <a:off x="2286000" y="5257800"/>
            <a:ext cx="1143000" cy="914400"/>
            <a:chOff x="1440" y="3312"/>
            <a:chExt cx="720" cy="576"/>
          </a:xfrm>
        </p:grpSpPr>
        <p:sp>
          <p:nvSpPr>
            <p:cNvPr id="18448" name="Line 22"/>
            <p:cNvSpPr>
              <a:spLocks noChangeShapeType="1"/>
            </p:cNvSpPr>
            <p:nvPr/>
          </p:nvSpPr>
          <p:spPr bwMode="auto">
            <a:xfrm flipV="1">
              <a:off x="1584" y="3312"/>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49" name="Line 23"/>
            <p:cNvSpPr>
              <a:spLocks noChangeShapeType="1"/>
            </p:cNvSpPr>
            <p:nvPr/>
          </p:nvSpPr>
          <p:spPr bwMode="auto">
            <a:xfrm flipV="1">
              <a:off x="1776" y="3312"/>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50" name="Line 24"/>
            <p:cNvSpPr>
              <a:spLocks noChangeShapeType="1"/>
            </p:cNvSpPr>
            <p:nvPr/>
          </p:nvSpPr>
          <p:spPr bwMode="auto">
            <a:xfrm flipV="1">
              <a:off x="1968" y="3312"/>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51" name="Line 25"/>
            <p:cNvSpPr>
              <a:spLocks noChangeShapeType="1"/>
            </p:cNvSpPr>
            <p:nvPr/>
          </p:nvSpPr>
          <p:spPr bwMode="auto">
            <a:xfrm flipV="1">
              <a:off x="1440" y="3648"/>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52" name="Line 26"/>
            <p:cNvSpPr>
              <a:spLocks noChangeShapeType="1"/>
            </p:cNvSpPr>
            <p:nvPr/>
          </p:nvSpPr>
          <p:spPr bwMode="auto">
            <a:xfrm flipV="1">
              <a:off x="1680" y="3648"/>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53" name="Line 27"/>
            <p:cNvSpPr>
              <a:spLocks noChangeShapeType="1"/>
            </p:cNvSpPr>
            <p:nvPr/>
          </p:nvSpPr>
          <p:spPr bwMode="auto">
            <a:xfrm flipV="1">
              <a:off x="1872" y="3648"/>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84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84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84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84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843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843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8843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8843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8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73063" y="1822450"/>
            <a:ext cx="8610600" cy="4525963"/>
          </a:xfrm>
        </p:spPr>
        <p:txBody>
          <a:bodyPr/>
          <a:lstStyle/>
          <a:p>
            <a:pPr>
              <a:buFont typeface="Arial" charset="0"/>
              <a:buNone/>
            </a:pPr>
            <a:r>
              <a:rPr lang="en-US" sz="3600" dirty="0"/>
              <a:t>   These kinds of problems DO NOT require finding a common denominator. They can be most easily done by </a:t>
            </a:r>
            <a:r>
              <a:rPr lang="en-US" sz="3600" b="1" dirty="0">
                <a:solidFill>
                  <a:srgbClr val="0000FF"/>
                </a:solidFill>
              </a:rPr>
              <a:t>factoring </a:t>
            </a:r>
            <a:r>
              <a:rPr lang="en-US" sz="3600" dirty="0"/>
              <a:t>both the </a:t>
            </a:r>
            <a:r>
              <a:rPr lang="en-US" sz="3600" b="1" dirty="0">
                <a:solidFill>
                  <a:srgbClr val="0000FF"/>
                </a:solidFill>
              </a:rPr>
              <a:t>numerator</a:t>
            </a:r>
            <a:r>
              <a:rPr lang="en-US" sz="3600" dirty="0"/>
              <a:t> (top number) and </a:t>
            </a:r>
            <a:r>
              <a:rPr lang="en-US" sz="3600" b="1" dirty="0">
                <a:solidFill>
                  <a:srgbClr val="0000FF"/>
                </a:solidFill>
              </a:rPr>
              <a:t>denominator</a:t>
            </a:r>
            <a:r>
              <a:rPr lang="en-US" sz="3600" dirty="0"/>
              <a:t> of both fractions into a product of </a:t>
            </a:r>
            <a:r>
              <a:rPr lang="en-US" sz="3600" b="1" dirty="0">
                <a:solidFill>
                  <a:srgbClr val="0000FF"/>
                </a:solidFill>
              </a:rPr>
              <a:t>prime numbers, </a:t>
            </a:r>
            <a:r>
              <a:rPr lang="en-US" sz="3600" dirty="0"/>
              <a:t>and then </a:t>
            </a:r>
            <a:r>
              <a:rPr lang="en-US" sz="3600" b="1" dirty="0">
                <a:solidFill>
                  <a:srgbClr val="0000FF"/>
                </a:solidFill>
              </a:rPr>
              <a:t>canceling </a:t>
            </a:r>
            <a:r>
              <a:rPr lang="en-US" sz="3600" dirty="0"/>
              <a:t>any</a:t>
            </a:r>
            <a:r>
              <a:rPr lang="en-US" sz="3600" b="1" dirty="0">
                <a:solidFill>
                  <a:srgbClr val="0000FF"/>
                </a:solidFill>
              </a:rPr>
              <a:t> common factors </a:t>
            </a:r>
            <a:r>
              <a:rPr lang="en-US" sz="2800" dirty="0"/>
              <a:t>(numbers that appear on both the top and the bottom)</a:t>
            </a:r>
            <a:r>
              <a:rPr lang="en-US" sz="3600" dirty="0"/>
              <a:t>.</a:t>
            </a:r>
          </a:p>
        </p:txBody>
      </p:sp>
      <p:sp>
        <p:nvSpPr>
          <p:cNvPr id="4" name="Slide Number Placeholder 3"/>
          <p:cNvSpPr>
            <a:spLocks noGrp="1"/>
          </p:cNvSpPr>
          <p:nvPr>
            <p:ph type="sldNum" sz="quarter" idx="12"/>
          </p:nvPr>
        </p:nvSpPr>
        <p:spPr/>
        <p:txBody>
          <a:bodyPr/>
          <a:lstStyle/>
          <a:p>
            <a:pPr>
              <a:defRPr/>
            </a:pPr>
            <a:fld id="{A591082B-8341-4BB6-B1CF-CAC88C308CC6}" type="slidenum">
              <a:rPr lang="en-US" smtClean="0"/>
              <a:pPr>
                <a:defRPr/>
              </a:pPr>
              <a:t>11</a:t>
            </a:fld>
            <a:endParaRPr lang="en-US"/>
          </a:p>
        </p:txBody>
      </p:sp>
      <p:sp>
        <p:nvSpPr>
          <p:cNvPr id="22532" name="Title 5"/>
          <p:cNvSpPr>
            <a:spLocks noGrp="1"/>
          </p:cNvSpPr>
          <p:nvPr>
            <p:ph type="title"/>
          </p:nvPr>
        </p:nvSpPr>
        <p:spPr/>
        <p:txBody>
          <a:bodyPr/>
          <a:lstStyle/>
          <a:p>
            <a:r>
              <a:rPr lang="en-US" b="1" dirty="0">
                <a:solidFill>
                  <a:srgbClr val="FF0000"/>
                </a:solidFill>
              </a:rPr>
              <a:t>Basic strategy for </a:t>
            </a:r>
            <a:r>
              <a:rPr lang="en-US" b="1" dirty="0">
                <a:solidFill>
                  <a:srgbClr val="CC00CC"/>
                </a:solidFill>
              </a:rPr>
              <a:t>multiplying</a:t>
            </a:r>
            <a:r>
              <a:rPr lang="en-US" b="1" dirty="0">
                <a:solidFill>
                  <a:srgbClr val="FF0000"/>
                </a:solidFill>
              </a:rPr>
              <a:t> and </a:t>
            </a:r>
            <a:r>
              <a:rPr lang="en-US" b="1" dirty="0">
                <a:solidFill>
                  <a:srgbClr val="CC00CC"/>
                </a:solidFill>
              </a:rPr>
              <a:t>dividing</a:t>
            </a:r>
            <a:r>
              <a:rPr lang="en-US" b="1" dirty="0">
                <a:solidFill>
                  <a:srgbClr val="FF0000"/>
                </a:solidFill>
              </a:rPr>
              <a:t> fractions: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28600" y="-152400"/>
            <a:ext cx="8534400" cy="1219200"/>
          </a:xfrm>
        </p:spPr>
        <p:txBody>
          <a:bodyPr/>
          <a:lstStyle/>
          <a:p>
            <a:pPr eaLnBrk="1" hangingPunct="1"/>
            <a:r>
              <a:rPr lang="en-US" sz="3800"/>
              <a:t>Sample Problem: </a:t>
            </a:r>
            <a:r>
              <a:rPr lang="en-US" sz="3800" b="1">
                <a:solidFill>
                  <a:srgbClr val="147676"/>
                </a:solidFill>
              </a:rPr>
              <a:t>Multiplying fractions</a:t>
            </a:r>
          </a:p>
        </p:txBody>
      </p:sp>
      <p:sp>
        <p:nvSpPr>
          <p:cNvPr id="5" name="TextBox 4"/>
          <p:cNvSpPr txBox="1">
            <a:spLocks noChangeArrowheads="1"/>
          </p:cNvSpPr>
          <p:nvPr/>
        </p:nvSpPr>
        <p:spPr bwMode="auto">
          <a:xfrm>
            <a:off x="0" y="2667000"/>
            <a:ext cx="12577763" cy="621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b="1">
                <a:latin typeface="Calibri" pitchFamily="34" charset="0"/>
              </a:rPr>
              <a:t>Step 1:  </a:t>
            </a:r>
            <a:r>
              <a:rPr lang="en-US" sz="2800">
                <a:latin typeface="Calibri" pitchFamily="34" charset="0"/>
              </a:rPr>
              <a:t>Factor both the numerators and denominators into </a:t>
            </a:r>
          </a:p>
          <a:p>
            <a:pPr eaLnBrk="1" hangingPunct="1"/>
            <a:r>
              <a:rPr lang="en-US" sz="2800">
                <a:latin typeface="Calibri" pitchFamily="34" charset="0"/>
              </a:rPr>
              <a:t>prime factors, then write each fraction in factored form:</a:t>
            </a:r>
          </a:p>
          <a:p>
            <a:pPr eaLnBrk="1" hangingPunct="1"/>
            <a:endParaRPr lang="en-US" sz="1400">
              <a:latin typeface="Calibri" pitchFamily="34" charset="0"/>
            </a:endParaRPr>
          </a:p>
          <a:p>
            <a:pPr eaLnBrk="1" hangingPunct="1"/>
            <a:r>
              <a:rPr lang="en-US" sz="2400">
                <a:latin typeface="Calibri" pitchFamily="34" charset="0"/>
              </a:rPr>
              <a:t>     </a:t>
            </a:r>
            <a:r>
              <a:rPr lang="en-US" sz="3600">
                <a:latin typeface="Calibri" pitchFamily="34" charset="0"/>
              </a:rPr>
              <a:t>First fraction:  	</a:t>
            </a:r>
            <a:r>
              <a:rPr lang="en-US" sz="3600" b="1">
                <a:solidFill>
                  <a:srgbClr val="00B050"/>
                </a:solidFill>
                <a:latin typeface="Calibri" pitchFamily="34" charset="0"/>
              </a:rPr>
              <a:t>39= 3∙13  </a:t>
            </a:r>
            <a:r>
              <a:rPr lang="en-US" sz="3600" b="1">
                <a:latin typeface="Calibri" pitchFamily="34" charset="0"/>
              </a:rPr>
              <a:t>and</a:t>
            </a:r>
            <a:r>
              <a:rPr lang="en-US" sz="3600" b="1">
                <a:solidFill>
                  <a:srgbClr val="00B050"/>
                </a:solidFill>
                <a:latin typeface="Calibri" pitchFamily="34" charset="0"/>
              </a:rPr>
              <a:t>   </a:t>
            </a:r>
            <a:r>
              <a:rPr lang="en-US" sz="3600" b="1">
                <a:solidFill>
                  <a:srgbClr val="FF0000"/>
                </a:solidFill>
                <a:latin typeface="Calibri" pitchFamily="34" charset="0"/>
              </a:rPr>
              <a:t>50 = 2∙5∙5</a:t>
            </a:r>
            <a:endParaRPr lang="en-US" sz="3600" b="1">
              <a:latin typeface="Calibri" pitchFamily="34" charset="0"/>
            </a:endParaRPr>
          </a:p>
          <a:p>
            <a:pPr eaLnBrk="1" hangingPunct="1"/>
            <a:r>
              <a:rPr lang="en-US" sz="3600">
                <a:latin typeface="Calibri" pitchFamily="34" charset="0"/>
              </a:rPr>
              <a:t> Second fraction:   	</a:t>
            </a:r>
            <a:r>
              <a:rPr lang="en-US" sz="3600" b="1">
                <a:solidFill>
                  <a:srgbClr val="00B050"/>
                </a:solidFill>
                <a:latin typeface="Calibri" pitchFamily="34" charset="0"/>
              </a:rPr>
              <a:t>15= 3∙5    </a:t>
            </a:r>
            <a:r>
              <a:rPr lang="en-US" sz="3600" b="1">
                <a:latin typeface="Calibri" pitchFamily="34" charset="0"/>
              </a:rPr>
              <a:t>and</a:t>
            </a:r>
            <a:r>
              <a:rPr lang="en-US" sz="3600" b="1">
                <a:solidFill>
                  <a:srgbClr val="00B050"/>
                </a:solidFill>
                <a:latin typeface="Calibri" pitchFamily="34" charset="0"/>
              </a:rPr>
              <a:t>   </a:t>
            </a:r>
            <a:r>
              <a:rPr lang="en-US" sz="3600" b="1">
                <a:solidFill>
                  <a:srgbClr val="FF0000"/>
                </a:solidFill>
                <a:latin typeface="Calibri" pitchFamily="34" charset="0"/>
              </a:rPr>
              <a:t>26 = 2∙13</a:t>
            </a:r>
            <a:r>
              <a:rPr lang="en-US" sz="3600" b="1">
                <a:latin typeface="Calibri" pitchFamily="34" charset="0"/>
              </a:rPr>
              <a:t>  </a:t>
            </a:r>
          </a:p>
          <a:p>
            <a:pPr eaLnBrk="1" hangingPunct="1"/>
            <a:endParaRPr lang="en-US" sz="2400" b="1">
              <a:latin typeface="Calibri" pitchFamily="34" charset="0"/>
            </a:endParaRPr>
          </a:p>
          <a:p>
            <a:pPr eaLnBrk="1" hangingPunct="1"/>
            <a:r>
              <a:rPr lang="en-US" sz="3600" b="1">
                <a:latin typeface="Calibri" pitchFamily="34" charset="0"/>
              </a:rPr>
              <a:t>So you can write  </a:t>
            </a:r>
            <a:r>
              <a:rPr lang="en-US" sz="3600" b="1" u="sng">
                <a:latin typeface="Calibri" pitchFamily="34" charset="0"/>
              </a:rPr>
              <a:t>39</a:t>
            </a:r>
            <a:r>
              <a:rPr lang="en-US" sz="3600" b="1">
                <a:latin typeface="Calibri" pitchFamily="34" charset="0"/>
              </a:rPr>
              <a:t> • </a:t>
            </a:r>
            <a:r>
              <a:rPr lang="en-US" sz="3600" b="1" u="sng">
                <a:latin typeface="Calibri" pitchFamily="34" charset="0"/>
              </a:rPr>
              <a:t>15</a:t>
            </a:r>
            <a:r>
              <a:rPr lang="en-US" sz="3600">
                <a:latin typeface="Calibri" pitchFamily="34" charset="0"/>
              </a:rPr>
              <a:t>    as </a:t>
            </a:r>
            <a:r>
              <a:rPr lang="en-US" sz="3600">
                <a:solidFill>
                  <a:srgbClr val="009900"/>
                </a:solidFill>
                <a:latin typeface="Calibri" pitchFamily="34" charset="0"/>
              </a:rPr>
              <a:t> </a:t>
            </a:r>
            <a:r>
              <a:rPr lang="en-US" sz="3600" u="sng">
                <a:solidFill>
                  <a:srgbClr val="009900"/>
                </a:solidFill>
                <a:latin typeface="Calibri" pitchFamily="34" charset="0"/>
              </a:rPr>
              <a:t> </a:t>
            </a:r>
            <a:r>
              <a:rPr lang="en-US" sz="3600" b="1" u="sng">
                <a:solidFill>
                  <a:srgbClr val="009900"/>
                </a:solidFill>
                <a:latin typeface="Calibri" pitchFamily="34" charset="0"/>
              </a:rPr>
              <a:t>3∙13 </a:t>
            </a:r>
            <a:r>
              <a:rPr lang="en-US" sz="3600" b="1">
                <a:solidFill>
                  <a:srgbClr val="009900"/>
                </a:solidFill>
                <a:latin typeface="Calibri" pitchFamily="34" charset="0"/>
              </a:rPr>
              <a:t> </a:t>
            </a:r>
            <a:r>
              <a:rPr lang="en-US" sz="3600" b="1">
                <a:latin typeface="Calibri" pitchFamily="34" charset="0"/>
              </a:rPr>
              <a:t>•  </a:t>
            </a:r>
            <a:r>
              <a:rPr lang="en-US" sz="3600" b="1" u="sng">
                <a:solidFill>
                  <a:srgbClr val="00B050"/>
                </a:solidFill>
                <a:latin typeface="Calibri" pitchFamily="34" charset="0"/>
              </a:rPr>
              <a:t>3∙5</a:t>
            </a:r>
            <a:r>
              <a:rPr lang="en-US" sz="3600">
                <a:latin typeface="Calibri" pitchFamily="34" charset="0"/>
              </a:rPr>
              <a:t>              </a:t>
            </a:r>
            <a:r>
              <a:rPr lang="en-US" sz="1200">
                <a:latin typeface="Calibri" pitchFamily="34" charset="0"/>
              </a:rPr>
              <a:t>.</a:t>
            </a:r>
            <a:r>
              <a:rPr lang="en-US" sz="1200" b="1">
                <a:solidFill>
                  <a:srgbClr val="00B050"/>
                </a:solidFill>
                <a:latin typeface="Calibri" pitchFamily="34" charset="0"/>
              </a:rPr>
              <a:t> </a:t>
            </a:r>
            <a:r>
              <a:rPr lang="en-US" sz="3600" b="1">
                <a:solidFill>
                  <a:srgbClr val="00B050"/>
                </a:solidFill>
                <a:latin typeface="Calibri" pitchFamily="34" charset="0"/>
              </a:rPr>
              <a:t>                            </a:t>
            </a:r>
          </a:p>
          <a:p>
            <a:pPr eaLnBrk="1" hangingPunct="1"/>
            <a:r>
              <a:rPr lang="en-US" sz="3600" b="1">
                <a:solidFill>
                  <a:srgbClr val="00B050"/>
                </a:solidFill>
                <a:latin typeface="Calibri" pitchFamily="34" charset="0"/>
              </a:rPr>
              <a:t>                                </a:t>
            </a:r>
            <a:r>
              <a:rPr lang="en-US" sz="3600" b="1">
                <a:latin typeface="Calibri" pitchFamily="34" charset="0"/>
              </a:rPr>
              <a:t>50    </a:t>
            </a:r>
            <a:r>
              <a:rPr lang="en-US" b="1">
                <a:latin typeface="Calibri" pitchFamily="34" charset="0"/>
              </a:rPr>
              <a:t> </a:t>
            </a:r>
            <a:r>
              <a:rPr lang="en-US" sz="3600" b="1">
                <a:latin typeface="Calibri" pitchFamily="34" charset="0"/>
              </a:rPr>
              <a:t>26          </a:t>
            </a:r>
            <a:r>
              <a:rPr lang="en-US" sz="3600" b="1">
                <a:solidFill>
                  <a:srgbClr val="FF0000"/>
                </a:solidFill>
                <a:latin typeface="Calibri" pitchFamily="34" charset="0"/>
              </a:rPr>
              <a:t>2∙5∙5</a:t>
            </a:r>
            <a:r>
              <a:rPr lang="en-US" sz="3600" b="1">
                <a:solidFill>
                  <a:srgbClr val="00B050"/>
                </a:solidFill>
                <a:latin typeface="Calibri" pitchFamily="34" charset="0"/>
              </a:rPr>
              <a:t>     </a:t>
            </a:r>
            <a:r>
              <a:rPr lang="en-US" sz="3600" b="1">
                <a:solidFill>
                  <a:srgbClr val="FF0000"/>
                </a:solidFill>
                <a:latin typeface="Calibri" pitchFamily="34" charset="0"/>
              </a:rPr>
              <a:t>2∙13</a:t>
            </a:r>
          </a:p>
          <a:p>
            <a:pPr eaLnBrk="1" hangingPunct="1"/>
            <a:endParaRPr lang="en-US" sz="3600" b="1">
              <a:solidFill>
                <a:srgbClr val="FF0000"/>
              </a:solidFill>
              <a:latin typeface="Calibri" pitchFamily="34" charset="0"/>
            </a:endParaRPr>
          </a:p>
          <a:p>
            <a:pPr eaLnBrk="1" hangingPunct="1"/>
            <a:endParaRPr lang="en-US" sz="3200" b="1">
              <a:solidFill>
                <a:srgbClr val="FF0000"/>
              </a:solidFill>
              <a:latin typeface="Calibri" pitchFamily="34" charset="0"/>
            </a:endParaRPr>
          </a:p>
          <a:p>
            <a:pPr eaLnBrk="1" hangingPunct="1"/>
            <a:endParaRPr lang="en-US" sz="3200" b="1">
              <a:solidFill>
                <a:srgbClr val="FF0000"/>
              </a:solidFill>
              <a:latin typeface="Calibri" pitchFamily="34" charset="0"/>
            </a:endParaRPr>
          </a:p>
          <a:p>
            <a:pPr eaLnBrk="1" hangingPunct="1"/>
            <a:endParaRPr lang="en-US" sz="2400">
              <a:latin typeface="Calibri" pitchFamily="34" charset="0"/>
            </a:endParaRPr>
          </a:p>
          <a:p>
            <a:pPr eaLnBrk="1" hangingPunct="1"/>
            <a:endParaRPr lang="en-US">
              <a:latin typeface="Calibri" pitchFamily="34" charset="0"/>
            </a:endParaRPr>
          </a:p>
          <a:p>
            <a:pPr eaLnBrk="1" hangingPunct="1"/>
            <a:r>
              <a:rPr lang="en-US">
                <a:latin typeface="Calibri" pitchFamily="34" charset="0"/>
              </a:rPr>
              <a:t>	</a:t>
            </a:r>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588" y="762000"/>
            <a:ext cx="914241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pPr>
              <a:defRPr/>
            </a:pPr>
            <a:fld id="{A1A1A2EC-EC3A-49BF-ABA4-CDCFAB499389}" type="slidenum">
              <a:rPr lang="en-US" smtClean="0"/>
              <a:pPr>
                <a:defRPr/>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0"/>
            <a:ext cx="8001000" cy="533400"/>
          </a:xfrm>
        </p:spPr>
        <p:txBody>
          <a:bodyPr/>
          <a:lstStyle/>
          <a:p>
            <a:pPr eaLnBrk="1" hangingPunct="1"/>
            <a:r>
              <a:rPr lang="en-US" sz="2800"/>
              <a:t>Sample Problem: </a:t>
            </a:r>
            <a:r>
              <a:rPr lang="en-US" sz="2800" b="1">
                <a:solidFill>
                  <a:srgbClr val="147676"/>
                </a:solidFill>
              </a:rPr>
              <a:t>Multiplying fractions </a:t>
            </a:r>
            <a:r>
              <a:rPr lang="en-US" sz="2800" i="1"/>
              <a:t>(continued)</a:t>
            </a:r>
          </a:p>
        </p:txBody>
      </p:sp>
      <p:sp>
        <p:nvSpPr>
          <p:cNvPr id="24579" name="TextBox 9"/>
          <p:cNvSpPr txBox="1">
            <a:spLocks noChangeArrowheads="1"/>
          </p:cNvSpPr>
          <p:nvPr/>
        </p:nvSpPr>
        <p:spPr bwMode="auto">
          <a:xfrm>
            <a:off x="381000" y="1752600"/>
            <a:ext cx="8763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sz="3600">
              <a:latin typeface="Calibri" pitchFamily="34" charset="0"/>
            </a:endParaRPr>
          </a:p>
          <a:p>
            <a:pPr eaLnBrk="1" hangingPunct="1"/>
            <a:endParaRPr lang="en-US" sz="2400">
              <a:latin typeface="Calibri" pitchFamily="34" charset="0"/>
            </a:endParaRPr>
          </a:p>
          <a:p>
            <a:pPr eaLnBrk="1" hangingPunct="1"/>
            <a:endParaRPr lang="en-US">
              <a:latin typeface="Calibri" pitchFamily="34" charset="0"/>
            </a:endParaRPr>
          </a:p>
          <a:p>
            <a:pPr eaLnBrk="1" hangingPunct="1"/>
            <a:r>
              <a:rPr lang="en-US">
                <a:latin typeface="Calibri" pitchFamily="34" charset="0"/>
              </a:rPr>
              <a:t>	 </a:t>
            </a:r>
          </a:p>
        </p:txBody>
      </p:sp>
      <p:sp>
        <p:nvSpPr>
          <p:cNvPr id="7" name="Rectangle 6"/>
          <p:cNvSpPr>
            <a:spLocks noChangeArrowheads="1"/>
          </p:cNvSpPr>
          <p:nvPr/>
        </p:nvSpPr>
        <p:spPr bwMode="auto">
          <a:xfrm>
            <a:off x="0" y="685800"/>
            <a:ext cx="8915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1">
                <a:latin typeface="Calibri" pitchFamily="34" charset="0"/>
              </a:rPr>
              <a:t>Step 2:  </a:t>
            </a:r>
            <a:r>
              <a:rPr lang="en-US" sz="2800">
                <a:latin typeface="Calibri" pitchFamily="34" charset="0"/>
              </a:rPr>
              <a:t>Now just cancel any common factors that appear in both numerator and denominator.  Once you multiply out any remaining factors, the result is your simplified answer.</a:t>
            </a:r>
          </a:p>
        </p:txBody>
      </p:sp>
      <p:sp>
        <p:nvSpPr>
          <p:cNvPr id="9" name="TextBox 8"/>
          <p:cNvSpPr txBox="1">
            <a:spLocks noChangeArrowheads="1"/>
          </p:cNvSpPr>
          <p:nvPr/>
        </p:nvSpPr>
        <p:spPr bwMode="auto">
          <a:xfrm>
            <a:off x="457200" y="2286000"/>
            <a:ext cx="908685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600" b="1">
                <a:solidFill>
                  <a:srgbClr val="FF0000"/>
                </a:solidFill>
                <a:latin typeface="Calibri" pitchFamily="34" charset="0"/>
              </a:rPr>
              <a:t> </a:t>
            </a:r>
            <a:r>
              <a:rPr lang="en-US" sz="4800" b="1" u="sng">
                <a:solidFill>
                  <a:srgbClr val="002060"/>
                </a:solidFill>
                <a:latin typeface="Calibri" pitchFamily="34" charset="0"/>
              </a:rPr>
              <a:t>3∙13</a:t>
            </a:r>
            <a:r>
              <a:rPr lang="en-US" sz="4800" b="1">
                <a:solidFill>
                  <a:srgbClr val="002060"/>
                </a:solidFill>
                <a:latin typeface="Calibri" pitchFamily="34" charset="0"/>
              </a:rPr>
              <a:t>  •  </a:t>
            </a:r>
            <a:r>
              <a:rPr lang="en-US" sz="4800" b="1" u="sng">
                <a:solidFill>
                  <a:srgbClr val="002060"/>
                </a:solidFill>
                <a:latin typeface="Calibri" pitchFamily="34" charset="0"/>
              </a:rPr>
              <a:t>3∙5</a:t>
            </a:r>
            <a:r>
              <a:rPr lang="en-US" sz="4800">
                <a:solidFill>
                  <a:srgbClr val="002060"/>
                </a:solidFill>
                <a:latin typeface="Calibri" pitchFamily="34" charset="0"/>
              </a:rPr>
              <a:t>    =  </a:t>
            </a:r>
            <a:r>
              <a:rPr lang="en-US" sz="4800" u="sng">
                <a:solidFill>
                  <a:srgbClr val="002060"/>
                </a:solidFill>
                <a:latin typeface="Calibri" pitchFamily="34" charset="0"/>
              </a:rPr>
              <a:t> </a:t>
            </a:r>
            <a:r>
              <a:rPr lang="en-US" sz="4800" b="1" u="sng">
                <a:solidFill>
                  <a:srgbClr val="002060"/>
                </a:solidFill>
                <a:latin typeface="Calibri" pitchFamily="34" charset="0"/>
              </a:rPr>
              <a:t>3∙3</a:t>
            </a:r>
            <a:r>
              <a:rPr lang="en-US" sz="4800" u="sng">
                <a:solidFill>
                  <a:srgbClr val="002060"/>
                </a:solidFill>
                <a:latin typeface="Calibri" pitchFamily="34" charset="0"/>
              </a:rPr>
              <a:t> </a:t>
            </a:r>
            <a:r>
              <a:rPr lang="en-US" sz="4800">
                <a:solidFill>
                  <a:srgbClr val="002060"/>
                </a:solidFill>
                <a:latin typeface="Calibri" pitchFamily="34" charset="0"/>
              </a:rPr>
              <a:t> </a:t>
            </a:r>
            <a:r>
              <a:rPr lang="en-US" sz="4800" b="1">
                <a:solidFill>
                  <a:srgbClr val="002060"/>
                </a:solidFill>
                <a:latin typeface="Calibri" pitchFamily="34" charset="0"/>
              </a:rPr>
              <a:t>=    </a:t>
            </a:r>
            <a:r>
              <a:rPr lang="en-US" sz="4800" b="1" u="sng">
                <a:solidFill>
                  <a:srgbClr val="002060"/>
                </a:solidFill>
                <a:latin typeface="Calibri" pitchFamily="34" charset="0"/>
              </a:rPr>
              <a:t> 9 </a:t>
            </a:r>
            <a:r>
              <a:rPr lang="en-US" sz="4800" b="1">
                <a:solidFill>
                  <a:srgbClr val="002060"/>
                </a:solidFill>
                <a:latin typeface="Calibri" pitchFamily="34" charset="0"/>
              </a:rPr>
              <a:t>           </a:t>
            </a:r>
            <a:r>
              <a:rPr lang="en-US" sz="800" b="1">
                <a:solidFill>
                  <a:srgbClr val="002060"/>
                </a:solidFill>
                <a:latin typeface="Calibri" pitchFamily="34" charset="0"/>
              </a:rPr>
              <a:t> </a:t>
            </a:r>
            <a:r>
              <a:rPr lang="en-US" sz="800">
                <a:solidFill>
                  <a:srgbClr val="002060"/>
                </a:solidFill>
                <a:latin typeface="Calibri" pitchFamily="34" charset="0"/>
              </a:rPr>
              <a:t>.</a:t>
            </a:r>
            <a:r>
              <a:rPr lang="en-US" sz="800" b="1">
                <a:solidFill>
                  <a:srgbClr val="002060"/>
                </a:solidFill>
                <a:latin typeface="Calibri" pitchFamily="34" charset="0"/>
              </a:rPr>
              <a:t>                             </a:t>
            </a:r>
          </a:p>
          <a:p>
            <a:pPr eaLnBrk="1" hangingPunct="1"/>
            <a:r>
              <a:rPr lang="en-US" sz="4800" b="1">
                <a:solidFill>
                  <a:srgbClr val="002060"/>
                </a:solidFill>
                <a:latin typeface="Calibri" pitchFamily="34" charset="0"/>
              </a:rPr>
              <a:t>2∙5∙5     2∙13      2∙5∙2      20</a:t>
            </a:r>
          </a:p>
          <a:p>
            <a:pPr eaLnBrk="1" hangingPunct="1"/>
            <a:r>
              <a:rPr lang="en-US" sz="3200" b="1">
                <a:solidFill>
                  <a:srgbClr val="FF0000"/>
                </a:solidFill>
                <a:latin typeface="Calibri" pitchFamily="34" charset="0"/>
              </a:rPr>
              <a:t>     </a:t>
            </a:r>
          </a:p>
          <a:p>
            <a:pPr eaLnBrk="1" hangingPunct="1"/>
            <a:r>
              <a:rPr lang="en-US" sz="3600" b="1">
                <a:solidFill>
                  <a:srgbClr val="FF0000"/>
                </a:solidFill>
                <a:latin typeface="Calibri" pitchFamily="34" charset="0"/>
              </a:rPr>
              <a:t>  </a:t>
            </a:r>
            <a:r>
              <a:rPr lang="en-US" sz="1600" b="1">
                <a:solidFill>
                  <a:srgbClr val="FF0000"/>
                </a:solidFill>
                <a:latin typeface="Calibri" pitchFamily="34" charset="0"/>
              </a:rPr>
              <a:t> </a:t>
            </a:r>
            <a:endParaRPr lang="en-US" sz="3200" b="1">
              <a:solidFill>
                <a:srgbClr val="FF0000"/>
              </a:solidFill>
              <a:latin typeface="Calibri" pitchFamily="34" charset="0"/>
            </a:endParaRPr>
          </a:p>
        </p:txBody>
      </p:sp>
      <p:sp>
        <p:nvSpPr>
          <p:cNvPr id="11" name="TextBox 10"/>
          <p:cNvSpPr txBox="1">
            <a:spLocks noChangeArrowheads="1"/>
          </p:cNvSpPr>
          <p:nvPr/>
        </p:nvSpPr>
        <p:spPr bwMode="auto">
          <a:xfrm>
            <a:off x="838200" y="2286000"/>
            <a:ext cx="272891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4400" b="1">
                <a:solidFill>
                  <a:srgbClr val="FF0000"/>
                </a:solidFill>
                <a:latin typeface="Calibri" pitchFamily="34" charset="0"/>
              </a:rPr>
              <a:t>   </a:t>
            </a:r>
            <a:r>
              <a:rPr lang="en-US" sz="4400" b="1">
                <a:solidFill>
                  <a:srgbClr val="009900"/>
                </a:solidFill>
                <a:latin typeface="Calibri" pitchFamily="34" charset="0"/>
              </a:rPr>
              <a:t>/ </a:t>
            </a:r>
            <a:r>
              <a:rPr lang="en-US" sz="4400" b="1">
                <a:solidFill>
                  <a:srgbClr val="FF0000"/>
                </a:solidFill>
                <a:latin typeface="Calibri" pitchFamily="34" charset="0"/>
              </a:rPr>
              <a:t>           /</a:t>
            </a:r>
          </a:p>
          <a:p>
            <a:pPr eaLnBrk="1" hangingPunct="1"/>
            <a:endParaRPr lang="en-US" sz="400" b="1">
              <a:solidFill>
                <a:srgbClr val="FF0000"/>
              </a:solidFill>
              <a:latin typeface="Calibri" pitchFamily="34" charset="0"/>
            </a:endParaRPr>
          </a:p>
          <a:p>
            <a:pPr eaLnBrk="1" hangingPunct="1"/>
            <a:r>
              <a:rPr lang="en-US" sz="3600" b="1">
                <a:solidFill>
                  <a:srgbClr val="FF0000"/>
                </a:solidFill>
                <a:latin typeface="Calibri" pitchFamily="34" charset="0"/>
              </a:rPr>
              <a:t>     </a:t>
            </a:r>
            <a:r>
              <a:rPr lang="en-US" sz="4400" b="1">
                <a:solidFill>
                  <a:srgbClr val="FF0000"/>
                </a:solidFill>
                <a:latin typeface="Calibri" pitchFamily="34" charset="0"/>
              </a:rPr>
              <a:t>/           </a:t>
            </a:r>
            <a:r>
              <a:rPr lang="en-US" sz="4400" b="1">
                <a:solidFill>
                  <a:srgbClr val="009900"/>
                </a:solidFill>
                <a:latin typeface="Calibri" pitchFamily="34" charset="0"/>
              </a:rPr>
              <a:t>/ </a:t>
            </a:r>
            <a:endParaRPr lang="en-US" sz="4400" b="1">
              <a:solidFill>
                <a:srgbClr val="FF0000"/>
              </a:solidFill>
              <a:latin typeface="Calibri" pitchFamily="34" charset="0"/>
            </a:endParaRPr>
          </a:p>
        </p:txBody>
      </p:sp>
      <p:sp>
        <p:nvSpPr>
          <p:cNvPr id="12" name="TextBox 11"/>
          <p:cNvSpPr txBox="1">
            <a:spLocks noChangeArrowheads="1"/>
          </p:cNvSpPr>
          <p:nvPr/>
        </p:nvSpPr>
        <p:spPr bwMode="auto">
          <a:xfrm>
            <a:off x="304800" y="4191000"/>
            <a:ext cx="8839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b="1">
                <a:solidFill>
                  <a:srgbClr val="FF0000"/>
                </a:solidFill>
              </a:rPr>
              <a:t>NOTE:</a:t>
            </a:r>
            <a:r>
              <a:rPr lang="en-US" sz="2400"/>
              <a:t> It is much easier to factor first and then cancel, rather than multiplying out the numerators and denominators and then trying to simplify the answer (especially if you aren’t using a calculator!)   If you multiplied first, you’d have gotten   </a:t>
            </a:r>
          </a:p>
          <a:p>
            <a:pPr eaLnBrk="1" hangingPunct="1"/>
            <a:r>
              <a:rPr lang="en-US" sz="2400" u="sng">
                <a:solidFill>
                  <a:srgbClr val="FF0000"/>
                </a:solidFill>
              </a:rPr>
              <a:t> </a:t>
            </a:r>
            <a:r>
              <a:rPr lang="en-US" sz="2400" b="1" u="sng">
                <a:solidFill>
                  <a:srgbClr val="FF0000"/>
                </a:solidFill>
              </a:rPr>
              <a:t>585</a:t>
            </a:r>
            <a:r>
              <a:rPr lang="en-US" sz="2400"/>
              <a:t>,  which would be nasty to simplify by hand…</a:t>
            </a:r>
          </a:p>
          <a:p>
            <a:pPr eaLnBrk="1" hangingPunct="1"/>
            <a:r>
              <a:rPr lang="en-US" sz="2400" b="1">
                <a:solidFill>
                  <a:srgbClr val="FF0000"/>
                </a:solidFill>
              </a:rPr>
              <a:t>1300</a:t>
            </a:r>
          </a:p>
        </p:txBody>
      </p:sp>
      <p:sp>
        <p:nvSpPr>
          <p:cNvPr id="8" name="Slide Number Placeholder 7"/>
          <p:cNvSpPr>
            <a:spLocks noGrp="1"/>
          </p:cNvSpPr>
          <p:nvPr>
            <p:ph type="sldNum" sz="quarter" idx="12"/>
          </p:nvPr>
        </p:nvSpPr>
        <p:spPr/>
        <p:txBody>
          <a:bodyPr/>
          <a:lstStyle/>
          <a:p>
            <a:pPr>
              <a:defRPr/>
            </a:pPr>
            <a:fld id="{701AA69B-32D6-499E-AE0B-528ABE15F278}" type="slidenum">
              <a:rPr lang="en-US" smtClean="0"/>
              <a:pPr>
                <a:defRPr/>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228600"/>
            <a:ext cx="8534400" cy="1219200"/>
          </a:xfrm>
        </p:spPr>
        <p:txBody>
          <a:bodyPr/>
          <a:lstStyle/>
          <a:p>
            <a:pPr eaLnBrk="1" hangingPunct="1">
              <a:defRPr/>
            </a:pPr>
            <a:r>
              <a:rPr lang="en-US" sz="3800" dirty="0"/>
              <a:t>Sample Problem: </a:t>
            </a:r>
            <a:r>
              <a:rPr lang="en-US" sz="3800" b="1" dirty="0">
                <a:solidFill>
                  <a:schemeClr val="accent6">
                    <a:lumMod val="75000"/>
                  </a:schemeClr>
                </a:solidFill>
              </a:rPr>
              <a:t>Dividing fractions</a:t>
            </a:r>
          </a:p>
        </p:txBody>
      </p:sp>
      <p:sp>
        <p:nvSpPr>
          <p:cNvPr id="5" name="TextBox 4"/>
          <p:cNvSpPr txBox="1">
            <a:spLocks noChangeArrowheads="1"/>
          </p:cNvSpPr>
          <p:nvPr/>
        </p:nvSpPr>
        <p:spPr bwMode="auto">
          <a:xfrm>
            <a:off x="0" y="2286000"/>
            <a:ext cx="12328525" cy="7048500"/>
          </a:xfrm>
          <a:prstGeom prst="rect">
            <a:avLst/>
          </a:prstGeom>
          <a:noFill/>
          <a:ln w="9525">
            <a:noFill/>
            <a:miter lim="800000"/>
            <a:headEnd/>
            <a:tailEnd/>
          </a:ln>
        </p:spPr>
        <p:txBody>
          <a:bodyPr wrap="none">
            <a:spAutoFit/>
          </a:bodyPr>
          <a:lstStyle/>
          <a:p>
            <a:pPr>
              <a:defRPr/>
            </a:pPr>
            <a:r>
              <a:rPr lang="en-US" sz="2800" b="1" dirty="0">
                <a:latin typeface="Calibri" pitchFamily="34" charset="0"/>
              </a:rPr>
              <a:t>Step 1</a:t>
            </a:r>
            <a:r>
              <a:rPr lang="en-US" sz="2800" dirty="0">
                <a:latin typeface="Calibri" pitchFamily="34" charset="0"/>
              </a:rPr>
              <a:t>: Multiply the first fraction by the     </a:t>
            </a:r>
            <a:r>
              <a:rPr lang="en-US" sz="2800" b="1" dirty="0">
                <a:latin typeface="Calibri" pitchFamily="34" charset="0"/>
              </a:rPr>
              <a:t> </a:t>
            </a:r>
            <a:r>
              <a:rPr lang="en-US" sz="2800" b="1" u="sng" dirty="0">
                <a:latin typeface="Calibri" pitchFamily="34" charset="0"/>
              </a:rPr>
              <a:t>45</a:t>
            </a:r>
            <a:r>
              <a:rPr lang="en-US" sz="2800" b="1" dirty="0">
                <a:latin typeface="Calibri" pitchFamily="34" charset="0"/>
              </a:rPr>
              <a:t> </a:t>
            </a:r>
            <a:r>
              <a:rPr lang="en-US" sz="2800" b="1" dirty="0">
                <a:solidFill>
                  <a:srgbClr val="FF0000"/>
                </a:solidFill>
                <a:latin typeface="Calibri" pitchFamily="34" charset="0"/>
              </a:rPr>
              <a:t>÷</a:t>
            </a:r>
            <a:r>
              <a:rPr lang="en-US" sz="2800" b="1" dirty="0">
                <a:latin typeface="Calibri" pitchFamily="34" charset="0"/>
              </a:rPr>
              <a:t> </a:t>
            </a:r>
            <a:r>
              <a:rPr lang="en-US" sz="2800" b="1" u="sng" dirty="0">
                <a:solidFill>
                  <a:srgbClr val="009900"/>
                </a:solidFill>
                <a:latin typeface="Calibri" pitchFamily="34" charset="0"/>
              </a:rPr>
              <a:t>21</a:t>
            </a:r>
            <a:r>
              <a:rPr lang="en-US" sz="2800" dirty="0">
                <a:latin typeface="Calibri" pitchFamily="34" charset="0"/>
              </a:rPr>
              <a:t>  =</a:t>
            </a:r>
            <a:r>
              <a:rPr lang="en-US" sz="3200" dirty="0">
                <a:latin typeface="Calibri" pitchFamily="34" charset="0"/>
              </a:rPr>
              <a:t> </a:t>
            </a:r>
            <a:r>
              <a:rPr lang="en-US" sz="2800" b="1" u="sng" dirty="0">
                <a:latin typeface="Calibri" pitchFamily="34" charset="0"/>
              </a:rPr>
              <a:t>45</a:t>
            </a:r>
            <a:r>
              <a:rPr lang="en-US" sz="2800" b="1" dirty="0">
                <a:latin typeface="Calibri" pitchFamily="34" charset="0"/>
              </a:rPr>
              <a:t> </a:t>
            </a:r>
            <a:r>
              <a:rPr lang="en-US" sz="2800" b="1" dirty="0">
                <a:solidFill>
                  <a:srgbClr val="FF0000"/>
                </a:solidFill>
                <a:latin typeface="Calibri" pitchFamily="34" charset="0"/>
              </a:rPr>
              <a:t>•</a:t>
            </a:r>
            <a:r>
              <a:rPr lang="en-US" sz="2800" b="1" dirty="0">
                <a:latin typeface="Calibri" pitchFamily="34" charset="0"/>
              </a:rPr>
              <a:t> </a:t>
            </a:r>
            <a:r>
              <a:rPr lang="en-US" sz="2800" b="1" u="sng" dirty="0">
                <a:solidFill>
                  <a:srgbClr val="0000FF"/>
                </a:solidFill>
                <a:latin typeface="Calibri" pitchFamily="34" charset="0"/>
              </a:rPr>
              <a:t>26</a:t>
            </a:r>
            <a:endParaRPr lang="en-US" sz="2800" dirty="0">
              <a:latin typeface="Calibri" pitchFamily="34" charset="0"/>
            </a:endParaRPr>
          </a:p>
          <a:p>
            <a:pPr>
              <a:defRPr/>
            </a:pPr>
            <a:r>
              <a:rPr lang="en-US" sz="2800" dirty="0">
                <a:latin typeface="Calibri" pitchFamily="34" charset="0"/>
              </a:rPr>
              <a:t>reciprocal of the second fraction.</a:t>
            </a:r>
            <a:r>
              <a:rPr lang="en-US" sz="1050" dirty="0">
                <a:latin typeface="Calibri" pitchFamily="34" charset="0"/>
              </a:rPr>
              <a:t>                                             </a:t>
            </a:r>
            <a:r>
              <a:rPr lang="en-US" sz="1050" b="1" dirty="0">
                <a:solidFill>
                  <a:srgbClr val="00B050"/>
                </a:solidFill>
                <a:latin typeface="Calibri" pitchFamily="34" charset="0"/>
              </a:rPr>
              <a:t>  </a:t>
            </a:r>
            <a:r>
              <a:rPr lang="en-US" sz="2800" b="1" dirty="0">
                <a:solidFill>
                  <a:srgbClr val="002060"/>
                </a:solidFill>
                <a:latin typeface="Calibri" pitchFamily="34" charset="0"/>
              </a:rPr>
              <a:t>13    </a:t>
            </a:r>
            <a:r>
              <a:rPr lang="en-US" sz="1400" b="1" dirty="0">
                <a:solidFill>
                  <a:srgbClr val="002060"/>
                </a:solidFill>
                <a:latin typeface="Calibri" pitchFamily="34" charset="0"/>
              </a:rPr>
              <a:t> </a:t>
            </a:r>
            <a:r>
              <a:rPr lang="en-US" sz="2800" b="1" dirty="0">
                <a:solidFill>
                  <a:srgbClr val="0000FF"/>
                </a:solidFill>
                <a:latin typeface="Calibri" pitchFamily="34" charset="0"/>
              </a:rPr>
              <a:t>26</a:t>
            </a:r>
            <a:r>
              <a:rPr lang="en-US" sz="2800" b="1" dirty="0">
                <a:solidFill>
                  <a:srgbClr val="002060"/>
                </a:solidFill>
                <a:latin typeface="Calibri" pitchFamily="34" charset="0"/>
              </a:rPr>
              <a:t>    </a:t>
            </a:r>
            <a:r>
              <a:rPr lang="en-US" sz="2800" dirty="0">
                <a:latin typeface="Calibri" pitchFamily="34" charset="0"/>
              </a:rPr>
              <a:t> </a:t>
            </a:r>
            <a:r>
              <a:rPr lang="en-US" sz="2800" b="1" dirty="0">
                <a:solidFill>
                  <a:srgbClr val="002060"/>
                </a:solidFill>
                <a:latin typeface="Calibri" pitchFamily="34" charset="0"/>
              </a:rPr>
              <a:t>13    </a:t>
            </a:r>
            <a:r>
              <a:rPr lang="en-US" sz="2000" b="1" dirty="0">
                <a:solidFill>
                  <a:srgbClr val="002060"/>
                </a:solidFill>
                <a:latin typeface="Calibri" pitchFamily="34" charset="0"/>
              </a:rPr>
              <a:t> </a:t>
            </a:r>
            <a:r>
              <a:rPr lang="en-US" sz="2800" b="1" dirty="0">
                <a:solidFill>
                  <a:srgbClr val="009900"/>
                </a:solidFill>
                <a:latin typeface="Calibri" pitchFamily="34" charset="0"/>
              </a:rPr>
              <a:t>21</a:t>
            </a:r>
            <a:r>
              <a:rPr lang="en-US" sz="2800" dirty="0">
                <a:latin typeface="Calibri" pitchFamily="34" charset="0"/>
              </a:rPr>
              <a:t> </a:t>
            </a:r>
          </a:p>
          <a:p>
            <a:pPr>
              <a:defRPr/>
            </a:pPr>
            <a:r>
              <a:rPr lang="en-US" sz="2400" dirty="0">
                <a:latin typeface="Calibri" pitchFamily="34" charset="0"/>
              </a:rPr>
              <a:t>              (i.e. flip the second fraction upside down and change  </a:t>
            </a:r>
            <a:r>
              <a:rPr lang="en-US" sz="2400" b="1" dirty="0">
                <a:solidFill>
                  <a:srgbClr val="FF0000"/>
                </a:solidFill>
                <a:latin typeface="Calibri" pitchFamily="34" charset="0"/>
              </a:rPr>
              <a:t>÷  </a:t>
            </a:r>
            <a:r>
              <a:rPr lang="en-US" sz="2400" dirty="0">
                <a:latin typeface="Calibri" pitchFamily="34" charset="0"/>
              </a:rPr>
              <a:t>to</a:t>
            </a:r>
            <a:r>
              <a:rPr lang="en-US" sz="2400" b="1" dirty="0">
                <a:solidFill>
                  <a:srgbClr val="FF0000"/>
                </a:solidFill>
                <a:latin typeface="Calibri" pitchFamily="34" charset="0"/>
              </a:rPr>
              <a:t> • </a:t>
            </a:r>
            <a:r>
              <a:rPr lang="en-US" sz="2400" dirty="0">
                <a:latin typeface="Calibri" pitchFamily="34" charset="0"/>
              </a:rPr>
              <a:t>.)</a:t>
            </a:r>
          </a:p>
          <a:p>
            <a:pPr>
              <a:defRPr/>
            </a:pPr>
            <a:endParaRPr lang="en-US" sz="800" b="1" dirty="0">
              <a:latin typeface="Calibri" pitchFamily="34" charset="0"/>
            </a:endParaRPr>
          </a:p>
          <a:p>
            <a:pPr>
              <a:defRPr/>
            </a:pPr>
            <a:r>
              <a:rPr lang="en-US" sz="2800" b="1" dirty="0">
                <a:latin typeface="Calibri" pitchFamily="34" charset="0"/>
              </a:rPr>
              <a:t>Step 2:  </a:t>
            </a:r>
            <a:r>
              <a:rPr lang="en-US" sz="2800" dirty="0">
                <a:latin typeface="Calibri" pitchFamily="34" charset="0"/>
              </a:rPr>
              <a:t>Factor both the numerators and denominators into </a:t>
            </a:r>
          </a:p>
          <a:p>
            <a:pPr>
              <a:defRPr/>
            </a:pPr>
            <a:r>
              <a:rPr lang="en-US" sz="2800" dirty="0">
                <a:latin typeface="Calibri" pitchFamily="34" charset="0"/>
              </a:rPr>
              <a:t>prime factors, then write each fraction in factored form:</a:t>
            </a:r>
          </a:p>
          <a:p>
            <a:pPr>
              <a:defRPr/>
            </a:pPr>
            <a:endParaRPr lang="en-US" sz="800" dirty="0">
              <a:latin typeface="Calibri" pitchFamily="34" charset="0"/>
            </a:endParaRPr>
          </a:p>
          <a:p>
            <a:pPr>
              <a:defRPr/>
            </a:pPr>
            <a:r>
              <a:rPr lang="en-US" sz="3200" dirty="0">
                <a:latin typeface="Calibri" pitchFamily="34" charset="0"/>
              </a:rPr>
              <a:t>     First fraction:        </a:t>
            </a:r>
            <a:r>
              <a:rPr lang="en-US" sz="3200" b="1" dirty="0">
                <a:solidFill>
                  <a:srgbClr val="009900"/>
                </a:solidFill>
                <a:latin typeface="Calibri" pitchFamily="34" charset="0"/>
              </a:rPr>
              <a:t>45 = 3∙3∙5   </a:t>
            </a:r>
            <a:r>
              <a:rPr lang="en-US" sz="3200" b="1" dirty="0">
                <a:latin typeface="Calibri" pitchFamily="34" charset="0"/>
              </a:rPr>
              <a:t>and   </a:t>
            </a:r>
            <a:r>
              <a:rPr lang="en-US" sz="3200" b="1" dirty="0">
                <a:solidFill>
                  <a:srgbClr val="FF0000"/>
                </a:solidFill>
                <a:latin typeface="Calibri" pitchFamily="34" charset="0"/>
              </a:rPr>
              <a:t>13 = 13 (prime) </a:t>
            </a:r>
          </a:p>
          <a:p>
            <a:pPr>
              <a:defRPr/>
            </a:pPr>
            <a:r>
              <a:rPr lang="en-US" sz="3200" dirty="0">
                <a:solidFill>
                  <a:srgbClr val="FF0000"/>
                </a:solidFill>
                <a:latin typeface="Calibri" pitchFamily="34" charset="0"/>
              </a:rPr>
              <a:t> </a:t>
            </a:r>
            <a:r>
              <a:rPr lang="en-US" sz="3200" dirty="0">
                <a:latin typeface="Calibri" pitchFamily="34" charset="0"/>
              </a:rPr>
              <a:t>Second fraction:       </a:t>
            </a:r>
            <a:r>
              <a:rPr lang="en-US" sz="3200" b="1" dirty="0">
                <a:solidFill>
                  <a:srgbClr val="009900"/>
                </a:solidFill>
                <a:latin typeface="Calibri" pitchFamily="34" charset="0"/>
              </a:rPr>
              <a:t>26 = 2∙13    </a:t>
            </a:r>
            <a:r>
              <a:rPr lang="en-US" sz="3200" b="1" dirty="0">
                <a:latin typeface="Calibri" pitchFamily="34" charset="0"/>
              </a:rPr>
              <a:t>and</a:t>
            </a:r>
            <a:r>
              <a:rPr lang="en-US" sz="3200" b="1" dirty="0">
                <a:solidFill>
                  <a:srgbClr val="00B050"/>
                </a:solidFill>
                <a:latin typeface="Calibri" pitchFamily="34" charset="0"/>
              </a:rPr>
              <a:t>   </a:t>
            </a:r>
            <a:r>
              <a:rPr lang="en-US" sz="3200" b="1" dirty="0">
                <a:solidFill>
                  <a:srgbClr val="FF0000"/>
                </a:solidFill>
                <a:latin typeface="Calibri" pitchFamily="34" charset="0"/>
              </a:rPr>
              <a:t>21 = 3∙7   </a:t>
            </a:r>
          </a:p>
          <a:p>
            <a:pPr>
              <a:defRPr/>
            </a:pPr>
            <a:r>
              <a:rPr lang="en-US" sz="800" b="1" dirty="0">
                <a:latin typeface="Calibri" pitchFamily="34" charset="0"/>
              </a:rPr>
              <a:t>   </a:t>
            </a:r>
          </a:p>
          <a:p>
            <a:pPr>
              <a:defRPr/>
            </a:pPr>
            <a:r>
              <a:rPr lang="en-US" sz="3200" b="1" dirty="0">
                <a:latin typeface="Calibri" pitchFamily="34" charset="0"/>
              </a:rPr>
              <a:t>    So you can write  </a:t>
            </a:r>
            <a:r>
              <a:rPr lang="en-US" sz="3200" b="1" u="sng" dirty="0">
                <a:latin typeface="Calibri" pitchFamily="34" charset="0"/>
              </a:rPr>
              <a:t>45 </a:t>
            </a:r>
            <a:r>
              <a:rPr lang="en-US" sz="3200" b="1" dirty="0">
                <a:latin typeface="Calibri" pitchFamily="34" charset="0"/>
              </a:rPr>
              <a:t> •  </a:t>
            </a:r>
            <a:r>
              <a:rPr lang="en-US" sz="3200" b="1" u="sng" dirty="0">
                <a:latin typeface="Calibri" pitchFamily="34" charset="0"/>
              </a:rPr>
              <a:t>26</a:t>
            </a:r>
            <a:r>
              <a:rPr lang="en-US" sz="3200" dirty="0">
                <a:latin typeface="Calibri" pitchFamily="34" charset="0"/>
              </a:rPr>
              <a:t>    as   </a:t>
            </a:r>
            <a:r>
              <a:rPr lang="en-US" sz="3200" b="1" u="sng" dirty="0">
                <a:solidFill>
                  <a:srgbClr val="009900"/>
                </a:solidFill>
                <a:latin typeface="Calibri" pitchFamily="34" charset="0"/>
              </a:rPr>
              <a:t>3∙3∙5</a:t>
            </a:r>
            <a:r>
              <a:rPr lang="en-US" sz="3200" b="1" dirty="0">
                <a:solidFill>
                  <a:srgbClr val="009900"/>
                </a:solidFill>
                <a:latin typeface="Calibri" pitchFamily="34" charset="0"/>
              </a:rPr>
              <a:t>  </a:t>
            </a:r>
            <a:r>
              <a:rPr lang="en-US" sz="3200" b="1" dirty="0">
                <a:latin typeface="Calibri" pitchFamily="34" charset="0"/>
              </a:rPr>
              <a:t>•  </a:t>
            </a:r>
            <a:r>
              <a:rPr lang="en-US" sz="3200" b="1" u="sng" dirty="0">
                <a:solidFill>
                  <a:srgbClr val="009900"/>
                </a:solidFill>
                <a:latin typeface="Calibri" pitchFamily="34" charset="0"/>
              </a:rPr>
              <a:t> </a:t>
            </a:r>
            <a:r>
              <a:rPr lang="en-US" sz="3200" b="1" u="sng" dirty="0">
                <a:solidFill>
                  <a:srgbClr val="00B050"/>
                </a:solidFill>
                <a:latin typeface="Calibri" pitchFamily="34" charset="0"/>
              </a:rPr>
              <a:t>2∙13</a:t>
            </a:r>
            <a:r>
              <a:rPr lang="en-US" sz="3200" u="sng" dirty="0">
                <a:solidFill>
                  <a:srgbClr val="009900"/>
                </a:solidFill>
                <a:latin typeface="Calibri" pitchFamily="34" charset="0"/>
              </a:rPr>
              <a:t> </a:t>
            </a:r>
            <a:r>
              <a:rPr lang="en-US" sz="3200" dirty="0">
                <a:solidFill>
                  <a:srgbClr val="009900"/>
                </a:solidFill>
                <a:latin typeface="Calibri" pitchFamily="34" charset="0"/>
              </a:rPr>
              <a:t> </a:t>
            </a:r>
            <a:r>
              <a:rPr lang="en-US" sz="3200" dirty="0">
                <a:latin typeface="Calibri" pitchFamily="34" charset="0"/>
              </a:rPr>
              <a:t>            .</a:t>
            </a:r>
            <a:r>
              <a:rPr lang="en-US" sz="3200" b="1" dirty="0">
                <a:solidFill>
                  <a:srgbClr val="00B050"/>
                </a:solidFill>
                <a:latin typeface="Calibri" pitchFamily="34" charset="0"/>
              </a:rPr>
              <a:t>                             </a:t>
            </a:r>
          </a:p>
          <a:p>
            <a:pPr>
              <a:defRPr/>
            </a:pPr>
            <a:r>
              <a:rPr lang="en-US" sz="3200" b="1" dirty="0">
                <a:solidFill>
                  <a:srgbClr val="00B050"/>
                </a:solidFill>
                <a:latin typeface="Calibri" pitchFamily="34" charset="0"/>
              </a:rPr>
              <a:t>                                    </a:t>
            </a:r>
            <a:r>
              <a:rPr lang="en-US" sz="3200" b="1" dirty="0">
                <a:solidFill>
                  <a:srgbClr val="002060"/>
                </a:solidFill>
                <a:latin typeface="Calibri" pitchFamily="34" charset="0"/>
              </a:rPr>
              <a:t>13      21              </a:t>
            </a:r>
            <a:r>
              <a:rPr lang="en-US" sz="3200" b="1" dirty="0">
                <a:solidFill>
                  <a:srgbClr val="FF0000"/>
                </a:solidFill>
                <a:latin typeface="Calibri" pitchFamily="34" charset="0"/>
              </a:rPr>
              <a:t>13  </a:t>
            </a:r>
            <a:r>
              <a:rPr lang="en-US" sz="3200" b="1" dirty="0">
                <a:solidFill>
                  <a:srgbClr val="00B050"/>
                </a:solidFill>
                <a:latin typeface="Calibri" pitchFamily="34" charset="0"/>
              </a:rPr>
              <a:t>        </a:t>
            </a:r>
            <a:r>
              <a:rPr lang="en-US" sz="3200" b="1" dirty="0">
                <a:solidFill>
                  <a:srgbClr val="FF0000"/>
                </a:solidFill>
                <a:latin typeface="Calibri" pitchFamily="34" charset="0"/>
              </a:rPr>
              <a:t>3∙7</a:t>
            </a:r>
          </a:p>
          <a:p>
            <a:pPr>
              <a:defRPr/>
            </a:pPr>
            <a:endParaRPr lang="en-US" sz="3600" b="1" dirty="0">
              <a:solidFill>
                <a:srgbClr val="FF0000"/>
              </a:solidFill>
              <a:latin typeface="Calibri" pitchFamily="34" charset="0"/>
            </a:endParaRPr>
          </a:p>
          <a:p>
            <a:pPr>
              <a:defRPr/>
            </a:pPr>
            <a:endParaRPr lang="en-US" sz="3200" b="1" dirty="0">
              <a:solidFill>
                <a:srgbClr val="FF0000"/>
              </a:solidFill>
              <a:latin typeface="Calibri" pitchFamily="34" charset="0"/>
            </a:endParaRPr>
          </a:p>
          <a:p>
            <a:pPr>
              <a:defRPr/>
            </a:pPr>
            <a:endParaRPr lang="en-US" sz="3200" b="1" dirty="0">
              <a:solidFill>
                <a:srgbClr val="FF0000"/>
              </a:solidFill>
              <a:latin typeface="Calibri" pitchFamily="34" charset="0"/>
            </a:endParaRPr>
          </a:p>
          <a:p>
            <a:pPr>
              <a:defRPr/>
            </a:pPr>
            <a:endParaRPr lang="en-US" sz="2400" dirty="0">
              <a:latin typeface="Calibri" pitchFamily="34" charset="0"/>
            </a:endParaRPr>
          </a:p>
          <a:p>
            <a:pPr>
              <a:defRPr/>
            </a:pPr>
            <a:endParaRPr lang="en-US" dirty="0">
              <a:latin typeface="Calibri" pitchFamily="34" charset="0"/>
            </a:endParaRPr>
          </a:p>
          <a:p>
            <a:pPr>
              <a:defRPr/>
            </a:pPr>
            <a:r>
              <a:rPr lang="en-US" dirty="0">
                <a:latin typeface="Calibri" pitchFamily="34" charset="0"/>
              </a:rPr>
              <a:t>	</a:t>
            </a:r>
          </a:p>
        </p:txBody>
      </p:sp>
      <p:pic>
        <p:nvPicPr>
          <p:cNvPr id="26628"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52400" y="762000"/>
            <a:ext cx="88423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pPr>
              <a:defRPr/>
            </a:pPr>
            <a:fld id="{79FE1EB1-B38A-45DA-BC68-8B0FB8D1132C}" type="slidenum">
              <a:rPr lang="en-US" smtClean="0"/>
              <a:pPr>
                <a:defRPr/>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9"/>
          <p:cNvSpPr txBox="1">
            <a:spLocks noChangeArrowheads="1"/>
          </p:cNvSpPr>
          <p:nvPr/>
        </p:nvSpPr>
        <p:spPr bwMode="auto">
          <a:xfrm>
            <a:off x="381000" y="1752600"/>
            <a:ext cx="8763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sz="3600">
              <a:latin typeface="Calibri" pitchFamily="34" charset="0"/>
            </a:endParaRPr>
          </a:p>
          <a:p>
            <a:pPr eaLnBrk="1" hangingPunct="1"/>
            <a:endParaRPr lang="en-US" sz="2400">
              <a:latin typeface="Calibri" pitchFamily="34" charset="0"/>
            </a:endParaRPr>
          </a:p>
          <a:p>
            <a:pPr eaLnBrk="1" hangingPunct="1"/>
            <a:endParaRPr lang="en-US">
              <a:latin typeface="Calibri" pitchFamily="34" charset="0"/>
            </a:endParaRPr>
          </a:p>
          <a:p>
            <a:pPr eaLnBrk="1" hangingPunct="1"/>
            <a:r>
              <a:rPr lang="en-US">
                <a:latin typeface="Calibri" pitchFamily="34" charset="0"/>
              </a:rPr>
              <a:t>	 </a:t>
            </a:r>
          </a:p>
        </p:txBody>
      </p:sp>
      <p:sp>
        <p:nvSpPr>
          <p:cNvPr id="7" name="Rectangle 6"/>
          <p:cNvSpPr>
            <a:spLocks noChangeArrowheads="1"/>
          </p:cNvSpPr>
          <p:nvPr/>
        </p:nvSpPr>
        <p:spPr bwMode="auto">
          <a:xfrm>
            <a:off x="0" y="609600"/>
            <a:ext cx="89154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800" b="1">
              <a:latin typeface="Calibri" pitchFamily="34" charset="0"/>
            </a:endParaRPr>
          </a:p>
          <a:p>
            <a:r>
              <a:rPr lang="en-US" sz="2800" b="1">
                <a:latin typeface="Calibri" pitchFamily="34" charset="0"/>
              </a:rPr>
              <a:t>Step 3:  </a:t>
            </a:r>
            <a:r>
              <a:rPr lang="en-US" sz="2800">
                <a:latin typeface="Calibri" pitchFamily="34" charset="0"/>
              </a:rPr>
              <a:t>Now just cancel any common factors that appear in both numerator and denominator.  Once you multiply out any remaining factors, the result is your simplified answer.</a:t>
            </a:r>
          </a:p>
        </p:txBody>
      </p:sp>
      <p:sp>
        <p:nvSpPr>
          <p:cNvPr id="9" name="TextBox 8"/>
          <p:cNvSpPr txBox="1">
            <a:spLocks noChangeArrowheads="1"/>
          </p:cNvSpPr>
          <p:nvPr/>
        </p:nvSpPr>
        <p:spPr bwMode="auto">
          <a:xfrm>
            <a:off x="381000" y="2514600"/>
            <a:ext cx="116586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4800" b="1" u="sng">
                <a:latin typeface="Calibri" pitchFamily="34" charset="0"/>
              </a:rPr>
              <a:t>3∙3∙5</a:t>
            </a:r>
            <a:r>
              <a:rPr lang="en-US" sz="4800" b="1">
                <a:latin typeface="Calibri" pitchFamily="34" charset="0"/>
              </a:rPr>
              <a:t> •  </a:t>
            </a:r>
            <a:r>
              <a:rPr lang="en-US" sz="4800" b="1" u="sng">
                <a:latin typeface="Calibri" pitchFamily="34" charset="0"/>
              </a:rPr>
              <a:t> 2∙13</a:t>
            </a:r>
            <a:r>
              <a:rPr lang="en-US" sz="4800" u="sng">
                <a:latin typeface="Calibri" pitchFamily="34" charset="0"/>
              </a:rPr>
              <a:t> </a:t>
            </a:r>
            <a:r>
              <a:rPr lang="en-US" sz="4800">
                <a:latin typeface="Calibri" pitchFamily="34" charset="0"/>
              </a:rPr>
              <a:t>   = </a:t>
            </a:r>
            <a:r>
              <a:rPr lang="en-US" sz="4800" b="1" u="sng">
                <a:latin typeface="Calibri" pitchFamily="34" charset="0"/>
              </a:rPr>
              <a:t>3∙5∙2</a:t>
            </a:r>
            <a:r>
              <a:rPr lang="en-US" sz="4800" b="1">
                <a:latin typeface="Calibri" pitchFamily="34" charset="0"/>
              </a:rPr>
              <a:t> </a:t>
            </a:r>
            <a:r>
              <a:rPr lang="en-US" sz="4800">
                <a:latin typeface="Calibri" pitchFamily="34" charset="0"/>
              </a:rPr>
              <a:t>  =   </a:t>
            </a:r>
            <a:r>
              <a:rPr lang="en-US" sz="4800" b="1" u="sng">
                <a:latin typeface="Calibri" pitchFamily="34" charset="0"/>
              </a:rPr>
              <a:t>30</a:t>
            </a:r>
            <a:r>
              <a:rPr lang="en-US" sz="4800" b="1">
                <a:latin typeface="Calibri" pitchFamily="34" charset="0"/>
              </a:rPr>
              <a:t>                             </a:t>
            </a:r>
          </a:p>
          <a:p>
            <a:pPr eaLnBrk="1" hangingPunct="1"/>
            <a:r>
              <a:rPr lang="en-US" sz="4800" b="1">
                <a:latin typeface="Calibri" pitchFamily="34" charset="0"/>
              </a:rPr>
              <a:t>13         3∙7               7            7</a:t>
            </a:r>
          </a:p>
          <a:p>
            <a:pPr eaLnBrk="1" hangingPunct="1"/>
            <a:r>
              <a:rPr lang="en-US" sz="3600" b="1">
                <a:solidFill>
                  <a:srgbClr val="FF0000"/>
                </a:solidFill>
                <a:latin typeface="Calibri" pitchFamily="34" charset="0"/>
              </a:rPr>
              <a:t>  </a:t>
            </a:r>
            <a:r>
              <a:rPr lang="en-US" sz="1600" b="1">
                <a:solidFill>
                  <a:srgbClr val="FF0000"/>
                </a:solidFill>
                <a:latin typeface="Calibri" pitchFamily="34" charset="0"/>
              </a:rPr>
              <a:t> </a:t>
            </a:r>
            <a:endParaRPr lang="en-US" sz="3200" b="1">
              <a:solidFill>
                <a:srgbClr val="FF0000"/>
              </a:solidFill>
              <a:latin typeface="Calibri" pitchFamily="34" charset="0"/>
            </a:endParaRPr>
          </a:p>
        </p:txBody>
      </p:sp>
      <p:sp>
        <p:nvSpPr>
          <p:cNvPr id="11" name="TextBox 10"/>
          <p:cNvSpPr txBox="1">
            <a:spLocks noChangeArrowheads="1"/>
          </p:cNvSpPr>
          <p:nvPr/>
        </p:nvSpPr>
        <p:spPr bwMode="auto">
          <a:xfrm>
            <a:off x="457200" y="2514600"/>
            <a:ext cx="31051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4400" b="1">
                <a:solidFill>
                  <a:srgbClr val="FF0000"/>
                </a:solidFill>
                <a:latin typeface="Calibri" pitchFamily="34" charset="0"/>
              </a:rPr>
              <a:t>   </a:t>
            </a:r>
            <a:r>
              <a:rPr lang="en-US" sz="4400" b="1">
                <a:solidFill>
                  <a:srgbClr val="009900"/>
                </a:solidFill>
                <a:latin typeface="Calibri" pitchFamily="34" charset="0"/>
              </a:rPr>
              <a:t>/ </a:t>
            </a:r>
            <a:r>
              <a:rPr lang="en-US" sz="4400" b="1">
                <a:solidFill>
                  <a:srgbClr val="FF0000"/>
                </a:solidFill>
                <a:latin typeface="Calibri" pitchFamily="34" charset="0"/>
              </a:rPr>
              <a:t>               /</a:t>
            </a:r>
          </a:p>
          <a:p>
            <a:pPr eaLnBrk="1" hangingPunct="1"/>
            <a:endParaRPr lang="en-US" sz="400" b="1">
              <a:solidFill>
                <a:srgbClr val="FF0000"/>
              </a:solidFill>
              <a:latin typeface="Calibri" pitchFamily="34" charset="0"/>
            </a:endParaRPr>
          </a:p>
          <a:p>
            <a:pPr eaLnBrk="1" hangingPunct="1"/>
            <a:r>
              <a:rPr lang="en-US" sz="3600" b="1">
                <a:solidFill>
                  <a:srgbClr val="FF0000"/>
                </a:solidFill>
                <a:latin typeface="Calibri" pitchFamily="34" charset="0"/>
              </a:rPr>
              <a:t> </a:t>
            </a:r>
            <a:r>
              <a:rPr lang="en-US" sz="4400" b="1">
                <a:solidFill>
                  <a:srgbClr val="FF0000"/>
                </a:solidFill>
                <a:latin typeface="Calibri" pitchFamily="34" charset="0"/>
              </a:rPr>
              <a:t>/           </a:t>
            </a:r>
            <a:r>
              <a:rPr lang="en-US" sz="4400" b="1">
                <a:solidFill>
                  <a:srgbClr val="009900"/>
                </a:solidFill>
                <a:latin typeface="Calibri" pitchFamily="34" charset="0"/>
              </a:rPr>
              <a:t>/ </a:t>
            </a:r>
            <a:endParaRPr lang="en-US" sz="4400" b="1">
              <a:solidFill>
                <a:srgbClr val="FF0000"/>
              </a:solidFill>
              <a:latin typeface="Calibri" pitchFamily="34" charset="0"/>
            </a:endParaRPr>
          </a:p>
        </p:txBody>
      </p:sp>
      <p:sp>
        <p:nvSpPr>
          <p:cNvPr id="12" name="TextBox 11"/>
          <p:cNvSpPr txBox="1">
            <a:spLocks noChangeArrowheads="1"/>
          </p:cNvSpPr>
          <p:nvPr/>
        </p:nvSpPr>
        <p:spPr bwMode="auto">
          <a:xfrm>
            <a:off x="304800" y="4191000"/>
            <a:ext cx="9067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b="1">
                <a:solidFill>
                  <a:srgbClr val="FF0000"/>
                </a:solidFill>
              </a:rPr>
              <a:t>NOTE:</a:t>
            </a:r>
            <a:r>
              <a:rPr lang="en-US" sz="2400"/>
              <a:t> Once again, it is much easier to factor first and then cancel, rather than multiplying out the numerators and denominators and then trying to simplify the answer (especially if you aren’t using a calculator!)   If you multiplied first, you’d have gotten </a:t>
            </a:r>
            <a:r>
              <a:rPr lang="en-US" sz="2400" u="sng">
                <a:solidFill>
                  <a:srgbClr val="FF0000"/>
                </a:solidFill>
              </a:rPr>
              <a:t> </a:t>
            </a:r>
            <a:r>
              <a:rPr lang="en-US" sz="2400" b="1" u="sng">
                <a:solidFill>
                  <a:srgbClr val="FF0000"/>
                </a:solidFill>
              </a:rPr>
              <a:t>1170</a:t>
            </a:r>
            <a:r>
              <a:rPr lang="en-US" sz="2400" u="sng">
                <a:solidFill>
                  <a:srgbClr val="FF0000"/>
                </a:solidFill>
              </a:rPr>
              <a:t> </a:t>
            </a:r>
            <a:r>
              <a:rPr lang="en-US" sz="2400">
                <a:solidFill>
                  <a:srgbClr val="FF0000"/>
                </a:solidFill>
              </a:rPr>
              <a:t>,</a:t>
            </a:r>
            <a:r>
              <a:rPr lang="en-US" sz="2400"/>
              <a:t>  which would be pretty hard to simplify by hand.</a:t>
            </a:r>
            <a:r>
              <a:rPr lang="en-US" sz="2400" b="1">
                <a:solidFill>
                  <a:srgbClr val="FF0000"/>
                </a:solidFill>
              </a:rPr>
              <a:t>             </a:t>
            </a:r>
          </a:p>
          <a:p>
            <a:pPr eaLnBrk="1" hangingPunct="1"/>
            <a:r>
              <a:rPr lang="en-US" sz="2400" b="1">
                <a:solidFill>
                  <a:srgbClr val="FF0000"/>
                </a:solidFill>
              </a:rPr>
              <a:t>             273</a:t>
            </a:r>
          </a:p>
        </p:txBody>
      </p:sp>
      <p:sp>
        <p:nvSpPr>
          <p:cNvPr id="8" name="Slide Number Placeholder 7"/>
          <p:cNvSpPr>
            <a:spLocks noGrp="1"/>
          </p:cNvSpPr>
          <p:nvPr>
            <p:ph type="sldNum" sz="quarter" idx="12"/>
          </p:nvPr>
        </p:nvSpPr>
        <p:spPr/>
        <p:txBody>
          <a:bodyPr/>
          <a:lstStyle/>
          <a:p>
            <a:pPr>
              <a:defRPr/>
            </a:pPr>
            <a:fld id="{332D0CA0-A048-40A5-854F-79076D173092}" type="slidenum">
              <a:rPr lang="en-US" smtClean="0"/>
              <a:pPr>
                <a:defRPr/>
              </a:pPr>
              <a:t>15</a:t>
            </a:fld>
            <a:endParaRPr lang="en-US"/>
          </a:p>
        </p:txBody>
      </p:sp>
      <p:sp>
        <p:nvSpPr>
          <p:cNvPr id="13" name="Title 1"/>
          <p:cNvSpPr>
            <a:spLocks noGrp="1"/>
          </p:cNvSpPr>
          <p:nvPr>
            <p:ph type="title"/>
          </p:nvPr>
        </p:nvSpPr>
        <p:spPr>
          <a:xfrm>
            <a:off x="409575" y="142875"/>
            <a:ext cx="8001000" cy="533400"/>
          </a:xfrm>
        </p:spPr>
        <p:txBody>
          <a:bodyPr/>
          <a:lstStyle/>
          <a:p>
            <a:pPr eaLnBrk="1" hangingPunct="1">
              <a:defRPr/>
            </a:pPr>
            <a:r>
              <a:rPr lang="en-US" sz="2800" dirty="0"/>
              <a:t>Sample Problem: </a:t>
            </a:r>
            <a:r>
              <a:rPr lang="en-US" sz="2800" b="1" dirty="0">
                <a:solidFill>
                  <a:schemeClr val="accent6">
                    <a:lumMod val="75000"/>
                  </a:schemeClr>
                </a:solidFill>
              </a:rPr>
              <a:t>Dividing fractions </a:t>
            </a:r>
            <a:r>
              <a:rPr lang="en-US" sz="2800" i="1" dirty="0"/>
              <a:t>(continued)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a:xfrm>
            <a:off x="31750" y="142875"/>
            <a:ext cx="9067800" cy="2479675"/>
          </a:xfrm>
          <a:ln w="25400">
            <a:solidFill>
              <a:srgbClr val="0000FF"/>
            </a:solidFill>
            <a:miter lim="800000"/>
            <a:headEnd/>
            <a:tailEnd/>
          </a:ln>
        </p:spPr>
        <p:txBody>
          <a:bodyPr/>
          <a:lstStyle/>
          <a:p>
            <a:r>
              <a:rPr lang="en-US" b="1" u="sng">
                <a:solidFill>
                  <a:srgbClr val="FF0000"/>
                </a:solidFill>
              </a:rPr>
              <a:t>NOTE</a:t>
            </a:r>
            <a:r>
              <a:rPr lang="en-US"/>
              <a:t>:  </a:t>
            </a:r>
            <a:r>
              <a:rPr lang="en-US" sz="3800" b="1"/>
              <a:t>Gateway problems </a:t>
            </a:r>
            <a:r>
              <a:rPr lang="en-US" sz="3800" b="1">
                <a:solidFill>
                  <a:srgbClr val="FF0000"/>
                </a:solidFill>
              </a:rPr>
              <a:t>4 &amp; 6 </a:t>
            </a:r>
            <a:r>
              <a:rPr lang="en-US" sz="3800" b="1"/>
              <a:t>and several of today’s homework problems </a:t>
            </a:r>
            <a:br>
              <a:rPr lang="en-US" sz="3800" b="1">
                <a:solidFill>
                  <a:srgbClr val="FF0000"/>
                </a:solidFill>
              </a:rPr>
            </a:br>
            <a:r>
              <a:rPr lang="en-US" sz="3800" b="1"/>
              <a:t>using </a:t>
            </a:r>
            <a:r>
              <a:rPr lang="en-US" sz="3800" b="1">
                <a:solidFill>
                  <a:srgbClr val="FF0000"/>
                </a:solidFill>
              </a:rPr>
              <a:t>mixed numbers </a:t>
            </a:r>
            <a:r>
              <a:rPr lang="en-US" sz="3800" b="1"/>
              <a:t>all start </a:t>
            </a:r>
            <a:br>
              <a:rPr lang="en-US" sz="3800" b="1"/>
            </a:br>
            <a:r>
              <a:rPr lang="en-US" sz="3800" b="1"/>
              <a:t>with the </a:t>
            </a:r>
            <a:r>
              <a:rPr lang="en-US" sz="3800" b="1">
                <a:solidFill>
                  <a:srgbClr val="FF0000"/>
                </a:solidFill>
              </a:rPr>
              <a:t>same step.</a:t>
            </a:r>
            <a:r>
              <a:rPr lang="en-US" sz="3800" b="1"/>
              <a:t>  </a:t>
            </a:r>
          </a:p>
        </p:txBody>
      </p:sp>
      <p:sp>
        <p:nvSpPr>
          <p:cNvPr id="5" name="Content Placeholder 4"/>
          <p:cNvSpPr>
            <a:spLocks noGrp="1"/>
          </p:cNvSpPr>
          <p:nvPr>
            <p:ph idx="1"/>
          </p:nvPr>
        </p:nvSpPr>
        <p:spPr>
          <a:xfrm>
            <a:off x="533400" y="2698750"/>
            <a:ext cx="8610600" cy="4525963"/>
          </a:xfrm>
        </p:spPr>
        <p:txBody>
          <a:bodyPr/>
          <a:lstStyle/>
          <a:p>
            <a:pPr>
              <a:buFont typeface="Arial" charset="0"/>
              <a:buNone/>
            </a:pPr>
            <a:r>
              <a:rPr lang="en-US" dirty="0"/>
              <a:t>A </a:t>
            </a:r>
            <a:r>
              <a:rPr lang="en-US" b="1" dirty="0">
                <a:solidFill>
                  <a:srgbClr val="0000FF"/>
                </a:solidFill>
              </a:rPr>
              <a:t>mixed fraction (mixed number) </a:t>
            </a:r>
            <a:r>
              <a:rPr lang="en-US" dirty="0"/>
              <a:t>consists of an </a:t>
            </a:r>
            <a:r>
              <a:rPr lang="en-US" b="1" dirty="0">
                <a:solidFill>
                  <a:srgbClr val="0000FF"/>
                </a:solidFill>
              </a:rPr>
              <a:t>integer part </a:t>
            </a:r>
            <a:r>
              <a:rPr lang="en-US" dirty="0"/>
              <a:t>and a</a:t>
            </a:r>
            <a:r>
              <a:rPr lang="en-US" b="1" dirty="0">
                <a:solidFill>
                  <a:srgbClr val="0000FF"/>
                </a:solidFill>
              </a:rPr>
              <a:t> fraction part. </a:t>
            </a:r>
          </a:p>
          <a:p>
            <a:pPr>
              <a:buFont typeface="Arial" charset="0"/>
              <a:buNone/>
            </a:pPr>
            <a:r>
              <a:rPr lang="en-US" sz="2800" dirty="0"/>
              <a:t>We want to covert the </a:t>
            </a:r>
            <a:r>
              <a:rPr lang="en-US" sz="2800" b="1" dirty="0">
                <a:solidFill>
                  <a:srgbClr val="0000FF"/>
                </a:solidFill>
              </a:rPr>
              <a:t>mixed number</a:t>
            </a:r>
            <a:r>
              <a:rPr lang="en-US" sz="2800" dirty="0"/>
              <a:t> into an </a:t>
            </a:r>
            <a:r>
              <a:rPr lang="en-US" sz="2800" b="1" dirty="0">
                <a:solidFill>
                  <a:srgbClr val="0000FF"/>
                </a:solidFill>
              </a:rPr>
              <a:t>improper fraction </a:t>
            </a:r>
            <a:r>
              <a:rPr lang="en-US" sz="2800" dirty="0"/>
              <a:t>(one with the numerator larger than the denominator). This is done by </a:t>
            </a:r>
            <a:r>
              <a:rPr lang="en-US" sz="2800" b="1" dirty="0">
                <a:solidFill>
                  <a:srgbClr val="0000FF"/>
                </a:solidFill>
              </a:rPr>
              <a:t>multiplying </a:t>
            </a:r>
            <a:r>
              <a:rPr lang="en-US" sz="2800" dirty="0"/>
              <a:t>the</a:t>
            </a:r>
            <a:r>
              <a:rPr lang="en-US" sz="2800" b="1" dirty="0">
                <a:solidFill>
                  <a:srgbClr val="0000FF"/>
                </a:solidFill>
              </a:rPr>
              <a:t> integer part </a:t>
            </a:r>
            <a:r>
              <a:rPr lang="en-US" sz="2800" dirty="0"/>
              <a:t>by the </a:t>
            </a:r>
            <a:r>
              <a:rPr lang="en-US" sz="2800" b="1" dirty="0">
                <a:solidFill>
                  <a:srgbClr val="0000FF"/>
                </a:solidFill>
              </a:rPr>
              <a:t>denominator</a:t>
            </a:r>
            <a:r>
              <a:rPr lang="en-US" sz="2800" dirty="0"/>
              <a:t> of the </a:t>
            </a:r>
            <a:r>
              <a:rPr lang="en-US" sz="2800" b="1" dirty="0">
                <a:solidFill>
                  <a:srgbClr val="0000FF"/>
                </a:solidFill>
              </a:rPr>
              <a:t>fraction part, </a:t>
            </a:r>
            <a:r>
              <a:rPr lang="en-US" sz="2800" dirty="0"/>
              <a:t>then</a:t>
            </a:r>
            <a:r>
              <a:rPr lang="en-US" sz="2800" b="1" dirty="0">
                <a:solidFill>
                  <a:srgbClr val="0000FF"/>
                </a:solidFill>
              </a:rPr>
              <a:t> adding </a:t>
            </a:r>
            <a:r>
              <a:rPr lang="en-US" sz="2800" dirty="0"/>
              <a:t>that product to the </a:t>
            </a:r>
            <a:r>
              <a:rPr lang="en-US" sz="2800" b="1" dirty="0">
                <a:solidFill>
                  <a:srgbClr val="0000FF"/>
                </a:solidFill>
              </a:rPr>
              <a:t> numerator</a:t>
            </a:r>
            <a:r>
              <a:rPr lang="en-US" sz="2800" dirty="0"/>
              <a:t> of the fraction and putting that sum over the original denominator.</a:t>
            </a:r>
          </a:p>
        </p:txBody>
      </p:sp>
    </p:spTree>
    <p:extLst>
      <p:ext uri="{BB962C8B-B14F-4D97-AF65-F5344CB8AC3E}">
        <p14:creationId xmlns:p14="http://schemas.microsoft.com/office/powerpoint/2010/main" val="2189813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300038" y="2041525"/>
            <a:ext cx="9144000" cy="6299200"/>
          </a:xfrm>
          <a:prstGeom prst="rect">
            <a:avLst/>
          </a:prstGeom>
          <a:noFill/>
          <a:ln w="9525">
            <a:noFill/>
            <a:miter lim="800000"/>
            <a:headEnd/>
            <a:tailEnd/>
          </a:ln>
        </p:spPr>
        <p:txBody>
          <a:bodyPr>
            <a:spAutoFit/>
          </a:bodyPr>
          <a:lstStyle/>
          <a:p>
            <a:pPr>
              <a:defRPr/>
            </a:pPr>
            <a:r>
              <a:rPr lang="en-US" sz="3200" b="1" u="sng" dirty="0">
                <a:solidFill>
                  <a:prstClr val="black"/>
                </a:solidFill>
                <a:latin typeface="Calibri" pitchFamily="34" charset="0"/>
              </a:rPr>
              <a:t>Example</a:t>
            </a:r>
            <a:r>
              <a:rPr lang="en-US" sz="3200" b="1" dirty="0">
                <a:solidFill>
                  <a:prstClr val="black"/>
                </a:solidFill>
                <a:latin typeface="Calibri" pitchFamily="34" charset="0"/>
              </a:rPr>
              <a:t>: </a:t>
            </a:r>
            <a:r>
              <a:rPr lang="en-US" sz="3200" dirty="0">
                <a:solidFill>
                  <a:prstClr val="black"/>
                </a:solidFill>
                <a:latin typeface="Calibri" pitchFamily="34" charset="0"/>
              </a:rPr>
              <a:t>Convert the mixed number          into </a:t>
            </a:r>
          </a:p>
          <a:p>
            <a:pPr>
              <a:lnSpc>
                <a:spcPts val="2200"/>
              </a:lnSpc>
              <a:defRPr/>
            </a:pPr>
            <a:endParaRPr lang="en-US" sz="800" dirty="0">
              <a:solidFill>
                <a:prstClr val="black"/>
              </a:solidFill>
              <a:latin typeface="Calibri" pitchFamily="34" charset="0"/>
            </a:endParaRPr>
          </a:p>
          <a:p>
            <a:pPr>
              <a:lnSpc>
                <a:spcPts val="2200"/>
              </a:lnSpc>
              <a:defRPr/>
            </a:pPr>
            <a:r>
              <a:rPr lang="en-US" sz="3200" dirty="0">
                <a:solidFill>
                  <a:prstClr val="black"/>
                </a:solidFill>
                <a:latin typeface="Calibri" pitchFamily="34" charset="0"/>
              </a:rPr>
              <a:t>an improper fraction:  </a:t>
            </a:r>
          </a:p>
          <a:p>
            <a:pPr>
              <a:lnSpc>
                <a:spcPts val="2200"/>
              </a:lnSpc>
              <a:defRPr/>
            </a:pPr>
            <a:endParaRPr lang="en-US" sz="2800" dirty="0">
              <a:solidFill>
                <a:prstClr val="black"/>
              </a:solidFill>
              <a:latin typeface="Calibri" pitchFamily="34" charset="0"/>
            </a:endParaRPr>
          </a:p>
          <a:p>
            <a:pPr>
              <a:lnSpc>
                <a:spcPts val="2200"/>
              </a:lnSpc>
              <a:defRPr/>
            </a:pPr>
            <a:endParaRPr lang="en-US" sz="2800" dirty="0">
              <a:solidFill>
                <a:prstClr val="black"/>
              </a:solidFill>
              <a:latin typeface="Calibri" pitchFamily="34" charset="0"/>
            </a:endParaRPr>
          </a:p>
          <a:p>
            <a:pPr>
              <a:lnSpc>
                <a:spcPts val="2200"/>
              </a:lnSpc>
              <a:defRPr/>
            </a:pPr>
            <a:r>
              <a:rPr lang="en-US" sz="3200" b="1" u="sng" dirty="0">
                <a:solidFill>
                  <a:prstClr val="black"/>
                </a:solidFill>
                <a:latin typeface="Calibri" pitchFamily="34" charset="0"/>
              </a:rPr>
              <a:t>Solution</a:t>
            </a:r>
            <a:r>
              <a:rPr lang="en-US" sz="3200" dirty="0">
                <a:solidFill>
                  <a:prstClr val="black"/>
                </a:solidFill>
                <a:latin typeface="Calibri" pitchFamily="34" charset="0"/>
              </a:rPr>
              <a:t>: First, note that</a:t>
            </a:r>
            <a:r>
              <a:rPr lang="en-US" sz="2800" dirty="0">
                <a:solidFill>
                  <a:prstClr val="black"/>
                </a:solidFill>
                <a:latin typeface="Calibri" pitchFamily="34" charset="0"/>
              </a:rPr>
              <a:t> </a:t>
            </a:r>
          </a:p>
          <a:p>
            <a:pPr>
              <a:lnSpc>
                <a:spcPts val="2200"/>
              </a:lnSpc>
              <a:defRPr/>
            </a:pPr>
            <a:endParaRPr lang="en-US" sz="2800" dirty="0">
              <a:solidFill>
                <a:prstClr val="black"/>
              </a:solidFill>
              <a:latin typeface="Calibri" pitchFamily="34" charset="0"/>
            </a:endParaRPr>
          </a:p>
          <a:p>
            <a:pPr>
              <a:lnSpc>
                <a:spcPts val="2200"/>
              </a:lnSpc>
              <a:defRPr/>
            </a:pPr>
            <a:endParaRPr lang="en-US" sz="2800" dirty="0">
              <a:solidFill>
                <a:prstClr val="black"/>
              </a:solidFill>
              <a:latin typeface="Calibri" pitchFamily="34" charset="0"/>
            </a:endParaRPr>
          </a:p>
          <a:p>
            <a:pPr>
              <a:lnSpc>
                <a:spcPts val="2200"/>
              </a:lnSpc>
              <a:defRPr/>
            </a:pPr>
            <a:endParaRPr lang="en-US" sz="2800" dirty="0">
              <a:solidFill>
                <a:prstClr val="black"/>
              </a:solidFill>
              <a:latin typeface="Calibri" pitchFamily="34" charset="0"/>
            </a:endParaRPr>
          </a:p>
          <a:p>
            <a:pPr>
              <a:lnSpc>
                <a:spcPts val="2200"/>
              </a:lnSpc>
              <a:defRPr/>
            </a:pPr>
            <a:r>
              <a:rPr lang="en-US" sz="3200" dirty="0">
                <a:solidFill>
                  <a:prstClr val="black"/>
                </a:solidFill>
                <a:latin typeface="Calibri" pitchFamily="34" charset="0"/>
              </a:rPr>
              <a:t>Then:</a:t>
            </a:r>
            <a:endParaRPr lang="en-US" sz="3200" b="1" dirty="0">
              <a:solidFill>
                <a:srgbClr val="0000FF"/>
              </a:solidFill>
              <a:latin typeface="Calibri" pitchFamily="34" charset="0"/>
            </a:endParaRPr>
          </a:p>
          <a:p>
            <a:pPr>
              <a:lnSpc>
                <a:spcPts val="2200"/>
              </a:lnSpc>
              <a:defRPr/>
            </a:pPr>
            <a:endParaRPr lang="en-US" sz="3600" dirty="0">
              <a:solidFill>
                <a:srgbClr val="FF0000"/>
              </a:solidFill>
              <a:latin typeface="Calibri"/>
            </a:endParaRPr>
          </a:p>
          <a:p>
            <a:pPr>
              <a:defRPr/>
            </a:pPr>
            <a:endParaRPr lang="en-US" sz="800" b="1" dirty="0">
              <a:solidFill>
                <a:srgbClr val="0000FF"/>
              </a:solidFill>
              <a:latin typeface="Calibri"/>
            </a:endParaRPr>
          </a:p>
          <a:p>
            <a:pPr>
              <a:defRPr/>
            </a:pPr>
            <a:endParaRPr lang="en-US" sz="2800" b="1" u="sng" dirty="0">
              <a:solidFill>
                <a:srgbClr val="FF0000"/>
              </a:solidFill>
              <a:latin typeface="Calibri"/>
            </a:endParaRPr>
          </a:p>
          <a:p>
            <a:pPr>
              <a:defRPr/>
            </a:pPr>
            <a:r>
              <a:rPr lang="en-US" sz="2800" b="1" dirty="0">
                <a:solidFill>
                  <a:srgbClr val="FF0000"/>
                </a:solidFill>
                <a:latin typeface="Calibri"/>
              </a:rPr>
              <a:t>                                                                                                      </a:t>
            </a:r>
          </a:p>
          <a:p>
            <a:pPr>
              <a:defRPr/>
            </a:pPr>
            <a:endParaRPr lang="en-US" sz="3200" b="1" dirty="0">
              <a:solidFill>
                <a:srgbClr val="FF0000"/>
              </a:solidFill>
              <a:latin typeface="Calibri" pitchFamily="34" charset="0"/>
            </a:endParaRPr>
          </a:p>
          <a:p>
            <a:pPr>
              <a:defRPr/>
            </a:pPr>
            <a:endParaRPr lang="en-US" sz="3200" b="1" dirty="0">
              <a:solidFill>
                <a:srgbClr val="FF0000"/>
              </a:solidFill>
              <a:latin typeface="Calibri" pitchFamily="34" charset="0"/>
            </a:endParaRPr>
          </a:p>
          <a:p>
            <a:pPr>
              <a:defRPr/>
            </a:pPr>
            <a:endParaRPr lang="en-US" sz="2400" dirty="0">
              <a:solidFill>
                <a:prstClr val="black"/>
              </a:solidFill>
              <a:latin typeface="Calibri" pitchFamily="34" charset="0"/>
            </a:endParaRPr>
          </a:p>
          <a:p>
            <a:pPr>
              <a:defRPr/>
            </a:pPr>
            <a:endParaRPr lang="en-US" dirty="0">
              <a:solidFill>
                <a:prstClr val="black"/>
              </a:solidFill>
              <a:latin typeface="Calibri" pitchFamily="34" charset="0"/>
            </a:endParaRPr>
          </a:p>
          <a:p>
            <a:pPr>
              <a:defRPr/>
            </a:pPr>
            <a:r>
              <a:rPr lang="en-US" dirty="0">
                <a:solidFill>
                  <a:prstClr val="black"/>
                </a:solidFill>
                <a:latin typeface="Calibri" pitchFamily="34" charset="0"/>
              </a:rPr>
              <a:t>	</a:t>
            </a:r>
          </a:p>
        </p:txBody>
      </p:sp>
      <p:graphicFrame>
        <p:nvGraphicFramePr>
          <p:cNvPr id="9" name="Object 4"/>
          <p:cNvGraphicFramePr>
            <a:graphicFrameLocks noChangeAspect="1"/>
          </p:cNvGraphicFramePr>
          <p:nvPr/>
        </p:nvGraphicFramePr>
        <p:xfrm>
          <a:off x="4791075" y="3465513"/>
          <a:ext cx="2971800" cy="636587"/>
        </p:xfrm>
        <a:graphic>
          <a:graphicData uri="http://schemas.openxmlformats.org/presentationml/2006/ole">
            <mc:AlternateContent xmlns:mc="http://schemas.openxmlformats.org/markup-compatibility/2006">
              <mc:Choice xmlns:v="urn:schemas-microsoft-com:vml" Requires="v">
                <p:oleObj spid="_x0000_s2050" name="Equation" r:id="rId4" imgW="1066800" imgH="228600" progId="Equation.DSMT4">
                  <p:embed/>
                </p:oleObj>
              </mc:Choice>
              <mc:Fallback>
                <p:oleObj name="Equation" r:id="rId4" imgW="1066800" imgH="228600" progId="Equation.DSMT4">
                  <p:embed/>
                  <p:pic>
                    <p:nvPicPr>
                      <p:cNvPr id="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1075" y="3465513"/>
                        <a:ext cx="2971800"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1" name="Object 7"/>
          <p:cNvGraphicFramePr>
            <a:graphicFrameLocks noChangeAspect="1"/>
          </p:cNvGraphicFramePr>
          <p:nvPr/>
        </p:nvGraphicFramePr>
        <p:xfrm>
          <a:off x="1417638" y="4451350"/>
          <a:ext cx="7343775" cy="1074738"/>
        </p:xfrm>
        <a:graphic>
          <a:graphicData uri="http://schemas.openxmlformats.org/presentationml/2006/ole">
            <mc:AlternateContent xmlns:mc="http://schemas.openxmlformats.org/markup-compatibility/2006">
              <mc:Choice xmlns:v="urn:schemas-microsoft-com:vml" Requires="v">
                <p:oleObj spid="_x0000_s2051" name="Equation" r:id="rId6" imgW="1562100" imgH="228600" progId="Equation.DSMT4">
                  <p:embed/>
                </p:oleObj>
              </mc:Choice>
              <mc:Fallback>
                <p:oleObj name="Equation" r:id="rId6" imgW="1562100" imgH="228600" progId="Equation.DSMT4">
                  <p:embed/>
                  <p:pic>
                    <p:nvPicPr>
                      <p:cNvPr id="36871"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7638" y="4451350"/>
                        <a:ext cx="7343775" cy="1074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 name="Rectangle 13"/>
          <p:cNvSpPr>
            <a:spLocks noChangeArrowheads="1"/>
          </p:cNvSpPr>
          <p:nvPr/>
        </p:nvSpPr>
        <p:spPr bwMode="auto">
          <a:xfrm>
            <a:off x="628650" y="252413"/>
            <a:ext cx="78501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4000" b="1">
                <a:solidFill>
                  <a:srgbClr val="0000FF"/>
                </a:solidFill>
              </a:rPr>
              <a:t>Converting a Mixed Number</a:t>
            </a:r>
          </a:p>
          <a:p>
            <a:pPr algn="ctr"/>
            <a:r>
              <a:rPr lang="en-US" sz="4000" b="1">
                <a:solidFill>
                  <a:srgbClr val="0000FF"/>
                </a:solidFill>
              </a:rPr>
              <a:t>Into an Improper Fraction: </a:t>
            </a:r>
          </a:p>
        </p:txBody>
      </p:sp>
      <p:graphicFrame>
        <p:nvGraphicFramePr>
          <p:cNvPr id="2" name="Object 5"/>
          <p:cNvGraphicFramePr>
            <a:graphicFrameLocks noChangeAspect="1"/>
          </p:cNvGraphicFramePr>
          <p:nvPr/>
        </p:nvGraphicFramePr>
        <p:xfrm>
          <a:off x="6580188" y="2041525"/>
          <a:ext cx="638175" cy="719138"/>
        </p:xfrm>
        <a:graphic>
          <a:graphicData uri="http://schemas.openxmlformats.org/presentationml/2006/ole">
            <mc:AlternateContent xmlns:mc="http://schemas.openxmlformats.org/markup-compatibility/2006">
              <mc:Choice xmlns:v="urn:schemas-microsoft-com:vml" Requires="v">
                <p:oleObj spid="_x0000_s2052" name="Equation" r:id="rId8" imgW="203112" imgH="228501" progId="Equation.DSMT4">
                  <p:embed/>
                </p:oleObj>
              </mc:Choice>
              <mc:Fallback>
                <p:oleObj name="Equation" r:id="rId8" imgW="203112" imgH="228501" progId="Equation.DSMT4">
                  <p:embed/>
                  <p:pic>
                    <p:nvPicPr>
                      <p:cNvPr id="2"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80188" y="2041525"/>
                        <a:ext cx="638175"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80160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8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30175"/>
            <a:ext cx="7772400" cy="2101850"/>
          </a:xfrm>
        </p:spPr>
        <p:txBody>
          <a:bodyPr/>
          <a:lstStyle/>
          <a:p>
            <a:r>
              <a:rPr lang="en-US" b="1">
                <a:solidFill>
                  <a:srgbClr val="0000FF"/>
                </a:solidFill>
              </a:rPr>
              <a:t>Converting a Mixed Number</a:t>
            </a:r>
            <a:br>
              <a:rPr lang="en-US" b="1">
                <a:solidFill>
                  <a:srgbClr val="0000FF"/>
                </a:solidFill>
              </a:rPr>
            </a:br>
            <a:r>
              <a:rPr lang="en-US" b="1">
                <a:solidFill>
                  <a:srgbClr val="0000FF"/>
                </a:solidFill>
              </a:rPr>
              <a:t>Into an Improper Fraction </a:t>
            </a:r>
            <a:br>
              <a:rPr lang="en-US" b="1">
                <a:solidFill>
                  <a:srgbClr val="0000FF"/>
                </a:solidFill>
              </a:rPr>
            </a:br>
            <a:r>
              <a:rPr lang="en-US" sz="3200" i="1" u="sng"/>
              <a:t>Another way to look at it</a:t>
            </a:r>
            <a:r>
              <a:rPr lang="en-US" sz="3200" i="1"/>
              <a:t>:</a:t>
            </a:r>
          </a:p>
        </p:txBody>
      </p:sp>
      <p:sp>
        <p:nvSpPr>
          <p:cNvPr id="17411" name="Rectangle 3"/>
          <p:cNvSpPr>
            <a:spLocks noGrp="1" noChangeArrowheads="1"/>
          </p:cNvSpPr>
          <p:nvPr>
            <p:ph type="body" idx="1"/>
          </p:nvPr>
        </p:nvSpPr>
        <p:spPr>
          <a:xfrm>
            <a:off x="665163" y="2384425"/>
            <a:ext cx="8010525" cy="4137025"/>
          </a:xfrm>
          <a:noFill/>
        </p:spPr>
        <p:txBody>
          <a:bodyPr/>
          <a:lstStyle/>
          <a:p>
            <a:pPr marL="609600" indent="-609600" eaLnBrk="1" hangingPunct="1">
              <a:buFontTx/>
              <a:buNone/>
            </a:pPr>
            <a:r>
              <a:rPr lang="en-US" sz="3600" b="1"/>
              <a:t>To convert 5 ¼:</a:t>
            </a:r>
            <a:r>
              <a:rPr lang="en-US" sz="2800"/>
              <a:t> </a:t>
            </a:r>
          </a:p>
          <a:p>
            <a:pPr marL="609600" indent="-609600" eaLnBrk="1" hangingPunct="1">
              <a:spcAft>
                <a:spcPct val="30000"/>
              </a:spcAft>
              <a:buFontTx/>
              <a:buAutoNum type="arabicPeriod"/>
            </a:pPr>
            <a:r>
              <a:rPr lang="en-US" sz="2800"/>
              <a:t>Multiply the denominator of the fraction part (4) by the whole number part (5)      </a:t>
            </a:r>
            <a:r>
              <a:rPr lang="en-US" sz="2800" i="1">
                <a:solidFill>
                  <a:srgbClr val="FF0000"/>
                </a:solidFill>
              </a:rPr>
              <a:t>5 ∙ 4 = 20</a:t>
            </a:r>
          </a:p>
          <a:p>
            <a:pPr marL="609600" indent="-609600" eaLnBrk="1" hangingPunct="1">
              <a:spcAft>
                <a:spcPct val="30000"/>
              </a:spcAft>
              <a:buFontTx/>
              <a:buAutoNum type="arabicPeriod"/>
            </a:pPr>
            <a:r>
              <a:rPr lang="en-US" sz="2800"/>
              <a:t>Add the numerator of the fraction part (1)           to this result:</a:t>
            </a:r>
            <a:r>
              <a:rPr lang="en-US" sz="2800" i="1">
                <a:solidFill>
                  <a:srgbClr val="FF0000"/>
                </a:solidFill>
              </a:rPr>
              <a:t>                     1 + 20 = 21</a:t>
            </a:r>
          </a:p>
          <a:p>
            <a:pPr marL="609600" indent="-609600" eaLnBrk="1" hangingPunct="1">
              <a:spcAft>
                <a:spcPct val="30000"/>
              </a:spcAft>
              <a:buFontTx/>
              <a:buAutoNum type="arabicPeriod"/>
            </a:pPr>
            <a:r>
              <a:rPr lang="en-US" sz="2800"/>
              <a:t>Write this number over the denominator of the original fraction :</a:t>
            </a:r>
            <a:r>
              <a:rPr lang="en-US" sz="2800" i="1">
                <a:solidFill>
                  <a:srgbClr val="FF0000"/>
                </a:solidFill>
              </a:rPr>
              <a:t>     </a:t>
            </a:r>
            <a:r>
              <a:rPr lang="en-US" sz="2800" b="1" i="1" u="sng">
                <a:solidFill>
                  <a:srgbClr val="FF0000"/>
                </a:solidFill>
              </a:rPr>
              <a:t>ANSWER</a:t>
            </a:r>
            <a:r>
              <a:rPr lang="en-US" sz="2800" i="1">
                <a:solidFill>
                  <a:srgbClr val="FF0000"/>
                </a:solidFill>
              </a:rPr>
              <a:t>: 21/4</a:t>
            </a:r>
          </a:p>
          <a:p>
            <a:pPr marL="609600" indent="-609600" eaLnBrk="1" hangingPunct="1">
              <a:buFontTx/>
              <a:buNone/>
            </a:pPr>
            <a:endParaRPr lang="en-US"/>
          </a:p>
        </p:txBody>
      </p:sp>
    </p:spTree>
    <p:extLst>
      <p:ext uri="{BB962C8B-B14F-4D97-AF65-F5344CB8AC3E}">
        <p14:creationId xmlns:p14="http://schemas.microsoft.com/office/powerpoint/2010/main" val="28318056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28600" y="-381000"/>
            <a:ext cx="9601200" cy="1371600"/>
          </a:xfrm>
        </p:spPr>
        <p:txBody>
          <a:bodyPr/>
          <a:lstStyle/>
          <a:p>
            <a:pPr eaLnBrk="1" hangingPunct="1"/>
            <a:r>
              <a:rPr lang="en-US" sz="2800"/>
              <a:t>Sample Gateway Problem #4: </a:t>
            </a:r>
            <a:r>
              <a:rPr lang="en-US" sz="2800" b="1">
                <a:solidFill>
                  <a:srgbClr val="CC00CC"/>
                </a:solidFill>
              </a:rPr>
              <a:t>Multiplying mixed numbers</a:t>
            </a:r>
          </a:p>
        </p:txBody>
      </p:sp>
      <p:sp>
        <p:nvSpPr>
          <p:cNvPr id="5" name="TextBox 4"/>
          <p:cNvSpPr txBox="1">
            <a:spLocks noChangeArrowheads="1"/>
          </p:cNvSpPr>
          <p:nvPr/>
        </p:nvSpPr>
        <p:spPr bwMode="auto">
          <a:xfrm>
            <a:off x="228600" y="2743200"/>
            <a:ext cx="9144000" cy="4606925"/>
          </a:xfrm>
          <a:prstGeom prst="rect">
            <a:avLst/>
          </a:prstGeom>
          <a:noFill/>
          <a:ln w="9525">
            <a:noFill/>
            <a:miter lim="800000"/>
            <a:headEnd/>
            <a:tailEnd/>
          </a:ln>
        </p:spPr>
        <p:txBody>
          <a:bodyPr>
            <a:spAutoFit/>
          </a:bodyPr>
          <a:lstStyle/>
          <a:p>
            <a:pPr>
              <a:defRPr/>
            </a:pPr>
            <a:r>
              <a:rPr lang="en-US" sz="3200" b="1" dirty="0">
                <a:solidFill>
                  <a:prstClr val="black"/>
                </a:solidFill>
                <a:latin typeface="Calibri" pitchFamily="34" charset="0"/>
              </a:rPr>
              <a:t>Step 1:  </a:t>
            </a:r>
            <a:r>
              <a:rPr lang="en-US" sz="3200" dirty="0">
                <a:solidFill>
                  <a:prstClr val="black"/>
                </a:solidFill>
                <a:latin typeface="Calibri" pitchFamily="34" charset="0"/>
              </a:rPr>
              <a:t>Convert the mixed number          into </a:t>
            </a:r>
          </a:p>
          <a:p>
            <a:pPr>
              <a:lnSpc>
                <a:spcPts val="2200"/>
              </a:lnSpc>
              <a:defRPr/>
            </a:pPr>
            <a:endParaRPr lang="en-US" sz="800" dirty="0">
              <a:solidFill>
                <a:prstClr val="black"/>
              </a:solidFill>
              <a:latin typeface="Calibri" pitchFamily="34" charset="0"/>
            </a:endParaRPr>
          </a:p>
          <a:p>
            <a:pPr>
              <a:lnSpc>
                <a:spcPts val="2200"/>
              </a:lnSpc>
              <a:defRPr/>
            </a:pPr>
            <a:r>
              <a:rPr lang="en-US" sz="3200" dirty="0">
                <a:solidFill>
                  <a:prstClr val="black"/>
                </a:solidFill>
                <a:latin typeface="Calibri" pitchFamily="34" charset="0"/>
              </a:rPr>
              <a:t>an improper fraction:  (</a:t>
            </a:r>
            <a:r>
              <a:rPr lang="en-US" sz="2800" dirty="0">
                <a:solidFill>
                  <a:prstClr val="black"/>
                </a:solidFill>
                <a:latin typeface="Calibri" pitchFamily="34" charset="0"/>
              </a:rPr>
              <a:t>Note that                                      ) </a:t>
            </a:r>
          </a:p>
          <a:p>
            <a:pPr>
              <a:lnSpc>
                <a:spcPts val="2200"/>
              </a:lnSpc>
              <a:defRPr/>
            </a:pPr>
            <a:r>
              <a:rPr lang="en-US" sz="1600" dirty="0">
                <a:solidFill>
                  <a:prstClr val="black"/>
                </a:solidFill>
                <a:latin typeface="Calibri" pitchFamily="34" charset="0"/>
              </a:rPr>
              <a:t>.</a:t>
            </a:r>
            <a:endParaRPr lang="en-US" sz="1600" b="1" dirty="0">
              <a:solidFill>
                <a:srgbClr val="0000FF"/>
              </a:solidFill>
              <a:latin typeface="Calibri" pitchFamily="34" charset="0"/>
            </a:endParaRPr>
          </a:p>
          <a:p>
            <a:pPr>
              <a:lnSpc>
                <a:spcPts val="2200"/>
              </a:lnSpc>
              <a:defRPr/>
            </a:pPr>
            <a:endParaRPr lang="en-US" sz="3600" dirty="0">
              <a:solidFill>
                <a:srgbClr val="FF0000"/>
              </a:solidFill>
              <a:latin typeface="Calibri"/>
            </a:endParaRPr>
          </a:p>
          <a:p>
            <a:pPr>
              <a:defRPr/>
            </a:pPr>
            <a:endParaRPr lang="en-US" sz="800" b="1" dirty="0">
              <a:solidFill>
                <a:srgbClr val="0000FF"/>
              </a:solidFill>
              <a:latin typeface="Calibri"/>
            </a:endParaRPr>
          </a:p>
          <a:p>
            <a:pPr>
              <a:defRPr/>
            </a:pPr>
            <a:endParaRPr lang="en-US" sz="2800" b="1" u="sng" dirty="0">
              <a:solidFill>
                <a:srgbClr val="FF0000"/>
              </a:solidFill>
              <a:latin typeface="Calibri"/>
            </a:endParaRPr>
          </a:p>
          <a:p>
            <a:pPr>
              <a:defRPr/>
            </a:pPr>
            <a:r>
              <a:rPr lang="en-US" sz="2800" b="1" dirty="0">
                <a:solidFill>
                  <a:srgbClr val="FF0000"/>
                </a:solidFill>
                <a:latin typeface="Calibri"/>
              </a:rPr>
              <a:t>                                                                                                      </a:t>
            </a:r>
          </a:p>
          <a:p>
            <a:pPr>
              <a:defRPr/>
            </a:pPr>
            <a:endParaRPr lang="en-US" sz="3200" b="1" dirty="0">
              <a:solidFill>
                <a:srgbClr val="FF0000"/>
              </a:solidFill>
              <a:latin typeface="Calibri" pitchFamily="34" charset="0"/>
            </a:endParaRPr>
          </a:p>
          <a:p>
            <a:pPr>
              <a:defRPr/>
            </a:pPr>
            <a:endParaRPr lang="en-US" sz="3200" b="1" dirty="0">
              <a:solidFill>
                <a:srgbClr val="FF0000"/>
              </a:solidFill>
              <a:latin typeface="Calibri" pitchFamily="34" charset="0"/>
            </a:endParaRPr>
          </a:p>
          <a:p>
            <a:pPr>
              <a:defRPr/>
            </a:pPr>
            <a:endParaRPr lang="en-US" sz="2400" dirty="0">
              <a:solidFill>
                <a:prstClr val="black"/>
              </a:solidFill>
              <a:latin typeface="Calibri" pitchFamily="34" charset="0"/>
            </a:endParaRPr>
          </a:p>
          <a:p>
            <a:pPr>
              <a:defRPr/>
            </a:pPr>
            <a:endParaRPr lang="en-US" dirty="0">
              <a:solidFill>
                <a:prstClr val="black"/>
              </a:solidFill>
              <a:latin typeface="Calibri" pitchFamily="34" charset="0"/>
            </a:endParaRPr>
          </a:p>
          <a:p>
            <a:pPr>
              <a:defRPr/>
            </a:pPr>
            <a:r>
              <a:rPr lang="en-US" dirty="0">
                <a:solidFill>
                  <a:prstClr val="black"/>
                </a:solidFill>
                <a:latin typeface="Calibri" pitchFamily="34" charset="0"/>
              </a:rPr>
              <a:t>	</a:t>
            </a:r>
          </a:p>
        </p:txBody>
      </p:sp>
      <p:pic>
        <p:nvPicPr>
          <p:cNvPr id="15364"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04800" y="685800"/>
            <a:ext cx="8458200"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Object 4"/>
          <p:cNvGraphicFramePr>
            <a:graphicFrameLocks noChangeAspect="1"/>
          </p:cNvGraphicFramePr>
          <p:nvPr/>
        </p:nvGraphicFramePr>
        <p:xfrm>
          <a:off x="5638800" y="3352800"/>
          <a:ext cx="2971800" cy="636588"/>
        </p:xfrm>
        <a:graphic>
          <a:graphicData uri="http://schemas.openxmlformats.org/presentationml/2006/ole">
            <mc:AlternateContent xmlns:mc="http://schemas.openxmlformats.org/markup-compatibility/2006">
              <mc:Choice xmlns:v="urn:schemas-microsoft-com:vml" Requires="v">
                <p:oleObj spid="_x0000_s3074" name="Equation" r:id="rId5" imgW="1066800" imgH="228600" progId="Equation.DSMT4">
                  <p:embed/>
                </p:oleObj>
              </mc:Choice>
              <mc:Fallback>
                <p:oleObj name="Equation" r:id="rId5" imgW="1066800" imgH="228600" progId="Equation.DSMT4">
                  <p:embed/>
                  <p:pic>
                    <p:nvPicPr>
                      <p:cNvPr id="9"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3352800"/>
                        <a:ext cx="2971800"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9" name="Object 5"/>
          <p:cNvGraphicFramePr>
            <a:graphicFrameLocks noChangeAspect="1"/>
          </p:cNvGraphicFramePr>
          <p:nvPr/>
        </p:nvGraphicFramePr>
        <p:xfrm>
          <a:off x="6219825" y="2709863"/>
          <a:ext cx="638175" cy="719137"/>
        </p:xfrm>
        <a:graphic>
          <a:graphicData uri="http://schemas.openxmlformats.org/presentationml/2006/ole">
            <mc:AlternateContent xmlns:mc="http://schemas.openxmlformats.org/markup-compatibility/2006">
              <mc:Choice xmlns:v="urn:schemas-microsoft-com:vml" Requires="v">
                <p:oleObj spid="_x0000_s3075" name="Equation" r:id="rId7" imgW="203112" imgH="228501" progId="Equation.DSMT4">
                  <p:embed/>
                </p:oleObj>
              </mc:Choice>
              <mc:Fallback>
                <p:oleObj name="Equation" r:id="rId7" imgW="203112" imgH="228501" progId="Equation.DSMT4">
                  <p:embed/>
                  <p:pic>
                    <p:nvPicPr>
                      <p:cNvPr id="3686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19825" y="2709863"/>
                        <a:ext cx="63817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1" name="Object 7"/>
          <p:cNvGraphicFramePr>
            <a:graphicFrameLocks noChangeAspect="1"/>
          </p:cNvGraphicFramePr>
          <p:nvPr/>
        </p:nvGraphicFramePr>
        <p:xfrm>
          <a:off x="1020763" y="4038600"/>
          <a:ext cx="7283450" cy="1074738"/>
        </p:xfrm>
        <a:graphic>
          <a:graphicData uri="http://schemas.openxmlformats.org/presentationml/2006/ole">
            <mc:AlternateContent xmlns:mc="http://schemas.openxmlformats.org/markup-compatibility/2006">
              <mc:Choice xmlns:v="urn:schemas-microsoft-com:vml" Requires="v">
                <p:oleObj spid="_x0000_s3076" name="Equation" r:id="rId9" imgW="1549400" imgH="228600" progId="Equation.DSMT4">
                  <p:embed/>
                </p:oleObj>
              </mc:Choice>
              <mc:Fallback>
                <p:oleObj name="Equation" r:id="rId9" imgW="1549400" imgH="228600" progId="Equation.DSMT4">
                  <p:embed/>
                  <p:pic>
                    <p:nvPicPr>
                      <p:cNvPr id="36871"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0763" y="4038600"/>
                        <a:ext cx="7283450" cy="1074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Box 12"/>
          <p:cNvSpPr txBox="1">
            <a:spLocks noChangeArrowheads="1"/>
          </p:cNvSpPr>
          <p:nvPr/>
        </p:nvSpPr>
        <p:spPr bwMode="auto">
          <a:xfrm>
            <a:off x="101600" y="5364163"/>
            <a:ext cx="9042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dirty="0">
                <a:solidFill>
                  <a:prstClr val="black"/>
                </a:solidFill>
                <a:latin typeface="Times New Roman" pitchFamily="18" charset="0"/>
                <a:cs typeface="Times New Roman" pitchFamily="18" charset="0"/>
              </a:rPr>
              <a:t>So            becomes</a:t>
            </a:r>
            <a:r>
              <a:rPr lang="en-US" sz="3200" dirty="0">
                <a:solidFill>
                  <a:prstClr val="black"/>
                </a:solidFill>
                <a:latin typeface="Times New Roman" pitchFamily="18" charset="0"/>
                <a:cs typeface="Times New Roman" pitchFamily="18" charset="0"/>
              </a:rPr>
              <a:t>        , </a:t>
            </a:r>
            <a:r>
              <a:rPr lang="en-US" sz="2800" dirty="0">
                <a:solidFill>
                  <a:prstClr val="black"/>
                </a:solidFill>
                <a:latin typeface="Times New Roman" pitchFamily="18" charset="0"/>
                <a:cs typeface="Times New Roman" pitchFamily="18" charset="0"/>
              </a:rPr>
              <a:t>which we can then solve the same </a:t>
            </a:r>
          </a:p>
          <a:p>
            <a:pPr eaLnBrk="1" hangingPunct="1"/>
            <a:r>
              <a:rPr lang="en-US" sz="2800" dirty="0">
                <a:solidFill>
                  <a:prstClr val="black"/>
                </a:solidFill>
                <a:latin typeface="Times New Roman" pitchFamily="18" charset="0"/>
                <a:cs typeface="Times New Roman" pitchFamily="18" charset="0"/>
              </a:rPr>
              <a:t>way we did our fraction multiplication problems. </a:t>
            </a:r>
          </a:p>
        </p:txBody>
      </p:sp>
      <p:graphicFrame>
        <p:nvGraphicFramePr>
          <p:cNvPr id="36873" name="Object 9"/>
          <p:cNvGraphicFramePr>
            <a:graphicFrameLocks noChangeAspect="1"/>
          </p:cNvGraphicFramePr>
          <p:nvPr/>
        </p:nvGraphicFramePr>
        <p:xfrm>
          <a:off x="617538" y="5400675"/>
          <a:ext cx="958850" cy="1095375"/>
        </p:xfrm>
        <a:graphic>
          <a:graphicData uri="http://schemas.openxmlformats.org/presentationml/2006/ole">
            <mc:AlternateContent xmlns:mc="http://schemas.openxmlformats.org/markup-compatibility/2006">
              <mc:Choice xmlns:v="urn:schemas-microsoft-com:vml" Requires="v">
                <p:oleObj spid="_x0000_s3077" name="Equation" r:id="rId11" imgW="355292" imgH="406048" progId="Equation.DSMT4">
                  <p:embed/>
                </p:oleObj>
              </mc:Choice>
              <mc:Fallback>
                <p:oleObj name="Equation" r:id="rId11" imgW="355292" imgH="406048" progId="Equation.DSMT4">
                  <p:embed/>
                  <p:pic>
                    <p:nvPicPr>
                      <p:cNvPr id="36873"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7538" y="5400675"/>
                        <a:ext cx="958850"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4" name="Object 10"/>
          <p:cNvGraphicFramePr>
            <a:graphicFrameLocks noChangeAspect="1"/>
          </p:cNvGraphicFramePr>
          <p:nvPr/>
        </p:nvGraphicFramePr>
        <p:xfrm>
          <a:off x="2921000" y="5364163"/>
          <a:ext cx="847725" cy="688975"/>
        </p:xfrm>
        <a:graphic>
          <a:graphicData uri="http://schemas.openxmlformats.org/presentationml/2006/ole">
            <mc:AlternateContent xmlns:mc="http://schemas.openxmlformats.org/markup-compatibility/2006">
              <mc:Choice xmlns:v="urn:schemas-microsoft-com:vml" Requires="v">
                <p:oleObj spid="_x0000_s3078" name="Equation" r:id="rId13" imgW="304668" imgH="228501" progId="Equation.DSMT4">
                  <p:embed/>
                </p:oleObj>
              </mc:Choice>
              <mc:Fallback>
                <p:oleObj name="Equation" r:id="rId13" imgW="304668" imgH="228501" progId="Equation.DSMT4">
                  <p:embed/>
                  <p:pic>
                    <p:nvPicPr>
                      <p:cNvPr id="36874"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21000" y="5364163"/>
                        <a:ext cx="847725"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51800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8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87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8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990600"/>
            <a:ext cx="8229600" cy="1143000"/>
          </a:xfrm>
        </p:spPr>
        <p:txBody>
          <a:bodyPr/>
          <a:lstStyle/>
          <a:p>
            <a:pPr eaLnBrk="1" hangingPunct="1"/>
            <a:r>
              <a:rPr lang="en-US" sz="4000" b="1" dirty="0">
                <a:solidFill>
                  <a:schemeClr val="accent2"/>
                </a:solidFill>
              </a:rPr>
              <a:t>Other study aids available for each day’s lecture topic:</a:t>
            </a:r>
            <a:br>
              <a:rPr lang="en-US" sz="4000" b="1" dirty="0"/>
            </a:br>
            <a:endParaRPr lang="en-US" sz="4000" b="1" dirty="0"/>
          </a:p>
        </p:txBody>
      </p:sp>
      <p:sp>
        <p:nvSpPr>
          <p:cNvPr id="7171" name="Rectangle 3"/>
          <p:cNvSpPr>
            <a:spLocks noGrp="1" noChangeArrowheads="1"/>
          </p:cNvSpPr>
          <p:nvPr>
            <p:ph type="body" idx="1"/>
          </p:nvPr>
        </p:nvSpPr>
        <p:spPr>
          <a:xfrm>
            <a:off x="431540" y="2096852"/>
            <a:ext cx="8505825" cy="3981450"/>
          </a:xfrm>
        </p:spPr>
        <p:txBody>
          <a:bodyPr/>
          <a:lstStyle/>
          <a:p>
            <a:pPr eaLnBrk="1" hangingPunct="1"/>
            <a:r>
              <a:rPr lang="en-US" sz="2800" dirty="0"/>
              <a:t>Additional </a:t>
            </a:r>
            <a:r>
              <a:rPr lang="en-US" sz="2800" dirty="0">
                <a:solidFill>
                  <a:srgbClr val="FF0000"/>
                </a:solidFill>
              </a:rPr>
              <a:t>video lectures</a:t>
            </a:r>
            <a:r>
              <a:rPr lang="en-US" sz="2800" dirty="0"/>
              <a:t> by the textbook author are available online  for each book section we cover in class.</a:t>
            </a:r>
          </a:p>
          <a:p>
            <a:pPr eaLnBrk="1" hangingPunct="1"/>
            <a:r>
              <a:rPr lang="en-US" sz="2800" dirty="0"/>
              <a:t>An on-line version of the </a:t>
            </a:r>
            <a:r>
              <a:rPr lang="en-US" sz="2800" dirty="0">
                <a:solidFill>
                  <a:srgbClr val="FF0000"/>
                </a:solidFill>
              </a:rPr>
              <a:t>textbook</a:t>
            </a:r>
            <a:r>
              <a:rPr lang="en-US" sz="2800" dirty="0"/>
              <a:t> is also provided for each section, with interactive practice problems and video clips.</a:t>
            </a:r>
          </a:p>
          <a:p>
            <a:pPr eaLnBrk="1" hangingPunct="1"/>
            <a:r>
              <a:rPr lang="en-US" sz="2800" dirty="0"/>
              <a:t>Both of these can be accessed from the </a:t>
            </a:r>
            <a:r>
              <a:rPr lang="en-US" sz="2800" b="1" dirty="0">
                <a:solidFill>
                  <a:srgbClr val="0000FF"/>
                </a:solidFill>
              </a:rPr>
              <a:t>“Interactive Online Textbook” </a:t>
            </a:r>
            <a:r>
              <a:rPr lang="en-US" sz="2800" dirty="0"/>
              <a:t>menu button by clicking on the Chapter and Section for that day.</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990600" y="-228600"/>
            <a:ext cx="8534400" cy="1219200"/>
          </a:xfrm>
        </p:spPr>
        <p:txBody>
          <a:bodyPr/>
          <a:lstStyle/>
          <a:p>
            <a:pPr eaLnBrk="1" hangingPunct="1"/>
            <a:r>
              <a:rPr lang="en-US" sz="3200" i="1">
                <a:solidFill>
                  <a:srgbClr val="0000FF"/>
                </a:solidFill>
              </a:rPr>
              <a:t>Sample Problem #4 (continued)</a:t>
            </a:r>
            <a:endParaRPr lang="en-US" sz="3200">
              <a:solidFill>
                <a:srgbClr val="0000FF"/>
              </a:solidFill>
            </a:endParaRPr>
          </a:p>
        </p:txBody>
      </p:sp>
      <p:sp>
        <p:nvSpPr>
          <p:cNvPr id="5" name="TextBox 4"/>
          <p:cNvSpPr txBox="1">
            <a:spLocks noChangeArrowheads="1"/>
          </p:cNvSpPr>
          <p:nvPr/>
        </p:nvSpPr>
        <p:spPr bwMode="auto">
          <a:xfrm>
            <a:off x="0" y="990600"/>
            <a:ext cx="9436100" cy="692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b="1">
                <a:solidFill>
                  <a:prstClr val="black"/>
                </a:solidFill>
                <a:latin typeface="Calibri" pitchFamily="34" charset="0"/>
              </a:rPr>
              <a:t>Step 2:  </a:t>
            </a:r>
            <a:r>
              <a:rPr lang="en-US" sz="2800">
                <a:solidFill>
                  <a:prstClr val="black"/>
                </a:solidFill>
                <a:latin typeface="Calibri" pitchFamily="34" charset="0"/>
              </a:rPr>
              <a:t>Factor both the numerators and denominators into </a:t>
            </a:r>
          </a:p>
          <a:p>
            <a:pPr eaLnBrk="1" hangingPunct="1"/>
            <a:r>
              <a:rPr lang="en-US" sz="2800">
                <a:solidFill>
                  <a:prstClr val="black"/>
                </a:solidFill>
                <a:latin typeface="Calibri" pitchFamily="34" charset="0"/>
              </a:rPr>
              <a:t>prime factors, then write each fraction in factored form:</a:t>
            </a:r>
          </a:p>
          <a:p>
            <a:pPr eaLnBrk="1" hangingPunct="1"/>
            <a:endParaRPr lang="en-US" sz="1400">
              <a:solidFill>
                <a:prstClr val="black"/>
              </a:solidFill>
              <a:latin typeface="Calibri" pitchFamily="34" charset="0"/>
            </a:endParaRPr>
          </a:p>
          <a:p>
            <a:pPr eaLnBrk="1" hangingPunct="1"/>
            <a:r>
              <a:rPr lang="en-US" sz="2400">
                <a:solidFill>
                  <a:prstClr val="black"/>
                </a:solidFill>
                <a:latin typeface="Calibri" pitchFamily="34" charset="0"/>
              </a:rPr>
              <a:t>     </a:t>
            </a:r>
            <a:r>
              <a:rPr lang="en-US" sz="3200">
                <a:solidFill>
                  <a:prstClr val="black"/>
                </a:solidFill>
                <a:latin typeface="Calibri" pitchFamily="34" charset="0"/>
              </a:rPr>
              <a:t>First fraction:    	</a:t>
            </a:r>
            <a:r>
              <a:rPr lang="en-US" sz="3200" b="1">
                <a:solidFill>
                  <a:srgbClr val="00B050"/>
                </a:solidFill>
                <a:latin typeface="Calibri" pitchFamily="34" charset="0"/>
              </a:rPr>
              <a:t>17 </a:t>
            </a:r>
            <a:r>
              <a:rPr lang="en-US" sz="3200" b="1">
                <a:solidFill>
                  <a:prstClr val="black"/>
                </a:solidFill>
                <a:latin typeface="Calibri" pitchFamily="34" charset="0"/>
              </a:rPr>
              <a:t>and</a:t>
            </a:r>
            <a:r>
              <a:rPr lang="en-US" sz="3200" b="1">
                <a:solidFill>
                  <a:srgbClr val="00B050"/>
                </a:solidFill>
                <a:latin typeface="Calibri" pitchFamily="34" charset="0"/>
              </a:rPr>
              <a:t> </a:t>
            </a:r>
            <a:r>
              <a:rPr lang="en-US" sz="3200" b="1">
                <a:solidFill>
                  <a:srgbClr val="FF0000"/>
                </a:solidFill>
                <a:latin typeface="Calibri" pitchFamily="34" charset="0"/>
              </a:rPr>
              <a:t>3</a:t>
            </a:r>
            <a:r>
              <a:rPr lang="en-US" sz="3200" b="1">
                <a:solidFill>
                  <a:srgbClr val="00B050"/>
                </a:solidFill>
                <a:latin typeface="Calibri" pitchFamily="34" charset="0"/>
              </a:rPr>
              <a:t> </a:t>
            </a:r>
            <a:r>
              <a:rPr lang="en-US" sz="3200" b="1">
                <a:solidFill>
                  <a:prstClr val="black"/>
                </a:solidFill>
                <a:latin typeface="Calibri" pitchFamily="34" charset="0"/>
              </a:rPr>
              <a:t>are both prime</a:t>
            </a:r>
          </a:p>
          <a:p>
            <a:pPr eaLnBrk="1" hangingPunct="1"/>
            <a:r>
              <a:rPr lang="en-US" sz="3200">
                <a:solidFill>
                  <a:prstClr val="black"/>
                </a:solidFill>
                <a:latin typeface="Calibri" pitchFamily="34" charset="0"/>
              </a:rPr>
              <a:t>   Second fraction:   	</a:t>
            </a:r>
            <a:r>
              <a:rPr lang="en-US" sz="3200" b="1">
                <a:solidFill>
                  <a:srgbClr val="00B050"/>
                </a:solidFill>
                <a:latin typeface="Calibri" pitchFamily="34" charset="0"/>
              </a:rPr>
              <a:t>6 = </a:t>
            </a:r>
            <a:r>
              <a:rPr lang="en-US" sz="3200" b="1">
                <a:solidFill>
                  <a:srgbClr val="009900"/>
                </a:solidFill>
                <a:latin typeface="Calibri" pitchFamily="34" charset="0"/>
              </a:rPr>
              <a:t>2∙3</a:t>
            </a:r>
            <a:r>
              <a:rPr lang="en-US" sz="3200" b="1">
                <a:solidFill>
                  <a:prstClr val="black"/>
                </a:solidFill>
                <a:latin typeface="Calibri" pitchFamily="34" charset="0"/>
              </a:rPr>
              <a:t>  and</a:t>
            </a:r>
            <a:r>
              <a:rPr lang="en-US" sz="3200" b="1">
                <a:solidFill>
                  <a:srgbClr val="00B050"/>
                </a:solidFill>
                <a:latin typeface="Calibri" pitchFamily="34" charset="0"/>
              </a:rPr>
              <a:t>  </a:t>
            </a:r>
            <a:r>
              <a:rPr lang="en-US" sz="3200" b="1">
                <a:solidFill>
                  <a:srgbClr val="FF0000"/>
                </a:solidFill>
                <a:latin typeface="Calibri" pitchFamily="34" charset="0"/>
              </a:rPr>
              <a:t>7 is prime</a:t>
            </a:r>
            <a:endParaRPr lang="en-US" sz="3200" b="1">
              <a:solidFill>
                <a:prstClr val="black"/>
              </a:solidFill>
              <a:latin typeface="Calibri" pitchFamily="34" charset="0"/>
            </a:endParaRPr>
          </a:p>
          <a:p>
            <a:pPr eaLnBrk="1" hangingPunct="1"/>
            <a:endParaRPr lang="en-US" sz="1000" b="1">
              <a:solidFill>
                <a:prstClr val="black"/>
              </a:solidFill>
              <a:latin typeface="Calibri" pitchFamily="34" charset="0"/>
            </a:endParaRPr>
          </a:p>
          <a:p>
            <a:pPr eaLnBrk="1" hangingPunct="1"/>
            <a:r>
              <a:rPr lang="en-US" sz="3200" b="1">
                <a:solidFill>
                  <a:prstClr val="black"/>
                </a:solidFill>
                <a:latin typeface="Calibri" pitchFamily="34" charset="0"/>
              </a:rPr>
              <a:t>So you can write  </a:t>
            </a:r>
            <a:r>
              <a:rPr lang="en-US" sz="3200" b="1" u="sng">
                <a:solidFill>
                  <a:prstClr val="black"/>
                </a:solidFill>
                <a:latin typeface="Calibri" pitchFamily="34" charset="0"/>
              </a:rPr>
              <a:t>17</a:t>
            </a:r>
            <a:r>
              <a:rPr lang="en-US" sz="3200" b="1">
                <a:solidFill>
                  <a:prstClr val="black"/>
                </a:solidFill>
                <a:latin typeface="Calibri" pitchFamily="34" charset="0"/>
              </a:rPr>
              <a:t> ∙ </a:t>
            </a:r>
            <a:r>
              <a:rPr lang="en-US" sz="3200" b="1" u="sng">
                <a:solidFill>
                  <a:prstClr val="black"/>
                </a:solidFill>
                <a:latin typeface="Calibri" pitchFamily="34" charset="0"/>
              </a:rPr>
              <a:t>6</a:t>
            </a:r>
            <a:r>
              <a:rPr lang="en-US" sz="3200">
                <a:solidFill>
                  <a:prstClr val="black"/>
                </a:solidFill>
                <a:latin typeface="Calibri" pitchFamily="34" charset="0"/>
              </a:rPr>
              <a:t>    as </a:t>
            </a:r>
            <a:r>
              <a:rPr lang="en-US" sz="3200">
                <a:solidFill>
                  <a:srgbClr val="009900"/>
                </a:solidFill>
                <a:latin typeface="Calibri" pitchFamily="34" charset="0"/>
              </a:rPr>
              <a:t> </a:t>
            </a:r>
            <a:r>
              <a:rPr lang="en-US" sz="3200" u="sng">
                <a:solidFill>
                  <a:srgbClr val="009900"/>
                </a:solidFill>
                <a:latin typeface="Calibri" pitchFamily="34" charset="0"/>
              </a:rPr>
              <a:t> </a:t>
            </a:r>
            <a:r>
              <a:rPr lang="en-US" sz="3200" b="1" u="sng">
                <a:solidFill>
                  <a:srgbClr val="009900"/>
                </a:solidFill>
                <a:latin typeface="Calibri" pitchFamily="34" charset="0"/>
              </a:rPr>
              <a:t>17 </a:t>
            </a:r>
            <a:r>
              <a:rPr lang="en-US" sz="3200" b="1">
                <a:solidFill>
                  <a:prstClr val="black"/>
                </a:solidFill>
                <a:latin typeface="Calibri" pitchFamily="34" charset="0"/>
              </a:rPr>
              <a:t>∙ </a:t>
            </a:r>
            <a:r>
              <a:rPr lang="en-US" sz="3200" b="1" u="sng">
                <a:solidFill>
                  <a:srgbClr val="009900"/>
                </a:solidFill>
                <a:latin typeface="Calibri" pitchFamily="34" charset="0"/>
              </a:rPr>
              <a:t>2∙3</a:t>
            </a:r>
            <a:r>
              <a:rPr lang="en-US" sz="3200" b="1">
                <a:solidFill>
                  <a:prstClr val="black"/>
                </a:solidFill>
                <a:latin typeface="Calibri" pitchFamily="34" charset="0"/>
              </a:rPr>
              <a:t> </a:t>
            </a:r>
            <a:r>
              <a:rPr lang="en-US" sz="3200">
                <a:solidFill>
                  <a:prstClr val="black"/>
                </a:solidFill>
                <a:latin typeface="Calibri" pitchFamily="34" charset="0"/>
              </a:rPr>
              <a:t>.</a:t>
            </a:r>
            <a:r>
              <a:rPr lang="en-US" sz="3200" b="1">
                <a:solidFill>
                  <a:srgbClr val="00B050"/>
                </a:solidFill>
                <a:latin typeface="Calibri" pitchFamily="34" charset="0"/>
              </a:rPr>
              <a:t>                             </a:t>
            </a:r>
          </a:p>
          <a:p>
            <a:pPr eaLnBrk="1" hangingPunct="1"/>
            <a:r>
              <a:rPr lang="en-US" sz="3200" b="1">
                <a:solidFill>
                  <a:srgbClr val="00B050"/>
                </a:solidFill>
                <a:latin typeface="Calibri" pitchFamily="34" charset="0"/>
              </a:rPr>
              <a:t>                                 </a:t>
            </a:r>
            <a:r>
              <a:rPr lang="en-US" sz="3200" b="1">
                <a:solidFill>
                  <a:srgbClr val="002060"/>
                </a:solidFill>
                <a:latin typeface="Calibri" pitchFamily="34" charset="0"/>
              </a:rPr>
              <a:t>3     7            </a:t>
            </a:r>
            <a:r>
              <a:rPr lang="en-US" sz="3200" b="1">
                <a:solidFill>
                  <a:srgbClr val="FF0000"/>
                </a:solidFill>
                <a:latin typeface="Calibri" pitchFamily="34" charset="0"/>
              </a:rPr>
              <a:t>3      7</a:t>
            </a:r>
          </a:p>
          <a:p>
            <a:pPr eaLnBrk="1" hangingPunct="1"/>
            <a:r>
              <a:rPr lang="en-US" sz="2800" b="1">
                <a:solidFill>
                  <a:prstClr val="black"/>
                </a:solidFill>
                <a:latin typeface="Calibri" pitchFamily="34" charset="0"/>
              </a:rPr>
              <a:t>Step 3:  </a:t>
            </a:r>
            <a:r>
              <a:rPr lang="en-US" sz="2400">
                <a:solidFill>
                  <a:prstClr val="black"/>
                </a:solidFill>
                <a:latin typeface="Calibri" pitchFamily="34" charset="0"/>
              </a:rPr>
              <a:t>Now just cancel any common factors that appear in both </a:t>
            </a:r>
          </a:p>
          <a:p>
            <a:pPr eaLnBrk="1" hangingPunct="1"/>
            <a:r>
              <a:rPr lang="en-US" sz="2400">
                <a:solidFill>
                  <a:prstClr val="black"/>
                </a:solidFill>
                <a:latin typeface="Calibri" pitchFamily="34" charset="0"/>
              </a:rPr>
              <a:t>numerator and denominator.  Once you multiply out any remaining </a:t>
            </a:r>
          </a:p>
          <a:p>
            <a:pPr eaLnBrk="1" hangingPunct="1"/>
            <a:r>
              <a:rPr lang="en-US" sz="2400">
                <a:solidFill>
                  <a:prstClr val="black"/>
                </a:solidFill>
                <a:latin typeface="Calibri" pitchFamily="34" charset="0"/>
              </a:rPr>
              <a:t>factors, the result is your simplified answer.</a:t>
            </a:r>
          </a:p>
          <a:p>
            <a:pPr eaLnBrk="1" hangingPunct="1"/>
            <a:endParaRPr lang="en-US" sz="3600" b="1">
              <a:solidFill>
                <a:srgbClr val="FF0000"/>
              </a:solidFill>
              <a:latin typeface="Calibri" pitchFamily="34" charset="0"/>
            </a:endParaRPr>
          </a:p>
          <a:p>
            <a:pPr eaLnBrk="1" hangingPunct="1"/>
            <a:endParaRPr lang="en-US" sz="3200" b="1">
              <a:solidFill>
                <a:srgbClr val="FF0000"/>
              </a:solidFill>
              <a:latin typeface="Calibri" pitchFamily="34" charset="0"/>
            </a:endParaRPr>
          </a:p>
          <a:p>
            <a:pPr eaLnBrk="1" hangingPunct="1"/>
            <a:endParaRPr lang="en-US" sz="3200" b="1">
              <a:solidFill>
                <a:srgbClr val="FF0000"/>
              </a:solidFill>
              <a:latin typeface="Calibri" pitchFamily="34" charset="0"/>
            </a:endParaRPr>
          </a:p>
          <a:p>
            <a:pPr eaLnBrk="1" hangingPunct="1"/>
            <a:endParaRPr lang="en-US" sz="2400">
              <a:solidFill>
                <a:prstClr val="black"/>
              </a:solidFill>
              <a:latin typeface="Calibri" pitchFamily="34" charset="0"/>
            </a:endParaRPr>
          </a:p>
          <a:p>
            <a:pPr eaLnBrk="1" hangingPunct="1"/>
            <a:endParaRPr lang="en-US">
              <a:solidFill>
                <a:prstClr val="black"/>
              </a:solidFill>
              <a:latin typeface="Calibri" pitchFamily="34" charset="0"/>
            </a:endParaRPr>
          </a:p>
          <a:p>
            <a:pPr eaLnBrk="1" hangingPunct="1"/>
            <a:r>
              <a:rPr lang="en-US">
                <a:solidFill>
                  <a:prstClr val="black"/>
                </a:solidFill>
                <a:latin typeface="Calibri" pitchFamily="34" charset="0"/>
              </a:rPr>
              <a:t>	</a:t>
            </a:r>
          </a:p>
        </p:txBody>
      </p:sp>
      <p:graphicFrame>
        <p:nvGraphicFramePr>
          <p:cNvPr id="16388" name="Object 2"/>
          <p:cNvGraphicFramePr>
            <a:graphicFrameLocks noChangeAspect="1"/>
          </p:cNvGraphicFramePr>
          <p:nvPr/>
        </p:nvGraphicFramePr>
        <p:xfrm>
          <a:off x="6273800" y="0"/>
          <a:ext cx="1219200" cy="990600"/>
        </p:xfrm>
        <a:graphic>
          <a:graphicData uri="http://schemas.openxmlformats.org/presentationml/2006/ole">
            <mc:AlternateContent xmlns:mc="http://schemas.openxmlformats.org/markup-compatibility/2006">
              <mc:Choice xmlns:v="urn:schemas-microsoft-com:vml" Requires="v">
                <p:oleObj spid="_x0000_s4098" name="Equation" r:id="rId4" imgW="304668" imgH="228501" progId="Equation.DSMT4">
                  <p:embed/>
                </p:oleObj>
              </mc:Choice>
              <mc:Fallback>
                <p:oleObj name="Equation" r:id="rId4" imgW="304668" imgH="228501" progId="Equation.DSMT4">
                  <p:embed/>
                  <p:pic>
                    <p:nvPicPr>
                      <p:cNvPr id="16388"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800" y="0"/>
                        <a:ext cx="1219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Box 7"/>
          <p:cNvSpPr txBox="1">
            <a:spLocks noChangeArrowheads="1"/>
          </p:cNvSpPr>
          <p:nvPr/>
        </p:nvSpPr>
        <p:spPr bwMode="auto">
          <a:xfrm>
            <a:off x="1752600" y="5334000"/>
            <a:ext cx="13874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4400" b="1">
                <a:solidFill>
                  <a:srgbClr val="FF0000"/>
                </a:solidFill>
                <a:latin typeface="Calibri" pitchFamily="34" charset="0"/>
              </a:rPr>
              <a:t>   </a:t>
            </a:r>
            <a:r>
              <a:rPr lang="en-US" sz="4400" b="1">
                <a:solidFill>
                  <a:srgbClr val="009900"/>
                </a:solidFill>
                <a:latin typeface="Calibri" pitchFamily="34" charset="0"/>
              </a:rPr>
              <a:t> </a:t>
            </a:r>
            <a:r>
              <a:rPr lang="en-US" sz="4400" b="1">
                <a:solidFill>
                  <a:srgbClr val="FF0000"/>
                </a:solidFill>
                <a:latin typeface="Calibri" pitchFamily="34" charset="0"/>
              </a:rPr>
              <a:t>    </a:t>
            </a:r>
            <a:r>
              <a:rPr lang="en-US" sz="3200" b="1">
                <a:solidFill>
                  <a:srgbClr val="FF0000"/>
                </a:solidFill>
                <a:latin typeface="Calibri" pitchFamily="34" charset="0"/>
              </a:rPr>
              <a:t>/</a:t>
            </a:r>
          </a:p>
          <a:p>
            <a:pPr eaLnBrk="1" hangingPunct="1"/>
            <a:r>
              <a:rPr lang="en-US" sz="3200" b="1">
                <a:solidFill>
                  <a:srgbClr val="FF0000"/>
                </a:solidFill>
                <a:latin typeface="Calibri" pitchFamily="34" charset="0"/>
              </a:rPr>
              <a:t>/</a:t>
            </a:r>
            <a:r>
              <a:rPr lang="en-US" sz="3200" b="1">
                <a:solidFill>
                  <a:srgbClr val="009900"/>
                </a:solidFill>
                <a:latin typeface="Calibri" pitchFamily="34" charset="0"/>
              </a:rPr>
              <a:t> </a:t>
            </a:r>
            <a:endParaRPr lang="en-US" sz="3200" b="1">
              <a:solidFill>
                <a:srgbClr val="FF0000"/>
              </a:solidFill>
              <a:latin typeface="Calibri" pitchFamily="34" charset="0"/>
            </a:endParaRPr>
          </a:p>
        </p:txBody>
      </p:sp>
      <p:sp>
        <p:nvSpPr>
          <p:cNvPr id="9" name="TextBox 8"/>
          <p:cNvSpPr txBox="1">
            <a:spLocks noChangeArrowheads="1"/>
          </p:cNvSpPr>
          <p:nvPr/>
        </p:nvSpPr>
        <p:spPr bwMode="auto">
          <a:xfrm>
            <a:off x="1547813" y="5437188"/>
            <a:ext cx="8683625"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600" b="1">
                <a:solidFill>
                  <a:srgbClr val="FF0000"/>
                </a:solidFill>
                <a:latin typeface="Calibri" pitchFamily="34" charset="0"/>
              </a:rPr>
              <a:t> </a:t>
            </a:r>
            <a:r>
              <a:rPr lang="en-US" sz="3200" b="1" u="sng">
                <a:solidFill>
                  <a:srgbClr val="002060"/>
                </a:solidFill>
                <a:latin typeface="Calibri" pitchFamily="34" charset="0"/>
              </a:rPr>
              <a:t>17</a:t>
            </a:r>
            <a:r>
              <a:rPr lang="en-US" sz="3200" b="1">
                <a:solidFill>
                  <a:srgbClr val="002060"/>
                </a:solidFill>
                <a:latin typeface="Calibri" pitchFamily="34" charset="0"/>
              </a:rPr>
              <a:t> </a:t>
            </a:r>
            <a:r>
              <a:rPr lang="en-US" sz="3200" b="1">
                <a:solidFill>
                  <a:prstClr val="black"/>
                </a:solidFill>
                <a:latin typeface="Calibri" pitchFamily="34" charset="0"/>
              </a:rPr>
              <a:t>∙</a:t>
            </a:r>
            <a:r>
              <a:rPr lang="en-US" sz="3200" b="1">
                <a:solidFill>
                  <a:srgbClr val="002060"/>
                </a:solidFill>
                <a:latin typeface="Calibri" pitchFamily="34" charset="0"/>
              </a:rPr>
              <a:t>  </a:t>
            </a:r>
            <a:r>
              <a:rPr lang="en-US" sz="3200" b="1" u="sng">
                <a:solidFill>
                  <a:srgbClr val="002060"/>
                </a:solidFill>
                <a:latin typeface="Calibri" pitchFamily="34" charset="0"/>
              </a:rPr>
              <a:t>2∙3</a:t>
            </a:r>
            <a:r>
              <a:rPr lang="en-US" sz="3200">
                <a:solidFill>
                  <a:srgbClr val="002060"/>
                </a:solidFill>
                <a:latin typeface="Calibri" pitchFamily="34" charset="0"/>
              </a:rPr>
              <a:t>    =  </a:t>
            </a:r>
            <a:r>
              <a:rPr lang="en-US" sz="3200" u="sng">
                <a:solidFill>
                  <a:srgbClr val="002060"/>
                </a:solidFill>
                <a:latin typeface="Calibri" pitchFamily="34" charset="0"/>
              </a:rPr>
              <a:t> </a:t>
            </a:r>
            <a:r>
              <a:rPr lang="en-US" sz="3200" b="1" u="sng">
                <a:solidFill>
                  <a:srgbClr val="002060"/>
                </a:solidFill>
                <a:latin typeface="Calibri" pitchFamily="34" charset="0"/>
              </a:rPr>
              <a:t>17∙2</a:t>
            </a:r>
            <a:r>
              <a:rPr lang="en-US" sz="3200" u="sng">
                <a:solidFill>
                  <a:srgbClr val="002060"/>
                </a:solidFill>
                <a:latin typeface="Calibri" pitchFamily="34" charset="0"/>
              </a:rPr>
              <a:t> </a:t>
            </a:r>
            <a:r>
              <a:rPr lang="en-US" sz="3200">
                <a:solidFill>
                  <a:srgbClr val="002060"/>
                </a:solidFill>
                <a:latin typeface="Calibri" pitchFamily="34" charset="0"/>
              </a:rPr>
              <a:t> </a:t>
            </a:r>
            <a:r>
              <a:rPr lang="en-US" sz="3200" b="1">
                <a:solidFill>
                  <a:srgbClr val="002060"/>
                </a:solidFill>
                <a:latin typeface="Calibri" pitchFamily="34" charset="0"/>
              </a:rPr>
              <a:t>=    </a:t>
            </a:r>
            <a:r>
              <a:rPr lang="en-US" sz="3200" b="1" u="sng">
                <a:solidFill>
                  <a:srgbClr val="002060"/>
                </a:solidFill>
                <a:latin typeface="Calibri" pitchFamily="34" charset="0"/>
              </a:rPr>
              <a:t> 34 </a:t>
            </a:r>
            <a:r>
              <a:rPr lang="en-US" sz="3200" b="1">
                <a:solidFill>
                  <a:srgbClr val="002060"/>
                </a:solidFill>
                <a:latin typeface="Calibri" pitchFamily="34" charset="0"/>
              </a:rPr>
              <a:t>            </a:t>
            </a:r>
            <a:r>
              <a:rPr lang="en-US" sz="3200">
                <a:solidFill>
                  <a:srgbClr val="002060"/>
                </a:solidFill>
                <a:latin typeface="Calibri" pitchFamily="34" charset="0"/>
              </a:rPr>
              <a:t>.</a:t>
            </a:r>
            <a:r>
              <a:rPr lang="en-US" sz="3200" b="1">
                <a:solidFill>
                  <a:srgbClr val="002060"/>
                </a:solidFill>
                <a:latin typeface="Calibri" pitchFamily="34" charset="0"/>
              </a:rPr>
              <a:t>                             </a:t>
            </a:r>
          </a:p>
          <a:p>
            <a:pPr eaLnBrk="1" hangingPunct="1"/>
            <a:r>
              <a:rPr lang="en-US" sz="3200" b="1">
                <a:solidFill>
                  <a:srgbClr val="002060"/>
                </a:solidFill>
                <a:latin typeface="Calibri" pitchFamily="34" charset="0"/>
              </a:rPr>
              <a:t>  3       7              7             7</a:t>
            </a:r>
          </a:p>
          <a:p>
            <a:pPr eaLnBrk="1" hangingPunct="1"/>
            <a:r>
              <a:rPr lang="en-US" sz="3200" b="1">
                <a:solidFill>
                  <a:srgbClr val="FF0000"/>
                </a:solidFill>
                <a:latin typeface="Calibri" pitchFamily="34" charset="0"/>
              </a:rPr>
              <a:t>     </a:t>
            </a:r>
          </a:p>
          <a:p>
            <a:pPr eaLnBrk="1" hangingPunct="1"/>
            <a:r>
              <a:rPr lang="en-US" sz="3600" b="1">
                <a:solidFill>
                  <a:srgbClr val="FF0000"/>
                </a:solidFill>
                <a:latin typeface="Calibri" pitchFamily="34" charset="0"/>
              </a:rPr>
              <a:t>  </a:t>
            </a:r>
            <a:r>
              <a:rPr lang="en-US" sz="1600" b="1">
                <a:solidFill>
                  <a:srgbClr val="FF0000"/>
                </a:solidFill>
                <a:latin typeface="Calibri" pitchFamily="34" charset="0"/>
              </a:rPr>
              <a:t> </a:t>
            </a:r>
            <a:endParaRPr lang="en-US" sz="3200" b="1">
              <a:solidFill>
                <a:srgbClr val="FF0000"/>
              </a:solidFill>
              <a:latin typeface="Calibri" pitchFamily="34" charset="0"/>
            </a:endParaRPr>
          </a:p>
        </p:txBody>
      </p:sp>
      <p:sp>
        <p:nvSpPr>
          <p:cNvPr id="7" name="Slide Number Placeholder 6"/>
          <p:cNvSpPr>
            <a:spLocks noGrp="1"/>
          </p:cNvSpPr>
          <p:nvPr>
            <p:ph type="sldNum" sz="quarter" idx="12"/>
          </p:nvPr>
        </p:nvSpPr>
        <p:spPr/>
        <p:txBody>
          <a:bodyPr/>
          <a:lstStyle/>
          <a:p>
            <a:pPr>
              <a:defRPr/>
            </a:pPr>
            <a:fld id="{AE19253E-7C03-4780-A14E-167F7511AD3C}" type="slidenum">
              <a:rPr lang="en-US" smtClean="0">
                <a:solidFill>
                  <a:prstClr val="black">
                    <a:tint val="75000"/>
                  </a:prstClr>
                </a:solidFill>
              </a:rPr>
              <a:pPr>
                <a:defRPr/>
              </a:pPr>
              <a:t>20</a:t>
            </a:fld>
            <a:endParaRPr lang="en-US">
              <a:solidFill>
                <a:prstClr val="black">
                  <a:tint val="75000"/>
                </a:prstClr>
              </a:solidFill>
            </a:endParaRPr>
          </a:p>
        </p:txBody>
      </p:sp>
    </p:spTree>
    <p:extLst>
      <p:ext uri="{BB962C8B-B14F-4D97-AF65-F5344CB8AC3E}">
        <p14:creationId xmlns:p14="http://schemas.microsoft.com/office/powerpoint/2010/main" val="1220724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28600" y="-381000"/>
            <a:ext cx="9601200" cy="1371600"/>
          </a:xfrm>
        </p:spPr>
        <p:txBody>
          <a:bodyPr/>
          <a:lstStyle/>
          <a:p>
            <a:pPr eaLnBrk="1" hangingPunct="1"/>
            <a:r>
              <a:rPr lang="en-US" sz="2800"/>
              <a:t>Sample Gateway Problem #6: </a:t>
            </a:r>
            <a:r>
              <a:rPr lang="en-US" sz="2800" b="1">
                <a:solidFill>
                  <a:srgbClr val="147676"/>
                </a:solidFill>
              </a:rPr>
              <a:t>Dividing with  mixed numbers</a:t>
            </a:r>
          </a:p>
        </p:txBody>
      </p:sp>
      <p:sp>
        <p:nvSpPr>
          <p:cNvPr id="5" name="TextBox 4"/>
          <p:cNvSpPr txBox="1">
            <a:spLocks noChangeArrowheads="1"/>
          </p:cNvSpPr>
          <p:nvPr/>
        </p:nvSpPr>
        <p:spPr bwMode="auto">
          <a:xfrm>
            <a:off x="153988" y="2662238"/>
            <a:ext cx="9144000" cy="3478212"/>
          </a:xfrm>
          <a:prstGeom prst="rect">
            <a:avLst/>
          </a:prstGeom>
          <a:noFill/>
          <a:ln w="9525">
            <a:noFill/>
            <a:miter lim="800000"/>
            <a:headEnd/>
            <a:tailEnd/>
          </a:ln>
        </p:spPr>
        <p:txBody>
          <a:bodyPr>
            <a:spAutoFit/>
          </a:bodyPr>
          <a:lstStyle/>
          <a:p>
            <a:pPr>
              <a:defRPr/>
            </a:pPr>
            <a:r>
              <a:rPr lang="en-US" sz="3200" b="1" dirty="0">
                <a:solidFill>
                  <a:prstClr val="black"/>
                </a:solidFill>
                <a:latin typeface="Calibri" pitchFamily="34" charset="0"/>
              </a:rPr>
              <a:t>Step 1:  </a:t>
            </a:r>
            <a:r>
              <a:rPr lang="en-US" sz="2800" dirty="0">
                <a:solidFill>
                  <a:prstClr val="black"/>
                </a:solidFill>
                <a:latin typeface="Calibri" pitchFamily="34" charset="0"/>
              </a:rPr>
              <a:t>Convert the mixed numbers into improper fractions:</a:t>
            </a:r>
            <a:endParaRPr lang="en-US" sz="2800" dirty="0">
              <a:solidFill>
                <a:srgbClr val="FF0000"/>
              </a:solidFill>
              <a:latin typeface="Calibri"/>
            </a:endParaRPr>
          </a:p>
          <a:p>
            <a:pPr>
              <a:defRPr/>
            </a:pPr>
            <a:endParaRPr lang="en-US" sz="800" b="1" dirty="0">
              <a:solidFill>
                <a:srgbClr val="0000FF"/>
              </a:solidFill>
              <a:latin typeface="Calibri"/>
            </a:endParaRPr>
          </a:p>
          <a:p>
            <a:pPr>
              <a:defRPr/>
            </a:pPr>
            <a:endParaRPr lang="en-US" sz="2800" b="1" u="sng" dirty="0">
              <a:solidFill>
                <a:srgbClr val="FF0000"/>
              </a:solidFill>
              <a:latin typeface="Calibri"/>
            </a:endParaRPr>
          </a:p>
          <a:p>
            <a:pPr>
              <a:defRPr/>
            </a:pPr>
            <a:r>
              <a:rPr lang="en-US" sz="2800" b="1" dirty="0">
                <a:solidFill>
                  <a:srgbClr val="FF0000"/>
                </a:solidFill>
                <a:latin typeface="Calibri"/>
              </a:rPr>
              <a:t>                                                                                                      </a:t>
            </a:r>
          </a:p>
          <a:p>
            <a:pPr>
              <a:defRPr/>
            </a:pPr>
            <a:endParaRPr lang="en-US" sz="3200" b="1" dirty="0">
              <a:solidFill>
                <a:srgbClr val="FF0000"/>
              </a:solidFill>
              <a:latin typeface="Calibri" pitchFamily="34" charset="0"/>
            </a:endParaRPr>
          </a:p>
          <a:p>
            <a:pPr>
              <a:defRPr/>
            </a:pPr>
            <a:endParaRPr lang="en-US" sz="3200" b="1" dirty="0">
              <a:solidFill>
                <a:srgbClr val="FF0000"/>
              </a:solidFill>
              <a:latin typeface="Calibri" pitchFamily="34" charset="0"/>
            </a:endParaRPr>
          </a:p>
          <a:p>
            <a:pPr>
              <a:defRPr/>
            </a:pPr>
            <a:endParaRPr lang="en-US" sz="2400" dirty="0">
              <a:solidFill>
                <a:prstClr val="black"/>
              </a:solidFill>
              <a:latin typeface="Calibri" pitchFamily="34" charset="0"/>
            </a:endParaRPr>
          </a:p>
          <a:p>
            <a:pPr>
              <a:defRPr/>
            </a:pPr>
            <a:endParaRPr lang="en-US" dirty="0">
              <a:solidFill>
                <a:prstClr val="black"/>
              </a:solidFill>
              <a:latin typeface="Calibri" pitchFamily="34" charset="0"/>
            </a:endParaRPr>
          </a:p>
          <a:p>
            <a:pPr>
              <a:defRPr/>
            </a:pPr>
            <a:r>
              <a:rPr lang="en-US" dirty="0">
                <a:solidFill>
                  <a:prstClr val="black"/>
                </a:solidFill>
                <a:latin typeface="Calibri" pitchFamily="34" charset="0"/>
              </a:rPr>
              <a:t>	</a:t>
            </a:r>
          </a:p>
        </p:txBody>
      </p:sp>
      <p:pic>
        <p:nvPicPr>
          <p:cNvPr id="18436"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09600" y="609600"/>
            <a:ext cx="7905750"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67" name="Object 7"/>
          <p:cNvGraphicFramePr>
            <a:graphicFrameLocks noChangeAspect="1"/>
          </p:cNvGraphicFramePr>
          <p:nvPr/>
        </p:nvGraphicFramePr>
        <p:xfrm>
          <a:off x="576263" y="3319463"/>
          <a:ext cx="7589837" cy="741362"/>
        </p:xfrm>
        <a:graphic>
          <a:graphicData uri="http://schemas.openxmlformats.org/presentationml/2006/ole">
            <mc:AlternateContent xmlns:mc="http://schemas.openxmlformats.org/markup-compatibility/2006">
              <mc:Choice xmlns:v="urn:schemas-microsoft-com:vml" Requires="v">
                <p:oleObj spid="_x0000_s5122" name="Equation" r:id="rId5" imgW="2336800" imgH="228600" progId="Equation.DSMT4">
                  <p:embed/>
                </p:oleObj>
              </mc:Choice>
              <mc:Fallback>
                <p:oleObj name="Equation" r:id="rId5" imgW="2336800" imgH="228600" progId="Equation.DSMT4">
                  <p:embed/>
                  <p:pic>
                    <p:nvPicPr>
                      <p:cNvPr id="4096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263" y="3319463"/>
                        <a:ext cx="7589837" cy="74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8" name="Object 8"/>
          <p:cNvGraphicFramePr>
            <a:graphicFrameLocks noChangeAspect="1"/>
          </p:cNvGraphicFramePr>
          <p:nvPr/>
        </p:nvGraphicFramePr>
        <p:xfrm>
          <a:off x="611188" y="4271963"/>
          <a:ext cx="7556500" cy="682625"/>
        </p:xfrm>
        <a:graphic>
          <a:graphicData uri="http://schemas.openxmlformats.org/presentationml/2006/ole">
            <mc:AlternateContent xmlns:mc="http://schemas.openxmlformats.org/markup-compatibility/2006">
              <mc:Choice xmlns:v="urn:schemas-microsoft-com:vml" Requires="v">
                <p:oleObj spid="_x0000_s5123" name="Equation" r:id="rId7" imgW="2527300" imgH="228600" progId="Equation.DSMT4">
                  <p:embed/>
                </p:oleObj>
              </mc:Choice>
              <mc:Fallback>
                <p:oleObj name="Equation" r:id="rId7" imgW="2527300" imgH="228600" progId="Equation.DSMT4">
                  <p:embed/>
                  <p:pic>
                    <p:nvPicPr>
                      <p:cNvPr id="4096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4271963"/>
                        <a:ext cx="7556500"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7" name="Object 3"/>
          <p:cNvGraphicFramePr>
            <a:graphicFrameLocks noChangeAspect="1"/>
          </p:cNvGraphicFramePr>
          <p:nvPr/>
        </p:nvGraphicFramePr>
        <p:xfrm>
          <a:off x="5119688" y="4962525"/>
          <a:ext cx="3578225" cy="747713"/>
        </p:xfrm>
        <a:graphic>
          <a:graphicData uri="http://schemas.openxmlformats.org/presentationml/2006/ole">
            <mc:AlternateContent xmlns:mc="http://schemas.openxmlformats.org/markup-compatibility/2006">
              <mc:Choice xmlns:v="urn:schemas-microsoft-com:vml" Requires="v">
                <p:oleObj spid="_x0000_s5124" name="Equation" r:id="rId9" imgW="1091726" imgH="228501" progId="Equation.DSMT4">
                  <p:embed/>
                </p:oleObj>
              </mc:Choice>
              <mc:Fallback>
                <p:oleObj name="Equation" r:id="rId9" imgW="1091726" imgH="228501" progId="Equation.DSMT4">
                  <p:embed/>
                  <p:pic>
                    <p:nvPicPr>
                      <p:cNvPr id="41987"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19688" y="4962525"/>
                        <a:ext cx="3578225" cy="74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3"/>
          <p:cNvGraphicFramePr>
            <a:graphicFrameLocks noChangeAspect="1"/>
          </p:cNvGraphicFramePr>
          <p:nvPr/>
        </p:nvGraphicFramePr>
        <p:xfrm>
          <a:off x="5284788" y="5800725"/>
          <a:ext cx="3438525" cy="909638"/>
        </p:xfrm>
        <a:graphic>
          <a:graphicData uri="http://schemas.openxmlformats.org/presentationml/2006/ole">
            <mc:AlternateContent xmlns:mc="http://schemas.openxmlformats.org/markup-compatibility/2006">
              <mc:Choice xmlns:v="urn:schemas-microsoft-com:vml" Requires="v">
                <p:oleObj spid="_x0000_s5125" name="Equation" r:id="rId11" imgW="863225" imgH="228501" progId="Equation.DSMT4">
                  <p:embed/>
                </p:oleObj>
              </mc:Choice>
              <mc:Fallback>
                <p:oleObj name="Equation" r:id="rId11" imgW="863225" imgH="228501" progId="Equation.DSMT4">
                  <p:embed/>
                  <p:pic>
                    <p:nvPicPr>
                      <p:cNvPr id="2"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84788" y="5800725"/>
                        <a:ext cx="3438525"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Box 9"/>
          <p:cNvSpPr txBox="1">
            <a:spLocks noChangeArrowheads="1"/>
          </p:cNvSpPr>
          <p:nvPr/>
        </p:nvSpPr>
        <p:spPr bwMode="auto">
          <a:xfrm>
            <a:off x="0" y="5035550"/>
            <a:ext cx="5080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solidFill>
                  <a:srgbClr val="0000FF"/>
                </a:solidFill>
              </a:rPr>
              <a:t>Now we can rewrite the problem as:</a:t>
            </a:r>
          </a:p>
          <a:p>
            <a:pPr eaLnBrk="1" hangingPunct="1"/>
            <a:endParaRPr lang="en-US" sz="1200">
              <a:solidFill>
                <a:prstClr val="black"/>
              </a:solidFill>
            </a:endParaRPr>
          </a:p>
          <a:p>
            <a:pPr eaLnBrk="1" hangingPunct="1"/>
            <a:r>
              <a:rPr lang="en-US" sz="2400">
                <a:solidFill>
                  <a:srgbClr val="FF0000"/>
                </a:solidFill>
              </a:rPr>
              <a:t>Then convert from division </a:t>
            </a:r>
          </a:p>
          <a:p>
            <a:pPr eaLnBrk="1" hangingPunct="1"/>
            <a:r>
              <a:rPr lang="en-US" sz="2400">
                <a:solidFill>
                  <a:srgbClr val="FF0000"/>
                </a:solidFill>
              </a:rPr>
              <a:t>to multiplication by using the </a:t>
            </a:r>
          </a:p>
          <a:p>
            <a:pPr eaLnBrk="1" hangingPunct="1"/>
            <a:r>
              <a:rPr lang="en-US" sz="2400">
                <a:solidFill>
                  <a:srgbClr val="FF0000"/>
                </a:solidFill>
              </a:rPr>
              <a:t>reciprocal of the second fraction: </a:t>
            </a:r>
          </a:p>
        </p:txBody>
      </p:sp>
    </p:spTree>
    <p:extLst>
      <p:ext uri="{BB962C8B-B14F-4D97-AF65-F5344CB8AC3E}">
        <p14:creationId xmlns:p14="http://schemas.microsoft.com/office/powerpoint/2010/main" val="1112394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6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98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0"/>
            <a:ext cx="8534400" cy="1219200"/>
          </a:xfrm>
        </p:spPr>
        <p:txBody>
          <a:bodyPr/>
          <a:lstStyle/>
          <a:p>
            <a:pPr algn="l" eaLnBrk="1" hangingPunct="1"/>
            <a:r>
              <a:rPr lang="en-US" sz="2800" i="1">
                <a:solidFill>
                  <a:srgbClr val="0000FF"/>
                </a:solidFill>
              </a:rPr>
              <a:t>Sample Problem #6 (continued)</a:t>
            </a:r>
            <a:endParaRPr lang="en-US" sz="2800">
              <a:solidFill>
                <a:srgbClr val="0000FF"/>
              </a:solidFill>
            </a:endParaRPr>
          </a:p>
        </p:txBody>
      </p:sp>
      <p:sp>
        <p:nvSpPr>
          <p:cNvPr id="5" name="TextBox 4"/>
          <p:cNvSpPr txBox="1">
            <a:spLocks noChangeArrowheads="1"/>
          </p:cNvSpPr>
          <p:nvPr/>
        </p:nvSpPr>
        <p:spPr bwMode="auto">
          <a:xfrm>
            <a:off x="0" y="1066800"/>
            <a:ext cx="10212388" cy="102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b="1" dirty="0">
                <a:solidFill>
                  <a:prstClr val="black"/>
                </a:solidFill>
                <a:latin typeface="Calibri" pitchFamily="34" charset="0"/>
              </a:rPr>
              <a:t>Step 2:  </a:t>
            </a:r>
            <a:r>
              <a:rPr lang="en-US" sz="2800" dirty="0">
                <a:solidFill>
                  <a:prstClr val="black"/>
                </a:solidFill>
                <a:latin typeface="Calibri" pitchFamily="34" charset="0"/>
              </a:rPr>
              <a:t>Factor both the numerators and denominators into </a:t>
            </a:r>
          </a:p>
          <a:p>
            <a:pPr eaLnBrk="1" hangingPunct="1"/>
            <a:r>
              <a:rPr lang="en-US" sz="2800" dirty="0">
                <a:solidFill>
                  <a:prstClr val="black"/>
                </a:solidFill>
                <a:latin typeface="Calibri" pitchFamily="34" charset="0"/>
              </a:rPr>
              <a:t>prime factors, then write each fraction in factored form:</a:t>
            </a:r>
          </a:p>
          <a:p>
            <a:pPr eaLnBrk="1" hangingPunct="1"/>
            <a:endParaRPr lang="en-US" sz="1400" dirty="0">
              <a:solidFill>
                <a:prstClr val="black"/>
              </a:solidFill>
              <a:latin typeface="Calibri" pitchFamily="34" charset="0"/>
            </a:endParaRPr>
          </a:p>
          <a:p>
            <a:pPr eaLnBrk="1" hangingPunct="1"/>
            <a:r>
              <a:rPr lang="en-US" sz="3200" dirty="0">
                <a:solidFill>
                  <a:prstClr val="black"/>
                </a:solidFill>
                <a:latin typeface="Calibri" pitchFamily="34" charset="0"/>
              </a:rPr>
              <a:t>     First fraction:  	</a:t>
            </a:r>
            <a:r>
              <a:rPr lang="en-US" sz="3200" b="1" dirty="0">
                <a:solidFill>
                  <a:srgbClr val="00B050"/>
                </a:solidFill>
                <a:latin typeface="Calibri" pitchFamily="34" charset="0"/>
              </a:rPr>
              <a:t>50 = </a:t>
            </a:r>
            <a:r>
              <a:rPr lang="en-US" sz="3200" b="1" dirty="0">
                <a:solidFill>
                  <a:srgbClr val="009900"/>
                </a:solidFill>
                <a:latin typeface="Calibri" pitchFamily="34" charset="0"/>
              </a:rPr>
              <a:t>2∙5∙5  </a:t>
            </a:r>
            <a:r>
              <a:rPr lang="en-US" sz="3200" b="1" dirty="0">
                <a:solidFill>
                  <a:prstClr val="black"/>
                </a:solidFill>
                <a:latin typeface="Calibri" pitchFamily="34" charset="0"/>
              </a:rPr>
              <a:t>and</a:t>
            </a:r>
            <a:r>
              <a:rPr lang="en-US" sz="3200" b="1" dirty="0">
                <a:solidFill>
                  <a:srgbClr val="00B050"/>
                </a:solidFill>
                <a:latin typeface="Calibri" pitchFamily="34" charset="0"/>
              </a:rPr>
              <a:t>   </a:t>
            </a:r>
            <a:r>
              <a:rPr lang="en-US" sz="3200" b="1" dirty="0">
                <a:solidFill>
                  <a:srgbClr val="FF0000"/>
                </a:solidFill>
                <a:latin typeface="Calibri" pitchFamily="34" charset="0"/>
              </a:rPr>
              <a:t>7 is prime</a:t>
            </a:r>
            <a:endParaRPr lang="en-US" sz="3200" b="1" dirty="0">
              <a:solidFill>
                <a:prstClr val="black"/>
              </a:solidFill>
              <a:latin typeface="Calibri" pitchFamily="34" charset="0"/>
            </a:endParaRPr>
          </a:p>
          <a:p>
            <a:pPr eaLnBrk="1" hangingPunct="1"/>
            <a:r>
              <a:rPr lang="en-US" sz="3200" dirty="0">
                <a:solidFill>
                  <a:prstClr val="black"/>
                </a:solidFill>
                <a:latin typeface="Calibri" pitchFamily="34" charset="0"/>
              </a:rPr>
              <a:t>    Second fraction:   	</a:t>
            </a:r>
            <a:r>
              <a:rPr lang="en-US" sz="3200" b="1" dirty="0">
                <a:solidFill>
                  <a:srgbClr val="00B050"/>
                </a:solidFill>
                <a:latin typeface="Calibri" pitchFamily="34" charset="0"/>
              </a:rPr>
              <a:t> </a:t>
            </a:r>
            <a:r>
              <a:rPr lang="en-US" sz="3200" b="1" dirty="0">
                <a:solidFill>
                  <a:srgbClr val="009900"/>
                </a:solidFill>
                <a:latin typeface="Calibri" pitchFamily="34" charset="0"/>
              </a:rPr>
              <a:t>2 is prime </a:t>
            </a:r>
            <a:r>
              <a:rPr lang="en-US" sz="3200" b="1" dirty="0">
                <a:solidFill>
                  <a:prstClr val="black"/>
                </a:solidFill>
                <a:latin typeface="Calibri" pitchFamily="34" charset="0"/>
              </a:rPr>
              <a:t>and</a:t>
            </a:r>
            <a:r>
              <a:rPr lang="en-US" sz="3200" b="1" dirty="0">
                <a:solidFill>
                  <a:srgbClr val="FF0000"/>
                </a:solidFill>
                <a:latin typeface="Calibri" pitchFamily="34" charset="0"/>
              </a:rPr>
              <a:t> 25 = 5∙5</a:t>
            </a:r>
          </a:p>
          <a:p>
            <a:pPr eaLnBrk="1" hangingPunct="1"/>
            <a:r>
              <a:rPr lang="en-US" sz="3200" b="1" dirty="0">
                <a:solidFill>
                  <a:prstClr val="black"/>
                </a:solidFill>
                <a:latin typeface="Calibri" pitchFamily="34" charset="0"/>
              </a:rPr>
              <a:t>So you can write  </a:t>
            </a:r>
            <a:r>
              <a:rPr lang="en-US" sz="3200" b="1" u="sng" dirty="0">
                <a:solidFill>
                  <a:prstClr val="black"/>
                </a:solidFill>
                <a:latin typeface="Calibri" pitchFamily="34" charset="0"/>
              </a:rPr>
              <a:t>50</a:t>
            </a:r>
            <a:r>
              <a:rPr lang="en-US" sz="3200" b="1" dirty="0">
                <a:solidFill>
                  <a:prstClr val="black"/>
                </a:solidFill>
                <a:latin typeface="Calibri" pitchFamily="34" charset="0"/>
              </a:rPr>
              <a:t> • </a:t>
            </a:r>
            <a:r>
              <a:rPr lang="en-US" sz="3200" b="1" u="sng" dirty="0">
                <a:solidFill>
                  <a:prstClr val="black"/>
                </a:solidFill>
                <a:latin typeface="Calibri" pitchFamily="34" charset="0"/>
              </a:rPr>
              <a:t>2</a:t>
            </a:r>
            <a:r>
              <a:rPr lang="en-US" sz="3200" u="sng" dirty="0">
                <a:solidFill>
                  <a:prstClr val="black"/>
                </a:solidFill>
                <a:latin typeface="Calibri" pitchFamily="34" charset="0"/>
              </a:rPr>
              <a:t> </a:t>
            </a:r>
            <a:r>
              <a:rPr lang="en-US" sz="3200" dirty="0">
                <a:solidFill>
                  <a:prstClr val="black"/>
                </a:solidFill>
                <a:latin typeface="Calibri" pitchFamily="34" charset="0"/>
              </a:rPr>
              <a:t>   as  </a:t>
            </a:r>
            <a:r>
              <a:rPr lang="en-US" sz="3200" b="1" u="sng" dirty="0">
                <a:solidFill>
                  <a:srgbClr val="009900"/>
                </a:solidFill>
                <a:latin typeface="Calibri" pitchFamily="34" charset="0"/>
              </a:rPr>
              <a:t>2∙5∙5</a:t>
            </a:r>
            <a:r>
              <a:rPr lang="en-US" sz="3200" b="1" dirty="0">
                <a:solidFill>
                  <a:srgbClr val="009900"/>
                </a:solidFill>
                <a:latin typeface="Calibri" pitchFamily="34" charset="0"/>
              </a:rPr>
              <a:t> </a:t>
            </a:r>
            <a:r>
              <a:rPr lang="en-US" sz="3200" b="1" dirty="0">
                <a:solidFill>
                  <a:prstClr val="black"/>
                </a:solidFill>
                <a:latin typeface="Calibri" pitchFamily="34" charset="0"/>
              </a:rPr>
              <a:t>•  </a:t>
            </a:r>
            <a:r>
              <a:rPr lang="en-US" sz="3200" b="1" u="sng" dirty="0">
                <a:solidFill>
                  <a:srgbClr val="009900"/>
                </a:solidFill>
                <a:latin typeface="Calibri" pitchFamily="34" charset="0"/>
              </a:rPr>
              <a:t> 2 </a:t>
            </a:r>
            <a:r>
              <a:rPr lang="en-US" sz="3200" b="1" dirty="0">
                <a:solidFill>
                  <a:srgbClr val="009900"/>
                </a:solidFill>
                <a:latin typeface="Calibri" pitchFamily="34" charset="0"/>
              </a:rPr>
              <a:t>       </a:t>
            </a:r>
            <a:r>
              <a:rPr lang="en-US" sz="800" dirty="0">
                <a:solidFill>
                  <a:prstClr val="black"/>
                </a:solidFill>
                <a:latin typeface="Calibri" pitchFamily="34" charset="0"/>
              </a:rPr>
              <a:t>.</a:t>
            </a:r>
            <a:r>
              <a:rPr lang="en-US" sz="3200" b="1" dirty="0">
                <a:solidFill>
                  <a:srgbClr val="00B050"/>
                </a:solidFill>
                <a:latin typeface="Calibri" pitchFamily="34" charset="0"/>
              </a:rPr>
              <a:t>                             </a:t>
            </a:r>
          </a:p>
          <a:p>
            <a:pPr eaLnBrk="1" hangingPunct="1"/>
            <a:r>
              <a:rPr lang="en-US" sz="3200" b="1" dirty="0">
                <a:solidFill>
                  <a:srgbClr val="00B050"/>
                </a:solidFill>
                <a:latin typeface="Calibri" pitchFamily="34" charset="0"/>
              </a:rPr>
              <a:t>                                 </a:t>
            </a:r>
            <a:r>
              <a:rPr lang="en-US" sz="3200" b="1" dirty="0">
                <a:solidFill>
                  <a:srgbClr val="002060"/>
                </a:solidFill>
                <a:latin typeface="Calibri" pitchFamily="34" charset="0"/>
              </a:rPr>
              <a:t>7     25          </a:t>
            </a:r>
            <a:r>
              <a:rPr lang="en-US" sz="3200" b="1" dirty="0">
                <a:solidFill>
                  <a:srgbClr val="FF0000"/>
                </a:solidFill>
                <a:latin typeface="Calibri" pitchFamily="34" charset="0"/>
              </a:rPr>
              <a:t>7          5∙5</a:t>
            </a:r>
          </a:p>
          <a:p>
            <a:pPr eaLnBrk="1" hangingPunct="1"/>
            <a:r>
              <a:rPr lang="en-US" sz="2800" b="1" dirty="0">
                <a:solidFill>
                  <a:prstClr val="black"/>
                </a:solidFill>
                <a:latin typeface="Calibri" pitchFamily="34" charset="0"/>
              </a:rPr>
              <a:t>Step 3:  </a:t>
            </a:r>
            <a:r>
              <a:rPr lang="en-US" sz="2800" dirty="0">
                <a:solidFill>
                  <a:prstClr val="black"/>
                </a:solidFill>
                <a:latin typeface="Calibri" pitchFamily="34" charset="0"/>
              </a:rPr>
              <a:t>Now just cancel any common factors that appear in </a:t>
            </a:r>
          </a:p>
          <a:p>
            <a:pPr eaLnBrk="1" hangingPunct="1"/>
            <a:r>
              <a:rPr lang="en-US" sz="2800" dirty="0">
                <a:solidFill>
                  <a:prstClr val="black"/>
                </a:solidFill>
                <a:latin typeface="Calibri" pitchFamily="34" charset="0"/>
              </a:rPr>
              <a:t>Both numerator and denominator.  Once you multiply out any</a:t>
            </a:r>
          </a:p>
          <a:p>
            <a:pPr eaLnBrk="1" hangingPunct="1"/>
            <a:r>
              <a:rPr lang="en-US" sz="2800" dirty="0">
                <a:solidFill>
                  <a:prstClr val="black"/>
                </a:solidFill>
                <a:latin typeface="Calibri" pitchFamily="34" charset="0"/>
              </a:rPr>
              <a:t>remaining factors, the result is your simplified answer.</a:t>
            </a:r>
          </a:p>
          <a:p>
            <a:pPr eaLnBrk="1" hangingPunct="1"/>
            <a:endParaRPr lang="en-US" sz="1200" dirty="0">
              <a:solidFill>
                <a:prstClr val="black"/>
              </a:solidFill>
              <a:latin typeface="Calibri" pitchFamily="34" charset="0"/>
            </a:endParaRPr>
          </a:p>
          <a:p>
            <a:pPr eaLnBrk="1" hangingPunct="1"/>
            <a:r>
              <a:rPr lang="en-US" sz="3600" b="1" dirty="0">
                <a:solidFill>
                  <a:srgbClr val="009900"/>
                </a:solidFill>
                <a:latin typeface="Calibri" pitchFamily="34" charset="0"/>
              </a:rPr>
              <a:t>     </a:t>
            </a:r>
            <a:r>
              <a:rPr lang="en-US" sz="3600" b="1" u="sng" dirty="0">
                <a:solidFill>
                  <a:srgbClr val="009900"/>
                </a:solidFill>
                <a:latin typeface="Calibri" pitchFamily="34" charset="0"/>
              </a:rPr>
              <a:t>2∙5∙5</a:t>
            </a:r>
            <a:r>
              <a:rPr lang="en-US" sz="3600" b="1" dirty="0">
                <a:solidFill>
                  <a:srgbClr val="009900"/>
                </a:solidFill>
                <a:latin typeface="Calibri" pitchFamily="34" charset="0"/>
              </a:rPr>
              <a:t>  </a:t>
            </a:r>
            <a:r>
              <a:rPr lang="en-US" sz="3600" b="1" dirty="0">
                <a:solidFill>
                  <a:prstClr val="black"/>
                </a:solidFill>
                <a:latin typeface="Calibri" pitchFamily="34" charset="0"/>
              </a:rPr>
              <a:t>•  </a:t>
            </a:r>
            <a:r>
              <a:rPr lang="en-US" sz="3600" b="1" u="sng" dirty="0">
                <a:solidFill>
                  <a:srgbClr val="009900"/>
                </a:solidFill>
                <a:latin typeface="Calibri" pitchFamily="34" charset="0"/>
              </a:rPr>
              <a:t> 2</a:t>
            </a:r>
            <a:r>
              <a:rPr lang="en-US" sz="3600" b="1" u="sng" dirty="0">
                <a:solidFill>
                  <a:prstClr val="black"/>
                </a:solidFill>
                <a:latin typeface="Calibri" pitchFamily="34" charset="0"/>
              </a:rPr>
              <a:t> </a:t>
            </a:r>
            <a:r>
              <a:rPr lang="en-US" sz="3600" b="1" dirty="0">
                <a:solidFill>
                  <a:prstClr val="black"/>
                </a:solidFill>
                <a:latin typeface="Calibri" pitchFamily="34" charset="0"/>
              </a:rPr>
              <a:t> =   </a:t>
            </a:r>
            <a:r>
              <a:rPr lang="en-US" sz="3600" b="1" u="sng" dirty="0">
                <a:solidFill>
                  <a:srgbClr val="009900"/>
                </a:solidFill>
                <a:latin typeface="Calibri" pitchFamily="34" charset="0"/>
              </a:rPr>
              <a:t>2∙2</a:t>
            </a:r>
            <a:r>
              <a:rPr lang="en-US" sz="3600" b="1" dirty="0">
                <a:solidFill>
                  <a:prstClr val="black"/>
                </a:solidFill>
                <a:latin typeface="Calibri" pitchFamily="34" charset="0"/>
              </a:rPr>
              <a:t>  =</a:t>
            </a:r>
            <a:r>
              <a:rPr lang="en-US" sz="3600" b="1" dirty="0">
                <a:solidFill>
                  <a:srgbClr val="00B050"/>
                </a:solidFill>
                <a:latin typeface="Calibri" pitchFamily="34" charset="0"/>
              </a:rPr>
              <a:t>   </a:t>
            </a:r>
            <a:r>
              <a:rPr lang="en-US" sz="3600" b="1" u="sng" dirty="0">
                <a:solidFill>
                  <a:srgbClr val="00B050"/>
                </a:solidFill>
                <a:latin typeface="Calibri" pitchFamily="34" charset="0"/>
              </a:rPr>
              <a:t>4 </a:t>
            </a:r>
            <a:r>
              <a:rPr lang="en-US" sz="3600" b="1" dirty="0">
                <a:solidFill>
                  <a:srgbClr val="00B050"/>
                </a:solidFill>
                <a:latin typeface="Calibri" pitchFamily="34" charset="0"/>
              </a:rPr>
              <a:t>                      </a:t>
            </a:r>
          </a:p>
          <a:p>
            <a:pPr eaLnBrk="1" hangingPunct="1"/>
            <a:r>
              <a:rPr lang="en-US" sz="3600" b="1" dirty="0">
                <a:solidFill>
                  <a:srgbClr val="FF0000"/>
                </a:solidFill>
                <a:latin typeface="Calibri" pitchFamily="34" charset="0"/>
              </a:rPr>
              <a:t>        7          5∙5       7         7</a:t>
            </a:r>
          </a:p>
          <a:p>
            <a:pPr eaLnBrk="1" hangingPunct="1"/>
            <a:endParaRPr lang="en-US" sz="2800" dirty="0">
              <a:solidFill>
                <a:prstClr val="black"/>
              </a:solidFill>
              <a:latin typeface="Calibri" pitchFamily="34" charset="0"/>
            </a:endParaRPr>
          </a:p>
          <a:p>
            <a:pPr eaLnBrk="1" hangingPunct="1"/>
            <a:endParaRPr lang="en-US" sz="4000" b="1" dirty="0">
              <a:solidFill>
                <a:srgbClr val="FF0000"/>
              </a:solidFill>
              <a:latin typeface="Calibri" pitchFamily="34" charset="0"/>
            </a:endParaRPr>
          </a:p>
          <a:p>
            <a:pPr eaLnBrk="1" hangingPunct="1"/>
            <a:endParaRPr lang="en-US" sz="3600" b="1" dirty="0">
              <a:solidFill>
                <a:srgbClr val="FF0000"/>
              </a:solidFill>
              <a:latin typeface="Calibri" pitchFamily="34" charset="0"/>
            </a:endParaRPr>
          </a:p>
          <a:p>
            <a:pPr eaLnBrk="1" hangingPunct="1"/>
            <a:endParaRPr lang="en-US" sz="2800" dirty="0">
              <a:solidFill>
                <a:prstClr val="black"/>
              </a:solidFill>
              <a:latin typeface="Calibri" pitchFamily="34" charset="0"/>
            </a:endParaRPr>
          </a:p>
          <a:p>
            <a:pPr eaLnBrk="1" hangingPunct="1"/>
            <a:endParaRPr lang="en-US" sz="3600" b="1" dirty="0">
              <a:solidFill>
                <a:srgbClr val="FF0000"/>
              </a:solidFill>
              <a:latin typeface="Calibri" pitchFamily="34" charset="0"/>
            </a:endParaRPr>
          </a:p>
          <a:p>
            <a:pPr eaLnBrk="1" hangingPunct="1"/>
            <a:endParaRPr lang="en-US" sz="3200" b="1" dirty="0">
              <a:solidFill>
                <a:srgbClr val="FF0000"/>
              </a:solidFill>
              <a:latin typeface="Calibri" pitchFamily="34" charset="0"/>
            </a:endParaRPr>
          </a:p>
          <a:p>
            <a:pPr eaLnBrk="1" hangingPunct="1"/>
            <a:endParaRPr lang="en-US" sz="3200" b="1" dirty="0">
              <a:solidFill>
                <a:srgbClr val="FF0000"/>
              </a:solidFill>
              <a:latin typeface="Calibri" pitchFamily="34" charset="0"/>
            </a:endParaRPr>
          </a:p>
          <a:p>
            <a:pPr eaLnBrk="1" hangingPunct="1"/>
            <a:endParaRPr lang="en-US" sz="2400" dirty="0">
              <a:solidFill>
                <a:prstClr val="black"/>
              </a:solidFill>
              <a:latin typeface="Calibri" pitchFamily="34" charset="0"/>
            </a:endParaRPr>
          </a:p>
          <a:p>
            <a:pPr eaLnBrk="1" hangingPunct="1"/>
            <a:endParaRPr lang="en-US" dirty="0">
              <a:solidFill>
                <a:prstClr val="black"/>
              </a:solidFill>
              <a:latin typeface="Calibri" pitchFamily="34" charset="0"/>
            </a:endParaRPr>
          </a:p>
          <a:p>
            <a:pPr eaLnBrk="1" hangingPunct="1"/>
            <a:r>
              <a:rPr lang="en-US" dirty="0">
                <a:solidFill>
                  <a:prstClr val="black"/>
                </a:solidFill>
                <a:latin typeface="Calibri" pitchFamily="34" charset="0"/>
              </a:rPr>
              <a:t>	</a:t>
            </a:r>
          </a:p>
        </p:txBody>
      </p:sp>
      <p:graphicFrame>
        <p:nvGraphicFramePr>
          <p:cNvPr id="41987" name="Object 3"/>
          <p:cNvGraphicFramePr>
            <a:graphicFrameLocks noChangeAspect="1"/>
          </p:cNvGraphicFramePr>
          <p:nvPr>
            <p:extLst>
              <p:ext uri="{D42A27DB-BD31-4B8C-83A1-F6EECF244321}">
                <p14:modId xmlns:p14="http://schemas.microsoft.com/office/powerpoint/2010/main" val="958115557"/>
              </p:ext>
            </p:extLst>
          </p:nvPr>
        </p:nvGraphicFramePr>
        <p:xfrm>
          <a:off x="4722688" y="304800"/>
          <a:ext cx="4241800" cy="625475"/>
        </p:xfrm>
        <a:graphic>
          <a:graphicData uri="http://schemas.openxmlformats.org/presentationml/2006/ole">
            <mc:AlternateContent xmlns:mc="http://schemas.openxmlformats.org/markup-compatibility/2006">
              <mc:Choice xmlns:v="urn:schemas-microsoft-com:vml" Requires="v">
                <p:oleObj spid="_x0000_s6146" name="Equation" r:id="rId4" imgW="1549400" imgH="228600" progId="Equation.DSMT4">
                  <p:embed/>
                </p:oleObj>
              </mc:Choice>
              <mc:Fallback>
                <p:oleObj name="Equation" r:id="rId4" imgW="1549400" imgH="228600" progId="Equation.DSMT4">
                  <p:embed/>
                  <p:pic>
                    <p:nvPicPr>
                      <p:cNvPr id="4198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688" y="304800"/>
                        <a:ext cx="4241800" cy="625475"/>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p:cNvSpPr txBox="1">
            <a:spLocks noChangeArrowheads="1"/>
          </p:cNvSpPr>
          <p:nvPr/>
        </p:nvSpPr>
        <p:spPr bwMode="auto">
          <a:xfrm>
            <a:off x="854075" y="5562600"/>
            <a:ext cx="21447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600" b="1">
                <a:solidFill>
                  <a:prstClr val="black"/>
                </a:solidFill>
                <a:latin typeface="Calibri" pitchFamily="34" charset="0"/>
              </a:rPr>
              <a:t>/  /</a:t>
            </a:r>
          </a:p>
          <a:p>
            <a:pPr eaLnBrk="1" hangingPunct="1"/>
            <a:r>
              <a:rPr lang="en-US" sz="3600" b="1">
                <a:solidFill>
                  <a:prstClr val="black"/>
                </a:solidFill>
                <a:latin typeface="Calibri" pitchFamily="34" charset="0"/>
              </a:rPr>
              <a:t>            /  / </a:t>
            </a:r>
          </a:p>
        </p:txBody>
      </p:sp>
      <p:sp>
        <p:nvSpPr>
          <p:cNvPr id="7" name="Slide Number Placeholder 6"/>
          <p:cNvSpPr>
            <a:spLocks noGrp="1"/>
          </p:cNvSpPr>
          <p:nvPr>
            <p:ph type="sldNum" sz="quarter" idx="12"/>
          </p:nvPr>
        </p:nvSpPr>
        <p:spPr/>
        <p:txBody>
          <a:bodyPr/>
          <a:lstStyle/>
          <a:p>
            <a:pPr>
              <a:defRPr/>
            </a:pPr>
            <a:fld id="{045AEA77-D00A-45B9-927B-59FCCA745EA8}" type="slidenum">
              <a:rPr lang="en-US" smtClean="0">
                <a:solidFill>
                  <a:prstClr val="black">
                    <a:tint val="75000"/>
                  </a:prstClr>
                </a:solidFill>
              </a:rPr>
              <a:pPr>
                <a:defRPr/>
              </a:pPr>
              <a:t>22</a:t>
            </a:fld>
            <a:endParaRPr lang="en-US">
              <a:solidFill>
                <a:prstClr val="black">
                  <a:tint val="75000"/>
                </a:prstClr>
              </a:solidFill>
            </a:endParaRPr>
          </a:p>
        </p:txBody>
      </p:sp>
    </p:spTree>
    <p:extLst>
      <p:ext uri="{BB962C8B-B14F-4D97-AF65-F5344CB8AC3E}">
        <p14:creationId xmlns:p14="http://schemas.microsoft.com/office/powerpoint/2010/main" val="1954551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143508" y="1520788"/>
            <a:ext cx="8305800" cy="3852428"/>
          </a:xfrm>
        </p:spPr>
        <p:txBody>
          <a:bodyPr/>
          <a:lstStyle/>
          <a:p>
            <a:pPr algn="ctr" eaLnBrk="1" hangingPunct="1">
              <a:lnSpc>
                <a:spcPct val="80000"/>
              </a:lnSpc>
              <a:buFontTx/>
              <a:buNone/>
            </a:pPr>
            <a:r>
              <a:rPr lang="en-US" sz="3600" b="1" u="sng" dirty="0">
                <a:solidFill>
                  <a:srgbClr val="FF0000"/>
                </a:solidFill>
              </a:rPr>
              <a:t>IMPORTANT</a:t>
            </a:r>
            <a:r>
              <a:rPr lang="en-US" sz="3600" b="1" dirty="0">
                <a:solidFill>
                  <a:srgbClr val="FF0000"/>
                </a:solidFill>
              </a:rPr>
              <a:t>:</a:t>
            </a:r>
            <a:r>
              <a:rPr lang="en-US" sz="3600" dirty="0"/>
              <a:t> Even if you get a problem wrong on each of your three tries, you can still go back and do it again by clicking </a:t>
            </a:r>
            <a:r>
              <a:rPr lang="en-US" sz="3600" b="1" dirty="0">
                <a:solidFill>
                  <a:srgbClr val="FF9900"/>
                </a:solidFill>
              </a:rPr>
              <a:t>“similar exercise”</a:t>
            </a:r>
            <a:r>
              <a:rPr lang="en-US" sz="3600" b="1" dirty="0"/>
              <a:t> </a:t>
            </a:r>
            <a:r>
              <a:rPr lang="en-US" sz="3600" dirty="0"/>
              <a:t>at the bottom of the exercise box. </a:t>
            </a:r>
            <a:r>
              <a:rPr lang="en-US" sz="3600" dirty="0">
                <a:solidFill>
                  <a:srgbClr val="FF0000"/>
                </a:solidFill>
              </a:rPr>
              <a:t>You can do this nine times, for a total of 30 tries (3 tries at each of 10 different problems). </a:t>
            </a:r>
            <a:r>
              <a:rPr lang="en-US" sz="3600" b="1" i="1" dirty="0">
                <a:solidFill>
                  <a:srgbClr val="008000"/>
                </a:solidFill>
              </a:rPr>
              <a:t>You should always work to get 100% on each assignment! </a:t>
            </a:r>
          </a:p>
          <a:p>
            <a:pPr eaLnBrk="1" hangingPunct="1">
              <a:lnSpc>
                <a:spcPct val="80000"/>
              </a:lnSpc>
              <a:buFontTx/>
              <a:buNone/>
            </a:pPr>
            <a:endParaRPr lang="en-US" sz="2800" b="1" i="1" dirty="0">
              <a:solidFill>
                <a:srgbClr val="008000"/>
              </a:solidFill>
            </a:endParaRPr>
          </a:p>
          <a:p>
            <a:pPr eaLnBrk="1" hangingPunct="1">
              <a:lnSpc>
                <a:spcPct val="80000"/>
              </a:lnSpc>
              <a:buFontTx/>
              <a:buNone/>
            </a:pPr>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descr="C:\Users\schmidtlaur\Desktop\Math90 Button sh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0" y="1238994"/>
            <a:ext cx="2638425" cy="33337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hlinkClick r:id="rId3"/>
          </p:cNvPr>
          <p:cNvSpPr/>
          <p:nvPr/>
        </p:nvSpPr>
        <p:spPr bwMode="auto">
          <a:xfrm>
            <a:off x="287524" y="3603147"/>
            <a:ext cx="1656184" cy="304800"/>
          </a:xfrm>
          <a:prstGeom prst="rect">
            <a:avLst/>
          </a:prstGeom>
          <a:solidFill>
            <a:srgbClr val="FFFF00">
              <a:alpha val="42000"/>
            </a:srgb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a:solidFill>
                <a:srgbClr val="000000"/>
              </a:solidFill>
              <a:latin typeface="Tahoma" pitchFamily="34" charset="0"/>
            </a:endParaRPr>
          </a:p>
        </p:txBody>
      </p:sp>
      <p:pic>
        <p:nvPicPr>
          <p:cNvPr id="10" name="Picture 3" descr="C:\Users\schmidtlaur\Desktop\Math90 Home sho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3170" y="1238994"/>
            <a:ext cx="6331317" cy="356635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cxnSpLocks noChangeShapeType="1"/>
          </p:cNvCxnSpPr>
          <p:nvPr/>
        </p:nvCxnSpPr>
        <p:spPr bwMode="auto">
          <a:xfrm flipH="1" flipV="1">
            <a:off x="1943708" y="3755547"/>
            <a:ext cx="2412268" cy="2265741"/>
          </a:xfrm>
          <a:prstGeom prst="straightConnector1">
            <a:avLst/>
          </a:prstGeom>
          <a:noFill/>
          <a:ln w="50800" algn="ctr">
            <a:solidFill>
              <a:srgbClr val="FF0000"/>
            </a:solidFill>
            <a:miter lim="800000"/>
            <a:headEnd/>
            <a:tailEnd type="arrow" w="med" len="med"/>
          </a:ln>
        </p:spPr>
      </p:cxnSp>
    </p:spTree>
    <p:extLst>
      <p:ext uri="{BB962C8B-B14F-4D97-AF65-F5344CB8AC3E}">
        <p14:creationId xmlns:p14="http://schemas.microsoft.com/office/powerpoint/2010/main" val="139789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schmidtlaur\Desktop\math90 book sh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00" y="408457"/>
            <a:ext cx="8820980" cy="5883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742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65163" y="325438"/>
            <a:ext cx="7772400" cy="762000"/>
          </a:xfrm>
        </p:spPr>
        <p:txBody>
          <a:bodyPr/>
          <a:lstStyle/>
          <a:p>
            <a:pPr eaLnBrk="1" hangingPunct="1"/>
            <a:r>
              <a:rPr lang="en-US" dirty="0">
                <a:latin typeface="Times New Roman" pitchFamily="18" charset="0"/>
              </a:rPr>
              <a:t>Section 1.3 </a:t>
            </a:r>
            <a:br>
              <a:rPr lang="en-US" dirty="0">
                <a:latin typeface="Times New Roman" pitchFamily="18" charset="0"/>
              </a:rPr>
            </a:br>
            <a:r>
              <a:rPr lang="en-US" dirty="0">
                <a:latin typeface="Times New Roman" pitchFamily="18" charset="0"/>
              </a:rPr>
              <a:t>Prime numbers and fractions</a:t>
            </a:r>
          </a:p>
        </p:txBody>
      </p:sp>
      <p:sp>
        <p:nvSpPr>
          <p:cNvPr id="182275" name="Rectangle 3"/>
          <p:cNvSpPr>
            <a:spLocks noGrp="1" noChangeArrowheads="1"/>
          </p:cNvSpPr>
          <p:nvPr>
            <p:ph type="body" idx="1"/>
          </p:nvPr>
        </p:nvSpPr>
        <p:spPr>
          <a:xfrm>
            <a:off x="575556" y="1448780"/>
            <a:ext cx="8316924" cy="4176464"/>
          </a:xfrm>
        </p:spPr>
        <p:txBody>
          <a:bodyPr/>
          <a:lstStyle/>
          <a:p>
            <a:pPr eaLnBrk="1" hangingPunct="1">
              <a:lnSpc>
                <a:spcPct val="90000"/>
              </a:lnSpc>
              <a:buClr>
                <a:schemeClr val="tx2"/>
              </a:buClr>
              <a:buSzPct val="125000"/>
              <a:buFontTx/>
              <a:buNone/>
            </a:pPr>
            <a:r>
              <a:rPr lang="en-US" sz="2800" i="1" dirty="0">
                <a:solidFill>
                  <a:schemeClr val="accent2"/>
                </a:solidFill>
                <a:latin typeface="Times New Roman" pitchFamily="18" charset="0"/>
              </a:rPr>
              <a:t>Factoring</a:t>
            </a:r>
            <a:r>
              <a:rPr lang="en-US" sz="2800" dirty="0">
                <a:latin typeface="Times New Roman" pitchFamily="18" charset="0"/>
              </a:rPr>
              <a:t> a number means writing it as a product of two or more prime number factors.</a:t>
            </a:r>
          </a:p>
          <a:p>
            <a:pPr eaLnBrk="1" hangingPunct="1">
              <a:lnSpc>
                <a:spcPct val="90000"/>
              </a:lnSpc>
              <a:buClr>
                <a:schemeClr val="tx2"/>
              </a:buClr>
              <a:buSzPct val="125000"/>
              <a:buFontTx/>
              <a:buNone/>
            </a:pPr>
            <a:r>
              <a:rPr lang="en-US" sz="2800" dirty="0">
                <a:latin typeface="Times New Roman" pitchFamily="18" charset="0"/>
              </a:rPr>
              <a:t>A </a:t>
            </a:r>
            <a:r>
              <a:rPr lang="en-US" sz="2800" i="1" dirty="0">
                <a:solidFill>
                  <a:schemeClr val="accent2"/>
                </a:solidFill>
                <a:latin typeface="Times New Roman" pitchFamily="18" charset="0"/>
              </a:rPr>
              <a:t>prime number</a:t>
            </a:r>
            <a:r>
              <a:rPr lang="en-US" sz="2800" dirty="0">
                <a:latin typeface="Times New Roman" pitchFamily="18" charset="0"/>
              </a:rPr>
              <a:t> is a natural number (other than 1) whose only factors are 1 and itself.</a:t>
            </a:r>
          </a:p>
          <a:p>
            <a:pPr eaLnBrk="1" hangingPunct="1">
              <a:lnSpc>
                <a:spcPct val="90000"/>
              </a:lnSpc>
              <a:buClr>
                <a:schemeClr val="tx2"/>
              </a:buClr>
              <a:buSzPct val="125000"/>
              <a:buFontTx/>
              <a:buNone/>
            </a:pPr>
            <a:r>
              <a:rPr lang="en-US" sz="2800" dirty="0">
                <a:latin typeface="Times New Roman" pitchFamily="18" charset="0"/>
              </a:rPr>
              <a:t>The first few prime numbers are:</a:t>
            </a:r>
          </a:p>
          <a:p>
            <a:pPr eaLnBrk="1" hangingPunct="1">
              <a:lnSpc>
                <a:spcPct val="90000"/>
              </a:lnSpc>
              <a:buClr>
                <a:schemeClr val="tx2"/>
              </a:buClr>
              <a:buSzPct val="125000"/>
              <a:buFontTx/>
              <a:buNone/>
            </a:pPr>
            <a:r>
              <a:rPr lang="en-US" sz="3600" b="1" dirty="0">
                <a:solidFill>
                  <a:srgbClr val="0000FF"/>
                </a:solidFill>
                <a:latin typeface="Times New Roman" pitchFamily="18" charset="0"/>
              </a:rPr>
              <a:t>       2, 3, 5, 7, 11, 13, 17, 19, 23, 29</a:t>
            </a:r>
          </a:p>
          <a:p>
            <a:pPr eaLnBrk="1" hangingPunct="1">
              <a:lnSpc>
                <a:spcPct val="90000"/>
              </a:lnSpc>
              <a:buClr>
                <a:schemeClr val="tx2"/>
              </a:buClr>
              <a:buSzPct val="125000"/>
              <a:buFontTx/>
              <a:buNone/>
            </a:pPr>
            <a:r>
              <a:rPr lang="en-US" sz="2800" b="1" i="1" dirty="0">
                <a:solidFill>
                  <a:srgbClr val="0000FF"/>
                </a:solidFill>
                <a:latin typeface="Times New Roman" pitchFamily="18" charset="0"/>
              </a:rPr>
              <a:t>           </a:t>
            </a:r>
            <a:r>
              <a:rPr lang="en-US" sz="2800" b="1" i="1" dirty="0">
                <a:solidFill>
                  <a:srgbClr val="FF0000"/>
                </a:solidFill>
                <a:latin typeface="Times New Roman" pitchFamily="18" charset="0"/>
              </a:rPr>
              <a:t>(It will help you on the Homework &amp; Quizzes if you learn these by heart!)</a:t>
            </a:r>
          </a:p>
          <a:p>
            <a:pPr eaLnBrk="1" hangingPunct="1">
              <a:lnSpc>
                <a:spcPct val="90000"/>
              </a:lnSpc>
              <a:buClr>
                <a:schemeClr val="tx2"/>
              </a:buClr>
              <a:buSzPct val="125000"/>
              <a:buFontTx/>
              <a:buNone/>
            </a:pPr>
            <a:r>
              <a:rPr lang="en-US" sz="2800" dirty="0">
                <a:latin typeface="Times New Roman" pitchFamily="18" charset="0"/>
              </a:rPr>
              <a:t>Question: Why isn’t 6 a prime number? </a:t>
            </a:r>
          </a:p>
          <a:p>
            <a:pPr eaLnBrk="1" hangingPunct="1">
              <a:lnSpc>
                <a:spcPct val="90000"/>
              </a:lnSpc>
              <a:buClr>
                <a:schemeClr val="tx2"/>
              </a:buClr>
              <a:buSzPct val="125000"/>
              <a:buFontTx/>
              <a:buNone/>
            </a:pPr>
            <a:r>
              <a:rPr lang="en-US" sz="2800" dirty="0">
                <a:latin typeface="Times New Roman" pitchFamily="18" charset="0"/>
              </a:rPr>
              <a:t>Answer: Because it can be written as 2 times 3  </a:t>
            </a:r>
            <a:r>
              <a:rPr lang="en-US" sz="2800" dirty="0">
                <a:solidFill>
                  <a:srgbClr val="FF0000"/>
                </a:solidFill>
                <a:latin typeface="Times New Roman" pitchFamily="18" charset="0"/>
              </a:rPr>
              <a:t>(or  2</a:t>
            </a:r>
            <a:r>
              <a:rPr lang="en-US" sz="2800" dirty="0">
                <a:solidFill>
                  <a:srgbClr val="FF0000"/>
                </a:solidFill>
                <a:latin typeface="Times New Roman" pitchFamily="18" charset="0"/>
                <a:cs typeface="Times New Roman" pitchFamily="18" charset="0"/>
              </a:rPr>
              <a:t>·3)</a:t>
            </a:r>
          </a:p>
          <a:p>
            <a:pPr eaLnBrk="1" hangingPunct="1">
              <a:lnSpc>
                <a:spcPct val="90000"/>
              </a:lnSpc>
              <a:buClr>
                <a:schemeClr val="tx2"/>
              </a:buClr>
              <a:buSzPct val="125000"/>
              <a:buFontTx/>
              <a:buNone/>
            </a:pPr>
            <a:r>
              <a:rPr lang="en-US" sz="2800" dirty="0">
                <a:solidFill>
                  <a:srgbClr val="FF0000"/>
                </a:solidFill>
                <a:latin typeface="Times New Roman" pitchFamily="18" charset="0"/>
                <a:cs typeface="Times New Roman" pitchFamily="18" charset="0"/>
              </a:rPr>
              <a:t>Why isn’t 8 a prime number? 9? 10? 12?</a:t>
            </a:r>
          </a:p>
        </p:txBody>
      </p:sp>
    </p:spTree>
    <p:extLst>
      <p:ext uri="{BB962C8B-B14F-4D97-AF65-F5344CB8AC3E}">
        <p14:creationId xmlns:p14="http://schemas.microsoft.com/office/powerpoint/2010/main" val="37481009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22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22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22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22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22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227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82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body" idx="1"/>
          </p:nvPr>
        </p:nvSpPr>
        <p:spPr>
          <a:xfrm>
            <a:off x="373063" y="142875"/>
            <a:ext cx="8077200" cy="6172200"/>
          </a:xfrm>
        </p:spPr>
        <p:txBody>
          <a:bodyPr/>
          <a:lstStyle/>
          <a:p>
            <a:pPr eaLnBrk="1" hangingPunct="1">
              <a:buClr>
                <a:schemeClr val="tx2"/>
              </a:buClr>
              <a:buSzPct val="125000"/>
              <a:buFontTx/>
              <a:buNone/>
            </a:pPr>
            <a:r>
              <a:rPr lang="en-US" sz="2800" u="sng" dirty="0">
                <a:latin typeface="Times New Roman" pitchFamily="18" charset="0"/>
              </a:rPr>
              <a:t>Question</a:t>
            </a:r>
            <a:r>
              <a:rPr lang="en-US" sz="2800" dirty="0">
                <a:latin typeface="Times New Roman" pitchFamily="18" charset="0"/>
              </a:rPr>
              <a:t>: </a:t>
            </a:r>
          </a:p>
          <a:p>
            <a:pPr eaLnBrk="1" hangingPunct="1">
              <a:buClr>
                <a:schemeClr val="tx2"/>
              </a:buClr>
              <a:buSzPct val="125000"/>
              <a:buFontTx/>
              <a:buNone/>
            </a:pPr>
            <a:r>
              <a:rPr lang="en-US" sz="2800" dirty="0">
                <a:latin typeface="Times New Roman" pitchFamily="18" charset="0"/>
              </a:rPr>
              <a:t>       What’s the next prime number after 29?</a:t>
            </a:r>
          </a:p>
          <a:p>
            <a:pPr eaLnBrk="1" hangingPunct="1">
              <a:buClr>
                <a:schemeClr val="tx2"/>
              </a:buClr>
              <a:buSzPct val="125000"/>
              <a:buFontTx/>
              <a:buNone/>
            </a:pPr>
            <a:r>
              <a:rPr lang="en-US" sz="2800" b="1" dirty="0">
                <a:solidFill>
                  <a:srgbClr val="FF0000"/>
                </a:solidFill>
                <a:latin typeface="Times New Roman" pitchFamily="18" charset="0"/>
              </a:rPr>
              <a:t>Check 30: </a:t>
            </a:r>
            <a:r>
              <a:rPr lang="en-US" sz="2800" dirty="0">
                <a:latin typeface="Times New Roman" pitchFamily="18" charset="0"/>
              </a:rPr>
              <a:t>Can you divide 30 by anything other than 1 and 30?</a:t>
            </a:r>
            <a:r>
              <a:rPr lang="en-US" sz="2800" dirty="0">
                <a:solidFill>
                  <a:schemeClr val="accent2"/>
                </a:solidFill>
                <a:latin typeface="Times New Roman" pitchFamily="18" charset="0"/>
              </a:rPr>
              <a:t> </a:t>
            </a:r>
          </a:p>
          <a:p>
            <a:pPr eaLnBrk="1" hangingPunct="1">
              <a:buClr>
                <a:schemeClr val="tx2"/>
              </a:buClr>
              <a:buSzPct val="125000"/>
              <a:buFontTx/>
              <a:buNone/>
            </a:pPr>
            <a:r>
              <a:rPr lang="en-US" sz="2800" dirty="0">
                <a:solidFill>
                  <a:schemeClr val="accent2"/>
                </a:solidFill>
                <a:latin typeface="Times New Roman" pitchFamily="18" charset="0"/>
              </a:rPr>
              <a:t>Yes, so it’s </a:t>
            </a:r>
            <a:r>
              <a:rPr lang="en-US" sz="2800" u="sng" dirty="0">
                <a:solidFill>
                  <a:schemeClr val="accent2"/>
                </a:solidFill>
                <a:latin typeface="Times New Roman" pitchFamily="18" charset="0"/>
              </a:rPr>
              <a:t>NOT</a:t>
            </a:r>
            <a:r>
              <a:rPr lang="en-US" sz="2800" dirty="0">
                <a:solidFill>
                  <a:schemeClr val="accent2"/>
                </a:solidFill>
                <a:latin typeface="Times New Roman" pitchFamily="18" charset="0"/>
              </a:rPr>
              <a:t> prime.</a:t>
            </a:r>
          </a:p>
          <a:p>
            <a:pPr eaLnBrk="1" hangingPunct="1">
              <a:buClr>
                <a:schemeClr val="tx2"/>
              </a:buClr>
              <a:buSzPct val="125000"/>
              <a:buFontTx/>
              <a:buNone/>
            </a:pPr>
            <a:r>
              <a:rPr lang="en-US" sz="2400" i="1" dirty="0">
                <a:latin typeface="Times New Roman" pitchFamily="18" charset="0"/>
              </a:rPr>
              <a:t>(Numbers that are not prime are called </a:t>
            </a:r>
            <a:r>
              <a:rPr lang="en-US" sz="2400" i="1" dirty="0">
                <a:solidFill>
                  <a:srgbClr val="FF0000"/>
                </a:solidFill>
                <a:latin typeface="Times New Roman" pitchFamily="18" charset="0"/>
              </a:rPr>
              <a:t>composite</a:t>
            </a:r>
            <a:r>
              <a:rPr lang="en-US" sz="2400" i="1" dirty="0">
                <a:latin typeface="Times New Roman" pitchFamily="18" charset="0"/>
              </a:rPr>
              <a:t> numbers.)</a:t>
            </a:r>
          </a:p>
          <a:p>
            <a:pPr eaLnBrk="1" hangingPunct="1">
              <a:buClr>
                <a:schemeClr val="tx2"/>
              </a:buClr>
              <a:buSzPct val="125000"/>
              <a:buFontTx/>
              <a:buNone/>
            </a:pPr>
            <a:r>
              <a:rPr lang="en-US" sz="2800" b="1" dirty="0">
                <a:solidFill>
                  <a:srgbClr val="FF0000"/>
                </a:solidFill>
                <a:latin typeface="Times New Roman" pitchFamily="18" charset="0"/>
              </a:rPr>
              <a:t>Check 31: </a:t>
            </a:r>
            <a:r>
              <a:rPr lang="en-US" sz="2800" dirty="0">
                <a:latin typeface="Times New Roman" pitchFamily="18" charset="0"/>
              </a:rPr>
              <a:t>Try dividing it by all of the prime numbers up to half of 31. If none of them work, then 31 is prime.</a:t>
            </a:r>
          </a:p>
          <a:p>
            <a:pPr eaLnBrk="1" hangingPunct="1">
              <a:buClr>
                <a:schemeClr val="tx2"/>
              </a:buClr>
              <a:buSzPct val="125000"/>
              <a:buFontTx/>
              <a:buNone/>
            </a:pPr>
            <a:r>
              <a:rPr lang="en-US" sz="2800" dirty="0">
                <a:solidFill>
                  <a:schemeClr val="accent2"/>
                </a:solidFill>
                <a:latin typeface="Times New Roman" pitchFamily="18" charset="0"/>
              </a:rPr>
              <a:t>Can you divide 31 by 2? </a:t>
            </a:r>
            <a:r>
              <a:rPr lang="en-US" sz="2800" dirty="0">
                <a:latin typeface="Times New Roman" pitchFamily="18" charset="0"/>
              </a:rPr>
              <a:t>NO</a:t>
            </a:r>
            <a:r>
              <a:rPr lang="en-US" sz="2800" dirty="0">
                <a:solidFill>
                  <a:schemeClr val="accent2"/>
                </a:solidFill>
                <a:latin typeface="Times New Roman" pitchFamily="18" charset="0"/>
              </a:rPr>
              <a:t>   By 3? </a:t>
            </a:r>
            <a:r>
              <a:rPr lang="en-US" sz="2800" dirty="0">
                <a:latin typeface="Times New Roman" pitchFamily="18" charset="0"/>
              </a:rPr>
              <a:t>NO</a:t>
            </a:r>
            <a:r>
              <a:rPr lang="en-US" sz="2800" dirty="0">
                <a:solidFill>
                  <a:schemeClr val="accent2"/>
                </a:solidFill>
                <a:latin typeface="Times New Roman" pitchFamily="18" charset="0"/>
              </a:rPr>
              <a:t>   By 5? </a:t>
            </a:r>
            <a:r>
              <a:rPr lang="en-US" sz="2800" dirty="0">
                <a:latin typeface="Times New Roman" pitchFamily="18" charset="0"/>
              </a:rPr>
              <a:t>NO</a:t>
            </a:r>
          </a:p>
          <a:p>
            <a:pPr eaLnBrk="1" hangingPunct="1">
              <a:buClr>
                <a:schemeClr val="tx2"/>
              </a:buClr>
              <a:buSzPct val="125000"/>
              <a:buFontTx/>
              <a:buNone/>
            </a:pPr>
            <a:r>
              <a:rPr lang="en-US" sz="2800" dirty="0">
                <a:solidFill>
                  <a:schemeClr val="accent2"/>
                </a:solidFill>
                <a:latin typeface="Times New Roman" pitchFamily="18" charset="0"/>
              </a:rPr>
              <a:t>By 7? By 11? By 13? By 17?</a:t>
            </a:r>
          </a:p>
          <a:p>
            <a:pPr eaLnBrk="1" hangingPunct="1">
              <a:buClr>
                <a:schemeClr val="tx2"/>
              </a:buClr>
              <a:buSzPct val="125000"/>
              <a:buFontTx/>
              <a:buNone/>
            </a:pPr>
            <a:r>
              <a:rPr lang="en-US" sz="2800" dirty="0">
                <a:solidFill>
                  <a:schemeClr val="accent2"/>
                </a:solidFill>
                <a:latin typeface="Times New Roman" pitchFamily="18" charset="0"/>
              </a:rPr>
              <a:t> </a:t>
            </a:r>
            <a:r>
              <a:rPr lang="en-US" sz="2800" dirty="0">
                <a:latin typeface="Times New Roman" pitchFamily="18" charset="0"/>
              </a:rPr>
              <a:t>( 17 is a little more than half of 31, and none of the primes up through 17 divide into 31, </a:t>
            </a:r>
            <a:r>
              <a:rPr lang="en-US" sz="2800" b="1" dirty="0">
                <a:latin typeface="Times New Roman" pitchFamily="18" charset="0"/>
              </a:rPr>
              <a:t>so we conclude that </a:t>
            </a:r>
            <a:r>
              <a:rPr lang="en-US" sz="2800" b="1" dirty="0">
                <a:solidFill>
                  <a:srgbClr val="FF0000"/>
                </a:solidFill>
                <a:latin typeface="Times New Roman" pitchFamily="18" charset="0"/>
              </a:rPr>
              <a:t>31 </a:t>
            </a:r>
            <a:r>
              <a:rPr lang="en-US" sz="2800" b="1" u="sng" dirty="0">
                <a:solidFill>
                  <a:srgbClr val="FF0000"/>
                </a:solidFill>
                <a:latin typeface="Times New Roman" pitchFamily="18" charset="0"/>
              </a:rPr>
              <a:t>is</a:t>
            </a:r>
            <a:r>
              <a:rPr lang="en-US" sz="2800" b="1" dirty="0">
                <a:solidFill>
                  <a:srgbClr val="FF0000"/>
                </a:solidFill>
                <a:latin typeface="Times New Roman" pitchFamily="18" charset="0"/>
              </a:rPr>
              <a:t> a prime number</a:t>
            </a:r>
            <a:r>
              <a:rPr lang="en-US" sz="2800" b="1" dirty="0">
                <a:latin typeface="Times New Roman" pitchFamily="18" charset="0"/>
              </a:rPr>
              <a:t>.</a:t>
            </a:r>
            <a:r>
              <a:rPr lang="en-US" sz="2800" dirty="0">
                <a:latin typeface="Times New Roman" pitchFamily="18" charset="0"/>
              </a:rPr>
              <a:t>)</a:t>
            </a:r>
            <a:endParaRPr lang="en-US" sz="2800" dirty="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329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329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329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3298">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3298">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3298">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32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body" idx="1"/>
          </p:nvPr>
        </p:nvSpPr>
        <p:spPr>
          <a:xfrm>
            <a:off x="381000" y="215900"/>
            <a:ext cx="8609013" cy="6261100"/>
          </a:xfrm>
        </p:spPr>
        <p:txBody>
          <a:bodyPr/>
          <a:lstStyle/>
          <a:p>
            <a:pPr eaLnBrk="1" hangingPunct="1">
              <a:buClr>
                <a:schemeClr val="tx2"/>
              </a:buClr>
              <a:buSzPct val="125000"/>
              <a:buFontTx/>
              <a:buNone/>
            </a:pPr>
            <a:r>
              <a:rPr lang="en-US" u="sng" dirty="0">
                <a:latin typeface="Times New Roman" pitchFamily="18" charset="0"/>
              </a:rPr>
              <a:t>Back to factoring numbers</a:t>
            </a:r>
            <a:r>
              <a:rPr lang="en-US" dirty="0">
                <a:latin typeface="Times New Roman" pitchFamily="18" charset="0"/>
              </a:rPr>
              <a:t>:</a:t>
            </a:r>
          </a:p>
          <a:p>
            <a:pPr eaLnBrk="1" hangingPunct="1">
              <a:buClr>
                <a:schemeClr val="tx2"/>
              </a:buClr>
              <a:buSzPct val="125000"/>
              <a:buFontTx/>
              <a:buNone/>
            </a:pPr>
            <a:r>
              <a:rPr lang="en-US" dirty="0">
                <a:latin typeface="Times New Roman" pitchFamily="18" charset="0"/>
              </a:rPr>
              <a:t>Factor the number 44 into a product of primes.</a:t>
            </a:r>
          </a:p>
          <a:p>
            <a:pPr eaLnBrk="1" hangingPunct="1">
              <a:buClr>
                <a:schemeClr val="tx2"/>
              </a:buClr>
              <a:buSzPct val="125000"/>
              <a:buFontTx/>
              <a:buNone/>
            </a:pPr>
            <a:r>
              <a:rPr lang="en-US" dirty="0">
                <a:latin typeface="Times New Roman" pitchFamily="18" charset="0"/>
              </a:rPr>
              <a:t>Solution: </a:t>
            </a:r>
          </a:p>
          <a:p>
            <a:pPr eaLnBrk="1" hangingPunct="1">
              <a:buClr>
                <a:schemeClr val="tx2"/>
              </a:buClr>
              <a:buSzPct val="125000"/>
              <a:buFontTx/>
              <a:buNone/>
            </a:pPr>
            <a:r>
              <a:rPr lang="en-US" sz="2800" dirty="0">
                <a:latin typeface="Times New Roman" pitchFamily="18" charset="0"/>
              </a:rPr>
              <a:t>First, think of some number that divides into 44. </a:t>
            </a:r>
          </a:p>
          <a:p>
            <a:pPr eaLnBrk="1" hangingPunct="1">
              <a:buClr>
                <a:schemeClr val="tx2"/>
              </a:buClr>
              <a:buSzPct val="125000"/>
              <a:buFontTx/>
              <a:buNone/>
            </a:pPr>
            <a:r>
              <a:rPr lang="en-US" sz="2800" dirty="0">
                <a:latin typeface="Times New Roman" pitchFamily="18" charset="0"/>
              </a:rPr>
              <a:t>     How about </a:t>
            </a:r>
            <a:r>
              <a:rPr lang="en-US" sz="2800" dirty="0">
                <a:solidFill>
                  <a:srgbClr val="0000FF"/>
                </a:solidFill>
                <a:latin typeface="Times New Roman" pitchFamily="18" charset="0"/>
              </a:rPr>
              <a:t>2</a:t>
            </a:r>
            <a:r>
              <a:rPr lang="en-US" sz="2800" dirty="0">
                <a:latin typeface="Times New Roman" pitchFamily="18" charset="0"/>
              </a:rPr>
              <a:t>?</a:t>
            </a:r>
          </a:p>
          <a:p>
            <a:pPr eaLnBrk="1" hangingPunct="1">
              <a:buClr>
                <a:schemeClr val="tx2"/>
              </a:buClr>
              <a:buSzPct val="125000"/>
              <a:buFontTx/>
              <a:buNone/>
            </a:pPr>
            <a:r>
              <a:rPr lang="en-US" sz="2800" dirty="0">
                <a:latin typeface="Times New Roman" pitchFamily="18" charset="0"/>
              </a:rPr>
              <a:t>Then write 44 as </a:t>
            </a:r>
            <a:r>
              <a:rPr lang="en-US" sz="2800" dirty="0">
                <a:solidFill>
                  <a:srgbClr val="0000FF"/>
                </a:solidFill>
                <a:latin typeface="Times New Roman" pitchFamily="18" charset="0"/>
              </a:rPr>
              <a:t>2</a:t>
            </a:r>
            <a:r>
              <a:rPr lang="en-US" sz="2800" dirty="0">
                <a:solidFill>
                  <a:srgbClr val="FF0000"/>
                </a:solidFill>
                <a:latin typeface="Times New Roman" pitchFamily="18" charset="0"/>
                <a:cs typeface="Times New Roman" pitchFamily="18" charset="0"/>
              </a:rPr>
              <a:t>·22</a:t>
            </a:r>
            <a:r>
              <a:rPr lang="en-US" sz="2800" dirty="0">
                <a:latin typeface="Times New Roman" pitchFamily="18" charset="0"/>
                <a:cs typeface="Times New Roman" pitchFamily="18" charset="0"/>
              </a:rPr>
              <a:t>.   (Because 44÷</a:t>
            </a:r>
            <a:r>
              <a:rPr lang="en-US" sz="2800" dirty="0">
                <a:solidFill>
                  <a:srgbClr val="0000FF"/>
                </a:solidFill>
                <a:latin typeface="Times New Roman" pitchFamily="18" charset="0"/>
                <a:cs typeface="Times New Roman" pitchFamily="18" charset="0"/>
              </a:rPr>
              <a:t>2</a:t>
            </a:r>
            <a:r>
              <a:rPr lang="en-US" sz="2800" dirty="0">
                <a:latin typeface="Times New Roman" pitchFamily="18" charset="0"/>
                <a:cs typeface="Times New Roman" pitchFamily="18" charset="0"/>
              </a:rPr>
              <a:t> = 22)</a:t>
            </a:r>
          </a:p>
          <a:p>
            <a:pPr eaLnBrk="1" hangingPunct="1">
              <a:buClr>
                <a:schemeClr val="tx2"/>
              </a:buClr>
              <a:buSzPct val="125000"/>
              <a:buFontTx/>
              <a:buNone/>
            </a:pPr>
            <a:r>
              <a:rPr lang="en-US" sz="2800" dirty="0">
                <a:solidFill>
                  <a:srgbClr val="0000FF"/>
                </a:solidFill>
                <a:latin typeface="Times New Roman" pitchFamily="18" charset="0"/>
                <a:cs typeface="Times New Roman" pitchFamily="18" charset="0"/>
              </a:rPr>
              <a:t>2</a:t>
            </a:r>
            <a:r>
              <a:rPr lang="en-US" sz="2800" dirty="0">
                <a:latin typeface="Times New Roman" pitchFamily="18" charset="0"/>
                <a:cs typeface="Times New Roman" pitchFamily="18" charset="0"/>
              </a:rPr>
              <a:t> is prime, but </a:t>
            </a:r>
            <a:r>
              <a:rPr lang="en-US" sz="2800" dirty="0">
                <a:solidFill>
                  <a:srgbClr val="FF0000"/>
                </a:solidFill>
                <a:latin typeface="Times New Roman" pitchFamily="18" charset="0"/>
                <a:cs typeface="Times New Roman" pitchFamily="18" charset="0"/>
              </a:rPr>
              <a:t>22</a:t>
            </a:r>
            <a:r>
              <a:rPr lang="en-US" sz="2800" dirty="0">
                <a:latin typeface="Times New Roman" pitchFamily="18" charset="0"/>
                <a:cs typeface="Times New Roman" pitchFamily="18" charset="0"/>
              </a:rPr>
              <a:t> can be factored further, into </a:t>
            </a:r>
            <a:r>
              <a:rPr lang="en-US" sz="2800" dirty="0">
                <a:solidFill>
                  <a:srgbClr val="009900"/>
                </a:solidFill>
                <a:latin typeface="Times New Roman" pitchFamily="18" charset="0"/>
                <a:cs typeface="Times New Roman" pitchFamily="18" charset="0"/>
              </a:rPr>
              <a:t>2·11</a:t>
            </a:r>
          </a:p>
          <a:p>
            <a:pPr eaLnBrk="1" hangingPunct="1">
              <a:buClr>
                <a:schemeClr val="tx2"/>
              </a:buClr>
              <a:buSzPct val="125000"/>
              <a:buFontTx/>
              <a:buNone/>
            </a:pPr>
            <a:r>
              <a:rPr lang="en-US" sz="2800" dirty="0">
                <a:solidFill>
                  <a:srgbClr val="FF0000"/>
                </a:solidFill>
                <a:latin typeface="Times New Roman" pitchFamily="18" charset="0"/>
                <a:cs typeface="Times New Roman" pitchFamily="18" charset="0"/>
              </a:rPr>
              <a:t>So </a:t>
            </a:r>
            <a:r>
              <a:rPr lang="en-US" sz="2800" dirty="0">
                <a:solidFill>
                  <a:srgbClr val="FF0000"/>
                </a:solidFill>
                <a:latin typeface="Times New Roman" pitchFamily="18" charset="0"/>
              </a:rPr>
              <a:t>2</a:t>
            </a:r>
            <a:r>
              <a:rPr lang="en-US" sz="2800" dirty="0">
                <a:solidFill>
                  <a:srgbClr val="FF0000"/>
                </a:solidFill>
                <a:latin typeface="Times New Roman" pitchFamily="18" charset="0"/>
                <a:cs typeface="Times New Roman" pitchFamily="18" charset="0"/>
              </a:rPr>
              <a:t>·22 = </a:t>
            </a:r>
            <a:r>
              <a:rPr lang="en-US" sz="2800" dirty="0">
                <a:solidFill>
                  <a:srgbClr val="0000FF"/>
                </a:solidFill>
                <a:latin typeface="Times New Roman" pitchFamily="18" charset="0"/>
              </a:rPr>
              <a:t>2</a:t>
            </a:r>
            <a:r>
              <a:rPr lang="en-US" sz="2800" dirty="0">
                <a:solidFill>
                  <a:schemeClr val="accent2"/>
                </a:solidFill>
                <a:latin typeface="Times New Roman" pitchFamily="18" charset="0"/>
                <a:cs typeface="Times New Roman" pitchFamily="18" charset="0"/>
              </a:rPr>
              <a:t>·2·11   </a:t>
            </a:r>
            <a:r>
              <a:rPr lang="en-US" sz="2800" i="1" dirty="0">
                <a:latin typeface="Times New Roman" pitchFamily="18" charset="0"/>
                <a:cs typeface="Times New Roman" pitchFamily="18" charset="0"/>
              </a:rPr>
              <a:t>(</a:t>
            </a:r>
            <a:r>
              <a:rPr lang="en-US" sz="2400" i="1" dirty="0">
                <a:latin typeface="Times New Roman" pitchFamily="18" charset="0"/>
                <a:cs typeface="Times New Roman" pitchFamily="18" charset="0"/>
              </a:rPr>
              <a:t>NOTE: We could also write this as </a:t>
            </a:r>
            <a:r>
              <a:rPr lang="en-US" sz="2800" b="1" i="1" dirty="0">
                <a:latin typeface="Times New Roman" pitchFamily="18" charset="0"/>
                <a:cs typeface="Times New Roman" pitchFamily="18" charset="0"/>
              </a:rPr>
              <a:t>2</a:t>
            </a:r>
            <a:r>
              <a:rPr lang="en-US" sz="2800" b="1" i="1" baseline="30000" dirty="0">
                <a:latin typeface="Times New Roman" pitchFamily="18" charset="0"/>
                <a:cs typeface="Times New Roman" pitchFamily="18" charset="0"/>
              </a:rPr>
              <a:t>2</a:t>
            </a:r>
            <a:r>
              <a:rPr lang="en-US" sz="2800" b="1" i="1" dirty="0">
                <a:latin typeface="Times New Roman" pitchFamily="18" charset="0"/>
                <a:cs typeface="Times New Roman" pitchFamily="18" charset="0"/>
              </a:rPr>
              <a:t>·11</a:t>
            </a:r>
            <a:r>
              <a:rPr lang="en-US" sz="2800" i="1" dirty="0">
                <a:latin typeface="Times New Roman" pitchFamily="18" charset="0"/>
                <a:cs typeface="Times New Roman" pitchFamily="18" charset="0"/>
              </a:rPr>
              <a:t>)</a:t>
            </a:r>
          </a:p>
          <a:p>
            <a:pPr eaLnBrk="1" hangingPunct="1">
              <a:buClr>
                <a:schemeClr val="tx2"/>
              </a:buClr>
              <a:buSzPct val="125000"/>
              <a:buFontTx/>
              <a:buNone/>
            </a:pPr>
            <a:r>
              <a:rPr lang="en-US" sz="2800" dirty="0">
                <a:latin typeface="Times New Roman" pitchFamily="18" charset="0"/>
                <a:cs typeface="Times New Roman" pitchFamily="18" charset="0"/>
              </a:rPr>
              <a:t>These are now all prime numbers, so we’re done.</a:t>
            </a:r>
            <a:r>
              <a:rPr lang="en-US" sz="2800" dirty="0">
                <a:solidFill>
                  <a:schemeClr val="accent2"/>
                </a:solidFill>
                <a:latin typeface="Times New Roman" pitchFamily="18" charset="0"/>
                <a:cs typeface="Times New Roman" pitchFamily="18" charset="0"/>
              </a:rPr>
              <a:t> </a:t>
            </a:r>
          </a:p>
          <a:p>
            <a:pPr eaLnBrk="1" hangingPunct="1">
              <a:buClr>
                <a:schemeClr val="tx2"/>
              </a:buClr>
              <a:buSzPct val="125000"/>
              <a:buFontTx/>
              <a:buNone/>
            </a:pPr>
            <a:r>
              <a:rPr lang="en-US" sz="2800" dirty="0">
                <a:solidFill>
                  <a:srgbClr val="FF0000"/>
                </a:solidFill>
                <a:latin typeface="Times New Roman" pitchFamily="18" charset="0"/>
                <a:cs typeface="Times New Roman" pitchFamily="18" charset="0"/>
              </a:rPr>
              <a:t>(Always arrange the numbers in order from smallest to largest in your final answer).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22">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84322">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4322">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84322">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84322">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84322">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843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body" idx="1"/>
          </p:nvPr>
        </p:nvSpPr>
        <p:spPr>
          <a:xfrm>
            <a:off x="381000" y="304800"/>
            <a:ext cx="8077200" cy="6172200"/>
          </a:xfrm>
        </p:spPr>
        <p:txBody>
          <a:bodyPr/>
          <a:lstStyle/>
          <a:p>
            <a:pPr eaLnBrk="1" hangingPunct="1">
              <a:lnSpc>
                <a:spcPct val="90000"/>
              </a:lnSpc>
              <a:buClr>
                <a:schemeClr val="tx2"/>
              </a:buClr>
              <a:buSzPct val="125000"/>
              <a:buFontTx/>
              <a:buNone/>
            </a:pPr>
            <a:r>
              <a:rPr lang="en-US" u="sng" dirty="0">
                <a:latin typeface="Times New Roman" pitchFamily="18" charset="0"/>
              </a:rPr>
              <a:t>Another example</a:t>
            </a:r>
            <a:r>
              <a:rPr lang="en-US" dirty="0">
                <a:latin typeface="Times New Roman" pitchFamily="18" charset="0"/>
              </a:rPr>
              <a:t>:</a:t>
            </a:r>
          </a:p>
          <a:p>
            <a:pPr eaLnBrk="1" hangingPunct="1">
              <a:lnSpc>
                <a:spcPct val="90000"/>
              </a:lnSpc>
              <a:buClr>
                <a:schemeClr val="tx2"/>
              </a:buClr>
              <a:buSzPct val="125000"/>
              <a:buFontTx/>
              <a:buNone/>
            </a:pPr>
            <a:r>
              <a:rPr lang="en-US" dirty="0">
                <a:latin typeface="Times New Roman" pitchFamily="18" charset="0"/>
              </a:rPr>
              <a:t>Factor the number 150 into a product of primes.</a:t>
            </a:r>
          </a:p>
          <a:p>
            <a:pPr eaLnBrk="1" hangingPunct="1">
              <a:lnSpc>
                <a:spcPct val="90000"/>
              </a:lnSpc>
              <a:buClr>
                <a:schemeClr val="tx2"/>
              </a:buClr>
              <a:buSzPct val="125000"/>
              <a:buFontTx/>
              <a:buNone/>
            </a:pPr>
            <a:r>
              <a:rPr lang="en-US" u="sng" dirty="0">
                <a:latin typeface="Times New Roman" pitchFamily="18" charset="0"/>
              </a:rPr>
              <a:t>Solution</a:t>
            </a:r>
            <a:r>
              <a:rPr lang="en-US" dirty="0">
                <a:latin typeface="Times New Roman" pitchFamily="18" charset="0"/>
              </a:rPr>
              <a:t>: </a:t>
            </a:r>
          </a:p>
          <a:p>
            <a:pPr eaLnBrk="1" hangingPunct="1">
              <a:lnSpc>
                <a:spcPct val="90000"/>
              </a:lnSpc>
              <a:buClr>
                <a:schemeClr val="tx2"/>
              </a:buClr>
              <a:buSzPct val="125000"/>
              <a:buFontTx/>
              <a:buNone/>
            </a:pPr>
            <a:r>
              <a:rPr lang="en-US" sz="2800" dirty="0">
                <a:latin typeface="Times New Roman" pitchFamily="18" charset="0"/>
              </a:rPr>
              <a:t>First, think of some number that divides into 150. </a:t>
            </a:r>
          </a:p>
          <a:p>
            <a:pPr eaLnBrk="1" hangingPunct="1">
              <a:lnSpc>
                <a:spcPct val="90000"/>
              </a:lnSpc>
              <a:buClr>
                <a:schemeClr val="tx2"/>
              </a:buClr>
              <a:buSzPct val="125000"/>
              <a:buFontTx/>
              <a:buNone/>
            </a:pPr>
            <a:r>
              <a:rPr lang="en-US" sz="2800" dirty="0">
                <a:latin typeface="Times New Roman" pitchFamily="18" charset="0"/>
              </a:rPr>
              <a:t>       How about 10?</a:t>
            </a:r>
          </a:p>
          <a:p>
            <a:pPr eaLnBrk="1" hangingPunct="1">
              <a:lnSpc>
                <a:spcPct val="90000"/>
              </a:lnSpc>
              <a:buClr>
                <a:schemeClr val="tx2"/>
              </a:buClr>
              <a:buSzPct val="125000"/>
              <a:buFontTx/>
              <a:buNone/>
            </a:pPr>
            <a:r>
              <a:rPr lang="en-US" sz="2800" dirty="0">
                <a:latin typeface="Times New Roman" pitchFamily="18" charset="0"/>
              </a:rPr>
              <a:t>Then write 150 as </a:t>
            </a:r>
            <a:r>
              <a:rPr lang="en-US" sz="2800" dirty="0">
                <a:solidFill>
                  <a:srgbClr val="FF0000"/>
                </a:solidFill>
                <a:latin typeface="Times New Roman" pitchFamily="18" charset="0"/>
              </a:rPr>
              <a:t>10</a:t>
            </a:r>
            <a:r>
              <a:rPr lang="en-US" sz="2800" dirty="0">
                <a:solidFill>
                  <a:srgbClr val="FF0000"/>
                </a:solidFill>
                <a:latin typeface="Times New Roman" pitchFamily="18" charset="0"/>
                <a:cs typeface="Times New Roman" pitchFamily="18" charset="0"/>
              </a:rPr>
              <a:t>·15</a:t>
            </a:r>
            <a:r>
              <a:rPr lang="en-US" sz="2800" dirty="0">
                <a:latin typeface="Times New Roman" pitchFamily="18" charset="0"/>
                <a:cs typeface="Times New Roman" pitchFamily="18" charset="0"/>
              </a:rPr>
              <a:t>.   (Because 150÷10 = 15)</a:t>
            </a:r>
          </a:p>
          <a:p>
            <a:pPr eaLnBrk="1" hangingPunct="1">
              <a:lnSpc>
                <a:spcPct val="90000"/>
              </a:lnSpc>
              <a:buClr>
                <a:schemeClr val="tx2"/>
              </a:buClr>
              <a:buSzPct val="125000"/>
              <a:buFontTx/>
              <a:buNone/>
            </a:pPr>
            <a:r>
              <a:rPr lang="en-US" sz="2800" dirty="0">
                <a:latin typeface="Times New Roman" pitchFamily="18" charset="0"/>
                <a:cs typeface="Times New Roman" pitchFamily="18" charset="0"/>
              </a:rPr>
              <a:t>Both of these can be factored further:</a:t>
            </a:r>
          </a:p>
          <a:p>
            <a:pPr eaLnBrk="1" hangingPunct="1">
              <a:lnSpc>
                <a:spcPct val="90000"/>
              </a:lnSpc>
              <a:buClr>
                <a:schemeClr val="tx2"/>
              </a:buClr>
              <a:buSzPct val="125000"/>
              <a:buFontTx/>
              <a:buNone/>
            </a:pPr>
            <a:r>
              <a:rPr lang="en-US" sz="2800" dirty="0">
                <a:solidFill>
                  <a:srgbClr val="FF0000"/>
                </a:solidFill>
                <a:latin typeface="Times New Roman" pitchFamily="18" charset="0"/>
                <a:cs typeface="Times New Roman" pitchFamily="18" charset="0"/>
              </a:rPr>
              <a:t>   </a:t>
            </a:r>
            <a:r>
              <a:rPr lang="en-US" sz="2800" dirty="0">
                <a:solidFill>
                  <a:srgbClr val="0000FF"/>
                </a:solidFill>
                <a:latin typeface="Times New Roman" pitchFamily="18" charset="0"/>
              </a:rPr>
              <a:t>10</a:t>
            </a:r>
            <a:r>
              <a:rPr lang="en-US" sz="2800" dirty="0">
                <a:solidFill>
                  <a:srgbClr val="FF0000"/>
                </a:solidFill>
                <a:latin typeface="Times New Roman" pitchFamily="18" charset="0"/>
                <a:cs typeface="Times New Roman" pitchFamily="18" charset="0"/>
              </a:rPr>
              <a:t>·15 = </a:t>
            </a:r>
            <a:r>
              <a:rPr lang="en-US" sz="2800" dirty="0">
                <a:solidFill>
                  <a:srgbClr val="0000FF"/>
                </a:solidFill>
                <a:latin typeface="Times New Roman" pitchFamily="18" charset="0"/>
              </a:rPr>
              <a:t>2</a:t>
            </a:r>
            <a:r>
              <a:rPr lang="en-US" sz="2800" dirty="0">
                <a:solidFill>
                  <a:srgbClr val="0000FF"/>
                </a:solidFill>
                <a:latin typeface="Times New Roman" pitchFamily="18" charset="0"/>
                <a:cs typeface="Times New Roman" pitchFamily="18" charset="0"/>
              </a:rPr>
              <a:t>·5</a:t>
            </a:r>
            <a:r>
              <a:rPr lang="en-US" sz="2800" dirty="0">
                <a:solidFill>
                  <a:srgbClr val="FF0000"/>
                </a:solidFill>
                <a:latin typeface="Times New Roman" pitchFamily="18" charset="0"/>
                <a:cs typeface="Times New Roman" pitchFamily="18" charset="0"/>
              </a:rPr>
              <a:t>·3·5</a:t>
            </a:r>
            <a:endParaRPr lang="en-US" sz="2800" dirty="0">
              <a:solidFill>
                <a:schemeClr val="accent2"/>
              </a:solidFill>
              <a:latin typeface="Times New Roman" pitchFamily="18" charset="0"/>
              <a:cs typeface="Times New Roman" pitchFamily="18" charset="0"/>
            </a:endParaRPr>
          </a:p>
          <a:p>
            <a:pPr eaLnBrk="1" hangingPunct="1">
              <a:lnSpc>
                <a:spcPct val="90000"/>
              </a:lnSpc>
              <a:buClr>
                <a:schemeClr val="tx2"/>
              </a:buClr>
              <a:buSzPct val="125000"/>
              <a:buFontTx/>
              <a:buNone/>
            </a:pPr>
            <a:r>
              <a:rPr lang="en-US" sz="2800" dirty="0">
                <a:latin typeface="Times New Roman" pitchFamily="18" charset="0"/>
                <a:cs typeface="Times New Roman" pitchFamily="18" charset="0"/>
              </a:rPr>
              <a:t>These are now all prime numbers, so we’re done, except for</a:t>
            </a:r>
            <a:r>
              <a:rPr lang="en-US" sz="2800" dirty="0">
                <a:solidFill>
                  <a:srgbClr val="FF0000"/>
                </a:solidFill>
                <a:latin typeface="Times New Roman" pitchFamily="18" charset="0"/>
                <a:cs typeface="Times New Roman" pitchFamily="18" charset="0"/>
              </a:rPr>
              <a:t> </a:t>
            </a:r>
            <a:r>
              <a:rPr lang="en-US" sz="2800" dirty="0">
                <a:latin typeface="Times New Roman" pitchFamily="18" charset="0"/>
                <a:cs typeface="Times New Roman" pitchFamily="18" charset="0"/>
              </a:rPr>
              <a:t>arranging the numbers in order from smallest to largest.</a:t>
            </a:r>
          </a:p>
          <a:p>
            <a:pPr eaLnBrk="1" hangingPunct="1">
              <a:lnSpc>
                <a:spcPct val="90000"/>
              </a:lnSpc>
              <a:buClr>
                <a:schemeClr val="tx2"/>
              </a:buClr>
              <a:buSzPct val="125000"/>
              <a:buFontTx/>
              <a:buNone/>
            </a:pPr>
            <a:r>
              <a:rPr lang="en-US" sz="2800" u="sng" dirty="0">
                <a:latin typeface="Times New Roman" pitchFamily="18" charset="0"/>
                <a:cs typeface="Times New Roman" pitchFamily="18" charset="0"/>
              </a:rPr>
              <a:t>Final answer</a:t>
            </a:r>
            <a:r>
              <a:rPr lang="en-US" sz="2800" dirty="0">
                <a:latin typeface="Times New Roman" pitchFamily="18" charset="0"/>
                <a:cs typeface="Times New Roman" pitchFamily="18" charset="0"/>
              </a:rPr>
              <a:t>:</a:t>
            </a:r>
            <a:r>
              <a:rPr lang="en-US" sz="2800" dirty="0">
                <a:solidFill>
                  <a:srgbClr val="FF0000"/>
                </a:solidFill>
                <a:latin typeface="Times New Roman" pitchFamily="18" charset="0"/>
                <a:cs typeface="Times New Roman" pitchFamily="18" charset="0"/>
              </a:rPr>
              <a:t>  </a:t>
            </a:r>
            <a:r>
              <a:rPr lang="en-US" b="1" dirty="0">
                <a:solidFill>
                  <a:srgbClr val="FF0000"/>
                </a:solidFill>
                <a:latin typeface="Times New Roman" pitchFamily="18" charset="0"/>
              </a:rPr>
              <a:t>2</a:t>
            </a:r>
            <a:r>
              <a:rPr lang="en-US" b="1" dirty="0">
                <a:solidFill>
                  <a:srgbClr val="FF0000"/>
                </a:solidFill>
                <a:latin typeface="Times New Roman" pitchFamily="18" charset="0"/>
                <a:cs typeface="Times New Roman" pitchFamily="18" charset="0"/>
              </a:rPr>
              <a:t>·3·5·5</a:t>
            </a:r>
            <a:r>
              <a:rPr lang="en-US" dirty="0">
                <a:solidFill>
                  <a:srgbClr val="FF0000"/>
                </a:solidFill>
                <a:latin typeface="Times New Roman" pitchFamily="18" charset="0"/>
                <a:cs typeface="Times New Roman" pitchFamily="18" charset="0"/>
              </a:rPr>
              <a:t>     </a:t>
            </a:r>
            <a:r>
              <a:rPr lang="en-US" i="1" dirty="0">
                <a:latin typeface="Times New Roman" pitchFamily="18" charset="0"/>
                <a:cs typeface="Times New Roman" pitchFamily="18" charset="0"/>
              </a:rPr>
              <a:t>(or </a:t>
            </a:r>
            <a:r>
              <a:rPr lang="en-US" i="1" dirty="0">
                <a:latin typeface="Times New Roman" pitchFamily="18" charset="0"/>
              </a:rPr>
              <a:t>2</a:t>
            </a:r>
            <a:r>
              <a:rPr lang="en-US" i="1" dirty="0">
                <a:latin typeface="Times New Roman" pitchFamily="18" charset="0"/>
                <a:cs typeface="Times New Roman" pitchFamily="18" charset="0"/>
              </a:rPr>
              <a:t>·3·5</a:t>
            </a:r>
            <a:r>
              <a:rPr lang="en-US" i="1" baseline="30000" dirty="0">
                <a:latin typeface="Times New Roman" pitchFamily="18" charset="0"/>
                <a:cs typeface="Times New Roman" pitchFamily="18" charset="0"/>
              </a:rPr>
              <a:t>2</a:t>
            </a:r>
            <a:r>
              <a:rPr lang="en-US" i="1" dirty="0">
                <a:latin typeface="Times New Roman" pitchFamily="18" charset="0"/>
                <a:cs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534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534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534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534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534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534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5346">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853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228600" y="533400"/>
            <a:ext cx="8610600" cy="6096000"/>
          </a:xfrm>
        </p:spPr>
        <p:txBody>
          <a:bodyPr/>
          <a:lstStyle/>
          <a:p>
            <a:pPr eaLnBrk="1" hangingPunct="1">
              <a:buClr>
                <a:schemeClr val="tx2"/>
              </a:buClr>
              <a:buSzPct val="125000"/>
              <a:buFontTx/>
              <a:buNone/>
              <a:defRPr/>
            </a:pPr>
            <a:r>
              <a:rPr lang="en-US" dirty="0">
                <a:latin typeface="Times New Roman" pitchFamily="18" charset="0"/>
              </a:rPr>
              <a:t>Recall that a</a:t>
            </a:r>
            <a:r>
              <a:rPr lang="en-US" b="1" dirty="0">
                <a:latin typeface="Times New Roman" pitchFamily="18" charset="0"/>
              </a:rPr>
              <a:t> </a:t>
            </a:r>
            <a:r>
              <a:rPr lang="en-US" b="1" i="1" dirty="0">
                <a:solidFill>
                  <a:schemeClr val="accent2"/>
                </a:solidFill>
                <a:latin typeface="Times New Roman" pitchFamily="18" charset="0"/>
              </a:rPr>
              <a:t>fraction</a:t>
            </a:r>
            <a:r>
              <a:rPr lang="en-US" dirty="0">
                <a:latin typeface="Times New Roman" pitchFamily="18" charset="0"/>
              </a:rPr>
              <a:t> is a quotient of two numbers.</a:t>
            </a:r>
          </a:p>
          <a:p>
            <a:pPr eaLnBrk="1" hangingPunct="1">
              <a:buClr>
                <a:schemeClr val="tx2"/>
              </a:buClr>
              <a:buSzPct val="125000"/>
              <a:buFontTx/>
              <a:buNone/>
              <a:defRPr/>
            </a:pPr>
            <a:r>
              <a:rPr lang="en-US" sz="2400" dirty="0">
                <a:latin typeface="Times New Roman" pitchFamily="18" charset="0"/>
              </a:rPr>
              <a:t>(“</a:t>
            </a:r>
            <a:r>
              <a:rPr lang="en-US" sz="2400" dirty="0">
                <a:solidFill>
                  <a:srgbClr val="FF0000"/>
                </a:solidFill>
                <a:latin typeface="Times New Roman" pitchFamily="18" charset="0"/>
              </a:rPr>
              <a:t>quotient</a:t>
            </a:r>
            <a:r>
              <a:rPr lang="en-US" sz="2400" dirty="0">
                <a:latin typeface="Times New Roman" pitchFamily="18" charset="0"/>
              </a:rPr>
              <a:t>” means you’re dividing the top number by the bottom number)</a:t>
            </a:r>
          </a:p>
          <a:p>
            <a:pPr lvl="1" eaLnBrk="1" hangingPunct="1">
              <a:buFontTx/>
              <a:buChar char="•"/>
              <a:defRPr/>
            </a:pPr>
            <a:r>
              <a:rPr lang="en-US" dirty="0">
                <a:latin typeface="Times New Roman" pitchFamily="18" charset="0"/>
              </a:rPr>
              <a:t>The</a:t>
            </a:r>
            <a:r>
              <a:rPr lang="en-US" b="1" i="1" dirty="0">
                <a:solidFill>
                  <a:schemeClr val="accent2"/>
                </a:solidFill>
                <a:latin typeface="Times New Roman" pitchFamily="18" charset="0"/>
              </a:rPr>
              <a:t> numerator</a:t>
            </a:r>
            <a:r>
              <a:rPr lang="en-US" dirty="0">
                <a:latin typeface="Times New Roman" pitchFamily="18" charset="0"/>
              </a:rPr>
              <a:t> is the top number.</a:t>
            </a:r>
          </a:p>
          <a:p>
            <a:pPr lvl="1" eaLnBrk="1" hangingPunct="1">
              <a:buFontTx/>
              <a:buChar char="•"/>
              <a:defRPr/>
            </a:pPr>
            <a:r>
              <a:rPr lang="en-US" dirty="0">
                <a:latin typeface="Times New Roman" pitchFamily="18" charset="0"/>
              </a:rPr>
              <a:t>The</a:t>
            </a:r>
            <a:r>
              <a:rPr lang="en-US" b="1" i="1" dirty="0">
                <a:solidFill>
                  <a:schemeClr val="accent2"/>
                </a:solidFill>
                <a:latin typeface="Times New Roman" pitchFamily="18" charset="0"/>
              </a:rPr>
              <a:t> denominator</a:t>
            </a:r>
            <a:r>
              <a:rPr lang="en-US" dirty="0">
                <a:solidFill>
                  <a:schemeClr val="tx2"/>
                </a:solidFill>
                <a:latin typeface="Times New Roman" pitchFamily="18" charset="0"/>
              </a:rPr>
              <a:t> </a:t>
            </a:r>
            <a:r>
              <a:rPr lang="en-US" dirty="0">
                <a:latin typeface="Times New Roman" pitchFamily="18" charset="0"/>
              </a:rPr>
              <a:t>is the bottom number.</a:t>
            </a:r>
          </a:p>
          <a:p>
            <a:pPr lvl="1" eaLnBrk="1" hangingPunct="1">
              <a:buFontTx/>
              <a:buNone/>
              <a:defRPr/>
            </a:pPr>
            <a:endParaRPr lang="en-US" dirty="0">
              <a:latin typeface="Times New Roman" pitchFamily="18" charset="0"/>
            </a:endParaRPr>
          </a:p>
          <a:p>
            <a:pPr eaLnBrk="1" hangingPunct="1">
              <a:buClr>
                <a:schemeClr val="tx2"/>
              </a:buClr>
              <a:buSzPct val="125000"/>
              <a:buFontTx/>
              <a:buNone/>
              <a:defRPr/>
            </a:pPr>
            <a:r>
              <a:rPr lang="en-US" b="1" i="1" dirty="0">
                <a:solidFill>
                  <a:schemeClr val="accent2"/>
                </a:solidFill>
                <a:latin typeface="Times New Roman" pitchFamily="18" charset="0"/>
              </a:rPr>
              <a:t>Simplifying </a:t>
            </a:r>
            <a:r>
              <a:rPr lang="en-US" i="1" dirty="0">
                <a:latin typeface="Times New Roman" pitchFamily="18" charset="0"/>
              </a:rPr>
              <a:t>fractions</a:t>
            </a:r>
            <a:r>
              <a:rPr lang="en-US" dirty="0">
                <a:latin typeface="Times New Roman" pitchFamily="18" charset="0"/>
              </a:rPr>
              <a:t> (</a:t>
            </a:r>
            <a:r>
              <a:rPr lang="en-US" dirty="0">
                <a:solidFill>
                  <a:schemeClr val="accent6">
                    <a:lumMod val="75000"/>
                  </a:schemeClr>
                </a:solidFill>
                <a:latin typeface="Times New Roman" pitchFamily="18" charset="0"/>
              </a:rPr>
              <a:t>reducing to lowest terms</a:t>
            </a:r>
            <a:r>
              <a:rPr lang="en-US" dirty="0">
                <a:latin typeface="Times New Roman" pitchFamily="18" charset="0"/>
              </a:rPr>
              <a:t>) involves </a:t>
            </a:r>
            <a:r>
              <a:rPr lang="en-US" dirty="0">
                <a:solidFill>
                  <a:srgbClr val="FF0000"/>
                </a:solidFill>
                <a:latin typeface="Times New Roman" pitchFamily="18" charset="0"/>
              </a:rPr>
              <a:t>factoring</a:t>
            </a:r>
            <a:r>
              <a:rPr lang="en-US" dirty="0">
                <a:latin typeface="Times New Roman" pitchFamily="18" charset="0"/>
              </a:rPr>
              <a:t> numerator and denominator into prime numbers and then </a:t>
            </a:r>
            <a:r>
              <a:rPr lang="en-US" dirty="0">
                <a:solidFill>
                  <a:srgbClr val="FF0000"/>
                </a:solidFill>
                <a:latin typeface="Times New Roman" pitchFamily="18" charset="0"/>
              </a:rPr>
              <a:t>canceling</a:t>
            </a:r>
            <a:r>
              <a:rPr lang="en-US" dirty="0">
                <a:latin typeface="Times New Roman" pitchFamily="18" charset="0"/>
              </a:rPr>
              <a:t> any primes that appear on both top and bottom.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1490</TotalTime>
  <Words>1636</Words>
  <Application>Microsoft Office PowerPoint</Application>
  <PresentationFormat>On-screen Show (4:3)</PresentationFormat>
  <Paragraphs>246</Paragraphs>
  <Slides>23</Slides>
  <Notes>8</Notes>
  <HiddenSlides>0</HiddenSlides>
  <MMClips>0</MMClips>
  <ScaleCrop>false</ScaleCrop>
  <HeadingPairs>
    <vt:vector size="8" baseType="variant">
      <vt:variant>
        <vt:lpstr>Fonts Used</vt:lpstr>
      </vt:variant>
      <vt:variant>
        <vt:i4>5</vt:i4>
      </vt:variant>
      <vt:variant>
        <vt:lpstr>Theme</vt:lpstr>
      </vt:variant>
      <vt:variant>
        <vt:i4>5</vt:i4>
      </vt:variant>
      <vt:variant>
        <vt:lpstr>Embedded OLE Servers</vt:lpstr>
      </vt:variant>
      <vt:variant>
        <vt:i4>1</vt:i4>
      </vt:variant>
      <vt:variant>
        <vt:lpstr>Slide Titles</vt:lpstr>
      </vt:variant>
      <vt:variant>
        <vt:i4>23</vt:i4>
      </vt:variant>
    </vt:vector>
  </HeadingPairs>
  <TitlesOfParts>
    <vt:vector size="34" baseType="lpstr">
      <vt:lpstr>Arial</vt:lpstr>
      <vt:lpstr>Calibri</vt:lpstr>
      <vt:lpstr>Tahoma</vt:lpstr>
      <vt:lpstr>Times New Roman</vt:lpstr>
      <vt:lpstr>Wingdings</vt:lpstr>
      <vt:lpstr>Office Theme</vt:lpstr>
      <vt:lpstr>4_Blends</vt:lpstr>
      <vt:lpstr>5_Blends</vt:lpstr>
      <vt:lpstr>2_Office Theme</vt:lpstr>
      <vt:lpstr>3_Office Theme</vt:lpstr>
      <vt:lpstr>Equation</vt:lpstr>
      <vt:lpstr>PowerPoint Presentation</vt:lpstr>
      <vt:lpstr>Other study aids available for each day’s lecture topic: </vt:lpstr>
      <vt:lpstr>PowerPoint Presentation</vt:lpstr>
      <vt:lpstr>PowerPoint Presentation</vt:lpstr>
      <vt:lpstr>Section 1.3  Prime numbers and fractions</vt:lpstr>
      <vt:lpstr>PowerPoint Presentation</vt:lpstr>
      <vt:lpstr>PowerPoint Presentation</vt:lpstr>
      <vt:lpstr>PowerPoint Presentation</vt:lpstr>
      <vt:lpstr>PowerPoint Presentation</vt:lpstr>
      <vt:lpstr>PowerPoint Presentation</vt:lpstr>
      <vt:lpstr>Basic strategy for multiplying and dividing fractions:</vt:lpstr>
      <vt:lpstr>Sample Problem: Multiplying fractions</vt:lpstr>
      <vt:lpstr>Sample Problem: Multiplying fractions (continued)</vt:lpstr>
      <vt:lpstr>Sample Problem: Dividing fractions</vt:lpstr>
      <vt:lpstr>Sample Problem: Dividing fractions (continued)</vt:lpstr>
      <vt:lpstr>NOTE:  Gateway problems 4 &amp; 6 and several of today’s homework problems  using mixed numbers all start  with the same step.  </vt:lpstr>
      <vt:lpstr>PowerPoint Presentation</vt:lpstr>
      <vt:lpstr>Converting a Mixed Number Into an Improper Fraction  Another way to look at it:</vt:lpstr>
      <vt:lpstr>Sample Gateway Problem #4: Multiplying mixed numbers</vt:lpstr>
      <vt:lpstr>Sample Problem #4 (continued)</vt:lpstr>
      <vt:lpstr>Sample Gateway Problem #6: Dividing with  mixed numbers</vt:lpstr>
      <vt:lpstr>Sample Problem #6 (continued)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Gateway Problems: . . Working with Fractions  and the Order of Operations Without Using a Calculator</dc:title>
  <dc:creator>Foley, Jeanne</dc:creator>
  <cp:lastModifiedBy>Skorczewski, Tyler</cp:lastModifiedBy>
  <cp:revision>119</cp:revision>
  <dcterms:created xsi:type="dcterms:W3CDTF">2009-01-05T02:04:45Z</dcterms:created>
  <dcterms:modified xsi:type="dcterms:W3CDTF">2018-06-08T02:54:49Z</dcterms:modified>
</cp:coreProperties>
</file>