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7" r:id="rId2"/>
    <p:sldMasterId id="2147483722" r:id="rId3"/>
  </p:sldMasterIdLst>
  <p:notesMasterIdLst>
    <p:notesMasterId r:id="rId22"/>
  </p:notesMasterIdLst>
  <p:sldIdLst>
    <p:sldId id="325" r:id="rId4"/>
    <p:sldId id="306" r:id="rId5"/>
    <p:sldId id="307" r:id="rId6"/>
    <p:sldId id="308" r:id="rId7"/>
    <p:sldId id="309" r:id="rId8"/>
    <p:sldId id="310" r:id="rId9"/>
    <p:sldId id="311" r:id="rId10"/>
    <p:sldId id="329" r:id="rId11"/>
    <p:sldId id="313" r:id="rId12"/>
    <p:sldId id="318" r:id="rId13"/>
    <p:sldId id="319" r:id="rId14"/>
    <p:sldId id="320" r:id="rId15"/>
    <p:sldId id="321" r:id="rId16"/>
    <p:sldId id="322" r:id="rId17"/>
    <p:sldId id="326" r:id="rId18"/>
    <p:sldId id="272" r:id="rId19"/>
    <p:sldId id="327"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94660"/>
  </p:normalViewPr>
  <p:slideViewPr>
    <p:cSldViewPr>
      <p:cViewPr varScale="1">
        <p:scale>
          <a:sx n="60" d="100"/>
          <a:sy n="60" d="100"/>
        </p:scale>
        <p:origin x="77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8D98DE00-7107-497F-A391-61D8D72FC15D}"/>
    <pc:docChg chg="delSld delMainMaster">
      <pc:chgData name="Skorczewski, Tyler" userId="51e037cb-caff-4c31-880d-f686087de38b" providerId="ADAL" clId="{8D98DE00-7107-497F-A391-61D8D72FC15D}" dt="2018-06-08T03:02:47.667" v="26" actId="2696"/>
      <pc:docMkLst>
        <pc:docMk/>
      </pc:docMkLst>
      <pc:sldChg chg="del">
        <pc:chgData name="Skorczewski, Tyler" userId="51e037cb-caff-4c31-880d-f686087de38b" providerId="ADAL" clId="{8D98DE00-7107-497F-A391-61D8D72FC15D}" dt="2018-06-08T03:01:38.066" v="0" actId="2696"/>
        <pc:sldMkLst>
          <pc:docMk/>
          <pc:sldMk cId="3911564486" sldId="257"/>
        </pc:sldMkLst>
      </pc:sldChg>
      <pc:sldChg chg="del">
        <pc:chgData name="Skorczewski, Tyler" userId="51e037cb-caff-4c31-880d-f686087de38b" providerId="ADAL" clId="{8D98DE00-7107-497F-A391-61D8D72FC15D}" dt="2018-06-08T03:02:47.667" v="14" actId="2696"/>
        <pc:sldMkLst>
          <pc:docMk/>
          <pc:sldMk cId="227002168" sldId="324"/>
        </pc:sldMkLst>
      </pc:sldChg>
      <pc:sldChg chg="del">
        <pc:chgData name="Skorczewski, Tyler" userId="51e037cb-caff-4c31-880d-f686087de38b" providerId="ADAL" clId="{8D98DE00-7107-497F-A391-61D8D72FC15D}" dt="2018-06-08T03:02:43.548" v="13" actId="2696"/>
        <pc:sldMkLst>
          <pc:docMk/>
          <pc:sldMk cId="2229476639" sldId="330"/>
        </pc:sldMkLst>
      </pc:sldChg>
      <pc:sldMasterChg chg="del delSldLayout">
        <pc:chgData name="Skorczewski, Tyler" userId="51e037cb-caff-4c31-880d-f686087de38b" providerId="ADAL" clId="{8D98DE00-7107-497F-A391-61D8D72FC15D}" dt="2018-06-08T03:01:38.066" v="12" actId="2696"/>
        <pc:sldMasterMkLst>
          <pc:docMk/>
          <pc:sldMasterMk cId="2011720526" sldId="2147483660"/>
        </pc:sldMasterMkLst>
        <pc:sldLayoutChg chg="del">
          <pc:chgData name="Skorczewski, Tyler" userId="51e037cb-caff-4c31-880d-f686087de38b" providerId="ADAL" clId="{8D98DE00-7107-497F-A391-61D8D72FC15D}" dt="2018-06-08T03:01:38.066" v="1" actId="2696"/>
          <pc:sldLayoutMkLst>
            <pc:docMk/>
            <pc:sldMasterMk cId="2011720526" sldId="2147483660"/>
            <pc:sldLayoutMk cId="2313134876" sldId="2147483661"/>
          </pc:sldLayoutMkLst>
        </pc:sldLayoutChg>
        <pc:sldLayoutChg chg="del">
          <pc:chgData name="Skorczewski, Tyler" userId="51e037cb-caff-4c31-880d-f686087de38b" providerId="ADAL" clId="{8D98DE00-7107-497F-A391-61D8D72FC15D}" dt="2018-06-08T03:01:38.066" v="2" actId="2696"/>
          <pc:sldLayoutMkLst>
            <pc:docMk/>
            <pc:sldMasterMk cId="2011720526" sldId="2147483660"/>
            <pc:sldLayoutMk cId="1037935100" sldId="2147483662"/>
          </pc:sldLayoutMkLst>
        </pc:sldLayoutChg>
        <pc:sldLayoutChg chg="del">
          <pc:chgData name="Skorczewski, Tyler" userId="51e037cb-caff-4c31-880d-f686087de38b" providerId="ADAL" clId="{8D98DE00-7107-497F-A391-61D8D72FC15D}" dt="2018-06-08T03:01:38.066" v="3" actId="2696"/>
          <pc:sldLayoutMkLst>
            <pc:docMk/>
            <pc:sldMasterMk cId="2011720526" sldId="2147483660"/>
            <pc:sldLayoutMk cId="2320525561" sldId="2147483663"/>
          </pc:sldLayoutMkLst>
        </pc:sldLayoutChg>
        <pc:sldLayoutChg chg="del">
          <pc:chgData name="Skorczewski, Tyler" userId="51e037cb-caff-4c31-880d-f686087de38b" providerId="ADAL" clId="{8D98DE00-7107-497F-A391-61D8D72FC15D}" dt="2018-06-08T03:01:38.066" v="4" actId="2696"/>
          <pc:sldLayoutMkLst>
            <pc:docMk/>
            <pc:sldMasterMk cId="2011720526" sldId="2147483660"/>
            <pc:sldLayoutMk cId="1934269170" sldId="2147483664"/>
          </pc:sldLayoutMkLst>
        </pc:sldLayoutChg>
        <pc:sldLayoutChg chg="del">
          <pc:chgData name="Skorczewski, Tyler" userId="51e037cb-caff-4c31-880d-f686087de38b" providerId="ADAL" clId="{8D98DE00-7107-497F-A391-61D8D72FC15D}" dt="2018-06-08T03:01:38.066" v="5" actId="2696"/>
          <pc:sldLayoutMkLst>
            <pc:docMk/>
            <pc:sldMasterMk cId="2011720526" sldId="2147483660"/>
            <pc:sldLayoutMk cId="1221059870" sldId="2147483665"/>
          </pc:sldLayoutMkLst>
        </pc:sldLayoutChg>
        <pc:sldLayoutChg chg="del">
          <pc:chgData name="Skorczewski, Tyler" userId="51e037cb-caff-4c31-880d-f686087de38b" providerId="ADAL" clId="{8D98DE00-7107-497F-A391-61D8D72FC15D}" dt="2018-06-08T03:01:38.066" v="6" actId="2696"/>
          <pc:sldLayoutMkLst>
            <pc:docMk/>
            <pc:sldMasterMk cId="2011720526" sldId="2147483660"/>
            <pc:sldLayoutMk cId="2815887189" sldId="2147483666"/>
          </pc:sldLayoutMkLst>
        </pc:sldLayoutChg>
        <pc:sldLayoutChg chg="del">
          <pc:chgData name="Skorczewski, Tyler" userId="51e037cb-caff-4c31-880d-f686087de38b" providerId="ADAL" clId="{8D98DE00-7107-497F-A391-61D8D72FC15D}" dt="2018-06-08T03:01:38.066" v="7" actId="2696"/>
          <pc:sldLayoutMkLst>
            <pc:docMk/>
            <pc:sldMasterMk cId="2011720526" sldId="2147483660"/>
            <pc:sldLayoutMk cId="1920401149" sldId="2147483667"/>
          </pc:sldLayoutMkLst>
        </pc:sldLayoutChg>
        <pc:sldLayoutChg chg="del">
          <pc:chgData name="Skorczewski, Tyler" userId="51e037cb-caff-4c31-880d-f686087de38b" providerId="ADAL" clId="{8D98DE00-7107-497F-A391-61D8D72FC15D}" dt="2018-06-08T03:01:38.066" v="8" actId="2696"/>
          <pc:sldLayoutMkLst>
            <pc:docMk/>
            <pc:sldMasterMk cId="2011720526" sldId="2147483660"/>
            <pc:sldLayoutMk cId="1458083745" sldId="2147483668"/>
          </pc:sldLayoutMkLst>
        </pc:sldLayoutChg>
        <pc:sldLayoutChg chg="del">
          <pc:chgData name="Skorczewski, Tyler" userId="51e037cb-caff-4c31-880d-f686087de38b" providerId="ADAL" clId="{8D98DE00-7107-497F-A391-61D8D72FC15D}" dt="2018-06-08T03:01:38.066" v="9" actId="2696"/>
          <pc:sldLayoutMkLst>
            <pc:docMk/>
            <pc:sldMasterMk cId="2011720526" sldId="2147483660"/>
            <pc:sldLayoutMk cId="3104156568" sldId="2147483669"/>
          </pc:sldLayoutMkLst>
        </pc:sldLayoutChg>
        <pc:sldLayoutChg chg="del">
          <pc:chgData name="Skorczewski, Tyler" userId="51e037cb-caff-4c31-880d-f686087de38b" providerId="ADAL" clId="{8D98DE00-7107-497F-A391-61D8D72FC15D}" dt="2018-06-08T03:01:38.066" v="10" actId="2696"/>
          <pc:sldLayoutMkLst>
            <pc:docMk/>
            <pc:sldMasterMk cId="2011720526" sldId="2147483660"/>
            <pc:sldLayoutMk cId="2366559264" sldId="2147483670"/>
          </pc:sldLayoutMkLst>
        </pc:sldLayoutChg>
        <pc:sldLayoutChg chg="del">
          <pc:chgData name="Skorczewski, Tyler" userId="51e037cb-caff-4c31-880d-f686087de38b" providerId="ADAL" clId="{8D98DE00-7107-497F-A391-61D8D72FC15D}" dt="2018-06-08T03:01:38.066" v="11" actId="2696"/>
          <pc:sldLayoutMkLst>
            <pc:docMk/>
            <pc:sldMasterMk cId="2011720526" sldId="2147483660"/>
            <pc:sldLayoutMk cId="1343423368" sldId="2147483671"/>
          </pc:sldLayoutMkLst>
        </pc:sldLayoutChg>
      </pc:sldMasterChg>
      <pc:sldMasterChg chg="del delSldLayout">
        <pc:chgData name="Skorczewski, Tyler" userId="51e037cb-caff-4c31-880d-f686087de38b" providerId="ADAL" clId="{8D98DE00-7107-497F-A391-61D8D72FC15D}" dt="2018-06-08T03:02:47.667" v="26" actId="2696"/>
        <pc:sldMasterMkLst>
          <pc:docMk/>
          <pc:sldMasterMk cId="605975460" sldId="2147483710"/>
        </pc:sldMasterMkLst>
        <pc:sldLayoutChg chg="del">
          <pc:chgData name="Skorczewski, Tyler" userId="51e037cb-caff-4c31-880d-f686087de38b" providerId="ADAL" clId="{8D98DE00-7107-497F-A391-61D8D72FC15D}" dt="2018-06-08T03:02:47.667" v="15" actId="2696"/>
          <pc:sldLayoutMkLst>
            <pc:docMk/>
            <pc:sldMasterMk cId="605975460" sldId="2147483710"/>
            <pc:sldLayoutMk cId="2132374377" sldId="2147483711"/>
          </pc:sldLayoutMkLst>
        </pc:sldLayoutChg>
        <pc:sldLayoutChg chg="del">
          <pc:chgData name="Skorczewski, Tyler" userId="51e037cb-caff-4c31-880d-f686087de38b" providerId="ADAL" clId="{8D98DE00-7107-497F-A391-61D8D72FC15D}" dt="2018-06-08T03:02:47.667" v="16" actId="2696"/>
          <pc:sldLayoutMkLst>
            <pc:docMk/>
            <pc:sldMasterMk cId="605975460" sldId="2147483710"/>
            <pc:sldLayoutMk cId="78015117" sldId="2147483712"/>
          </pc:sldLayoutMkLst>
        </pc:sldLayoutChg>
        <pc:sldLayoutChg chg="del">
          <pc:chgData name="Skorczewski, Tyler" userId="51e037cb-caff-4c31-880d-f686087de38b" providerId="ADAL" clId="{8D98DE00-7107-497F-A391-61D8D72FC15D}" dt="2018-06-08T03:02:47.667" v="17" actId="2696"/>
          <pc:sldLayoutMkLst>
            <pc:docMk/>
            <pc:sldMasterMk cId="605975460" sldId="2147483710"/>
            <pc:sldLayoutMk cId="602426757" sldId="2147483713"/>
          </pc:sldLayoutMkLst>
        </pc:sldLayoutChg>
        <pc:sldLayoutChg chg="del">
          <pc:chgData name="Skorczewski, Tyler" userId="51e037cb-caff-4c31-880d-f686087de38b" providerId="ADAL" clId="{8D98DE00-7107-497F-A391-61D8D72FC15D}" dt="2018-06-08T03:02:47.667" v="18" actId="2696"/>
          <pc:sldLayoutMkLst>
            <pc:docMk/>
            <pc:sldMasterMk cId="605975460" sldId="2147483710"/>
            <pc:sldLayoutMk cId="4263044869" sldId="2147483714"/>
          </pc:sldLayoutMkLst>
        </pc:sldLayoutChg>
        <pc:sldLayoutChg chg="del">
          <pc:chgData name="Skorczewski, Tyler" userId="51e037cb-caff-4c31-880d-f686087de38b" providerId="ADAL" clId="{8D98DE00-7107-497F-A391-61D8D72FC15D}" dt="2018-06-08T03:02:47.667" v="19" actId="2696"/>
          <pc:sldLayoutMkLst>
            <pc:docMk/>
            <pc:sldMasterMk cId="605975460" sldId="2147483710"/>
            <pc:sldLayoutMk cId="4007772307" sldId="2147483715"/>
          </pc:sldLayoutMkLst>
        </pc:sldLayoutChg>
        <pc:sldLayoutChg chg="del">
          <pc:chgData name="Skorczewski, Tyler" userId="51e037cb-caff-4c31-880d-f686087de38b" providerId="ADAL" clId="{8D98DE00-7107-497F-A391-61D8D72FC15D}" dt="2018-06-08T03:02:47.667" v="20" actId="2696"/>
          <pc:sldLayoutMkLst>
            <pc:docMk/>
            <pc:sldMasterMk cId="605975460" sldId="2147483710"/>
            <pc:sldLayoutMk cId="1803148340" sldId="2147483716"/>
          </pc:sldLayoutMkLst>
        </pc:sldLayoutChg>
        <pc:sldLayoutChg chg="del">
          <pc:chgData name="Skorczewski, Tyler" userId="51e037cb-caff-4c31-880d-f686087de38b" providerId="ADAL" clId="{8D98DE00-7107-497F-A391-61D8D72FC15D}" dt="2018-06-08T03:02:47.667" v="21" actId="2696"/>
          <pc:sldLayoutMkLst>
            <pc:docMk/>
            <pc:sldMasterMk cId="605975460" sldId="2147483710"/>
            <pc:sldLayoutMk cId="3352996105" sldId="2147483717"/>
          </pc:sldLayoutMkLst>
        </pc:sldLayoutChg>
        <pc:sldLayoutChg chg="del">
          <pc:chgData name="Skorczewski, Tyler" userId="51e037cb-caff-4c31-880d-f686087de38b" providerId="ADAL" clId="{8D98DE00-7107-497F-A391-61D8D72FC15D}" dt="2018-06-08T03:02:47.667" v="22" actId="2696"/>
          <pc:sldLayoutMkLst>
            <pc:docMk/>
            <pc:sldMasterMk cId="605975460" sldId="2147483710"/>
            <pc:sldLayoutMk cId="1708397790" sldId="2147483718"/>
          </pc:sldLayoutMkLst>
        </pc:sldLayoutChg>
        <pc:sldLayoutChg chg="del">
          <pc:chgData name="Skorczewski, Tyler" userId="51e037cb-caff-4c31-880d-f686087de38b" providerId="ADAL" clId="{8D98DE00-7107-497F-A391-61D8D72FC15D}" dt="2018-06-08T03:02:47.667" v="23" actId="2696"/>
          <pc:sldLayoutMkLst>
            <pc:docMk/>
            <pc:sldMasterMk cId="605975460" sldId="2147483710"/>
            <pc:sldLayoutMk cId="1179139971" sldId="2147483719"/>
          </pc:sldLayoutMkLst>
        </pc:sldLayoutChg>
        <pc:sldLayoutChg chg="del">
          <pc:chgData name="Skorczewski, Tyler" userId="51e037cb-caff-4c31-880d-f686087de38b" providerId="ADAL" clId="{8D98DE00-7107-497F-A391-61D8D72FC15D}" dt="2018-06-08T03:02:47.667" v="24" actId="2696"/>
          <pc:sldLayoutMkLst>
            <pc:docMk/>
            <pc:sldMasterMk cId="605975460" sldId="2147483710"/>
            <pc:sldLayoutMk cId="2960479981" sldId="2147483720"/>
          </pc:sldLayoutMkLst>
        </pc:sldLayoutChg>
        <pc:sldLayoutChg chg="del">
          <pc:chgData name="Skorczewski, Tyler" userId="51e037cb-caff-4c31-880d-f686087de38b" providerId="ADAL" clId="{8D98DE00-7107-497F-A391-61D8D72FC15D}" dt="2018-06-08T03:02:47.667" v="25" actId="2696"/>
          <pc:sldLayoutMkLst>
            <pc:docMk/>
            <pc:sldMasterMk cId="605975460" sldId="2147483710"/>
            <pc:sldLayoutMk cId="1403549150" sldId="2147483721"/>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Objective 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Objective D Continued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BCEA7599-595C-4539-978E-00D8EC0396FE}" type="slidenum">
              <a:rPr lang="en-US" smtClean="0">
                <a:solidFill>
                  <a:prstClr val="black"/>
                </a:solidFill>
              </a:rPr>
              <a:pPr>
                <a:defRPr/>
              </a:pPr>
              <a:t>12</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CC36EF21-7E5F-4FE6-9EF3-D47C3A8C4544}" type="slidenum">
              <a:rPr lang="en-US" smtClean="0">
                <a:solidFill>
                  <a:prstClr val="black"/>
                </a:solidFill>
              </a:rPr>
              <a:pPr>
                <a:defRPr/>
              </a:pPr>
              <a:t>14</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4588" y="68738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3947" y="4343798"/>
            <a:ext cx="5030107" cy="41136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4"/>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4588" y="68738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3947" y="4343798"/>
            <a:ext cx="5030107" cy="41136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4"/>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8340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983745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44127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5280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97347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85006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1600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4542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9274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97774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1969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829933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74330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329938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8124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124288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8418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84434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42410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77281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566434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1846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600528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87027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74382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78999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96982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68595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8286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09394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52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03133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9492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4549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28428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934284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46367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oleObject" Target="../embeddings/oleObject10.bin"/><Relationship Id="rId3" Type="http://schemas.openxmlformats.org/officeDocument/2006/relationships/notesSlide" Target="../notesSlides/notesSlide5.xml"/><Relationship Id="rId21" Type="http://schemas.openxmlformats.org/officeDocument/2006/relationships/image" Target="../media/image12.png"/><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0.wmf"/><Relationship Id="rId2" Type="http://schemas.openxmlformats.org/officeDocument/2006/relationships/slideLayout" Target="../slideLayouts/slideLayout15.xml"/><Relationship Id="rId16" Type="http://schemas.openxmlformats.org/officeDocument/2006/relationships/oleObject" Target="../embeddings/oleObject9.bin"/><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oleObject" Target="../embeddings/oleObject11.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7.bin"/><Relationship Id="rId18" Type="http://schemas.openxmlformats.org/officeDocument/2006/relationships/image" Target="../media/image20.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7.wmf"/><Relationship Id="rId17" Type="http://schemas.openxmlformats.org/officeDocument/2006/relationships/oleObject" Target="../embeddings/oleObject19.bin"/><Relationship Id="rId2" Type="http://schemas.openxmlformats.org/officeDocument/2006/relationships/slideLayout" Target="../slideLayouts/slideLayout18.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6.bin"/><Relationship Id="rId24" Type="http://schemas.openxmlformats.org/officeDocument/2006/relationships/image" Target="../media/image23.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16.wmf"/><Relationship Id="rId19" Type="http://schemas.openxmlformats.org/officeDocument/2006/relationships/oleObject" Target="../embeddings/oleObject20.bin"/><Relationship Id="rId4" Type="http://schemas.openxmlformats.org/officeDocument/2006/relationships/image" Target="../media/image13.wmf"/><Relationship Id="rId9" Type="http://schemas.openxmlformats.org/officeDocument/2006/relationships/oleObject" Target="../embeddings/oleObject15.bin"/><Relationship Id="rId14" Type="http://schemas.openxmlformats.org/officeDocument/2006/relationships/image" Target="../media/image18.wmf"/><Relationship Id="rId22" Type="http://schemas.openxmlformats.org/officeDocument/2006/relationships/image" Target="../media/image22.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762000" y="1143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a:solidFill>
                  <a:prstClr val="black"/>
                </a:solidFill>
                <a:latin typeface="Times New Roman" pitchFamily="18" charset="0"/>
              </a:rPr>
              <a:t>Sections 1.4 and 1.5 </a:t>
            </a:r>
            <a:br>
              <a:rPr lang="en-US" dirty="0">
                <a:solidFill>
                  <a:prstClr val="black"/>
                </a:solidFill>
                <a:latin typeface="Times New Roman" pitchFamily="18" charset="0"/>
              </a:rPr>
            </a:br>
            <a:r>
              <a:rPr lang="en-US" dirty="0">
                <a:solidFill>
                  <a:prstClr val="black"/>
                </a:solidFill>
                <a:latin typeface="Times New Roman" pitchFamily="18" charset="0"/>
              </a:rPr>
              <a:t>Order of Operations, Part 1</a:t>
            </a:r>
          </a:p>
        </p:txBody>
      </p:sp>
      <p:sp>
        <p:nvSpPr>
          <p:cNvPr id="3" name="Rectangle 2"/>
          <p:cNvSpPr txBox="1">
            <a:spLocks noChangeArrowheads="1"/>
          </p:cNvSpPr>
          <p:nvPr/>
        </p:nvSpPr>
        <p:spPr bwMode="auto">
          <a:xfrm>
            <a:off x="820782" y="3124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3600" dirty="0">
                <a:solidFill>
                  <a:srgbClr val="FF0000"/>
                </a:solidFill>
                <a:latin typeface="Times New Roman" pitchFamily="18" charset="0"/>
              </a:rPr>
              <a:t>You should work the homework problems in this assignment </a:t>
            </a:r>
          </a:p>
          <a:p>
            <a:pPr eaLnBrk="1" hangingPunct="1"/>
            <a:r>
              <a:rPr lang="en-US" sz="3600" b="1" dirty="0">
                <a:solidFill>
                  <a:srgbClr val="FF0000"/>
                </a:solidFill>
                <a:latin typeface="Times New Roman" pitchFamily="18" charset="0"/>
              </a:rPr>
              <a:t>WITHOUT A CALCULATOR</a:t>
            </a:r>
          </a:p>
        </p:txBody>
      </p:sp>
    </p:spTree>
    <p:extLst>
      <p:ext uri="{BB962C8B-B14F-4D97-AF65-F5344CB8AC3E}">
        <p14:creationId xmlns:p14="http://schemas.microsoft.com/office/powerpoint/2010/main" val="189485547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63525" y="-331788"/>
            <a:ext cx="8229600" cy="1143001"/>
          </a:xfrm>
        </p:spPr>
        <p:txBody>
          <a:bodyPr/>
          <a:lstStyle/>
          <a:p>
            <a:pPr>
              <a:defRPr/>
            </a:pPr>
            <a:r>
              <a:rPr lang="en-US" sz="3600" dirty="0"/>
              <a:t>   </a:t>
            </a:r>
            <a:r>
              <a:rPr lang="en-US" sz="3200" dirty="0"/>
              <a:t>Sample problem from Gateway Quiz:</a:t>
            </a:r>
            <a:endParaRPr lang="en-US" sz="3200" b="1" dirty="0">
              <a:solidFill>
                <a:schemeClr val="accent1">
                  <a:lumMod val="75000"/>
                </a:schemeClr>
              </a:solidFill>
            </a:endParaRPr>
          </a:p>
        </p:txBody>
      </p:sp>
      <p:pic>
        <p:nvPicPr>
          <p:cNvPr id="286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85800"/>
            <a:ext cx="8901113" cy="1828800"/>
          </a:xfrm>
        </p:spPr>
      </p:pic>
      <p:sp>
        <p:nvSpPr>
          <p:cNvPr id="5" name="TextBox 4"/>
          <p:cNvSpPr txBox="1">
            <a:spLocks noChangeArrowheads="1"/>
          </p:cNvSpPr>
          <p:nvPr/>
        </p:nvSpPr>
        <p:spPr bwMode="auto">
          <a:xfrm>
            <a:off x="228600" y="2667000"/>
            <a:ext cx="891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z="2400" b="1" i="1" u="sng">
                <a:solidFill>
                  <a:srgbClr val="0070C0"/>
                </a:solidFill>
              </a:rPr>
              <a:t>Strategy</a:t>
            </a:r>
            <a:r>
              <a:rPr lang="en-US" sz="2400" b="1" i="1">
                <a:solidFill>
                  <a:srgbClr val="0070C0"/>
                </a:solidFill>
              </a:rPr>
              <a:t>: </a:t>
            </a:r>
            <a:r>
              <a:rPr lang="en-US" i="1">
                <a:solidFill>
                  <a:prstClr val="black"/>
                </a:solidFill>
              </a:rPr>
              <a:t>Calculate out the entire top expression and then the entire bottom </a:t>
            </a:r>
          </a:p>
          <a:p>
            <a:pPr eaLnBrk="1" fontAlgn="base" hangingPunct="1">
              <a:spcBef>
                <a:spcPct val="0"/>
              </a:spcBef>
              <a:spcAft>
                <a:spcPct val="0"/>
              </a:spcAft>
            </a:pPr>
            <a:r>
              <a:rPr lang="en-US" i="1">
                <a:solidFill>
                  <a:prstClr val="black"/>
                </a:solidFill>
              </a:rPr>
              <a:t>expression, using the order of operations on each part. Then simplify the resulting fraction, if necessary.</a:t>
            </a:r>
          </a:p>
          <a:p>
            <a:pPr eaLnBrk="1" fontAlgn="base" hangingPunct="1">
              <a:spcBef>
                <a:spcPct val="0"/>
              </a:spcBef>
              <a:spcAft>
                <a:spcPct val="0"/>
              </a:spcAft>
            </a:pPr>
            <a:r>
              <a:rPr lang="en-US" sz="2800">
                <a:solidFill>
                  <a:prstClr val="black"/>
                </a:solidFill>
              </a:rPr>
              <a:t>               TOP EXPRESSION:   </a:t>
            </a:r>
            <a:r>
              <a:rPr lang="en-US" sz="2800" b="1">
                <a:solidFill>
                  <a:prstClr val="black"/>
                </a:solidFill>
              </a:rPr>
              <a:t>2</a:t>
            </a:r>
            <a:r>
              <a:rPr lang="en-US" sz="2800" b="1" baseline="30000">
                <a:solidFill>
                  <a:prstClr val="black"/>
                </a:solidFill>
              </a:rPr>
              <a:t>4</a:t>
            </a:r>
            <a:r>
              <a:rPr lang="en-US" sz="2800" b="1">
                <a:solidFill>
                  <a:prstClr val="black"/>
                </a:solidFill>
              </a:rPr>
              <a:t> – 4(7 + 2)</a:t>
            </a:r>
          </a:p>
          <a:p>
            <a:pPr eaLnBrk="1" fontAlgn="base" hangingPunct="1">
              <a:spcBef>
                <a:spcPct val="0"/>
              </a:spcBef>
              <a:spcAft>
                <a:spcPct val="0"/>
              </a:spcAft>
            </a:pPr>
            <a:endParaRPr lang="en-US" sz="1200" b="1">
              <a:solidFill>
                <a:prstClr val="black"/>
              </a:solidFill>
            </a:endParaRPr>
          </a:p>
          <a:p>
            <a:pPr eaLnBrk="1" fontAlgn="base" hangingPunct="1">
              <a:spcBef>
                <a:spcPct val="0"/>
              </a:spcBef>
              <a:spcAft>
                <a:spcPct val="0"/>
              </a:spcAft>
            </a:pPr>
            <a:r>
              <a:rPr lang="en-US" sz="2400" b="1">
                <a:solidFill>
                  <a:prstClr val="black"/>
                </a:solidFill>
              </a:rPr>
              <a:t>Step 1: </a:t>
            </a:r>
            <a:r>
              <a:rPr lang="en-US" sz="2400" b="1" u="sng">
                <a:solidFill>
                  <a:srgbClr val="FF0000"/>
                </a:solidFill>
              </a:rPr>
              <a:t>Parentheses</a:t>
            </a:r>
            <a:r>
              <a:rPr lang="en-US" sz="2400" b="1">
                <a:solidFill>
                  <a:prstClr val="black"/>
                </a:solidFill>
              </a:rPr>
              <a:t>:       2</a:t>
            </a:r>
            <a:r>
              <a:rPr lang="en-US" sz="2400" b="1" baseline="30000">
                <a:solidFill>
                  <a:prstClr val="black"/>
                </a:solidFill>
              </a:rPr>
              <a:t>4</a:t>
            </a:r>
            <a:r>
              <a:rPr lang="en-US" sz="2400" b="1">
                <a:solidFill>
                  <a:prstClr val="black"/>
                </a:solidFill>
              </a:rPr>
              <a:t> – 4</a:t>
            </a:r>
            <a:r>
              <a:rPr lang="en-US" sz="2400" b="1">
                <a:solidFill>
                  <a:srgbClr val="FF0000"/>
                </a:solidFill>
              </a:rPr>
              <a:t>(7 + 2) </a:t>
            </a:r>
            <a:r>
              <a:rPr lang="en-US" sz="2400" b="1">
                <a:solidFill>
                  <a:prstClr val="black"/>
                </a:solidFill>
              </a:rPr>
              <a:t>=</a:t>
            </a:r>
            <a:r>
              <a:rPr lang="en-US" sz="2400" b="1">
                <a:solidFill>
                  <a:srgbClr val="FF0000"/>
                </a:solidFill>
              </a:rPr>
              <a:t> </a:t>
            </a:r>
            <a:r>
              <a:rPr lang="en-US" sz="2400" b="1">
                <a:solidFill>
                  <a:prstClr val="black"/>
                </a:solidFill>
              </a:rPr>
              <a:t>2</a:t>
            </a:r>
            <a:r>
              <a:rPr lang="en-US" sz="2400" b="1" baseline="30000">
                <a:solidFill>
                  <a:prstClr val="black"/>
                </a:solidFill>
              </a:rPr>
              <a:t>4</a:t>
            </a:r>
            <a:r>
              <a:rPr lang="en-US" sz="2400" b="1">
                <a:solidFill>
                  <a:prstClr val="black"/>
                </a:solidFill>
              </a:rPr>
              <a:t> – 4</a:t>
            </a:r>
            <a:r>
              <a:rPr lang="en-US" sz="2400" b="1">
                <a:solidFill>
                  <a:srgbClr val="FF0000"/>
                </a:solidFill>
              </a:rPr>
              <a:t>(9) </a:t>
            </a:r>
          </a:p>
          <a:p>
            <a:pPr eaLnBrk="1" fontAlgn="base" hangingPunct="1">
              <a:spcBef>
                <a:spcPct val="0"/>
              </a:spcBef>
              <a:spcAft>
                <a:spcPct val="0"/>
              </a:spcAft>
            </a:pPr>
            <a:endParaRPr lang="en-US" sz="1200" b="1">
              <a:solidFill>
                <a:srgbClr val="FF0000"/>
              </a:solidFill>
            </a:endParaRPr>
          </a:p>
          <a:p>
            <a:pPr eaLnBrk="1" fontAlgn="base" hangingPunct="1">
              <a:spcBef>
                <a:spcPct val="0"/>
              </a:spcBef>
              <a:spcAft>
                <a:spcPct val="0"/>
              </a:spcAft>
            </a:pPr>
            <a:r>
              <a:rPr lang="en-US" sz="2400" b="1">
                <a:solidFill>
                  <a:prstClr val="black"/>
                </a:solidFill>
              </a:rPr>
              <a:t>Step 2:</a:t>
            </a:r>
            <a:r>
              <a:rPr lang="en-US" sz="2400" b="1">
                <a:solidFill>
                  <a:srgbClr val="FF0000"/>
                </a:solidFill>
              </a:rPr>
              <a:t> </a:t>
            </a:r>
            <a:r>
              <a:rPr lang="en-US" sz="2400" b="1" u="sng">
                <a:solidFill>
                  <a:srgbClr val="FF0000"/>
                </a:solidFill>
              </a:rPr>
              <a:t>Exponents</a:t>
            </a:r>
            <a:r>
              <a:rPr lang="en-US" sz="2400" b="1">
                <a:solidFill>
                  <a:srgbClr val="FF0000"/>
                </a:solidFill>
              </a:rPr>
              <a:t>:          2</a:t>
            </a:r>
            <a:r>
              <a:rPr lang="en-US" sz="2400" b="1" baseline="30000">
                <a:solidFill>
                  <a:srgbClr val="FF0000"/>
                </a:solidFill>
              </a:rPr>
              <a:t>4</a:t>
            </a:r>
            <a:r>
              <a:rPr lang="en-US" sz="2400" b="1">
                <a:solidFill>
                  <a:prstClr val="black"/>
                </a:solidFill>
              </a:rPr>
              <a:t> – 4(9) = </a:t>
            </a:r>
            <a:r>
              <a:rPr lang="en-US" sz="2400" b="1">
                <a:solidFill>
                  <a:srgbClr val="FF0000"/>
                </a:solidFill>
              </a:rPr>
              <a:t>2•2•2•2 </a:t>
            </a:r>
            <a:r>
              <a:rPr lang="en-US" sz="2400" b="1">
                <a:solidFill>
                  <a:prstClr val="black"/>
                </a:solidFill>
              </a:rPr>
              <a:t>– 4(9) = </a:t>
            </a:r>
            <a:r>
              <a:rPr lang="en-US" sz="2400" b="1">
                <a:solidFill>
                  <a:srgbClr val="FF0000"/>
                </a:solidFill>
              </a:rPr>
              <a:t>16</a:t>
            </a:r>
            <a:r>
              <a:rPr lang="en-US" sz="2400" b="1">
                <a:solidFill>
                  <a:prstClr val="black"/>
                </a:solidFill>
              </a:rPr>
              <a:t> – 4(9)</a:t>
            </a:r>
          </a:p>
          <a:p>
            <a:pPr eaLnBrk="1" fontAlgn="base" hangingPunct="1">
              <a:spcBef>
                <a:spcPct val="0"/>
              </a:spcBef>
              <a:spcAft>
                <a:spcPct val="0"/>
              </a:spcAft>
            </a:pPr>
            <a:r>
              <a:rPr lang="en-US" sz="2400" i="1">
                <a:solidFill>
                  <a:srgbClr val="0000FF"/>
                </a:solidFill>
              </a:rPr>
              <a:t>                                           </a:t>
            </a:r>
            <a:r>
              <a:rPr lang="en-US" sz="2000" i="1">
                <a:solidFill>
                  <a:srgbClr val="0000FF"/>
                </a:solidFill>
              </a:rPr>
              <a:t>(because </a:t>
            </a:r>
            <a:r>
              <a:rPr lang="en-US" sz="2000" i="1" u="sng">
                <a:solidFill>
                  <a:srgbClr val="FF0000"/>
                </a:solidFill>
              </a:rPr>
              <a:t>2•2</a:t>
            </a:r>
            <a:r>
              <a:rPr lang="en-US" sz="2000" i="1">
                <a:solidFill>
                  <a:srgbClr val="FF0000"/>
                </a:solidFill>
              </a:rPr>
              <a:t>•2•2</a:t>
            </a:r>
            <a:r>
              <a:rPr lang="en-US" sz="2000" i="1">
                <a:solidFill>
                  <a:srgbClr val="0000FF"/>
                </a:solidFill>
              </a:rPr>
              <a:t> = </a:t>
            </a:r>
            <a:r>
              <a:rPr lang="en-US" sz="2000" i="1" u="sng">
                <a:solidFill>
                  <a:srgbClr val="0000FF"/>
                </a:solidFill>
              </a:rPr>
              <a:t>4•</a:t>
            </a:r>
            <a:r>
              <a:rPr lang="en-US" sz="2000" i="1" u="sng">
                <a:solidFill>
                  <a:srgbClr val="FF0000"/>
                </a:solidFill>
              </a:rPr>
              <a:t>2</a:t>
            </a:r>
            <a:r>
              <a:rPr lang="en-US" sz="2000" i="1">
                <a:solidFill>
                  <a:srgbClr val="FF0000"/>
                </a:solidFill>
              </a:rPr>
              <a:t>•2</a:t>
            </a:r>
            <a:r>
              <a:rPr lang="en-US" sz="2000" i="1">
                <a:solidFill>
                  <a:srgbClr val="0000FF"/>
                </a:solidFill>
              </a:rPr>
              <a:t> = </a:t>
            </a:r>
            <a:r>
              <a:rPr lang="en-US" sz="2000" i="1" u="sng">
                <a:solidFill>
                  <a:srgbClr val="0000FF"/>
                </a:solidFill>
              </a:rPr>
              <a:t>8</a:t>
            </a:r>
            <a:r>
              <a:rPr lang="en-US" sz="2000" i="1" u="sng">
                <a:solidFill>
                  <a:srgbClr val="FF0000"/>
                </a:solidFill>
              </a:rPr>
              <a:t>•2</a:t>
            </a:r>
            <a:r>
              <a:rPr lang="en-US" sz="2000" i="1">
                <a:solidFill>
                  <a:srgbClr val="0000FF"/>
                </a:solidFill>
              </a:rPr>
              <a:t> = </a:t>
            </a:r>
            <a:r>
              <a:rPr lang="en-US" sz="2000" i="1">
                <a:solidFill>
                  <a:srgbClr val="FF0000"/>
                </a:solidFill>
              </a:rPr>
              <a:t>16</a:t>
            </a:r>
            <a:r>
              <a:rPr lang="en-US" sz="2000" i="1">
                <a:solidFill>
                  <a:srgbClr val="0000FF"/>
                </a:solidFill>
              </a:rPr>
              <a:t>)</a:t>
            </a:r>
          </a:p>
          <a:p>
            <a:pPr eaLnBrk="1" fontAlgn="base" hangingPunct="1">
              <a:spcBef>
                <a:spcPct val="0"/>
              </a:spcBef>
              <a:spcAft>
                <a:spcPct val="0"/>
              </a:spcAft>
            </a:pPr>
            <a:endParaRPr lang="en-US" sz="1200" i="1">
              <a:solidFill>
                <a:srgbClr val="0000FF"/>
              </a:solidFill>
            </a:endParaRPr>
          </a:p>
          <a:p>
            <a:pPr eaLnBrk="1" fontAlgn="base" hangingPunct="1">
              <a:spcBef>
                <a:spcPct val="0"/>
              </a:spcBef>
              <a:spcAft>
                <a:spcPct val="0"/>
              </a:spcAft>
            </a:pPr>
            <a:r>
              <a:rPr lang="en-US" sz="2400" b="1">
                <a:solidFill>
                  <a:prstClr val="black"/>
                </a:solidFill>
              </a:rPr>
              <a:t>Step 3: </a:t>
            </a:r>
            <a:r>
              <a:rPr lang="en-US" sz="2400" b="1" u="sng">
                <a:solidFill>
                  <a:srgbClr val="FF0000"/>
                </a:solidFill>
              </a:rPr>
              <a:t>Multiply/Divide</a:t>
            </a:r>
            <a:r>
              <a:rPr lang="en-US" sz="2400" b="1">
                <a:solidFill>
                  <a:srgbClr val="FF0000"/>
                </a:solidFill>
              </a:rPr>
              <a:t>:   </a:t>
            </a:r>
            <a:r>
              <a:rPr lang="en-US" sz="2400" b="1">
                <a:solidFill>
                  <a:prstClr val="black"/>
                </a:solidFill>
              </a:rPr>
              <a:t>16 – </a:t>
            </a:r>
            <a:r>
              <a:rPr lang="en-US" sz="2400" b="1">
                <a:solidFill>
                  <a:srgbClr val="FF0000"/>
                </a:solidFill>
              </a:rPr>
              <a:t>4(9)</a:t>
            </a:r>
            <a:r>
              <a:rPr lang="en-US" sz="2400" b="1">
                <a:solidFill>
                  <a:prstClr val="black"/>
                </a:solidFill>
              </a:rPr>
              <a:t> =</a:t>
            </a:r>
            <a:r>
              <a:rPr lang="en-US" sz="2400" b="1">
                <a:solidFill>
                  <a:srgbClr val="FF0000"/>
                </a:solidFill>
              </a:rPr>
              <a:t> </a:t>
            </a:r>
            <a:r>
              <a:rPr lang="en-US" sz="2400" b="1">
                <a:solidFill>
                  <a:prstClr val="black"/>
                </a:solidFill>
              </a:rPr>
              <a:t>16 – </a:t>
            </a:r>
            <a:r>
              <a:rPr lang="en-US" sz="2400" b="1">
                <a:solidFill>
                  <a:srgbClr val="FF0000"/>
                </a:solidFill>
              </a:rPr>
              <a:t>4•9 </a:t>
            </a:r>
            <a:r>
              <a:rPr lang="en-US" sz="2400" b="1">
                <a:solidFill>
                  <a:prstClr val="black"/>
                </a:solidFill>
              </a:rPr>
              <a:t>= 16 – </a:t>
            </a:r>
            <a:r>
              <a:rPr lang="en-US" sz="2400" b="1">
                <a:solidFill>
                  <a:srgbClr val="FF0000"/>
                </a:solidFill>
              </a:rPr>
              <a:t>36</a:t>
            </a:r>
            <a:r>
              <a:rPr lang="en-US" sz="2400" b="1">
                <a:solidFill>
                  <a:prstClr val="black"/>
                </a:solidFill>
              </a:rPr>
              <a:t> </a:t>
            </a:r>
          </a:p>
          <a:p>
            <a:pPr eaLnBrk="1" fontAlgn="base" hangingPunct="1">
              <a:spcBef>
                <a:spcPct val="0"/>
              </a:spcBef>
              <a:spcAft>
                <a:spcPct val="0"/>
              </a:spcAft>
            </a:pPr>
            <a:endParaRPr lang="en-US" sz="1200" b="1">
              <a:solidFill>
                <a:prstClr val="black"/>
              </a:solidFill>
            </a:endParaRPr>
          </a:p>
          <a:p>
            <a:pPr eaLnBrk="1" fontAlgn="base" hangingPunct="1">
              <a:spcBef>
                <a:spcPct val="0"/>
              </a:spcBef>
              <a:spcAft>
                <a:spcPct val="0"/>
              </a:spcAft>
            </a:pPr>
            <a:r>
              <a:rPr lang="en-US" sz="2400" b="1">
                <a:solidFill>
                  <a:prstClr val="black"/>
                </a:solidFill>
              </a:rPr>
              <a:t>Step 4:</a:t>
            </a:r>
            <a:r>
              <a:rPr lang="en-US" sz="2400" b="1">
                <a:solidFill>
                  <a:srgbClr val="FF0000"/>
                </a:solidFill>
              </a:rPr>
              <a:t> </a:t>
            </a:r>
            <a:r>
              <a:rPr lang="en-US" sz="2400" b="1" u="sng">
                <a:solidFill>
                  <a:srgbClr val="FF0000"/>
                </a:solidFill>
              </a:rPr>
              <a:t>Add/Subtract</a:t>
            </a:r>
            <a:r>
              <a:rPr lang="en-US" sz="2400" b="1">
                <a:solidFill>
                  <a:srgbClr val="FF0000"/>
                </a:solidFill>
              </a:rPr>
              <a:t>:      </a:t>
            </a:r>
            <a:r>
              <a:rPr lang="en-US" sz="2400" b="1">
                <a:solidFill>
                  <a:prstClr val="black"/>
                </a:solidFill>
              </a:rPr>
              <a:t>16 </a:t>
            </a:r>
            <a:r>
              <a:rPr lang="en-US" sz="2400" b="1">
                <a:solidFill>
                  <a:srgbClr val="FF0000"/>
                </a:solidFill>
              </a:rPr>
              <a:t>–</a:t>
            </a:r>
            <a:r>
              <a:rPr lang="en-US" sz="2400" b="1">
                <a:solidFill>
                  <a:prstClr val="black"/>
                </a:solidFill>
              </a:rPr>
              <a:t> 36 =</a:t>
            </a:r>
            <a:r>
              <a:rPr lang="en-US" sz="2400" b="1">
                <a:solidFill>
                  <a:srgbClr val="FF0000"/>
                </a:solidFill>
              </a:rPr>
              <a:t> -20</a:t>
            </a:r>
          </a:p>
          <a:p>
            <a:pPr eaLnBrk="1" fontAlgn="base" hangingPunct="1">
              <a:spcBef>
                <a:spcPct val="0"/>
              </a:spcBef>
              <a:spcAft>
                <a:spcPct val="0"/>
              </a:spcAft>
            </a:pPr>
            <a:endParaRPr lang="en-US" sz="2400" b="1">
              <a:solidFill>
                <a:prstClr val="black"/>
              </a:solidFill>
            </a:endParaRPr>
          </a:p>
        </p:txBody>
      </p:sp>
      <p:sp>
        <p:nvSpPr>
          <p:cNvPr id="7" name="Slide Number Placeholder 6"/>
          <p:cNvSpPr>
            <a:spLocks noGrp="1"/>
          </p:cNvSpPr>
          <p:nvPr>
            <p:ph type="sldNum" sz="quarter" idx="12"/>
          </p:nvPr>
        </p:nvSpPr>
        <p:spPr/>
        <p:txBody>
          <a:bodyPr/>
          <a:lstStyle/>
          <a:p>
            <a:pPr>
              <a:defRPr/>
            </a:pPr>
            <a:fld id="{6BA9678E-2497-46A3-9986-920A9D2F326D}" type="slidenum">
              <a:rPr lang="en-US" smtClean="0">
                <a:solidFill>
                  <a:prstClr val="black">
                    <a:tint val="75000"/>
                  </a:prstClr>
                </a:solidFill>
              </a:rPr>
              <a:pPr>
                <a:defRPr/>
              </a:pPr>
              <a:t>10</a:t>
            </a:fld>
            <a:endParaRPr lang="en-US">
              <a:solidFill>
                <a:prstClr val="black">
                  <a:tint val="75000"/>
                </a:prstClr>
              </a:solidFill>
            </a:endParaRPr>
          </a:p>
        </p:txBody>
      </p:sp>
    </p:spTree>
    <p:extLst>
      <p:ext uri="{BB962C8B-B14F-4D97-AF65-F5344CB8AC3E}">
        <p14:creationId xmlns:p14="http://schemas.microsoft.com/office/powerpoint/2010/main" val="133509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8839200" cy="1295400"/>
          </a:xfrm>
        </p:spPr>
        <p:txBody>
          <a:bodyPr/>
          <a:lstStyle/>
          <a:p>
            <a:r>
              <a:rPr lang="en-US" sz="3200"/>
              <a:t>Now calculate the bottom expression: </a:t>
            </a:r>
            <a:r>
              <a:rPr lang="en-US" sz="3200" b="1"/>
              <a:t>2(6+2) + 4</a:t>
            </a:r>
          </a:p>
        </p:txBody>
      </p:sp>
      <p:sp>
        <p:nvSpPr>
          <p:cNvPr id="3" name="Content Placeholder 2"/>
          <p:cNvSpPr>
            <a:spLocks noGrp="1"/>
          </p:cNvSpPr>
          <p:nvPr>
            <p:ph idx="1"/>
          </p:nvPr>
        </p:nvSpPr>
        <p:spPr>
          <a:xfrm>
            <a:off x="457200" y="1066800"/>
            <a:ext cx="8686800" cy="4648200"/>
          </a:xfrm>
        </p:spPr>
        <p:txBody>
          <a:bodyPr/>
          <a:lstStyle/>
          <a:p>
            <a:pPr>
              <a:spcBef>
                <a:spcPct val="0"/>
              </a:spcBef>
              <a:spcAft>
                <a:spcPts val="1200"/>
              </a:spcAft>
              <a:buFont typeface="Arial" pitchFamily="34" charset="0"/>
              <a:buNone/>
            </a:pPr>
            <a:r>
              <a:rPr lang="en-US" sz="2800" b="1"/>
              <a:t>Step 1: </a:t>
            </a:r>
            <a:r>
              <a:rPr lang="en-US" sz="2800" b="1" u="sng">
                <a:solidFill>
                  <a:srgbClr val="FF0000"/>
                </a:solidFill>
              </a:rPr>
              <a:t>Parentheses</a:t>
            </a:r>
            <a:r>
              <a:rPr lang="en-US" sz="2800" b="1"/>
              <a:t>:   2</a:t>
            </a:r>
            <a:r>
              <a:rPr lang="en-US" sz="2800" b="1">
                <a:solidFill>
                  <a:srgbClr val="FF0000"/>
                </a:solidFill>
              </a:rPr>
              <a:t>(6+2) </a:t>
            </a:r>
            <a:r>
              <a:rPr lang="en-US" sz="2800" b="1"/>
              <a:t>+ 4 = 2</a:t>
            </a:r>
            <a:r>
              <a:rPr lang="en-US" sz="2800" b="1">
                <a:solidFill>
                  <a:srgbClr val="FF0000"/>
                </a:solidFill>
              </a:rPr>
              <a:t>(8) </a:t>
            </a:r>
            <a:r>
              <a:rPr lang="en-US" sz="2800" b="1"/>
              <a:t>+ 4 </a:t>
            </a:r>
            <a:endParaRPr lang="en-US" sz="2800" b="1">
              <a:solidFill>
                <a:srgbClr val="FF0000"/>
              </a:solidFill>
            </a:endParaRPr>
          </a:p>
          <a:p>
            <a:pPr>
              <a:spcBef>
                <a:spcPct val="0"/>
              </a:spcBef>
              <a:spcAft>
                <a:spcPts val="1200"/>
              </a:spcAft>
              <a:buFont typeface="Arial" pitchFamily="34" charset="0"/>
              <a:buNone/>
            </a:pPr>
            <a:r>
              <a:rPr lang="en-US" sz="2800" b="1"/>
              <a:t>Step 2:</a:t>
            </a:r>
            <a:r>
              <a:rPr lang="en-US" sz="2800" b="1">
                <a:solidFill>
                  <a:srgbClr val="FF0000"/>
                </a:solidFill>
              </a:rPr>
              <a:t> </a:t>
            </a:r>
            <a:r>
              <a:rPr lang="en-US" sz="2800" b="1" u="sng">
                <a:solidFill>
                  <a:srgbClr val="FF0000"/>
                </a:solidFill>
              </a:rPr>
              <a:t>Exponents</a:t>
            </a:r>
            <a:r>
              <a:rPr lang="en-US" sz="2800" b="1">
                <a:solidFill>
                  <a:srgbClr val="FF0000"/>
                </a:solidFill>
              </a:rPr>
              <a:t>: </a:t>
            </a:r>
            <a:r>
              <a:rPr lang="en-US" sz="2800"/>
              <a:t>There aren’t any in this part.</a:t>
            </a:r>
          </a:p>
          <a:p>
            <a:pPr>
              <a:spcBef>
                <a:spcPct val="0"/>
              </a:spcBef>
              <a:spcAft>
                <a:spcPts val="1200"/>
              </a:spcAft>
              <a:buFont typeface="Arial" pitchFamily="34" charset="0"/>
              <a:buNone/>
            </a:pPr>
            <a:r>
              <a:rPr lang="en-US" sz="2800" b="1"/>
              <a:t>Step 3: </a:t>
            </a:r>
            <a:r>
              <a:rPr lang="en-US" sz="2800" b="1" u="sng">
                <a:solidFill>
                  <a:srgbClr val="FF0000"/>
                </a:solidFill>
              </a:rPr>
              <a:t>Multiply/Divide</a:t>
            </a:r>
            <a:r>
              <a:rPr lang="en-US" sz="2800" b="1">
                <a:solidFill>
                  <a:srgbClr val="FF0000"/>
                </a:solidFill>
              </a:rPr>
              <a:t>:   2(8)</a:t>
            </a:r>
            <a:r>
              <a:rPr lang="en-US" sz="2800" b="1"/>
              <a:t> + 4 =</a:t>
            </a:r>
            <a:r>
              <a:rPr lang="en-US" sz="2800" b="1">
                <a:solidFill>
                  <a:srgbClr val="FF0000"/>
                </a:solidFill>
              </a:rPr>
              <a:t> 2•8 </a:t>
            </a:r>
            <a:r>
              <a:rPr lang="en-US" sz="2800" b="1"/>
              <a:t>+ 4</a:t>
            </a:r>
            <a:r>
              <a:rPr lang="en-US" sz="2800" b="1">
                <a:solidFill>
                  <a:srgbClr val="FF0000"/>
                </a:solidFill>
              </a:rPr>
              <a:t> </a:t>
            </a:r>
            <a:r>
              <a:rPr lang="en-US" sz="2800" b="1"/>
              <a:t>= </a:t>
            </a:r>
            <a:r>
              <a:rPr lang="en-US" sz="2800" b="1">
                <a:solidFill>
                  <a:srgbClr val="FF0000"/>
                </a:solidFill>
              </a:rPr>
              <a:t>16</a:t>
            </a:r>
            <a:r>
              <a:rPr lang="en-US" sz="2800" b="1"/>
              <a:t> + 4</a:t>
            </a:r>
          </a:p>
          <a:p>
            <a:pPr>
              <a:spcBef>
                <a:spcPct val="0"/>
              </a:spcBef>
              <a:spcAft>
                <a:spcPts val="1200"/>
              </a:spcAft>
              <a:buFont typeface="Arial" pitchFamily="34" charset="0"/>
              <a:buNone/>
            </a:pPr>
            <a:r>
              <a:rPr lang="en-US" sz="2800" b="1"/>
              <a:t>Step 4:</a:t>
            </a:r>
            <a:r>
              <a:rPr lang="en-US" sz="2800" b="1">
                <a:solidFill>
                  <a:srgbClr val="FF0000"/>
                </a:solidFill>
              </a:rPr>
              <a:t> </a:t>
            </a:r>
            <a:r>
              <a:rPr lang="en-US" sz="2800" b="1" u="sng">
                <a:solidFill>
                  <a:srgbClr val="FF0000"/>
                </a:solidFill>
              </a:rPr>
              <a:t>Add/Subtract</a:t>
            </a:r>
            <a:r>
              <a:rPr lang="en-US" sz="2800" b="1">
                <a:solidFill>
                  <a:srgbClr val="FF0000"/>
                </a:solidFill>
              </a:rPr>
              <a:t>:  </a:t>
            </a:r>
            <a:r>
              <a:rPr lang="en-US" sz="2800" b="1"/>
              <a:t>16 </a:t>
            </a:r>
            <a:r>
              <a:rPr lang="en-US" sz="2800" b="1">
                <a:solidFill>
                  <a:srgbClr val="FF0000"/>
                </a:solidFill>
              </a:rPr>
              <a:t>+ </a:t>
            </a:r>
            <a:r>
              <a:rPr lang="en-US" sz="2800" b="1"/>
              <a:t>4</a:t>
            </a:r>
            <a:r>
              <a:rPr lang="en-US" sz="2800" b="1">
                <a:solidFill>
                  <a:srgbClr val="FF0000"/>
                </a:solidFill>
              </a:rPr>
              <a:t> </a:t>
            </a:r>
            <a:r>
              <a:rPr lang="en-US" sz="2800" b="1"/>
              <a:t>=</a:t>
            </a:r>
            <a:r>
              <a:rPr lang="en-US" sz="2800" b="1">
                <a:solidFill>
                  <a:srgbClr val="FF0000"/>
                </a:solidFill>
              </a:rPr>
              <a:t> 20</a:t>
            </a:r>
          </a:p>
          <a:p>
            <a:pPr>
              <a:spcBef>
                <a:spcPct val="0"/>
              </a:spcBef>
              <a:spcAft>
                <a:spcPts val="1200"/>
              </a:spcAft>
              <a:buFont typeface="Arial" pitchFamily="34" charset="0"/>
              <a:buNone/>
            </a:pPr>
            <a:endParaRPr lang="en-US" sz="800" b="1">
              <a:solidFill>
                <a:srgbClr val="FF0000"/>
              </a:solidFill>
            </a:endParaRPr>
          </a:p>
          <a:p>
            <a:pPr>
              <a:spcBef>
                <a:spcPct val="0"/>
              </a:spcBef>
              <a:spcAft>
                <a:spcPts val="1200"/>
              </a:spcAft>
              <a:buFont typeface="Arial" pitchFamily="34" charset="0"/>
              <a:buNone/>
            </a:pPr>
            <a:r>
              <a:rPr lang="en-US" sz="2800"/>
              <a:t>Now put the top over the bottom and simplify the resulting fraction:</a:t>
            </a:r>
          </a:p>
          <a:p>
            <a:pPr>
              <a:spcBef>
                <a:spcPct val="0"/>
              </a:spcBef>
              <a:buFont typeface="Arial" pitchFamily="34" charset="0"/>
              <a:buNone/>
            </a:pPr>
            <a:r>
              <a:rPr lang="en-US" sz="3600" u="sng"/>
              <a:t>    TOP    </a:t>
            </a:r>
            <a:r>
              <a:rPr lang="en-US" sz="3600"/>
              <a:t>  =  </a:t>
            </a:r>
            <a:r>
              <a:rPr lang="en-US" sz="3600" b="1" u="sng"/>
              <a:t>2</a:t>
            </a:r>
            <a:r>
              <a:rPr lang="en-US" sz="3600" b="1" u="sng" baseline="30000"/>
              <a:t>4</a:t>
            </a:r>
            <a:r>
              <a:rPr lang="en-US" sz="3600" b="1" u="sng"/>
              <a:t> – 4(7 + 2)</a:t>
            </a:r>
            <a:r>
              <a:rPr lang="en-US" sz="3600" b="1"/>
              <a:t>  = </a:t>
            </a:r>
            <a:r>
              <a:rPr lang="en-US" sz="3600" b="1">
                <a:solidFill>
                  <a:srgbClr val="FF0000"/>
                </a:solidFill>
              </a:rPr>
              <a:t>-</a:t>
            </a:r>
            <a:r>
              <a:rPr lang="en-US" sz="3600" b="1" u="sng">
                <a:solidFill>
                  <a:srgbClr val="FF0000"/>
                </a:solidFill>
              </a:rPr>
              <a:t>20</a:t>
            </a:r>
            <a:r>
              <a:rPr lang="en-US" sz="3600" b="1">
                <a:solidFill>
                  <a:srgbClr val="FF0000"/>
                </a:solidFill>
              </a:rPr>
              <a:t>  =  -</a:t>
            </a:r>
            <a:r>
              <a:rPr lang="en-US" sz="3600" b="1" u="sng">
                <a:solidFill>
                  <a:srgbClr val="FF0000"/>
                </a:solidFill>
              </a:rPr>
              <a:t>1</a:t>
            </a:r>
            <a:r>
              <a:rPr lang="en-US" sz="3600" b="1">
                <a:solidFill>
                  <a:srgbClr val="FF0000"/>
                </a:solidFill>
              </a:rPr>
              <a:t>   = -1</a:t>
            </a:r>
            <a:endParaRPr lang="en-US" sz="3600" b="1" u="sng">
              <a:solidFill>
                <a:srgbClr val="FF0000"/>
              </a:solidFill>
            </a:endParaRPr>
          </a:p>
          <a:p>
            <a:pPr>
              <a:spcBef>
                <a:spcPct val="0"/>
              </a:spcBef>
              <a:buFont typeface="Arial" pitchFamily="34" charset="0"/>
              <a:buNone/>
            </a:pPr>
            <a:r>
              <a:rPr lang="en-US" sz="3600"/>
              <a:t>BOTTOM       </a:t>
            </a:r>
            <a:r>
              <a:rPr lang="en-US" sz="3600" b="1"/>
              <a:t>2(6+2) + 4        </a:t>
            </a:r>
            <a:r>
              <a:rPr lang="en-US" sz="3600" b="1">
                <a:solidFill>
                  <a:srgbClr val="FF0000"/>
                </a:solidFill>
              </a:rPr>
              <a:t>20        1</a:t>
            </a:r>
          </a:p>
          <a:p>
            <a:pPr>
              <a:spcBef>
                <a:spcPct val="0"/>
              </a:spcBef>
              <a:spcAft>
                <a:spcPts val="1200"/>
              </a:spcAft>
              <a:buFont typeface="Arial" pitchFamily="34" charset="0"/>
              <a:buNone/>
            </a:pPr>
            <a:endParaRPr lang="en-US" sz="2800"/>
          </a:p>
          <a:p>
            <a:pPr>
              <a:spcBef>
                <a:spcPct val="0"/>
              </a:spcBef>
              <a:spcAft>
                <a:spcPts val="1200"/>
              </a:spcAft>
              <a:buFont typeface="Arial" pitchFamily="34" charset="0"/>
              <a:buNone/>
            </a:pPr>
            <a:endParaRPr lang="en-US" sz="2800"/>
          </a:p>
        </p:txBody>
      </p:sp>
      <p:sp>
        <p:nvSpPr>
          <p:cNvPr id="4" name="Slide Number Placeholder 3"/>
          <p:cNvSpPr>
            <a:spLocks noGrp="1"/>
          </p:cNvSpPr>
          <p:nvPr>
            <p:ph type="sldNum" sz="quarter" idx="12"/>
          </p:nvPr>
        </p:nvSpPr>
        <p:spPr/>
        <p:txBody>
          <a:bodyPr/>
          <a:lstStyle/>
          <a:p>
            <a:pPr>
              <a:defRPr/>
            </a:pPr>
            <a:fld id="{6BCE952C-92E4-4AC7-9B3F-98245006A1AE}" type="slidenum">
              <a:rPr lang="en-US" smtClean="0">
                <a:solidFill>
                  <a:prstClr val="black">
                    <a:tint val="75000"/>
                  </a:prstClr>
                </a:solidFill>
              </a:rPr>
              <a:pPr>
                <a:defRPr/>
              </a:pPr>
              <a:t>11</a:t>
            </a:fld>
            <a:endParaRPr lang="en-US">
              <a:solidFill>
                <a:prstClr val="black">
                  <a:tint val="75000"/>
                </a:prstClr>
              </a:solidFill>
            </a:endParaRPr>
          </a:p>
        </p:txBody>
      </p:sp>
    </p:spTree>
    <p:extLst>
      <p:ext uri="{BB962C8B-B14F-4D97-AF65-F5344CB8AC3E}">
        <p14:creationId xmlns:p14="http://schemas.microsoft.com/office/powerpoint/2010/main" val="269162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rtlCol="0">
            <a:normAutofit/>
          </a:bodyPr>
          <a:lstStyle/>
          <a:p>
            <a:pPr eaLnBrk="1" fontAlgn="auto" hangingPunct="1">
              <a:spcAft>
                <a:spcPts val="0"/>
              </a:spcAft>
              <a:defRPr/>
            </a:pPr>
            <a:r>
              <a:rPr lang="en-US" dirty="0"/>
              <a:t>Full Solution to Sample Problem:</a:t>
            </a:r>
          </a:p>
        </p:txBody>
      </p:sp>
      <p:sp>
        <p:nvSpPr>
          <p:cNvPr id="30723" name="TextBox 4"/>
          <p:cNvSpPr txBox="1">
            <a:spLocks noChangeArrowheads="1"/>
          </p:cNvSpPr>
          <p:nvPr/>
        </p:nvSpPr>
        <p:spPr bwMode="auto">
          <a:xfrm>
            <a:off x="152400" y="3124200"/>
            <a:ext cx="89916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z="2800" b="1" i="1" dirty="0">
                <a:solidFill>
                  <a:prstClr val="black"/>
                </a:solidFill>
                <a:latin typeface="Calibri" pitchFamily="34" charset="0"/>
              </a:rPr>
              <a:t>Here is the complete solution with all steps shown:</a:t>
            </a: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r>
              <a:rPr lang="en-US" sz="2400" u="sng" dirty="0">
                <a:solidFill>
                  <a:prstClr val="black"/>
                </a:solidFill>
              </a:rPr>
              <a:t>2</a:t>
            </a:r>
            <a:r>
              <a:rPr lang="en-US" sz="2400" u="sng" baseline="30000" dirty="0">
                <a:solidFill>
                  <a:prstClr val="black"/>
                </a:solidFill>
              </a:rPr>
              <a:t>4</a:t>
            </a:r>
            <a:r>
              <a:rPr lang="en-US" sz="2400" u="sng" dirty="0">
                <a:solidFill>
                  <a:prstClr val="black"/>
                </a:solidFill>
              </a:rPr>
              <a:t> – 4(7 + 2)</a:t>
            </a:r>
            <a:r>
              <a:rPr lang="en-US" sz="2400" dirty="0">
                <a:solidFill>
                  <a:prstClr val="black"/>
                </a:solidFill>
              </a:rPr>
              <a:t> = </a:t>
            </a:r>
            <a:r>
              <a:rPr lang="en-US" sz="2400" u="sng" dirty="0">
                <a:solidFill>
                  <a:prstClr val="black"/>
                </a:solidFill>
              </a:rPr>
              <a:t>2</a:t>
            </a:r>
            <a:r>
              <a:rPr lang="en-US" sz="2400" u="sng" baseline="30000" dirty="0">
                <a:solidFill>
                  <a:prstClr val="black"/>
                </a:solidFill>
              </a:rPr>
              <a:t>4</a:t>
            </a:r>
            <a:r>
              <a:rPr lang="en-US" sz="2400" u="sng" dirty="0">
                <a:solidFill>
                  <a:prstClr val="black"/>
                </a:solidFill>
              </a:rPr>
              <a:t> – 4(9)</a:t>
            </a:r>
            <a:r>
              <a:rPr lang="en-US" sz="2400" dirty="0">
                <a:solidFill>
                  <a:prstClr val="black"/>
                </a:solidFill>
              </a:rPr>
              <a:t> = </a:t>
            </a:r>
            <a:r>
              <a:rPr lang="en-US" sz="2400" u="sng" dirty="0">
                <a:solidFill>
                  <a:prstClr val="black"/>
                </a:solidFill>
              </a:rPr>
              <a:t>16 – 4(9)</a:t>
            </a:r>
            <a:r>
              <a:rPr lang="en-US" sz="2400" dirty="0">
                <a:solidFill>
                  <a:prstClr val="black"/>
                </a:solidFill>
              </a:rPr>
              <a:t> = </a:t>
            </a:r>
            <a:r>
              <a:rPr lang="en-US" sz="2400" u="sng" dirty="0">
                <a:solidFill>
                  <a:prstClr val="black"/>
                </a:solidFill>
              </a:rPr>
              <a:t>16 – 36</a:t>
            </a:r>
            <a:r>
              <a:rPr lang="en-US" sz="2400" dirty="0">
                <a:solidFill>
                  <a:prstClr val="black"/>
                </a:solidFill>
              </a:rPr>
              <a:t> = </a:t>
            </a:r>
            <a:r>
              <a:rPr lang="en-US" sz="2400" u="sng" dirty="0">
                <a:solidFill>
                  <a:prstClr val="black"/>
                </a:solidFill>
              </a:rPr>
              <a:t>-20</a:t>
            </a:r>
            <a:r>
              <a:rPr lang="en-US" sz="2400" dirty="0">
                <a:solidFill>
                  <a:prstClr val="black"/>
                </a:solidFill>
              </a:rPr>
              <a:t> = </a:t>
            </a:r>
            <a:r>
              <a:rPr lang="en-US" sz="2400" u="sng" dirty="0">
                <a:solidFill>
                  <a:prstClr val="black"/>
                </a:solidFill>
              </a:rPr>
              <a:t>-1</a:t>
            </a:r>
            <a:r>
              <a:rPr lang="en-US" sz="2400" dirty="0">
                <a:solidFill>
                  <a:prstClr val="black"/>
                </a:solidFill>
              </a:rPr>
              <a:t>  = -1</a:t>
            </a:r>
            <a:endParaRPr lang="en-US" sz="2400" u="sng" dirty="0">
              <a:solidFill>
                <a:prstClr val="black"/>
              </a:solidFill>
            </a:endParaRPr>
          </a:p>
          <a:p>
            <a:pPr eaLnBrk="1" fontAlgn="base" hangingPunct="1">
              <a:spcBef>
                <a:spcPct val="0"/>
              </a:spcBef>
              <a:spcAft>
                <a:spcPts val="1200"/>
              </a:spcAft>
            </a:pPr>
            <a:r>
              <a:rPr lang="en-US" sz="2400" dirty="0">
                <a:solidFill>
                  <a:prstClr val="black"/>
                </a:solidFill>
              </a:rPr>
              <a:t> 2(6+2) + 4       2(8) + 4       16 + 4            20        20     1</a:t>
            </a: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endParaRPr lang="en-US" sz="2800" dirty="0">
              <a:solidFill>
                <a:prstClr val="black"/>
              </a:solidFill>
              <a:latin typeface="Calibri" pitchFamily="34" charset="0"/>
            </a:endParaRPr>
          </a:p>
          <a:p>
            <a:pPr eaLnBrk="1" fontAlgn="base" hangingPunct="1">
              <a:spcBef>
                <a:spcPct val="0"/>
              </a:spcBef>
              <a:spcAft>
                <a:spcPct val="0"/>
              </a:spcAft>
            </a:pPr>
            <a:endParaRPr lang="en-US" sz="2000" dirty="0">
              <a:solidFill>
                <a:prstClr val="black"/>
              </a:solidFill>
              <a:latin typeface="Calibri" pitchFamily="34" charset="0"/>
            </a:endParaRPr>
          </a:p>
          <a:p>
            <a:pPr eaLnBrk="1" fontAlgn="base" hangingPunct="1">
              <a:spcBef>
                <a:spcPct val="0"/>
              </a:spcBef>
              <a:spcAft>
                <a:spcPct val="0"/>
              </a:spcAft>
            </a:pPr>
            <a:endParaRPr lang="en-US" sz="36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2400" dirty="0">
              <a:solidFill>
                <a:prstClr val="black"/>
              </a:solidFill>
              <a:latin typeface="Calibri" pitchFamily="34" charset="0"/>
            </a:endParaRPr>
          </a:p>
          <a:p>
            <a:pPr eaLnBrk="1" fontAlgn="base" hangingPunct="1">
              <a:spcBef>
                <a:spcPct val="0"/>
              </a:spcBef>
              <a:spcAft>
                <a:spcPct val="0"/>
              </a:spcAft>
            </a:pPr>
            <a:endParaRPr lang="en-US" dirty="0">
              <a:solidFill>
                <a:prstClr val="black"/>
              </a:solidFill>
              <a:latin typeface="Calibri" pitchFamily="34" charset="0"/>
            </a:endParaRPr>
          </a:p>
          <a:p>
            <a:pPr eaLnBrk="1" fontAlgn="base" hangingPunct="1">
              <a:spcBef>
                <a:spcPct val="0"/>
              </a:spcBef>
              <a:spcAft>
                <a:spcPct val="0"/>
              </a:spcAft>
            </a:pPr>
            <a:r>
              <a:rPr lang="en-US" dirty="0">
                <a:solidFill>
                  <a:prstClr val="black"/>
                </a:solidFill>
                <a:latin typeface="Calibri" pitchFamily="34" charset="0"/>
              </a:rPr>
              <a:t>	</a:t>
            </a:r>
          </a:p>
        </p:txBody>
      </p:sp>
      <p:pic>
        <p:nvPicPr>
          <p:cNvPr id="3072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0488" y="838200"/>
            <a:ext cx="8901112" cy="1828800"/>
          </a:xfrm>
        </p:spPr>
      </p:pic>
      <p:pic>
        <p:nvPicPr>
          <p:cNvPr id="307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2954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2"/>
          <p:cNvSpPr>
            <a:spLocks noGrp="1"/>
          </p:cNvSpPr>
          <p:nvPr>
            <p:ph type="sldNum" sz="quarter" idx="12"/>
          </p:nvPr>
        </p:nvSpPr>
        <p:spPr/>
        <p:txBody>
          <a:bodyPr/>
          <a:lstStyle/>
          <a:p>
            <a:pPr>
              <a:defRPr/>
            </a:pPr>
            <a:fld id="{40DD5459-418C-4FC3-A3B8-7ADD65C1EF24}"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363290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762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p:cNvSpPr>
            <a:spLocks noGrp="1"/>
          </p:cNvSpPr>
          <p:nvPr>
            <p:ph type="title"/>
          </p:nvPr>
        </p:nvSpPr>
        <p:spPr>
          <a:xfrm>
            <a:off x="304800" y="-185738"/>
            <a:ext cx="8229600" cy="1143001"/>
          </a:xfrm>
        </p:spPr>
        <p:txBody>
          <a:bodyPr/>
          <a:lstStyle/>
          <a:p>
            <a:r>
              <a:rPr lang="en-US" sz="3600" dirty="0"/>
              <a:t>   </a:t>
            </a:r>
            <a:r>
              <a:rPr lang="en-US" sz="3200" dirty="0">
                <a:solidFill>
                  <a:srgbClr val="FF0000"/>
                </a:solidFill>
              </a:rPr>
              <a:t>Another sample problem from Gateway Quiz:</a:t>
            </a:r>
            <a:endParaRPr lang="en-US" sz="3200" b="1" dirty="0">
              <a:solidFill>
                <a:srgbClr val="FF0000"/>
              </a:solidFill>
            </a:endParaRPr>
          </a:p>
        </p:txBody>
      </p:sp>
      <p:sp>
        <p:nvSpPr>
          <p:cNvPr id="6" name="Content Placeholder 5"/>
          <p:cNvSpPr>
            <a:spLocks noGrp="1"/>
          </p:cNvSpPr>
          <p:nvPr>
            <p:ph idx="1"/>
          </p:nvPr>
        </p:nvSpPr>
        <p:spPr>
          <a:xfrm>
            <a:off x="228600" y="2286000"/>
            <a:ext cx="8915400" cy="4572000"/>
          </a:xfrm>
        </p:spPr>
        <p:txBody>
          <a:bodyPr/>
          <a:lstStyle/>
          <a:p>
            <a:pPr>
              <a:buFont typeface="Arial" pitchFamily="34" charset="0"/>
              <a:buNone/>
            </a:pPr>
            <a:r>
              <a:rPr lang="en-US" sz="2800" b="1" i="1" u="sng">
                <a:solidFill>
                  <a:srgbClr val="0070C0"/>
                </a:solidFill>
              </a:rPr>
              <a:t>Strategy:</a:t>
            </a:r>
            <a:r>
              <a:rPr lang="en-US" sz="2800" b="1" i="1">
                <a:solidFill>
                  <a:srgbClr val="0070C0"/>
                </a:solidFill>
              </a:rPr>
              <a:t>  </a:t>
            </a:r>
            <a:r>
              <a:rPr lang="en-US" sz="2800" i="1"/>
              <a:t>Deal with the expressions inside the grouping symbols (parentheses, brackets) first, starting with the innermost set  (-3 + 6).</a:t>
            </a:r>
          </a:p>
          <a:p>
            <a:pPr>
              <a:buFont typeface="Arial" pitchFamily="34" charset="0"/>
              <a:buNone/>
            </a:pPr>
            <a:r>
              <a:rPr lang="en-US" sz="2800" b="1"/>
              <a:t>STEP 1:  (inside the parentheses)</a:t>
            </a:r>
          </a:p>
          <a:p>
            <a:pPr>
              <a:buFont typeface="Arial" pitchFamily="34" charset="0"/>
              <a:buNone/>
            </a:pPr>
            <a:r>
              <a:rPr lang="en-US" sz="2800" b="1"/>
              <a:t>                3[17 + 5</a:t>
            </a:r>
            <a:r>
              <a:rPr lang="en-US" sz="2800" b="1">
                <a:solidFill>
                  <a:srgbClr val="FF0000"/>
                </a:solidFill>
              </a:rPr>
              <a:t>(-3 + 6) </a:t>
            </a:r>
            <a:r>
              <a:rPr lang="en-US" sz="2800" b="1"/>
              <a:t>- 10] = 3[17 + 5</a:t>
            </a:r>
            <a:r>
              <a:rPr lang="en-US" sz="2800" b="1">
                <a:solidFill>
                  <a:srgbClr val="FF0000"/>
                </a:solidFill>
              </a:rPr>
              <a:t>(3) </a:t>
            </a:r>
            <a:r>
              <a:rPr lang="en-US" sz="2800" b="1"/>
              <a:t>- 10] </a:t>
            </a:r>
          </a:p>
          <a:p>
            <a:pPr>
              <a:buFont typeface="Arial" pitchFamily="34" charset="0"/>
              <a:buNone/>
            </a:pPr>
            <a:r>
              <a:rPr lang="en-US" sz="2800" b="1"/>
              <a:t>STEP 2:  (inside the brackets; </a:t>
            </a:r>
            <a:r>
              <a:rPr lang="en-US" sz="2000"/>
              <a:t>multiply first, then add and subtract)    </a:t>
            </a:r>
          </a:p>
          <a:p>
            <a:pPr>
              <a:buFont typeface="Arial" pitchFamily="34" charset="0"/>
              <a:buNone/>
            </a:pPr>
            <a:r>
              <a:rPr lang="en-US" sz="2800" b="1"/>
              <a:t>                3</a:t>
            </a:r>
            <a:r>
              <a:rPr lang="en-US" sz="2800" b="1">
                <a:solidFill>
                  <a:srgbClr val="0000FF"/>
                </a:solidFill>
              </a:rPr>
              <a:t>[17 + 5(3) -10] = </a:t>
            </a:r>
            <a:r>
              <a:rPr lang="en-US" sz="2800" b="1"/>
              <a:t>3</a:t>
            </a:r>
            <a:r>
              <a:rPr lang="en-US" sz="2800" b="1">
                <a:solidFill>
                  <a:srgbClr val="0000FF"/>
                </a:solidFill>
              </a:rPr>
              <a:t>[17 + </a:t>
            </a:r>
            <a:r>
              <a:rPr lang="en-US" sz="2800" b="1">
                <a:solidFill>
                  <a:srgbClr val="FF0000"/>
                </a:solidFill>
              </a:rPr>
              <a:t>5•3</a:t>
            </a:r>
            <a:r>
              <a:rPr lang="en-US" sz="2800" b="1">
                <a:solidFill>
                  <a:srgbClr val="0000FF"/>
                </a:solidFill>
              </a:rPr>
              <a:t> -10] = </a:t>
            </a:r>
            <a:r>
              <a:rPr lang="en-US" sz="2800" b="1"/>
              <a:t>3</a:t>
            </a:r>
            <a:r>
              <a:rPr lang="en-US" sz="2800" b="1">
                <a:solidFill>
                  <a:srgbClr val="0000FF"/>
                </a:solidFill>
              </a:rPr>
              <a:t>[17 + </a:t>
            </a:r>
            <a:r>
              <a:rPr lang="en-US" sz="2800" b="1">
                <a:solidFill>
                  <a:srgbClr val="FF0000"/>
                </a:solidFill>
              </a:rPr>
              <a:t>15</a:t>
            </a:r>
            <a:r>
              <a:rPr lang="en-US" sz="2800" b="1">
                <a:solidFill>
                  <a:srgbClr val="0000FF"/>
                </a:solidFill>
              </a:rPr>
              <a:t> - 10] </a:t>
            </a:r>
          </a:p>
          <a:p>
            <a:pPr>
              <a:buFont typeface="Arial" pitchFamily="34" charset="0"/>
              <a:buNone/>
            </a:pPr>
            <a:r>
              <a:rPr lang="en-US" sz="2800" b="1"/>
              <a:t>              = 3</a:t>
            </a:r>
            <a:r>
              <a:rPr lang="en-US" sz="2800" b="1">
                <a:solidFill>
                  <a:srgbClr val="0000FF"/>
                </a:solidFill>
              </a:rPr>
              <a:t>[</a:t>
            </a:r>
            <a:r>
              <a:rPr lang="en-US" sz="2800" b="1">
                <a:solidFill>
                  <a:srgbClr val="FF0000"/>
                </a:solidFill>
              </a:rPr>
              <a:t>17 +</a:t>
            </a:r>
            <a:r>
              <a:rPr lang="en-US" sz="2800" b="1">
                <a:solidFill>
                  <a:srgbClr val="0000FF"/>
                </a:solidFill>
              </a:rPr>
              <a:t> </a:t>
            </a:r>
            <a:r>
              <a:rPr lang="en-US" sz="2800" b="1">
                <a:solidFill>
                  <a:srgbClr val="FF0000"/>
                </a:solidFill>
              </a:rPr>
              <a:t>15</a:t>
            </a:r>
            <a:r>
              <a:rPr lang="en-US" sz="2800" b="1">
                <a:solidFill>
                  <a:srgbClr val="0000FF"/>
                </a:solidFill>
              </a:rPr>
              <a:t> - 10] = </a:t>
            </a:r>
            <a:r>
              <a:rPr lang="en-US" sz="2800" b="1"/>
              <a:t>3</a:t>
            </a:r>
            <a:r>
              <a:rPr lang="en-US" sz="2800" b="1">
                <a:solidFill>
                  <a:srgbClr val="0000FF"/>
                </a:solidFill>
              </a:rPr>
              <a:t>[</a:t>
            </a:r>
            <a:r>
              <a:rPr lang="en-US" sz="2800" b="1">
                <a:solidFill>
                  <a:srgbClr val="FF0000"/>
                </a:solidFill>
              </a:rPr>
              <a:t>32</a:t>
            </a:r>
            <a:r>
              <a:rPr lang="en-US" sz="2800" b="1">
                <a:solidFill>
                  <a:srgbClr val="0000FF"/>
                </a:solidFill>
              </a:rPr>
              <a:t> - 10]  = </a:t>
            </a:r>
            <a:r>
              <a:rPr lang="en-US" sz="2800" b="1"/>
              <a:t>3</a:t>
            </a:r>
            <a:r>
              <a:rPr lang="en-US" sz="2800" b="1">
                <a:solidFill>
                  <a:srgbClr val="0000FF"/>
                </a:solidFill>
              </a:rPr>
              <a:t>[</a:t>
            </a:r>
            <a:r>
              <a:rPr lang="en-US" sz="2800" b="1">
                <a:solidFill>
                  <a:srgbClr val="FF0000"/>
                </a:solidFill>
              </a:rPr>
              <a:t>22</a:t>
            </a:r>
            <a:r>
              <a:rPr lang="en-US" sz="2800" b="1">
                <a:solidFill>
                  <a:srgbClr val="0000FF"/>
                </a:solidFill>
              </a:rPr>
              <a:t>] </a:t>
            </a:r>
            <a:endParaRPr lang="en-US" sz="2800" b="1"/>
          </a:p>
          <a:p>
            <a:pPr>
              <a:buFont typeface="Arial" pitchFamily="34" charset="0"/>
              <a:buNone/>
            </a:pPr>
            <a:r>
              <a:rPr lang="en-US" sz="2800" b="1"/>
              <a:t>STEP 3</a:t>
            </a:r>
            <a:r>
              <a:rPr lang="en-US" sz="2800"/>
              <a:t>: Do the final multiplication: </a:t>
            </a:r>
            <a:r>
              <a:rPr lang="en-US" sz="2800" b="1"/>
              <a:t>3</a:t>
            </a:r>
            <a:r>
              <a:rPr lang="en-US" sz="2800" b="1">
                <a:solidFill>
                  <a:srgbClr val="0000FF"/>
                </a:solidFill>
              </a:rPr>
              <a:t>[</a:t>
            </a:r>
            <a:r>
              <a:rPr lang="en-US" sz="2800" b="1"/>
              <a:t>22</a:t>
            </a:r>
            <a:r>
              <a:rPr lang="en-US" sz="2800" b="1">
                <a:solidFill>
                  <a:srgbClr val="0000FF"/>
                </a:solidFill>
              </a:rPr>
              <a:t>] = </a:t>
            </a:r>
            <a:r>
              <a:rPr lang="en-US" sz="2800" b="1"/>
              <a:t>3</a:t>
            </a:r>
            <a:r>
              <a:rPr lang="en-US" sz="2800" b="1">
                <a:solidFill>
                  <a:srgbClr val="FF0000"/>
                </a:solidFill>
              </a:rPr>
              <a:t>•</a:t>
            </a:r>
            <a:r>
              <a:rPr lang="en-US" sz="2800" b="1"/>
              <a:t>22 = 66</a:t>
            </a:r>
            <a:endParaRPr lang="en-US" sz="2800"/>
          </a:p>
        </p:txBody>
      </p:sp>
      <p:sp>
        <p:nvSpPr>
          <p:cNvPr id="7" name="Slide Number Placeholder 6"/>
          <p:cNvSpPr>
            <a:spLocks noGrp="1"/>
          </p:cNvSpPr>
          <p:nvPr>
            <p:ph type="sldNum" sz="quarter" idx="12"/>
          </p:nvPr>
        </p:nvSpPr>
        <p:spPr/>
        <p:txBody>
          <a:bodyPr/>
          <a:lstStyle/>
          <a:p>
            <a:pPr>
              <a:defRPr/>
            </a:pPr>
            <a:fld id="{85567370-F3D3-407B-A5D4-4889B0567736}" type="slidenum">
              <a:rPr lang="en-US" smtClean="0">
                <a:solidFill>
                  <a:prstClr val="black">
                    <a:tint val="75000"/>
                  </a:prstClr>
                </a:solidFill>
              </a:rPr>
              <a:pPr>
                <a:defRPr/>
              </a:pPr>
              <a:t>13</a:t>
            </a:fld>
            <a:endParaRPr lang="en-US">
              <a:solidFill>
                <a:prstClr val="black">
                  <a:tint val="75000"/>
                </a:prstClr>
              </a:solidFill>
            </a:endParaRPr>
          </a:p>
        </p:txBody>
      </p:sp>
    </p:spTree>
    <p:extLst>
      <p:ext uri="{BB962C8B-B14F-4D97-AF65-F5344CB8AC3E}">
        <p14:creationId xmlns:p14="http://schemas.microsoft.com/office/powerpoint/2010/main" val="276930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rtlCol="0">
            <a:normAutofit/>
          </a:bodyPr>
          <a:lstStyle/>
          <a:p>
            <a:pPr eaLnBrk="1" fontAlgn="auto" hangingPunct="1">
              <a:spcAft>
                <a:spcPts val="0"/>
              </a:spcAft>
              <a:defRPr/>
            </a:pPr>
            <a:r>
              <a:rPr lang="en-US" dirty="0"/>
              <a:t>Full Solution to Sample Problem:</a:t>
            </a:r>
          </a:p>
        </p:txBody>
      </p:sp>
      <p:sp>
        <p:nvSpPr>
          <p:cNvPr id="32771" name="TextBox 4"/>
          <p:cNvSpPr txBox="1">
            <a:spLocks noChangeArrowheads="1"/>
          </p:cNvSpPr>
          <p:nvPr/>
        </p:nvSpPr>
        <p:spPr bwMode="auto">
          <a:xfrm>
            <a:off x="152400" y="2887663"/>
            <a:ext cx="899160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z="2800" b="1" i="1" dirty="0">
                <a:solidFill>
                  <a:prstClr val="black"/>
                </a:solidFill>
                <a:latin typeface="Calibri" pitchFamily="34" charset="0"/>
              </a:rPr>
              <a:t>Here is the complete solution with all steps shown:</a:t>
            </a: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endParaRPr lang="en-US" sz="2800" dirty="0">
              <a:solidFill>
                <a:prstClr val="black"/>
              </a:solidFill>
              <a:latin typeface="Calibri" pitchFamily="34" charset="0"/>
            </a:endParaRPr>
          </a:p>
          <a:p>
            <a:pPr eaLnBrk="1" fontAlgn="base" hangingPunct="1">
              <a:spcBef>
                <a:spcPct val="0"/>
              </a:spcBef>
              <a:spcAft>
                <a:spcPct val="0"/>
              </a:spcAft>
            </a:pPr>
            <a:endParaRPr lang="en-US" sz="2000" dirty="0">
              <a:solidFill>
                <a:prstClr val="black"/>
              </a:solidFill>
              <a:latin typeface="Calibri" pitchFamily="34" charset="0"/>
            </a:endParaRPr>
          </a:p>
          <a:p>
            <a:pPr eaLnBrk="1" fontAlgn="base" hangingPunct="1">
              <a:spcBef>
                <a:spcPct val="0"/>
              </a:spcBef>
              <a:spcAft>
                <a:spcPct val="0"/>
              </a:spcAft>
            </a:pPr>
            <a:endParaRPr lang="en-US" sz="36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2400" dirty="0">
              <a:solidFill>
                <a:prstClr val="black"/>
              </a:solidFill>
              <a:latin typeface="Calibri" pitchFamily="34" charset="0"/>
            </a:endParaRPr>
          </a:p>
          <a:p>
            <a:pPr eaLnBrk="1" fontAlgn="base" hangingPunct="1">
              <a:spcBef>
                <a:spcPct val="0"/>
              </a:spcBef>
              <a:spcAft>
                <a:spcPct val="0"/>
              </a:spcAft>
            </a:pPr>
            <a:endParaRPr lang="en-US" dirty="0">
              <a:solidFill>
                <a:prstClr val="black"/>
              </a:solidFill>
              <a:latin typeface="Calibri" pitchFamily="34" charset="0"/>
            </a:endParaRPr>
          </a:p>
          <a:p>
            <a:pPr eaLnBrk="1" fontAlgn="base" hangingPunct="1">
              <a:spcBef>
                <a:spcPct val="0"/>
              </a:spcBef>
              <a:spcAft>
                <a:spcPct val="0"/>
              </a:spcAft>
            </a:pPr>
            <a:r>
              <a:rPr lang="en-US" dirty="0">
                <a:solidFill>
                  <a:prstClr val="black"/>
                </a:solidFill>
                <a:latin typeface="Calibri" pitchFamily="34" charset="0"/>
              </a:rPr>
              <a:t>	</a:t>
            </a: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38213"/>
            <a:ext cx="8915400" cy="14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6"/>
          <p:cNvSpPr>
            <a:spLocks noChangeArrowheads="1"/>
          </p:cNvSpPr>
          <p:nvPr/>
        </p:nvSpPr>
        <p:spPr bwMode="auto">
          <a:xfrm>
            <a:off x="152400" y="4038600"/>
            <a:ext cx="8686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ts val="1800"/>
              </a:spcAft>
            </a:pPr>
            <a:r>
              <a:rPr lang="en-US" sz="2800">
                <a:solidFill>
                  <a:prstClr val="black"/>
                </a:solidFill>
                <a:latin typeface="Arial" pitchFamily="34" charset="0"/>
                <a:cs typeface="Arial" pitchFamily="34" charset="0"/>
              </a:rPr>
              <a:t> </a:t>
            </a:r>
            <a:r>
              <a:rPr lang="en-US" sz="3200">
                <a:solidFill>
                  <a:prstClr val="black"/>
                </a:solidFill>
                <a:latin typeface="Arial" pitchFamily="34" charset="0"/>
                <a:cs typeface="Arial" pitchFamily="34" charset="0"/>
              </a:rPr>
              <a:t>3[17 + 5(-3 + 6) - 10] = 3[17 + 5(3) - 10] = </a:t>
            </a:r>
          </a:p>
          <a:p>
            <a:pPr fontAlgn="base">
              <a:spcBef>
                <a:spcPct val="0"/>
              </a:spcBef>
              <a:spcAft>
                <a:spcPts val="1200"/>
              </a:spcAft>
            </a:pPr>
            <a:r>
              <a:rPr lang="en-US" sz="3200">
                <a:solidFill>
                  <a:prstClr val="black"/>
                </a:solidFill>
                <a:latin typeface="Arial" pitchFamily="34" charset="0"/>
                <a:cs typeface="Arial" pitchFamily="34" charset="0"/>
              </a:rPr>
              <a:t>  3[17 + 15 - 10]  = 3[32 - 10]  = 3[22] = 66</a:t>
            </a:r>
          </a:p>
        </p:txBody>
      </p:sp>
      <p:pic>
        <p:nvPicPr>
          <p:cNvPr id="327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4775" y="1219200"/>
            <a:ext cx="657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pPr>
              <a:defRPr/>
            </a:pPr>
            <a:fld id="{07C5D339-F277-4D98-9137-EFABBFA3AE8A}" type="slidenum">
              <a:rPr lang="en-US" smtClean="0">
                <a:solidFill>
                  <a:prstClr val="black">
                    <a:tint val="75000"/>
                  </a:prstClr>
                </a:solidFill>
              </a:rPr>
              <a:pPr>
                <a:defRPr/>
              </a:pPr>
              <a:t>14</a:t>
            </a:fld>
            <a:endParaRPr lang="en-US">
              <a:solidFill>
                <a:prstClr val="black">
                  <a:tint val="75000"/>
                </a:prstClr>
              </a:solidFill>
            </a:endParaRPr>
          </a:p>
        </p:txBody>
      </p:sp>
    </p:spTree>
    <p:extLst>
      <p:ext uri="{BB962C8B-B14F-4D97-AF65-F5344CB8AC3E}">
        <p14:creationId xmlns:p14="http://schemas.microsoft.com/office/powerpoint/2010/main" val="2935690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0038" y="182563"/>
            <a:ext cx="8386762" cy="708025"/>
          </a:xfrm>
        </p:spPr>
        <p:txBody>
          <a:bodyPr>
            <a:spAutoFit/>
          </a:bodyPr>
          <a:lstStyle/>
          <a:p>
            <a:r>
              <a:rPr lang="en-US" sz="4000" dirty="0">
                <a:solidFill>
                  <a:srgbClr val="0000FF"/>
                </a:solidFill>
              </a:rPr>
              <a:t>Evaluating Algebraic Expressions</a:t>
            </a:r>
          </a:p>
        </p:txBody>
      </p:sp>
      <p:sp>
        <p:nvSpPr>
          <p:cNvPr id="13" name="Rectangle 3"/>
          <p:cNvSpPr txBox="1">
            <a:spLocks noChangeArrowheads="1"/>
          </p:cNvSpPr>
          <p:nvPr/>
        </p:nvSpPr>
        <p:spPr bwMode="auto">
          <a:xfrm>
            <a:off x="677252" y="1676400"/>
            <a:ext cx="7772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en-US" dirty="0">
                <a:latin typeface="Times New Roman" pitchFamily="18" charset="0"/>
              </a:rPr>
              <a:t>A </a:t>
            </a:r>
            <a:r>
              <a:rPr lang="en-US" b="1" i="1" dirty="0">
                <a:solidFill>
                  <a:schemeClr val="accent2"/>
                </a:solidFill>
                <a:latin typeface="Times New Roman" pitchFamily="18" charset="0"/>
              </a:rPr>
              <a:t>variable</a:t>
            </a:r>
            <a:r>
              <a:rPr lang="en-US" dirty="0">
                <a:latin typeface="Times New Roman" pitchFamily="18" charset="0"/>
              </a:rPr>
              <a:t> is a symbol used to represent a number.</a:t>
            </a:r>
          </a:p>
          <a:p>
            <a:pPr eaLnBrk="1" hangingPunct="1">
              <a:buFontTx/>
              <a:buNone/>
            </a:pPr>
            <a:r>
              <a:rPr lang="en-US" dirty="0">
                <a:latin typeface="Times New Roman" pitchFamily="18" charset="0"/>
              </a:rPr>
              <a:t>An </a:t>
            </a:r>
            <a:r>
              <a:rPr lang="en-US" b="1" i="1" dirty="0">
                <a:solidFill>
                  <a:schemeClr val="accent2"/>
                </a:solidFill>
                <a:latin typeface="Times New Roman" pitchFamily="18" charset="0"/>
              </a:rPr>
              <a:t>algebraic expression </a:t>
            </a:r>
            <a:r>
              <a:rPr lang="en-US" dirty="0">
                <a:latin typeface="Times New Roman" pitchFamily="18" charset="0"/>
              </a:rPr>
              <a:t>is a collection of numbers, variables, operations, grouping symbols, but NO equal signs (=) or inequalities (&lt; , &gt; , ≤  ,  ≥ )</a:t>
            </a:r>
          </a:p>
          <a:p>
            <a:pPr eaLnBrk="1" hangingPunct="1">
              <a:buFontTx/>
              <a:buNone/>
            </a:pPr>
            <a:endParaRPr lang="en-US" dirty="0">
              <a:latin typeface="Times New Roman" pitchFamily="18" charset="0"/>
            </a:endParaRPr>
          </a:p>
        </p:txBody>
      </p:sp>
    </p:spTree>
    <p:extLst>
      <p:ext uri="{BB962C8B-B14F-4D97-AF65-F5344CB8AC3E}">
        <p14:creationId xmlns:p14="http://schemas.microsoft.com/office/powerpoint/2010/main" val="1772074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647700" y="152400"/>
            <a:ext cx="7772400" cy="1676400"/>
          </a:xfrm>
        </p:spPr>
        <p:txBody>
          <a:bodyPr/>
          <a:lstStyle/>
          <a:p>
            <a:pPr eaLnBrk="1" hangingPunct="1">
              <a:buFontTx/>
              <a:buNone/>
            </a:pPr>
            <a:r>
              <a:rPr lang="en-US" dirty="0">
                <a:latin typeface="Times New Roman" pitchFamily="18" charset="0"/>
              </a:rPr>
              <a:t>We can </a:t>
            </a:r>
            <a:r>
              <a:rPr lang="en-US" b="1" i="1" dirty="0">
                <a:solidFill>
                  <a:schemeClr val="accent2"/>
                </a:solidFill>
                <a:latin typeface="Times New Roman" pitchFamily="18" charset="0"/>
              </a:rPr>
              <a:t>evaluate an algebraic expression</a:t>
            </a:r>
            <a:r>
              <a:rPr lang="en-US" dirty="0">
                <a:latin typeface="Times New Roman" pitchFamily="18" charset="0"/>
              </a:rPr>
              <a:t> by assigning specific values to any variables that might be in the expression. All calculations must be done following the </a:t>
            </a:r>
            <a:r>
              <a:rPr lang="en-US" b="1" i="1" dirty="0">
                <a:solidFill>
                  <a:srgbClr val="0000FF"/>
                </a:solidFill>
                <a:latin typeface="Times New Roman" pitchFamily="18" charset="0"/>
              </a:rPr>
              <a:t>Order of Operations</a:t>
            </a:r>
            <a:r>
              <a:rPr lang="en-US" dirty="0">
                <a:latin typeface="Times New Roman" pitchFamily="18" charset="0"/>
              </a:rPr>
              <a:t>.</a:t>
            </a:r>
          </a:p>
        </p:txBody>
      </p:sp>
      <p:sp>
        <p:nvSpPr>
          <p:cNvPr id="34819" name="Text Box 5"/>
          <p:cNvSpPr txBox="1">
            <a:spLocks noChangeArrowheads="1"/>
          </p:cNvSpPr>
          <p:nvPr/>
        </p:nvSpPr>
        <p:spPr bwMode="auto">
          <a:xfrm>
            <a:off x="609600" y="3505200"/>
            <a:ext cx="78486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buSzPct val="85000"/>
            </a:pPr>
            <a:r>
              <a:rPr lang="en-US" sz="3200">
                <a:solidFill>
                  <a:srgbClr val="000000"/>
                </a:solidFill>
              </a:rPr>
              <a:t>Evaluate 3x</a:t>
            </a:r>
            <a:r>
              <a:rPr lang="en-US" sz="3200" baseline="30000">
                <a:solidFill>
                  <a:srgbClr val="000000"/>
                </a:solidFill>
              </a:rPr>
              <a:t>2</a:t>
            </a:r>
            <a:r>
              <a:rPr lang="en-US" sz="3200">
                <a:solidFill>
                  <a:srgbClr val="000000"/>
                </a:solidFill>
              </a:rPr>
              <a:t> – 2y + 5 when x = 2 and y = 4.</a:t>
            </a:r>
          </a:p>
          <a:p>
            <a:pPr eaLnBrk="1" fontAlgn="base" hangingPunct="1">
              <a:spcBef>
                <a:spcPct val="20000"/>
              </a:spcBef>
              <a:spcAft>
                <a:spcPct val="0"/>
              </a:spcAft>
              <a:buSzPct val="85000"/>
            </a:pPr>
            <a:r>
              <a:rPr lang="en-US" sz="3200">
                <a:solidFill>
                  <a:srgbClr val="000000"/>
                </a:solidFill>
              </a:rPr>
              <a:t>	3(2)</a:t>
            </a:r>
            <a:r>
              <a:rPr lang="en-US" sz="3200" baseline="30000">
                <a:solidFill>
                  <a:srgbClr val="000000"/>
                </a:solidFill>
              </a:rPr>
              <a:t>2</a:t>
            </a:r>
            <a:r>
              <a:rPr lang="en-US" sz="3200">
                <a:solidFill>
                  <a:srgbClr val="000000"/>
                </a:solidFill>
              </a:rPr>
              <a:t> – 2(4) + 5 =</a:t>
            </a:r>
          </a:p>
          <a:p>
            <a:pPr eaLnBrk="1" fontAlgn="base" hangingPunct="1">
              <a:spcBef>
                <a:spcPct val="20000"/>
              </a:spcBef>
              <a:spcAft>
                <a:spcPct val="0"/>
              </a:spcAft>
              <a:buSzPct val="85000"/>
            </a:pPr>
            <a:r>
              <a:rPr lang="en-US" sz="3200">
                <a:solidFill>
                  <a:srgbClr val="000000"/>
                </a:solidFill>
              </a:rPr>
              <a:t>		 3</a:t>
            </a:r>
            <a:r>
              <a:rPr lang="en-US" sz="3200">
                <a:solidFill>
                  <a:srgbClr val="000000"/>
                </a:solidFill>
                <a:cs typeface="Times New Roman" pitchFamily="18" charset="0"/>
              </a:rPr>
              <a:t>·4</a:t>
            </a:r>
            <a:r>
              <a:rPr lang="en-US" sz="3200">
                <a:solidFill>
                  <a:srgbClr val="000000"/>
                </a:solidFill>
              </a:rPr>
              <a:t> – 8 + 5 = </a:t>
            </a:r>
          </a:p>
          <a:p>
            <a:pPr eaLnBrk="1" fontAlgn="base" hangingPunct="1">
              <a:spcBef>
                <a:spcPct val="20000"/>
              </a:spcBef>
              <a:spcAft>
                <a:spcPct val="0"/>
              </a:spcAft>
              <a:buSzPct val="85000"/>
            </a:pPr>
            <a:r>
              <a:rPr lang="en-US" sz="3200">
                <a:solidFill>
                  <a:srgbClr val="000000"/>
                </a:solidFill>
              </a:rPr>
              <a:t>   		  12 – 8 + 5 =</a:t>
            </a:r>
          </a:p>
          <a:p>
            <a:pPr eaLnBrk="1" fontAlgn="base" hangingPunct="1">
              <a:spcBef>
                <a:spcPct val="20000"/>
              </a:spcBef>
              <a:spcAft>
                <a:spcPct val="0"/>
              </a:spcAft>
              <a:buSzPct val="85000"/>
            </a:pPr>
            <a:r>
              <a:rPr lang="en-US" sz="3200">
                <a:solidFill>
                  <a:srgbClr val="000000"/>
                </a:solidFill>
              </a:rPr>
              <a:t>			      9</a:t>
            </a:r>
          </a:p>
        </p:txBody>
      </p:sp>
      <p:grpSp>
        <p:nvGrpSpPr>
          <p:cNvPr id="2" name="Group 6"/>
          <p:cNvGrpSpPr>
            <a:grpSpLocks/>
          </p:cNvGrpSpPr>
          <p:nvPr/>
        </p:nvGrpSpPr>
        <p:grpSpPr bwMode="auto">
          <a:xfrm>
            <a:off x="609600" y="2819400"/>
            <a:ext cx="1905000" cy="762000"/>
            <a:chOff x="192" y="240"/>
            <a:chExt cx="1200" cy="480"/>
          </a:xfrm>
        </p:grpSpPr>
        <p:sp>
          <p:nvSpPr>
            <p:cNvPr id="30725" name="Rectangle 7"/>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0726" name="Text Box 8"/>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50000"/>
                </a:spcBef>
                <a:spcAft>
                  <a:spcPct val="0"/>
                </a:spcAft>
              </a:pPr>
              <a:r>
                <a:rPr lang="en-US" sz="3200" b="1" dirty="0">
                  <a:solidFill>
                    <a:srgbClr val="422100"/>
                  </a:solidFill>
                </a:rPr>
                <a:t>Example</a:t>
              </a:r>
            </a:p>
          </p:txBody>
        </p:sp>
      </p:grpSp>
    </p:spTree>
    <p:extLst>
      <p:ext uri="{BB962C8B-B14F-4D97-AF65-F5344CB8AC3E}">
        <p14:creationId xmlns:p14="http://schemas.microsoft.com/office/powerpoint/2010/main" val="1760368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ext Box 3"/>
          <p:cNvSpPr txBox="1">
            <a:spLocks noChangeArrowheads="1"/>
          </p:cNvSpPr>
          <p:nvPr/>
        </p:nvSpPr>
        <p:spPr bwMode="auto">
          <a:xfrm>
            <a:off x="1069975" y="201612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b="1">
                <a:solidFill>
                  <a:prstClr val="black"/>
                </a:solidFill>
              </a:rPr>
              <a:t>(a)  </a:t>
            </a:r>
            <a:r>
              <a:rPr lang="en-US">
                <a:solidFill>
                  <a:prstClr val="black"/>
                </a:solidFill>
              </a:rPr>
              <a:t>5</a:t>
            </a:r>
            <a:r>
              <a:rPr lang="en-US" i="1">
                <a:solidFill>
                  <a:prstClr val="black"/>
                </a:solidFill>
              </a:rPr>
              <a:t>x</a:t>
            </a:r>
            <a:r>
              <a:rPr lang="en-US">
                <a:solidFill>
                  <a:prstClr val="black"/>
                </a:solidFill>
              </a:rPr>
              <a:t> – 2  for  </a:t>
            </a:r>
            <a:r>
              <a:rPr lang="en-US" i="1">
                <a:solidFill>
                  <a:prstClr val="black"/>
                </a:solidFill>
              </a:rPr>
              <a:t>x</a:t>
            </a:r>
            <a:r>
              <a:rPr lang="en-US">
                <a:solidFill>
                  <a:prstClr val="black"/>
                </a:solidFill>
              </a:rPr>
              <a:t> = 8</a:t>
            </a:r>
            <a:endParaRPr lang="en-US">
              <a:solidFill>
                <a:prstClr val="black"/>
              </a:solidFill>
              <a:sym typeface="Symbol" pitchFamily="18" charset="2"/>
            </a:endParaRPr>
          </a:p>
        </p:txBody>
      </p:sp>
      <p:sp>
        <p:nvSpPr>
          <p:cNvPr id="202756" name="Rectangle 4"/>
          <p:cNvSpPr>
            <a:spLocks noChangeArrowheads="1"/>
          </p:cNvSpPr>
          <p:nvPr/>
        </p:nvSpPr>
        <p:spPr bwMode="auto">
          <a:xfrm>
            <a:off x="598488" y="169545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lnSpc>
                <a:spcPct val="90000"/>
              </a:lnSpc>
              <a:spcBef>
                <a:spcPct val="0"/>
              </a:spcBef>
              <a:spcAft>
                <a:spcPct val="0"/>
              </a:spcAft>
              <a:buClr>
                <a:srgbClr val="DBF5F9"/>
              </a:buClr>
              <a:buFont typeface="Monotype Sorts"/>
              <a:buNone/>
            </a:pPr>
            <a:r>
              <a:rPr kumimoji="1" lang="en-US">
                <a:solidFill>
                  <a:prstClr val="black"/>
                </a:solidFill>
                <a:latin typeface="Arial" pitchFamily="34" charset="0"/>
                <a:cs typeface="Arial" pitchFamily="34" charset="0"/>
              </a:rPr>
              <a:t>Evaluate each expression for the given value.</a:t>
            </a:r>
          </a:p>
        </p:txBody>
      </p:sp>
      <p:sp>
        <p:nvSpPr>
          <p:cNvPr id="202757" name="Text Box 5"/>
          <p:cNvSpPr txBox="1">
            <a:spLocks noChangeArrowheads="1"/>
          </p:cNvSpPr>
          <p:nvPr/>
        </p:nvSpPr>
        <p:spPr bwMode="auto">
          <a:xfrm>
            <a:off x="1069975" y="3373438"/>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b="1">
                <a:solidFill>
                  <a:prstClr val="black"/>
                </a:solidFill>
              </a:rPr>
              <a:t>(b)  </a:t>
            </a:r>
            <a:r>
              <a:rPr lang="en-US">
                <a:solidFill>
                  <a:prstClr val="black"/>
                </a:solidFill>
              </a:rPr>
              <a:t>3</a:t>
            </a:r>
            <a:r>
              <a:rPr lang="en-US" i="1">
                <a:solidFill>
                  <a:prstClr val="black"/>
                </a:solidFill>
              </a:rPr>
              <a:t>a</a:t>
            </a:r>
            <a:r>
              <a:rPr lang="en-US" baseline="30000">
                <a:solidFill>
                  <a:prstClr val="black"/>
                </a:solidFill>
              </a:rPr>
              <a:t>2</a:t>
            </a:r>
            <a:r>
              <a:rPr lang="en-US">
                <a:solidFill>
                  <a:prstClr val="black"/>
                </a:solidFill>
              </a:rPr>
              <a:t> + 2</a:t>
            </a:r>
            <a:r>
              <a:rPr lang="en-US" i="1">
                <a:solidFill>
                  <a:prstClr val="black"/>
                </a:solidFill>
              </a:rPr>
              <a:t>a </a:t>
            </a:r>
            <a:r>
              <a:rPr lang="en-US">
                <a:solidFill>
                  <a:prstClr val="black"/>
                </a:solidFill>
              </a:rPr>
              <a:t>+</a:t>
            </a:r>
            <a:r>
              <a:rPr lang="en-US" i="1">
                <a:solidFill>
                  <a:prstClr val="black"/>
                </a:solidFill>
              </a:rPr>
              <a:t> </a:t>
            </a:r>
            <a:r>
              <a:rPr lang="en-US">
                <a:solidFill>
                  <a:prstClr val="black"/>
                </a:solidFill>
              </a:rPr>
              <a:t>4  for  </a:t>
            </a:r>
            <a:r>
              <a:rPr lang="en-US" i="1">
                <a:solidFill>
                  <a:prstClr val="black"/>
                </a:solidFill>
              </a:rPr>
              <a:t>a</a:t>
            </a:r>
            <a:r>
              <a:rPr lang="en-US">
                <a:solidFill>
                  <a:prstClr val="black"/>
                </a:solidFill>
              </a:rPr>
              <a:t> =  – 4 </a:t>
            </a:r>
            <a:endParaRPr lang="en-US">
              <a:solidFill>
                <a:prstClr val="black"/>
              </a:solidFill>
              <a:sym typeface="Symbol" pitchFamily="18" charset="2"/>
            </a:endParaRPr>
          </a:p>
        </p:txBody>
      </p:sp>
      <p:sp>
        <p:nvSpPr>
          <p:cNvPr id="202758" name="Rectangle 6"/>
          <p:cNvSpPr>
            <a:spLocks noChangeArrowheads="1"/>
          </p:cNvSpPr>
          <p:nvPr/>
        </p:nvSpPr>
        <p:spPr bwMode="auto">
          <a:xfrm>
            <a:off x="2222500" y="2492375"/>
            <a:ext cx="322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4320" rIns="274320">
            <a:spAutoFit/>
          </a:bodyPr>
          <a:lstStyle/>
          <a:p>
            <a:pPr fontAlgn="base">
              <a:spcBef>
                <a:spcPct val="0"/>
              </a:spcBef>
              <a:spcAft>
                <a:spcPct val="0"/>
              </a:spcAft>
            </a:pPr>
            <a:r>
              <a:rPr lang="en-US">
                <a:solidFill>
                  <a:prstClr val="black"/>
                </a:solidFill>
                <a:latin typeface="Arial" pitchFamily="34" charset="0"/>
                <a:cs typeface="Arial" pitchFamily="34" charset="0"/>
              </a:rPr>
              <a:t>5(</a:t>
            </a:r>
            <a:r>
              <a:rPr lang="en-US">
                <a:solidFill>
                  <a:srgbClr val="99172D"/>
                </a:solidFill>
                <a:latin typeface="Arial" pitchFamily="34" charset="0"/>
                <a:cs typeface="Arial" pitchFamily="34" charset="0"/>
              </a:rPr>
              <a:t>8</a:t>
            </a:r>
            <a:r>
              <a:rPr lang="en-US">
                <a:solidFill>
                  <a:prstClr val="black"/>
                </a:solidFill>
                <a:latin typeface="Arial" pitchFamily="34" charset="0"/>
                <a:cs typeface="Arial" pitchFamily="34" charset="0"/>
              </a:rPr>
              <a:t>) – 2 = 40 – 2 = 38</a:t>
            </a:r>
          </a:p>
        </p:txBody>
      </p:sp>
      <p:sp>
        <p:nvSpPr>
          <p:cNvPr id="202759" name="Rectangle 7"/>
          <p:cNvSpPr>
            <a:spLocks noChangeArrowheads="1"/>
          </p:cNvSpPr>
          <p:nvPr/>
        </p:nvSpPr>
        <p:spPr bwMode="auto">
          <a:xfrm>
            <a:off x="2151063" y="3906838"/>
            <a:ext cx="303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4320" rIns="274320">
            <a:spAutoFit/>
          </a:bodyPr>
          <a:lstStyle/>
          <a:p>
            <a:pPr fontAlgn="base">
              <a:spcBef>
                <a:spcPct val="0"/>
              </a:spcBef>
              <a:spcAft>
                <a:spcPct val="0"/>
              </a:spcAft>
            </a:pPr>
            <a:r>
              <a:rPr lang="en-US">
                <a:solidFill>
                  <a:prstClr val="black"/>
                </a:solidFill>
                <a:latin typeface="Arial" pitchFamily="34" charset="0"/>
                <a:cs typeface="Arial" pitchFamily="34" charset="0"/>
              </a:rPr>
              <a:t>3(</a:t>
            </a:r>
            <a:r>
              <a:rPr lang="en-US">
                <a:solidFill>
                  <a:srgbClr val="99172D"/>
                </a:solidFill>
                <a:latin typeface="Arial" pitchFamily="34" charset="0"/>
                <a:cs typeface="Arial" pitchFamily="34" charset="0"/>
              </a:rPr>
              <a:t>– 4</a:t>
            </a:r>
            <a:r>
              <a:rPr lang="en-US">
                <a:solidFill>
                  <a:prstClr val="black"/>
                </a:solidFill>
                <a:latin typeface="Arial" pitchFamily="34" charset="0"/>
                <a:cs typeface="Arial" pitchFamily="34" charset="0"/>
              </a:rPr>
              <a:t>)</a:t>
            </a:r>
            <a:r>
              <a:rPr lang="en-US" baseline="30000">
                <a:solidFill>
                  <a:prstClr val="black"/>
                </a:solidFill>
                <a:latin typeface="Arial" pitchFamily="34" charset="0"/>
                <a:cs typeface="Arial" pitchFamily="34" charset="0"/>
              </a:rPr>
              <a:t>2</a:t>
            </a:r>
            <a:r>
              <a:rPr lang="en-US">
                <a:solidFill>
                  <a:prstClr val="black"/>
                </a:solidFill>
                <a:latin typeface="Arial" pitchFamily="34" charset="0"/>
                <a:cs typeface="Arial" pitchFamily="34" charset="0"/>
              </a:rPr>
              <a:t> + 2(</a:t>
            </a:r>
            <a:r>
              <a:rPr lang="en-US">
                <a:solidFill>
                  <a:srgbClr val="99172D"/>
                </a:solidFill>
                <a:latin typeface="Arial" pitchFamily="34" charset="0"/>
                <a:cs typeface="Arial" pitchFamily="34" charset="0"/>
              </a:rPr>
              <a:t>– 4</a:t>
            </a:r>
            <a:r>
              <a:rPr lang="en-US">
                <a:solidFill>
                  <a:prstClr val="black"/>
                </a:solidFill>
                <a:latin typeface="Arial" pitchFamily="34" charset="0"/>
                <a:cs typeface="Arial" pitchFamily="34" charset="0"/>
              </a:rPr>
              <a:t>)</a:t>
            </a:r>
            <a:r>
              <a:rPr lang="en-US" i="1">
                <a:solidFill>
                  <a:prstClr val="black"/>
                </a:solidFill>
                <a:latin typeface="Arial" pitchFamily="34" charset="0"/>
                <a:cs typeface="Arial" pitchFamily="34" charset="0"/>
              </a:rPr>
              <a:t> + </a:t>
            </a:r>
            <a:r>
              <a:rPr lang="en-US">
                <a:solidFill>
                  <a:prstClr val="black"/>
                </a:solidFill>
                <a:latin typeface="Arial" pitchFamily="34" charset="0"/>
                <a:cs typeface="Arial" pitchFamily="34" charset="0"/>
              </a:rPr>
              <a:t>4 </a:t>
            </a:r>
          </a:p>
        </p:txBody>
      </p:sp>
      <p:sp>
        <p:nvSpPr>
          <p:cNvPr id="202760" name="Rectangle 8"/>
          <p:cNvSpPr>
            <a:spLocks noChangeArrowheads="1"/>
          </p:cNvSpPr>
          <p:nvPr/>
        </p:nvSpPr>
        <p:spPr bwMode="auto">
          <a:xfrm>
            <a:off x="1830388" y="447833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4320" rIns="274320">
            <a:spAutoFit/>
          </a:bodyPr>
          <a:lstStyle/>
          <a:p>
            <a:pPr fontAlgn="base">
              <a:spcBef>
                <a:spcPct val="0"/>
              </a:spcBef>
              <a:spcAft>
                <a:spcPct val="0"/>
              </a:spcAft>
            </a:pPr>
            <a:r>
              <a:rPr lang="en-US">
                <a:solidFill>
                  <a:prstClr val="black"/>
                </a:solidFill>
                <a:latin typeface="Arial" pitchFamily="34" charset="0"/>
                <a:cs typeface="Arial" pitchFamily="34" charset="0"/>
              </a:rPr>
              <a:t> = 3(16) + (– 8)</a:t>
            </a:r>
            <a:r>
              <a:rPr lang="en-US" i="1">
                <a:solidFill>
                  <a:prstClr val="black"/>
                </a:solidFill>
                <a:latin typeface="Arial" pitchFamily="34" charset="0"/>
                <a:cs typeface="Arial" pitchFamily="34" charset="0"/>
              </a:rPr>
              <a:t> + </a:t>
            </a:r>
            <a:r>
              <a:rPr lang="en-US">
                <a:solidFill>
                  <a:prstClr val="black"/>
                </a:solidFill>
                <a:latin typeface="Arial" pitchFamily="34" charset="0"/>
                <a:cs typeface="Arial" pitchFamily="34" charset="0"/>
              </a:rPr>
              <a:t>4 = 44 </a:t>
            </a:r>
          </a:p>
        </p:txBody>
      </p:sp>
      <p:grpSp>
        <p:nvGrpSpPr>
          <p:cNvPr id="2" name="Group 10"/>
          <p:cNvGrpSpPr>
            <a:grpSpLocks/>
          </p:cNvGrpSpPr>
          <p:nvPr/>
        </p:nvGrpSpPr>
        <p:grpSpPr bwMode="auto">
          <a:xfrm>
            <a:off x="685800" y="865743"/>
            <a:ext cx="1676400" cy="533400"/>
            <a:chOff x="192" y="240"/>
            <a:chExt cx="1200" cy="480"/>
          </a:xfrm>
        </p:grpSpPr>
        <p:sp>
          <p:nvSpPr>
            <p:cNvPr id="26635" name="Rectangle 11"/>
            <p:cNvSpPr>
              <a:spLocks noChangeArrowheads="1"/>
            </p:cNvSpPr>
            <p:nvPr/>
          </p:nvSpPr>
          <p:spPr bwMode="auto">
            <a:xfrm>
              <a:off x="192" y="240"/>
              <a:ext cx="12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6636" name="Text Box 12"/>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50000"/>
                </a:spcBef>
                <a:spcAft>
                  <a:spcPct val="0"/>
                </a:spcAft>
              </a:pPr>
              <a:r>
                <a:rPr lang="en-US" sz="2800" b="1" dirty="0">
                  <a:solidFill>
                    <a:prstClr val="black"/>
                  </a:solidFill>
                </a:rPr>
                <a:t>More Examples:</a:t>
              </a:r>
            </a:p>
          </p:txBody>
        </p:sp>
      </p:grpSp>
    </p:spTree>
    <p:extLst>
      <p:ext uri="{BB962C8B-B14F-4D97-AF65-F5344CB8AC3E}">
        <p14:creationId xmlns:p14="http://schemas.microsoft.com/office/powerpoint/2010/main" val="4038962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27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7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8" grpId="0"/>
      <p:bldP spid="202759" grpId="0"/>
      <p:bldP spid="202760"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0"/>
            <a:ext cx="8763000" cy="7110413"/>
          </a:xfrm>
          <a:prstGeom prst="rect">
            <a:avLst/>
          </a:prstGeom>
          <a:noFill/>
          <a:ln w="9525">
            <a:noFill/>
            <a:miter lim="800000"/>
            <a:headEnd/>
            <a:tailEnd/>
          </a:ln>
        </p:spPr>
        <p:txBody>
          <a:bodyPr>
            <a:spAutoFit/>
          </a:bodyPr>
          <a:lstStyle/>
          <a:p>
            <a:pPr fontAlgn="base">
              <a:spcBef>
                <a:spcPct val="20000"/>
              </a:spcBef>
              <a:spcAft>
                <a:spcPct val="0"/>
              </a:spcAft>
              <a:defRPr/>
            </a:pPr>
            <a:r>
              <a:rPr lang="en-US" sz="3200" dirty="0">
                <a:solidFill>
                  <a:srgbClr val="000000"/>
                </a:solidFill>
                <a:latin typeface="Times New Roman" pitchFamily="18" charset="0"/>
              </a:rPr>
              <a:t>An algebraic </a:t>
            </a:r>
            <a:r>
              <a:rPr lang="en-US" sz="3200" b="1" i="1" dirty="0">
                <a:solidFill>
                  <a:srgbClr val="2D7927"/>
                </a:solidFill>
                <a:latin typeface="Times New Roman" pitchFamily="18" charset="0"/>
              </a:rPr>
              <a:t>equation </a:t>
            </a:r>
            <a:r>
              <a:rPr lang="en-US" sz="3200" dirty="0">
                <a:solidFill>
                  <a:srgbClr val="000000"/>
                </a:solidFill>
                <a:latin typeface="Times New Roman" pitchFamily="18" charset="0"/>
              </a:rPr>
              <a:t>is a statement that two expressions have equal value.</a:t>
            </a:r>
          </a:p>
          <a:p>
            <a:pPr lvl="2" fontAlgn="base">
              <a:spcBef>
                <a:spcPct val="20000"/>
              </a:spcBef>
              <a:spcAft>
                <a:spcPct val="0"/>
              </a:spcAft>
              <a:defRPr/>
            </a:pPr>
            <a:r>
              <a:rPr lang="en-US" sz="3200" b="1" dirty="0">
                <a:solidFill>
                  <a:srgbClr val="FF0000"/>
                </a:solidFill>
                <a:latin typeface="Times New Roman" pitchFamily="18" charset="0"/>
              </a:rPr>
              <a:t>Example of an equation:  2x – 4 = 5 - x</a:t>
            </a:r>
          </a:p>
          <a:p>
            <a:pPr fontAlgn="base">
              <a:spcBef>
                <a:spcPct val="20000"/>
              </a:spcBef>
              <a:spcAft>
                <a:spcPct val="0"/>
              </a:spcAft>
              <a:defRPr/>
            </a:pPr>
            <a:r>
              <a:rPr lang="en-US" sz="3200" dirty="0">
                <a:solidFill>
                  <a:srgbClr val="000000"/>
                </a:solidFill>
                <a:latin typeface="Times New Roman" pitchFamily="18" charset="0"/>
              </a:rPr>
              <a:t>A</a:t>
            </a:r>
            <a:r>
              <a:rPr lang="en-US" sz="3200" b="1" i="1" dirty="0">
                <a:solidFill>
                  <a:srgbClr val="2D7927"/>
                </a:solidFill>
                <a:latin typeface="Times New Roman" pitchFamily="18" charset="0"/>
              </a:rPr>
              <a:t> solution </a:t>
            </a:r>
            <a:r>
              <a:rPr lang="en-US" sz="3200" dirty="0">
                <a:solidFill>
                  <a:srgbClr val="000000"/>
                </a:solidFill>
                <a:latin typeface="Times New Roman" pitchFamily="18" charset="0"/>
              </a:rPr>
              <a:t>to an equation is a number that you can substitute in place of the variable that makes both sides of the equation come out to the same answer. </a:t>
            </a:r>
          </a:p>
          <a:p>
            <a:pPr marL="0" lvl="2" fontAlgn="base">
              <a:spcBef>
                <a:spcPct val="20000"/>
              </a:spcBef>
              <a:spcAft>
                <a:spcPct val="0"/>
              </a:spcAft>
              <a:defRPr/>
            </a:pPr>
            <a:r>
              <a:rPr lang="en-US" sz="3200" b="1" dirty="0">
                <a:solidFill>
                  <a:srgbClr val="FF0000"/>
                </a:solidFill>
                <a:latin typeface="Times New Roman" pitchFamily="18" charset="0"/>
              </a:rPr>
              <a:t>      	Example:  </a:t>
            </a:r>
            <a:r>
              <a:rPr lang="en-US" sz="3200" dirty="0">
                <a:solidFill>
                  <a:srgbClr val="FF0000"/>
                </a:solidFill>
                <a:latin typeface="Times New Roman" pitchFamily="18" charset="0"/>
              </a:rPr>
              <a:t>The number </a:t>
            </a:r>
            <a:r>
              <a:rPr lang="en-US" sz="3200" b="1" dirty="0">
                <a:solidFill>
                  <a:srgbClr val="0000FF"/>
                </a:solidFill>
                <a:latin typeface="Times New Roman" pitchFamily="18" charset="0"/>
              </a:rPr>
              <a:t>3</a:t>
            </a:r>
            <a:r>
              <a:rPr lang="en-US" sz="3200" dirty="0">
                <a:solidFill>
                  <a:srgbClr val="FF0000"/>
                </a:solidFill>
                <a:latin typeface="Times New Roman" pitchFamily="18" charset="0"/>
              </a:rPr>
              <a:t> is a solution of       the equation</a:t>
            </a:r>
            <a:r>
              <a:rPr lang="en-US" sz="3200" b="1" dirty="0">
                <a:solidFill>
                  <a:srgbClr val="FF0000"/>
                </a:solidFill>
                <a:latin typeface="Times New Roman" pitchFamily="18" charset="0"/>
              </a:rPr>
              <a:t> 2x – 4 = 5 – x.</a:t>
            </a:r>
          </a:p>
          <a:p>
            <a:pPr marL="0" lvl="2" fontAlgn="base">
              <a:spcBef>
                <a:spcPct val="20000"/>
              </a:spcBef>
              <a:spcAft>
                <a:spcPct val="0"/>
              </a:spcAft>
              <a:defRPr/>
            </a:pPr>
            <a:r>
              <a:rPr lang="en-US" sz="3200" dirty="0">
                <a:solidFill>
                  <a:srgbClr val="000000"/>
                </a:solidFill>
                <a:latin typeface="Times New Roman" pitchFamily="18" charset="0"/>
              </a:rPr>
              <a:t>We show this by replacing all </a:t>
            </a:r>
            <a:r>
              <a:rPr lang="en-US" sz="3200" b="1" dirty="0" err="1">
                <a:solidFill>
                  <a:srgbClr val="FF0000"/>
                </a:solidFill>
                <a:latin typeface="Times New Roman" pitchFamily="18" charset="0"/>
              </a:rPr>
              <a:t>x</a:t>
            </a:r>
            <a:r>
              <a:rPr lang="en-US" sz="3200" dirty="0" err="1">
                <a:solidFill>
                  <a:srgbClr val="000000"/>
                </a:solidFill>
                <a:latin typeface="Times New Roman" pitchFamily="18" charset="0"/>
              </a:rPr>
              <a:t>’s</a:t>
            </a:r>
            <a:r>
              <a:rPr lang="en-US" sz="3200" dirty="0">
                <a:solidFill>
                  <a:srgbClr val="000000"/>
                </a:solidFill>
                <a:latin typeface="Times New Roman" pitchFamily="18" charset="0"/>
              </a:rPr>
              <a:t> with </a:t>
            </a:r>
            <a:r>
              <a:rPr lang="en-US" sz="3200" b="1" dirty="0">
                <a:solidFill>
                  <a:srgbClr val="0000FF"/>
                </a:solidFill>
                <a:latin typeface="Times New Roman" pitchFamily="18" charset="0"/>
              </a:rPr>
              <a:t>3</a:t>
            </a:r>
            <a:r>
              <a:rPr lang="en-US" sz="3200" dirty="0">
                <a:solidFill>
                  <a:srgbClr val="000000"/>
                </a:solidFill>
                <a:latin typeface="Times New Roman" pitchFamily="18" charset="0"/>
              </a:rPr>
              <a:t>’s, then calculating each side:  </a:t>
            </a:r>
          </a:p>
          <a:p>
            <a:pPr marL="0" lvl="2" fontAlgn="base">
              <a:spcBef>
                <a:spcPct val="20000"/>
              </a:spcBef>
              <a:spcAft>
                <a:spcPct val="0"/>
              </a:spcAft>
              <a:defRPr/>
            </a:pPr>
            <a:r>
              <a:rPr lang="en-US" sz="3200" dirty="0">
                <a:solidFill>
                  <a:srgbClr val="000000"/>
                </a:solidFill>
                <a:latin typeface="Times New Roman" pitchFamily="18" charset="0"/>
              </a:rPr>
              <a:t>   2∙</a:t>
            </a:r>
            <a:r>
              <a:rPr lang="en-US" sz="3200" b="1" dirty="0">
                <a:solidFill>
                  <a:srgbClr val="FF0000"/>
                </a:solidFill>
                <a:latin typeface="Times New Roman" pitchFamily="18" charset="0"/>
              </a:rPr>
              <a:t>x</a:t>
            </a:r>
            <a:r>
              <a:rPr lang="en-US" sz="3200" dirty="0">
                <a:solidFill>
                  <a:srgbClr val="000000"/>
                </a:solidFill>
                <a:latin typeface="Times New Roman" pitchFamily="18" charset="0"/>
              </a:rPr>
              <a:t> – 4 = 2∙</a:t>
            </a:r>
            <a:r>
              <a:rPr lang="en-US" sz="3200" b="1" dirty="0">
                <a:solidFill>
                  <a:srgbClr val="0000FF"/>
                </a:solidFill>
                <a:latin typeface="Times New Roman" pitchFamily="18" charset="0"/>
              </a:rPr>
              <a:t>3</a:t>
            </a:r>
            <a:r>
              <a:rPr lang="en-US" sz="3200" dirty="0">
                <a:solidFill>
                  <a:srgbClr val="000000"/>
                </a:solidFill>
                <a:latin typeface="Times New Roman" pitchFamily="18" charset="0"/>
              </a:rPr>
              <a:t> – 4 = 6 – 4 = </a:t>
            </a:r>
            <a:r>
              <a:rPr lang="en-US" sz="3200" b="1" dirty="0">
                <a:solidFill>
                  <a:srgbClr val="00B050"/>
                </a:solidFill>
                <a:latin typeface="Times New Roman" pitchFamily="18" charset="0"/>
              </a:rPr>
              <a:t>2</a:t>
            </a:r>
          </a:p>
          <a:p>
            <a:pPr marL="0" lvl="2" fontAlgn="base">
              <a:spcBef>
                <a:spcPct val="20000"/>
              </a:spcBef>
              <a:spcAft>
                <a:spcPct val="0"/>
              </a:spcAft>
              <a:defRPr/>
            </a:pPr>
            <a:r>
              <a:rPr lang="en-US" sz="3200" dirty="0">
                <a:solidFill>
                  <a:srgbClr val="000000"/>
                </a:solidFill>
                <a:latin typeface="Times New Roman" pitchFamily="18" charset="0"/>
              </a:rPr>
              <a:t>      5 – </a:t>
            </a:r>
            <a:r>
              <a:rPr lang="en-US" sz="3200" b="1" dirty="0">
                <a:solidFill>
                  <a:srgbClr val="FF0000"/>
                </a:solidFill>
                <a:latin typeface="Times New Roman" pitchFamily="18" charset="0"/>
              </a:rPr>
              <a:t>x</a:t>
            </a:r>
            <a:r>
              <a:rPr lang="en-US" sz="3200" dirty="0">
                <a:solidFill>
                  <a:srgbClr val="000000"/>
                </a:solidFill>
                <a:latin typeface="Times New Roman" pitchFamily="18" charset="0"/>
              </a:rPr>
              <a:t> = 5 – </a:t>
            </a:r>
            <a:r>
              <a:rPr lang="en-US" sz="3200" b="1" dirty="0">
                <a:solidFill>
                  <a:srgbClr val="0000FF"/>
                </a:solidFill>
                <a:latin typeface="Times New Roman" pitchFamily="18" charset="0"/>
              </a:rPr>
              <a:t>3</a:t>
            </a:r>
            <a:r>
              <a:rPr lang="en-US" sz="3200" dirty="0">
                <a:solidFill>
                  <a:srgbClr val="000000"/>
                </a:solidFill>
                <a:latin typeface="Times New Roman" pitchFamily="18" charset="0"/>
              </a:rPr>
              <a:t> = </a:t>
            </a:r>
            <a:r>
              <a:rPr lang="en-US" sz="3200" b="1" dirty="0">
                <a:solidFill>
                  <a:srgbClr val="00B050"/>
                </a:solidFill>
                <a:latin typeface="Times New Roman" pitchFamily="18" charset="0"/>
              </a:rPr>
              <a:t>2</a:t>
            </a:r>
          </a:p>
          <a:p>
            <a:pPr fontAlgn="base">
              <a:spcBef>
                <a:spcPct val="20000"/>
              </a:spcBef>
              <a:spcAft>
                <a:spcPct val="0"/>
              </a:spcAft>
              <a:defRPr/>
            </a:pPr>
            <a:endParaRPr lang="en-US" sz="2800" dirty="0">
              <a:solidFill>
                <a:srgbClr val="000000"/>
              </a:solidFill>
              <a:latin typeface="Times New Roman" pitchFamily="18" charset="0"/>
            </a:endParaRPr>
          </a:p>
        </p:txBody>
      </p:sp>
      <p:cxnSp>
        <p:nvCxnSpPr>
          <p:cNvPr id="4" name="Straight Arrow Connector 3"/>
          <p:cNvCxnSpPr>
            <a:cxnSpLocks noChangeShapeType="1"/>
          </p:cNvCxnSpPr>
          <p:nvPr/>
        </p:nvCxnSpPr>
        <p:spPr bwMode="auto">
          <a:xfrm rot="10800000">
            <a:off x="5334000" y="5638800"/>
            <a:ext cx="1371600" cy="228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 name="Straight Arrow Connector 4"/>
          <p:cNvCxnSpPr>
            <a:cxnSpLocks noChangeShapeType="1"/>
          </p:cNvCxnSpPr>
          <p:nvPr/>
        </p:nvCxnSpPr>
        <p:spPr bwMode="auto">
          <a:xfrm rot="10800000" flipV="1">
            <a:off x="3886200" y="5867400"/>
            <a:ext cx="2895600" cy="381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6781800" y="5029200"/>
            <a:ext cx="2133600" cy="15700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solidFill>
                  <a:srgbClr val="000000"/>
                </a:solidFill>
              </a:rPr>
              <a:t>The two sides are equal, so </a:t>
            </a:r>
            <a:r>
              <a:rPr lang="en-US" b="1">
                <a:solidFill>
                  <a:srgbClr val="0000FF"/>
                </a:solidFill>
              </a:rPr>
              <a:t>3</a:t>
            </a:r>
            <a:r>
              <a:rPr lang="en-US">
                <a:solidFill>
                  <a:srgbClr val="000000"/>
                </a:solidFill>
              </a:rPr>
              <a:t> is a solution of 2</a:t>
            </a:r>
            <a:r>
              <a:rPr lang="en-US" b="1">
                <a:solidFill>
                  <a:srgbClr val="FF0000"/>
                </a:solidFill>
              </a:rPr>
              <a:t>x</a:t>
            </a:r>
            <a:r>
              <a:rPr lang="en-US">
                <a:solidFill>
                  <a:srgbClr val="000000"/>
                </a:solidFill>
              </a:rPr>
              <a:t> – 4 = 5 – </a:t>
            </a:r>
            <a:r>
              <a:rPr lang="en-US" b="1">
                <a:solidFill>
                  <a:srgbClr val="FF0000"/>
                </a:solidFill>
              </a:rPr>
              <a:t>x</a:t>
            </a:r>
            <a:r>
              <a:rPr lang="en-US">
                <a:solidFill>
                  <a:srgbClr val="000000"/>
                </a:solidFill>
              </a:rPr>
              <a:t>.</a:t>
            </a:r>
          </a:p>
        </p:txBody>
      </p:sp>
    </p:spTree>
    <p:extLst>
      <p:ext uri="{BB962C8B-B14F-4D97-AF65-F5344CB8AC3E}">
        <p14:creationId xmlns:p14="http://schemas.microsoft.com/office/powerpoint/2010/main" val="1182391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228600" y="2209800"/>
            <a:ext cx="8283575" cy="2133600"/>
          </a:xfrm>
        </p:spPr>
        <p:txBody>
          <a:bodyPr/>
          <a:lstStyle/>
          <a:p>
            <a:pPr marL="0" indent="274320">
              <a:spcBef>
                <a:spcPct val="50000"/>
              </a:spcBef>
            </a:pPr>
            <a:r>
              <a:rPr lang="en-US" sz="2800" dirty="0"/>
              <a:t>The </a:t>
            </a:r>
            <a:r>
              <a:rPr lang="en-US" sz="2800" dirty="0">
                <a:solidFill>
                  <a:srgbClr val="FF0000"/>
                </a:solidFill>
              </a:rPr>
              <a:t>product</a:t>
            </a:r>
            <a:r>
              <a:rPr lang="en-US" sz="2800" dirty="0"/>
              <a:t> of any real number and 0 is 0.</a:t>
            </a:r>
          </a:p>
          <a:p>
            <a:pPr marL="0" indent="0">
              <a:spcBef>
                <a:spcPct val="50000"/>
              </a:spcBef>
              <a:buNone/>
            </a:pPr>
            <a:r>
              <a:rPr lang="en-US" sz="2800" dirty="0">
                <a:solidFill>
                  <a:schemeClr val="tx2"/>
                </a:solidFill>
              </a:rPr>
              <a:t>	Example:  15∙0 = 0</a:t>
            </a:r>
            <a:endParaRPr lang="en-US" sz="2000" dirty="0">
              <a:solidFill>
                <a:schemeClr val="tx2"/>
              </a:solidFill>
            </a:endParaRPr>
          </a:p>
          <a:p>
            <a:pPr marL="0" indent="274320">
              <a:spcBef>
                <a:spcPct val="50000"/>
              </a:spcBef>
            </a:pPr>
            <a:r>
              <a:rPr lang="en-US" sz="2800" dirty="0"/>
              <a:t>The </a:t>
            </a:r>
            <a:r>
              <a:rPr lang="en-US" sz="2800" dirty="0">
                <a:solidFill>
                  <a:srgbClr val="FF0000"/>
                </a:solidFill>
              </a:rPr>
              <a:t>quotient</a:t>
            </a:r>
            <a:r>
              <a:rPr lang="en-US" sz="2800" dirty="0"/>
              <a:t> of any real number and 0 is undefined.</a:t>
            </a:r>
          </a:p>
          <a:p>
            <a:pPr marL="0" indent="0">
              <a:spcBef>
                <a:spcPts val="0"/>
              </a:spcBef>
              <a:buNone/>
            </a:pPr>
            <a:r>
              <a:rPr lang="en-US" sz="2800" dirty="0">
                <a:solidFill>
                  <a:schemeClr val="tx2"/>
                </a:solidFill>
              </a:rPr>
              <a:t>	Example:  </a:t>
            </a:r>
            <a:r>
              <a:rPr lang="en-US" sz="2800" u="sng" dirty="0">
                <a:solidFill>
                  <a:schemeClr val="tx2"/>
                </a:solidFill>
              </a:rPr>
              <a:t>15</a:t>
            </a:r>
            <a:r>
              <a:rPr lang="en-US" sz="2800" dirty="0">
                <a:solidFill>
                  <a:schemeClr val="tx2"/>
                </a:solidFill>
              </a:rPr>
              <a:t> = undefined</a:t>
            </a:r>
          </a:p>
          <a:p>
            <a:pPr marL="0" indent="0">
              <a:spcBef>
                <a:spcPts val="0"/>
              </a:spcBef>
              <a:buNone/>
            </a:pPr>
            <a:r>
              <a:rPr lang="en-US" sz="2800" dirty="0">
                <a:solidFill>
                  <a:schemeClr val="tx2"/>
                </a:solidFill>
              </a:rPr>
              <a:t>                               0</a:t>
            </a:r>
            <a:endParaRPr lang="en-US" sz="2400" dirty="0"/>
          </a:p>
          <a:p>
            <a:pPr marL="0" indent="274320">
              <a:spcBef>
                <a:spcPct val="50000"/>
              </a:spcBef>
            </a:pPr>
            <a:r>
              <a:rPr lang="en-US" sz="2800" dirty="0">
                <a:solidFill>
                  <a:prstClr val="black"/>
                </a:solidFill>
              </a:rPr>
              <a:t>The </a:t>
            </a:r>
            <a:r>
              <a:rPr lang="en-US" sz="2800" dirty="0">
                <a:solidFill>
                  <a:srgbClr val="FF0000"/>
                </a:solidFill>
              </a:rPr>
              <a:t>quotient</a:t>
            </a:r>
            <a:r>
              <a:rPr lang="en-US" sz="2800" dirty="0">
                <a:solidFill>
                  <a:prstClr val="black"/>
                </a:solidFill>
              </a:rPr>
              <a:t> of 0 and any nonzero real number is 0.</a:t>
            </a:r>
          </a:p>
          <a:p>
            <a:pPr marL="0" lvl="0" indent="0">
              <a:spcBef>
                <a:spcPts val="0"/>
              </a:spcBef>
              <a:buNone/>
            </a:pPr>
            <a:r>
              <a:rPr lang="en-US" sz="2800" dirty="0">
                <a:solidFill>
                  <a:srgbClr val="04617B"/>
                </a:solidFill>
              </a:rPr>
              <a:t>	Example:  </a:t>
            </a:r>
            <a:r>
              <a:rPr lang="en-US" sz="800" dirty="0">
                <a:solidFill>
                  <a:srgbClr val="04617B"/>
                </a:solidFill>
              </a:rPr>
              <a:t>.</a:t>
            </a:r>
            <a:r>
              <a:rPr lang="en-US" sz="2800" u="sng" dirty="0">
                <a:solidFill>
                  <a:srgbClr val="04617B"/>
                </a:solidFill>
              </a:rPr>
              <a:t> 0 </a:t>
            </a:r>
            <a:r>
              <a:rPr lang="en-US" sz="800" u="sng" dirty="0">
                <a:solidFill>
                  <a:srgbClr val="04617B"/>
                </a:solidFill>
              </a:rPr>
              <a:t>.</a:t>
            </a:r>
            <a:r>
              <a:rPr lang="en-US" sz="2800" dirty="0">
                <a:solidFill>
                  <a:srgbClr val="04617B"/>
                </a:solidFill>
              </a:rPr>
              <a:t> =  0</a:t>
            </a:r>
          </a:p>
          <a:p>
            <a:pPr marL="0" lvl="0" indent="0">
              <a:spcBef>
                <a:spcPts val="0"/>
              </a:spcBef>
              <a:buNone/>
            </a:pPr>
            <a:r>
              <a:rPr lang="en-US" sz="2800" dirty="0">
                <a:solidFill>
                  <a:srgbClr val="04617B"/>
                </a:solidFill>
              </a:rPr>
              <a:t>                              15</a:t>
            </a:r>
            <a:endParaRPr lang="en-US" sz="2400" dirty="0">
              <a:solidFill>
                <a:prstClr val="black"/>
              </a:solidFill>
            </a:endParaRPr>
          </a:p>
          <a:p>
            <a:pPr marL="0" indent="0">
              <a:spcBef>
                <a:spcPct val="50000"/>
              </a:spcBef>
              <a:buNone/>
            </a:pPr>
            <a:endParaRPr lang="en-US" sz="2800" dirty="0"/>
          </a:p>
        </p:txBody>
      </p:sp>
      <p:sp>
        <p:nvSpPr>
          <p:cNvPr id="16390" name="Rectangle 8"/>
          <p:cNvSpPr>
            <a:spLocks noChangeArrowheads="1"/>
          </p:cNvSpPr>
          <p:nvPr/>
        </p:nvSpPr>
        <p:spPr bwMode="auto">
          <a:xfrm>
            <a:off x="-287828" y="685800"/>
            <a:ext cx="961072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fontAlgn="base" hangingPunct="0">
              <a:spcBef>
                <a:spcPct val="0"/>
              </a:spcBef>
              <a:spcAft>
                <a:spcPct val="0"/>
              </a:spcAft>
            </a:pPr>
            <a:r>
              <a:rPr lang="en-US" sz="4400" dirty="0">
                <a:solidFill>
                  <a:srgbClr val="0000FF"/>
                </a:solidFill>
                <a:latin typeface="Arial" pitchFamily="34" charset="0"/>
                <a:cs typeface="Arial" pitchFamily="34" charset="0"/>
              </a:rPr>
              <a:t>Working with zero:</a:t>
            </a:r>
          </a:p>
        </p:txBody>
      </p:sp>
    </p:spTree>
    <p:extLst>
      <p:ext uri="{BB962C8B-B14F-4D97-AF65-F5344CB8AC3E}">
        <p14:creationId xmlns:p14="http://schemas.microsoft.com/office/powerpoint/2010/main" val="1496286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2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22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2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2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022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0226">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0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uiExpand="1" build="p"/>
      <p:bldP spid="163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152400"/>
            <a:ext cx="8229600" cy="1143000"/>
          </a:xfrm>
        </p:spPr>
        <p:txBody>
          <a:bodyPr/>
          <a:lstStyle/>
          <a:p>
            <a:r>
              <a:rPr lang="en-US" sz="3200"/>
              <a:t>Sample problem from today’s homework:</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8" y="690563"/>
            <a:ext cx="76898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2" name="Object 4"/>
          <p:cNvGraphicFramePr>
            <a:graphicFrameLocks noChangeAspect="1"/>
          </p:cNvGraphicFramePr>
          <p:nvPr/>
        </p:nvGraphicFramePr>
        <p:xfrm>
          <a:off x="2600325" y="3648075"/>
          <a:ext cx="3746500" cy="989013"/>
        </p:xfrm>
        <a:graphic>
          <a:graphicData uri="http://schemas.openxmlformats.org/presentationml/2006/ole">
            <mc:AlternateContent xmlns:mc="http://schemas.openxmlformats.org/markup-compatibility/2006">
              <mc:Choice xmlns:v="urn:schemas-microsoft-com:vml" Requires="v">
                <p:oleObj spid="_x0000_s1026" name="Equation" r:id="rId4" imgW="672516" imgH="177646" progId="">
                  <p:embed/>
                </p:oleObj>
              </mc:Choice>
              <mc:Fallback>
                <p:oleObj name="Equation" r:id="rId4" imgW="672516" imgH="177646" progId="">
                  <p:embed/>
                  <p:pic>
                    <p:nvPicPr>
                      <p:cNvPr id="7373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3648075"/>
                        <a:ext cx="3746500" cy="9890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884238" y="4926013"/>
            <a:ext cx="764857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pPr>
            <a:r>
              <a:rPr lang="en-US" sz="3600">
                <a:solidFill>
                  <a:prstClr val="black"/>
                </a:solidFill>
              </a:rPr>
              <a:t>If this problem had been </a:t>
            </a:r>
            <a:r>
              <a:rPr lang="en-US" sz="3600" b="1">
                <a:solidFill>
                  <a:srgbClr val="0000FF"/>
                </a:solidFill>
              </a:rPr>
              <a:t>7/0</a:t>
            </a:r>
            <a:r>
              <a:rPr lang="en-US" sz="3600" b="1">
                <a:solidFill>
                  <a:prstClr val="black"/>
                </a:solidFill>
              </a:rPr>
              <a:t>, </a:t>
            </a:r>
          </a:p>
          <a:p>
            <a:pPr algn="ctr" eaLnBrk="1" fontAlgn="base" hangingPunct="1">
              <a:spcBef>
                <a:spcPct val="0"/>
              </a:spcBef>
              <a:spcAft>
                <a:spcPct val="0"/>
              </a:spcAft>
            </a:pPr>
            <a:r>
              <a:rPr lang="en-US" sz="3600">
                <a:solidFill>
                  <a:prstClr val="black"/>
                </a:solidFill>
              </a:rPr>
              <a:t>the answer would be “</a:t>
            </a:r>
            <a:r>
              <a:rPr lang="en-US" sz="3600" b="1">
                <a:solidFill>
                  <a:srgbClr val="0000FF"/>
                </a:solidFill>
              </a:rPr>
              <a:t>N</a:t>
            </a:r>
            <a:r>
              <a:rPr lang="en-US" sz="3600">
                <a:solidFill>
                  <a:prstClr val="black"/>
                </a:solidFill>
              </a:rPr>
              <a:t>” (undefined)</a:t>
            </a:r>
          </a:p>
        </p:txBody>
      </p:sp>
    </p:spTree>
    <p:extLst>
      <p:ext uri="{BB962C8B-B14F-4D97-AF65-F5344CB8AC3E}">
        <p14:creationId xmlns:p14="http://schemas.microsoft.com/office/powerpoint/2010/main" val="2200109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8005" y="2514600"/>
            <a:ext cx="7772400" cy="2209800"/>
          </a:xfrm>
        </p:spPr>
        <p:txBody>
          <a:bodyPr/>
          <a:lstStyle/>
          <a:p>
            <a:pPr>
              <a:buFontTx/>
              <a:buNone/>
            </a:pPr>
            <a:r>
              <a:rPr lang="en-US" dirty="0">
                <a:latin typeface="Times New Roman" pitchFamily="18" charset="0"/>
              </a:rPr>
              <a:t>Exponential notation for the product of five threes is  3</a:t>
            </a:r>
            <a:r>
              <a:rPr lang="en-US" baseline="30000" dirty="0">
                <a:latin typeface="Times New Roman" pitchFamily="18" charset="0"/>
              </a:rPr>
              <a:t>5</a:t>
            </a:r>
          </a:p>
          <a:p>
            <a:pPr lvl="1">
              <a:buFontTx/>
              <a:buChar char="•"/>
            </a:pPr>
            <a:r>
              <a:rPr lang="en-US" b="1" i="1" dirty="0">
                <a:solidFill>
                  <a:schemeClr val="accent2"/>
                </a:solidFill>
                <a:latin typeface="Times New Roman" pitchFamily="18" charset="0"/>
              </a:rPr>
              <a:t>Base</a:t>
            </a:r>
            <a:r>
              <a:rPr lang="en-US" dirty="0">
                <a:latin typeface="Times New Roman" pitchFamily="18" charset="0"/>
              </a:rPr>
              <a:t> is 3</a:t>
            </a:r>
          </a:p>
          <a:p>
            <a:pPr lvl="1">
              <a:buFontTx/>
              <a:buChar char="•"/>
            </a:pPr>
            <a:r>
              <a:rPr lang="en-US" b="1" i="1" dirty="0">
                <a:solidFill>
                  <a:schemeClr val="accent2"/>
                </a:solidFill>
                <a:latin typeface="Times New Roman" pitchFamily="18" charset="0"/>
              </a:rPr>
              <a:t>Exponent</a:t>
            </a:r>
            <a:r>
              <a:rPr lang="en-US" dirty="0">
                <a:latin typeface="Times New Roman" pitchFamily="18" charset="0"/>
              </a:rPr>
              <a:t> is 5</a:t>
            </a:r>
          </a:p>
          <a:p>
            <a:pPr lvl="1">
              <a:buFontTx/>
              <a:buChar char="•"/>
            </a:pPr>
            <a:r>
              <a:rPr lang="en-US" dirty="0">
                <a:latin typeface="Times New Roman" pitchFamily="18" charset="0"/>
              </a:rPr>
              <a:t>The notation means 3 • 3 • 3 • 3 • 3,   or </a:t>
            </a:r>
            <a:r>
              <a:rPr lang="en-US" dirty="0">
                <a:solidFill>
                  <a:srgbClr val="0000FF"/>
                </a:solidFill>
                <a:latin typeface="Times New Roman" pitchFamily="18" charset="0"/>
              </a:rPr>
              <a:t>243</a:t>
            </a:r>
          </a:p>
        </p:txBody>
      </p:sp>
      <p:sp>
        <p:nvSpPr>
          <p:cNvPr id="18437" name="Rectangle 2"/>
          <p:cNvSpPr>
            <a:spLocks noGrp="1" noChangeArrowheads="1"/>
          </p:cNvSpPr>
          <p:nvPr>
            <p:ph type="title"/>
          </p:nvPr>
        </p:nvSpPr>
        <p:spPr>
          <a:xfrm>
            <a:off x="446088" y="80963"/>
            <a:ext cx="8229600" cy="609600"/>
          </a:xfrm>
        </p:spPr>
        <p:txBody>
          <a:bodyPr/>
          <a:lstStyle/>
          <a:p>
            <a:r>
              <a:rPr lang="en-US" b="1">
                <a:solidFill>
                  <a:srgbClr val="0000FF"/>
                </a:solidFill>
              </a:rPr>
              <a:t>Exponents</a:t>
            </a:r>
          </a:p>
        </p:txBody>
      </p:sp>
      <p:sp>
        <p:nvSpPr>
          <p:cNvPr id="18438" name="Rectangle 8"/>
          <p:cNvSpPr>
            <a:spLocks noChangeArrowheads="1"/>
          </p:cNvSpPr>
          <p:nvPr/>
        </p:nvSpPr>
        <p:spPr bwMode="auto">
          <a:xfrm>
            <a:off x="446087" y="1305220"/>
            <a:ext cx="799623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lnSpc>
                <a:spcPct val="90000"/>
              </a:lnSpc>
              <a:spcBef>
                <a:spcPct val="15000"/>
              </a:spcBef>
              <a:spcAft>
                <a:spcPct val="0"/>
              </a:spcAft>
              <a:buClr>
                <a:srgbClr val="04617B"/>
              </a:buClr>
              <a:buSzPct val="115000"/>
            </a:pPr>
            <a:r>
              <a:rPr lang="en-CA" sz="2800" dirty="0">
                <a:solidFill>
                  <a:prstClr val="black"/>
                </a:solidFill>
                <a:latin typeface="Arial" pitchFamily="34" charset="0"/>
                <a:cs typeface="Times New Roman" pitchFamily="18" charset="0"/>
              </a:rPr>
              <a:t>We may use </a:t>
            </a:r>
            <a:r>
              <a:rPr lang="en-CA" sz="2800" b="1" dirty="0">
                <a:solidFill>
                  <a:srgbClr val="00B050"/>
                </a:solidFill>
                <a:latin typeface="Arial" pitchFamily="34" charset="0"/>
                <a:cs typeface="Times New Roman" pitchFamily="18" charset="0"/>
              </a:rPr>
              <a:t>exponential notation</a:t>
            </a:r>
            <a:r>
              <a:rPr lang="en-CA" sz="2800" dirty="0">
                <a:solidFill>
                  <a:srgbClr val="00B050"/>
                </a:solidFill>
                <a:latin typeface="Arial" pitchFamily="34" charset="0"/>
                <a:cs typeface="Times New Roman" pitchFamily="18" charset="0"/>
              </a:rPr>
              <a:t> </a:t>
            </a:r>
            <a:r>
              <a:rPr lang="en-CA" sz="2800" dirty="0">
                <a:solidFill>
                  <a:prstClr val="black"/>
                </a:solidFill>
                <a:latin typeface="Arial" pitchFamily="34" charset="0"/>
                <a:cs typeface="Times New Roman" pitchFamily="18" charset="0"/>
              </a:rPr>
              <a:t>to write products in a more compact form.</a:t>
            </a:r>
          </a:p>
        </p:txBody>
      </p:sp>
    </p:spTree>
    <p:extLst>
      <p:ext uri="{BB962C8B-B14F-4D97-AF65-F5344CB8AC3E}">
        <p14:creationId xmlns:p14="http://schemas.microsoft.com/office/powerpoint/2010/main" val="3985731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526052" y="1447800"/>
            <a:ext cx="7772400" cy="609600"/>
          </a:xfrm>
        </p:spPr>
        <p:txBody>
          <a:bodyPr/>
          <a:lstStyle/>
          <a:p>
            <a:pPr>
              <a:buFont typeface="Wingdings" pitchFamily="2" charset="2"/>
              <a:buNone/>
            </a:pPr>
            <a:r>
              <a:rPr lang="en-US" sz="2800" dirty="0"/>
              <a:t>Evaluate each of the following expressions.</a:t>
            </a:r>
          </a:p>
        </p:txBody>
      </p:sp>
      <p:sp>
        <p:nvSpPr>
          <p:cNvPr id="186371" name="Text Box 3"/>
          <p:cNvSpPr txBox="1">
            <a:spLocks noChangeArrowheads="1"/>
          </p:cNvSpPr>
          <p:nvPr/>
        </p:nvSpPr>
        <p:spPr bwMode="auto">
          <a:xfrm>
            <a:off x="762000" y="22860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3</a:t>
            </a:r>
            <a:r>
              <a:rPr lang="en-US" sz="2800" b="1" baseline="30000" dirty="0">
                <a:solidFill>
                  <a:prstClr val="black"/>
                </a:solidFill>
              </a:rPr>
              <a:t>4</a:t>
            </a:r>
            <a:endParaRPr lang="en-US" sz="2800" b="1" dirty="0">
              <a:solidFill>
                <a:prstClr val="black"/>
              </a:solidFill>
            </a:endParaRPr>
          </a:p>
        </p:txBody>
      </p:sp>
      <p:sp>
        <p:nvSpPr>
          <p:cNvPr id="186372" name="Text Box 4"/>
          <p:cNvSpPr txBox="1">
            <a:spLocks noChangeArrowheads="1"/>
          </p:cNvSpPr>
          <p:nvPr/>
        </p:nvSpPr>
        <p:spPr bwMode="auto">
          <a:xfrm>
            <a:off x="1489755" y="2376170"/>
            <a:ext cx="2362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3 · 3 · 3 · 3</a:t>
            </a:r>
          </a:p>
        </p:txBody>
      </p:sp>
      <p:sp>
        <p:nvSpPr>
          <p:cNvPr id="186373" name="Text Box 5"/>
          <p:cNvSpPr txBox="1">
            <a:spLocks noChangeArrowheads="1"/>
          </p:cNvSpPr>
          <p:nvPr/>
        </p:nvSpPr>
        <p:spPr bwMode="auto">
          <a:xfrm>
            <a:off x="3013754" y="2373868"/>
            <a:ext cx="1763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9 · 9 = 81</a:t>
            </a:r>
          </a:p>
        </p:txBody>
      </p:sp>
      <p:sp>
        <p:nvSpPr>
          <p:cNvPr id="186374" name="Text Box 6"/>
          <p:cNvSpPr txBox="1">
            <a:spLocks noChangeArrowheads="1"/>
          </p:cNvSpPr>
          <p:nvPr/>
        </p:nvSpPr>
        <p:spPr bwMode="auto">
          <a:xfrm>
            <a:off x="533400" y="3048000"/>
            <a:ext cx="99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(–5)</a:t>
            </a:r>
            <a:r>
              <a:rPr lang="en-US" sz="2800" b="1" baseline="30000" dirty="0">
                <a:solidFill>
                  <a:prstClr val="black"/>
                </a:solidFill>
              </a:rPr>
              <a:t>2</a:t>
            </a:r>
          </a:p>
        </p:txBody>
      </p:sp>
      <p:sp>
        <p:nvSpPr>
          <p:cNvPr id="186375" name="Text Box 7"/>
          <p:cNvSpPr txBox="1">
            <a:spLocks noChangeArrowheads="1"/>
          </p:cNvSpPr>
          <p:nvPr/>
        </p:nvSpPr>
        <p:spPr bwMode="auto">
          <a:xfrm>
            <a:off x="1702117" y="3124200"/>
            <a:ext cx="167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 5)(–5)</a:t>
            </a:r>
          </a:p>
        </p:txBody>
      </p:sp>
      <p:sp>
        <p:nvSpPr>
          <p:cNvPr id="186376" name="Text Box 8"/>
          <p:cNvSpPr txBox="1">
            <a:spLocks noChangeArrowheads="1"/>
          </p:cNvSpPr>
          <p:nvPr/>
        </p:nvSpPr>
        <p:spPr bwMode="auto">
          <a:xfrm>
            <a:off x="3117578" y="3124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25</a:t>
            </a:r>
          </a:p>
        </p:txBody>
      </p:sp>
      <p:sp>
        <p:nvSpPr>
          <p:cNvPr id="186377" name="Text Box 9"/>
          <p:cNvSpPr txBox="1">
            <a:spLocks noChangeArrowheads="1"/>
          </p:cNvSpPr>
          <p:nvPr/>
        </p:nvSpPr>
        <p:spPr bwMode="auto">
          <a:xfrm>
            <a:off x="673100" y="3962400"/>
            <a:ext cx="85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–6</a:t>
            </a:r>
            <a:r>
              <a:rPr lang="en-US" sz="2800" b="1" baseline="30000" dirty="0">
                <a:solidFill>
                  <a:prstClr val="black"/>
                </a:solidFill>
              </a:rPr>
              <a:t>2</a:t>
            </a:r>
          </a:p>
        </p:txBody>
      </p:sp>
      <p:sp>
        <p:nvSpPr>
          <p:cNvPr id="186378" name="Text Box 10"/>
          <p:cNvSpPr txBox="1">
            <a:spLocks noChangeArrowheads="1"/>
          </p:cNvSpPr>
          <p:nvPr/>
        </p:nvSpPr>
        <p:spPr bwMode="auto">
          <a:xfrm>
            <a:off x="1752600" y="4029404"/>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 (6)(6)</a:t>
            </a:r>
          </a:p>
        </p:txBody>
      </p:sp>
      <p:sp>
        <p:nvSpPr>
          <p:cNvPr id="186379" name="Text Box 11"/>
          <p:cNvSpPr txBox="1">
            <a:spLocks noChangeArrowheads="1"/>
          </p:cNvSpPr>
          <p:nvPr/>
        </p:nvSpPr>
        <p:spPr bwMode="auto">
          <a:xfrm>
            <a:off x="3048000" y="4038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–36</a:t>
            </a:r>
          </a:p>
        </p:txBody>
      </p:sp>
      <p:sp>
        <p:nvSpPr>
          <p:cNvPr id="186380" name="Text Box 12"/>
          <p:cNvSpPr txBox="1">
            <a:spLocks noChangeArrowheads="1"/>
          </p:cNvSpPr>
          <p:nvPr/>
        </p:nvSpPr>
        <p:spPr bwMode="auto">
          <a:xfrm>
            <a:off x="457200" y="472440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(2 · 4)</a:t>
            </a:r>
            <a:r>
              <a:rPr lang="en-US" sz="2800" b="1" baseline="30000" dirty="0">
                <a:solidFill>
                  <a:prstClr val="black"/>
                </a:solidFill>
              </a:rPr>
              <a:t>3</a:t>
            </a:r>
          </a:p>
        </p:txBody>
      </p:sp>
      <p:sp>
        <p:nvSpPr>
          <p:cNvPr id="186381" name="Text Box 13"/>
          <p:cNvSpPr txBox="1">
            <a:spLocks noChangeArrowheads="1"/>
          </p:cNvSpPr>
          <p:nvPr/>
        </p:nvSpPr>
        <p:spPr bwMode="auto">
          <a:xfrm>
            <a:off x="1726066" y="4784725"/>
            <a:ext cx="342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(2 · 4)(2 · 4)(2 · 4)</a:t>
            </a:r>
          </a:p>
        </p:txBody>
      </p:sp>
      <p:sp>
        <p:nvSpPr>
          <p:cNvPr id="186382" name="Text Box 14"/>
          <p:cNvSpPr txBox="1">
            <a:spLocks noChangeArrowheads="1"/>
          </p:cNvSpPr>
          <p:nvPr/>
        </p:nvSpPr>
        <p:spPr bwMode="auto">
          <a:xfrm>
            <a:off x="3990975" y="47847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a:solidFill>
                  <a:prstClr val="black"/>
                </a:solidFill>
              </a:rPr>
              <a:t>= 8 · 8 · 8</a:t>
            </a:r>
          </a:p>
        </p:txBody>
      </p:sp>
      <p:sp>
        <p:nvSpPr>
          <p:cNvPr id="186383" name="Text Box 15"/>
          <p:cNvSpPr txBox="1">
            <a:spLocks noChangeArrowheads="1"/>
          </p:cNvSpPr>
          <p:nvPr/>
        </p:nvSpPr>
        <p:spPr bwMode="auto">
          <a:xfrm>
            <a:off x="5270500" y="47847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512</a:t>
            </a:r>
          </a:p>
        </p:txBody>
      </p:sp>
      <p:sp>
        <p:nvSpPr>
          <p:cNvPr id="186384" name="Text Box 16"/>
          <p:cNvSpPr txBox="1">
            <a:spLocks noChangeArrowheads="1"/>
          </p:cNvSpPr>
          <p:nvPr/>
        </p:nvSpPr>
        <p:spPr bwMode="auto">
          <a:xfrm>
            <a:off x="609600" y="5725180"/>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3 · 4</a:t>
            </a:r>
            <a:r>
              <a:rPr lang="en-US" sz="2800" b="1" baseline="30000" dirty="0">
                <a:solidFill>
                  <a:prstClr val="black"/>
                </a:solidFill>
              </a:rPr>
              <a:t>2</a:t>
            </a:r>
          </a:p>
        </p:txBody>
      </p:sp>
      <p:sp>
        <p:nvSpPr>
          <p:cNvPr id="186385" name="Text Box 17"/>
          <p:cNvSpPr txBox="1">
            <a:spLocks noChangeArrowheads="1"/>
          </p:cNvSpPr>
          <p:nvPr/>
        </p:nvSpPr>
        <p:spPr bwMode="auto">
          <a:xfrm>
            <a:off x="1866900" y="5820285"/>
            <a:ext cx="2362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3 · 4 · 4 = 3 ·16</a:t>
            </a:r>
          </a:p>
        </p:txBody>
      </p:sp>
      <p:sp>
        <p:nvSpPr>
          <p:cNvPr id="186386" name="Text Box 18"/>
          <p:cNvSpPr txBox="1">
            <a:spLocks noChangeArrowheads="1"/>
          </p:cNvSpPr>
          <p:nvPr/>
        </p:nvSpPr>
        <p:spPr bwMode="auto">
          <a:xfrm>
            <a:off x="3862841" y="5820285"/>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48</a:t>
            </a:r>
          </a:p>
        </p:txBody>
      </p:sp>
      <p:sp>
        <p:nvSpPr>
          <p:cNvPr id="19476" name="Text Box 20"/>
          <p:cNvSpPr txBox="1">
            <a:spLocks noChangeArrowheads="1"/>
          </p:cNvSpPr>
          <p:nvPr/>
        </p:nvSpPr>
        <p:spPr bwMode="auto">
          <a:xfrm>
            <a:off x="249918" y="152400"/>
            <a:ext cx="2479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50000"/>
              </a:spcBef>
              <a:spcAft>
                <a:spcPct val="0"/>
              </a:spcAft>
            </a:pPr>
            <a:r>
              <a:rPr lang="en-US" sz="3600" b="1" dirty="0">
                <a:solidFill>
                  <a:srgbClr val="0000FF"/>
                </a:solidFill>
              </a:rPr>
              <a:t>Examples:</a:t>
            </a:r>
          </a:p>
        </p:txBody>
      </p:sp>
      <p:sp>
        <p:nvSpPr>
          <p:cNvPr id="2" name="TextBox 1"/>
          <p:cNvSpPr txBox="1"/>
          <p:nvPr/>
        </p:nvSpPr>
        <p:spPr>
          <a:xfrm>
            <a:off x="1030333" y="4398736"/>
            <a:ext cx="3637406" cy="369332"/>
          </a:xfrm>
          <a:prstGeom prst="rect">
            <a:avLst/>
          </a:prstGeom>
          <a:noFill/>
        </p:spPr>
        <p:txBody>
          <a:bodyPr wrap="none" rtlCol="0">
            <a:spAutoFit/>
          </a:bodyPr>
          <a:lstStyle/>
          <a:p>
            <a:r>
              <a:rPr lang="en-US" dirty="0"/>
              <a:t>It may help to think of this as -1</a:t>
            </a:r>
            <a:r>
              <a:rPr lang="en-US" b="1" dirty="0">
                <a:solidFill>
                  <a:prstClr val="black"/>
                </a:solidFill>
              </a:rPr>
              <a:t> · </a:t>
            </a:r>
            <a:r>
              <a:rPr lang="en-US" dirty="0"/>
              <a:t>6</a:t>
            </a:r>
            <a:r>
              <a:rPr lang="en-US" baseline="30000" dirty="0"/>
              <a:t>2</a:t>
            </a:r>
            <a:r>
              <a:rPr lang="en-US" dirty="0"/>
              <a:t>.</a:t>
            </a:r>
          </a:p>
        </p:txBody>
      </p:sp>
      <p:sp>
        <p:nvSpPr>
          <p:cNvPr id="21" name="TextBox 20"/>
          <p:cNvSpPr txBox="1"/>
          <p:nvPr/>
        </p:nvSpPr>
        <p:spPr>
          <a:xfrm>
            <a:off x="685800" y="6248400"/>
            <a:ext cx="8504508" cy="369332"/>
          </a:xfrm>
          <a:prstGeom prst="rect">
            <a:avLst/>
          </a:prstGeom>
          <a:noFill/>
        </p:spPr>
        <p:txBody>
          <a:bodyPr wrap="none" rtlCol="0">
            <a:spAutoFit/>
          </a:bodyPr>
          <a:lstStyle/>
          <a:p>
            <a:r>
              <a:rPr lang="en-US" dirty="0"/>
              <a:t>(No parentheses here, so the exponent is calculated first, followed by the multiplication.) </a:t>
            </a:r>
          </a:p>
        </p:txBody>
      </p:sp>
      <p:sp>
        <p:nvSpPr>
          <p:cNvPr id="22" name="TextBox 21"/>
          <p:cNvSpPr txBox="1"/>
          <p:nvPr/>
        </p:nvSpPr>
        <p:spPr>
          <a:xfrm>
            <a:off x="838200" y="5181600"/>
            <a:ext cx="7898252" cy="369332"/>
          </a:xfrm>
          <a:prstGeom prst="rect">
            <a:avLst/>
          </a:prstGeom>
          <a:noFill/>
        </p:spPr>
        <p:txBody>
          <a:bodyPr wrap="none" rtlCol="0">
            <a:spAutoFit/>
          </a:bodyPr>
          <a:lstStyle/>
          <a:p>
            <a:r>
              <a:rPr lang="en-US" dirty="0"/>
              <a:t>(The operation inside the parentheses is done first, THEN the exponent is applied.)</a:t>
            </a:r>
          </a:p>
        </p:txBody>
      </p:sp>
    </p:spTree>
    <p:extLst>
      <p:ext uri="{BB962C8B-B14F-4D97-AF65-F5344CB8AC3E}">
        <p14:creationId xmlns:p14="http://schemas.microsoft.com/office/powerpoint/2010/main" val="32933987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637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637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637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6377">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637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6379">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638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6381">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6382">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6383">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6384">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6385">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bldLvl="2" autoUpdateAnimBg="0"/>
      <p:bldP spid="186371" grpId="0" build="p" autoUpdateAnimBg="0"/>
      <p:bldP spid="186372" grpId="0" build="p" autoUpdateAnimBg="0"/>
      <p:bldP spid="186373" grpId="0" build="p" autoUpdateAnimBg="0"/>
      <p:bldP spid="186374" grpId="0" build="p" autoUpdateAnimBg="0"/>
      <p:bldP spid="186375" grpId="0" build="p" autoUpdateAnimBg="0"/>
      <p:bldP spid="186376" grpId="0" build="p" autoUpdateAnimBg="0"/>
      <p:bldP spid="186377" grpId="0" build="p" autoUpdateAnimBg="0"/>
      <p:bldP spid="186378" grpId="0" build="p" autoUpdateAnimBg="0"/>
      <p:bldP spid="186379" grpId="0" build="p" autoUpdateAnimBg="0"/>
      <p:bldP spid="186380" grpId="0" build="p" autoUpdateAnimBg="0"/>
      <p:bldP spid="186381" grpId="0" build="p" autoUpdateAnimBg="0"/>
      <p:bldP spid="186382" grpId="0" build="p" autoUpdateAnimBg="0"/>
      <p:bldP spid="186383" grpId="0" build="p" autoUpdateAnimBg="0"/>
      <p:bldP spid="186384" grpId="0" build="p" autoUpdateAnimBg="0"/>
      <p:bldP spid="186385" grpId="0" build="p" autoUpdateAnimBg="0"/>
      <p:bldP spid="186386" grpId="0" build="p" autoUpdateAnimBg="0"/>
      <p:bldP spid="2"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3400" y="152400"/>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fontAlgn="base" hangingPunct="0">
              <a:spcBef>
                <a:spcPct val="0"/>
              </a:spcBef>
              <a:spcAft>
                <a:spcPct val="0"/>
              </a:spcAft>
            </a:pPr>
            <a:r>
              <a:rPr lang="en-US" sz="2400" b="1" dirty="0">
                <a:solidFill>
                  <a:srgbClr val="0000FF"/>
                </a:solidFill>
                <a:latin typeface="Arial" pitchFamily="34" charset="0"/>
                <a:cs typeface="Arial" pitchFamily="34" charset="0"/>
              </a:rPr>
              <a:t>Those last two examples required using the correct </a:t>
            </a:r>
            <a:r>
              <a:rPr lang="en-US" sz="2400" b="1" dirty="0">
                <a:solidFill>
                  <a:srgbClr val="FF0000"/>
                </a:solidFill>
                <a:latin typeface="Arial" pitchFamily="34" charset="0"/>
                <a:cs typeface="Arial" pitchFamily="34" charset="0"/>
              </a:rPr>
              <a:t>“order of operations”</a:t>
            </a:r>
            <a:r>
              <a:rPr lang="en-US" sz="2400" b="1" dirty="0">
                <a:solidFill>
                  <a:srgbClr val="0000FF"/>
                </a:solidFill>
                <a:latin typeface="Arial" pitchFamily="34" charset="0"/>
                <a:cs typeface="Arial" pitchFamily="34" charset="0"/>
              </a:rPr>
              <a:t>. Notice that you’d get a very different answer to the last two examples if you did the operations in a different order.</a:t>
            </a:r>
          </a:p>
        </p:txBody>
      </p:sp>
      <p:graphicFrame>
        <p:nvGraphicFramePr>
          <p:cNvPr id="198682" name="Group 26"/>
          <p:cNvGraphicFramePr>
            <a:graphicFrameLocks noGrp="1"/>
          </p:cNvGraphicFramePr>
          <p:nvPr>
            <p:extLst>
              <p:ext uri="{D42A27DB-BD31-4B8C-83A1-F6EECF244321}">
                <p14:modId xmlns:p14="http://schemas.microsoft.com/office/powerpoint/2010/main" val="1861173971"/>
              </p:ext>
            </p:extLst>
          </p:nvPr>
        </p:nvGraphicFramePr>
        <p:xfrm>
          <a:off x="685800" y="1981200"/>
          <a:ext cx="7429500" cy="4034497"/>
        </p:xfrm>
        <a:graphic>
          <a:graphicData uri="http://schemas.openxmlformats.org/drawingml/2006/table">
            <a:tbl>
              <a:tblPr/>
              <a:tblGrid>
                <a:gridCol w="7429500">
                  <a:extLst>
                    <a:ext uri="{9D8B030D-6E8A-4147-A177-3AD203B41FA5}">
                      <a16:colId xmlns:a16="http://schemas.microsoft.com/office/drawing/2014/main" val="20000"/>
                    </a:ext>
                  </a:extLst>
                </a:gridCol>
              </a:tblGrid>
              <a:tr h="376849">
                <a:tc>
                  <a:txBody>
                    <a:bodyPr/>
                    <a:lstStyle/>
                    <a:p>
                      <a:pPr marL="0" marR="0" lvl="0" indent="0" algn="ctr" defTabSz="914400" rtl="0" eaLnBrk="0" fontAlgn="base" latinLnBrk="0" hangingPunct="0">
                        <a:lnSpc>
                          <a:spcPct val="6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Order of Operations</a:t>
                      </a:r>
                    </a:p>
                  </a:txBody>
                  <a:tcPr marT="45726" marB="4572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extLst>
                  <a:ext uri="{0D108BD9-81ED-4DB2-BD59-A6C34878D82A}">
                    <a16:rowId xmlns:a16="http://schemas.microsoft.com/office/drawing/2014/main" val="10000"/>
                  </a:ext>
                </a:extLst>
              </a:tr>
              <a:tr h="175478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rPr>
                        <a:t>Simplify expressions using the order that follows.  If grouping symbols such as parentheses or brackets are present, simplify expressions within those first, starting with the innermost set.  If fraction bars are present, simplify the numerator and denominator separately. </a:t>
                      </a:r>
                      <a:endParaRPr kumimoji="0" lang="en-US" sz="2400" b="1" i="0" u="none" strike="noStrike" cap="none" normalizeH="0" baseline="0" dirty="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5183">
                <a:tc>
                  <a:txBody>
                    <a:bodyPr/>
                    <a:lstStyle/>
                    <a:p>
                      <a:pPr marL="231775" marR="0" lvl="0" indent="-231775"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1.</a:t>
                      </a:r>
                      <a:r>
                        <a:rPr kumimoji="0" lang="en-US" sz="2400" b="0" i="0" u="none" strike="noStrike" cap="none" normalizeH="0" baseline="0" dirty="0">
                          <a:ln>
                            <a:noFill/>
                          </a:ln>
                          <a:solidFill>
                            <a:schemeClr val="tx1"/>
                          </a:solidFill>
                          <a:effectLst/>
                          <a:latin typeface="Times New Roman" pitchFamily="18" charset="0"/>
                        </a:rPr>
                        <a:t>  Evaluate exponential expressions, roots, or absolute values in order from left to right.</a:t>
                      </a:r>
                      <a:endParaRPr kumimoji="0" lang="en-US" sz="2400" b="1" i="0" u="none" strike="noStrike" cap="none" normalizeH="0" baseline="0" dirty="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8648">
                <a:tc>
                  <a:txBody>
                    <a:bodyPr/>
                    <a:lstStyle/>
                    <a:p>
                      <a:pPr marL="231775" marR="0" lvl="0" indent="-231775"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2.</a:t>
                      </a:r>
                      <a:r>
                        <a:rPr kumimoji="0" lang="en-US" sz="2400" b="0" i="0" u="none" strike="noStrike" cap="none" normalizeH="0" baseline="0" dirty="0">
                          <a:ln>
                            <a:noFill/>
                          </a:ln>
                          <a:solidFill>
                            <a:schemeClr val="tx1"/>
                          </a:solidFill>
                          <a:effectLst/>
                          <a:latin typeface="Times New Roman" pitchFamily="18" charset="0"/>
                        </a:rPr>
                        <a:t>  Multiply or divide in order from left to right.</a:t>
                      </a:r>
                      <a:endParaRPr kumimoji="0" lang="en-US" sz="2400" b="1" i="0" u="none" strike="noStrike" cap="none" normalizeH="0" baseline="0" dirty="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8648">
                <a:tc>
                  <a:txBody>
                    <a:bodyPr/>
                    <a:lstStyle/>
                    <a:p>
                      <a:pPr marL="231775" marR="0" lvl="0" indent="-231775"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rPr>
                        <a:t>3.</a:t>
                      </a:r>
                      <a:r>
                        <a:rPr kumimoji="0" lang="en-US" sz="2400" b="0" i="0" u="none" strike="noStrike" cap="none" normalizeH="0" baseline="0" dirty="0">
                          <a:ln>
                            <a:noFill/>
                          </a:ln>
                          <a:solidFill>
                            <a:schemeClr val="tx1"/>
                          </a:solidFill>
                          <a:effectLst/>
                          <a:latin typeface="Times New Roman" pitchFamily="18" charset="0"/>
                        </a:rPr>
                        <a:t>  Add or subtract in order from left to right.</a:t>
                      </a:r>
                      <a:endParaRPr kumimoji="0" lang="en-US" sz="2400" b="1" i="0" u="none" strike="noStrike" cap="none" normalizeH="0" baseline="0" dirty="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31889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73063" y="508000"/>
            <a:ext cx="8770937" cy="4597400"/>
          </a:xfrm>
        </p:spPr>
        <p:txBody>
          <a:bodyPr/>
          <a:lstStyle/>
          <a:p>
            <a:pPr marL="609600" indent="-609600" eaLnBrk="1" hangingPunct="1">
              <a:buFontTx/>
              <a:buNone/>
            </a:pPr>
            <a:r>
              <a:rPr lang="en-US" b="1" u="sng" dirty="0">
                <a:latin typeface="Times New Roman" pitchFamily="18" charset="0"/>
              </a:rPr>
              <a:t>Order of Operations Memory Device</a:t>
            </a:r>
            <a:r>
              <a:rPr lang="en-US" b="1" dirty="0">
                <a:latin typeface="Times New Roman" pitchFamily="18" charset="0"/>
              </a:rPr>
              <a:t>:</a:t>
            </a:r>
          </a:p>
          <a:p>
            <a:pPr marL="609600" indent="-609600" eaLnBrk="1" hangingPunct="1">
              <a:buFontTx/>
              <a:buNone/>
            </a:pPr>
            <a:endParaRPr lang="en-US" sz="1200" b="1" dirty="0">
              <a:solidFill>
                <a:schemeClr val="accent2"/>
              </a:solidFill>
              <a:latin typeface="Times New Roman" pitchFamily="18" charset="0"/>
            </a:endParaRPr>
          </a:p>
          <a:p>
            <a:pPr marL="609600" indent="-609600" eaLnBrk="1" hangingPunct="1">
              <a:buFontTx/>
              <a:buNone/>
            </a:pPr>
            <a:r>
              <a:rPr lang="en-US" sz="4000" b="1" dirty="0">
                <a:solidFill>
                  <a:srgbClr val="6600CC"/>
                </a:solidFill>
                <a:latin typeface="Times New Roman" pitchFamily="18" charset="0"/>
              </a:rPr>
              <a:t>“</a:t>
            </a:r>
            <a:r>
              <a:rPr lang="en-US" sz="4000" b="1" u="sng" dirty="0">
                <a:solidFill>
                  <a:srgbClr val="6600CC"/>
                </a:solidFill>
                <a:latin typeface="Times New Roman" pitchFamily="18" charset="0"/>
              </a:rPr>
              <a:t>P</a:t>
            </a:r>
            <a:r>
              <a:rPr lang="en-US" sz="4000" b="1" dirty="0">
                <a:solidFill>
                  <a:srgbClr val="6600CC"/>
                </a:solidFill>
                <a:latin typeface="Times New Roman" pitchFamily="18" charset="0"/>
              </a:rPr>
              <a:t>lease </a:t>
            </a:r>
            <a:r>
              <a:rPr lang="en-US" sz="4000" b="1" u="sng" dirty="0">
                <a:solidFill>
                  <a:srgbClr val="6600CC"/>
                </a:solidFill>
                <a:latin typeface="Times New Roman" pitchFamily="18" charset="0"/>
              </a:rPr>
              <a:t>E</a:t>
            </a:r>
            <a:r>
              <a:rPr lang="en-US" sz="4000" b="1" dirty="0">
                <a:solidFill>
                  <a:srgbClr val="6600CC"/>
                </a:solidFill>
                <a:latin typeface="Times New Roman" pitchFamily="18" charset="0"/>
              </a:rPr>
              <a:t>xcuse </a:t>
            </a:r>
            <a:r>
              <a:rPr lang="en-US" sz="4000" b="1" u="sng" dirty="0">
                <a:solidFill>
                  <a:srgbClr val="6600CC"/>
                </a:solidFill>
                <a:latin typeface="Times New Roman" pitchFamily="18" charset="0"/>
              </a:rPr>
              <a:t>M</a:t>
            </a:r>
            <a:r>
              <a:rPr lang="en-US" sz="4000" b="1" dirty="0">
                <a:solidFill>
                  <a:srgbClr val="6600CC"/>
                </a:solidFill>
                <a:latin typeface="Times New Roman" pitchFamily="18" charset="0"/>
              </a:rPr>
              <a:t>y </a:t>
            </a:r>
            <a:r>
              <a:rPr lang="en-US" sz="4000" b="1" u="sng" dirty="0">
                <a:solidFill>
                  <a:srgbClr val="6600CC"/>
                </a:solidFill>
                <a:latin typeface="Times New Roman" pitchFamily="18" charset="0"/>
              </a:rPr>
              <a:t>D</a:t>
            </a:r>
            <a:r>
              <a:rPr lang="en-US" sz="4000" b="1" dirty="0">
                <a:solidFill>
                  <a:srgbClr val="6600CC"/>
                </a:solidFill>
                <a:latin typeface="Times New Roman" pitchFamily="18" charset="0"/>
              </a:rPr>
              <a:t>ear </a:t>
            </a:r>
            <a:r>
              <a:rPr lang="en-US" sz="4000" b="1" u="sng" dirty="0">
                <a:solidFill>
                  <a:srgbClr val="6600CC"/>
                </a:solidFill>
                <a:latin typeface="Times New Roman" pitchFamily="18" charset="0"/>
              </a:rPr>
              <a:t>A</a:t>
            </a:r>
            <a:r>
              <a:rPr lang="en-US" sz="4000" b="1" dirty="0">
                <a:solidFill>
                  <a:srgbClr val="6600CC"/>
                </a:solidFill>
                <a:latin typeface="Times New Roman" pitchFamily="18" charset="0"/>
              </a:rPr>
              <a:t>unt </a:t>
            </a:r>
            <a:r>
              <a:rPr lang="en-US" sz="4000" b="1" u="sng" dirty="0">
                <a:solidFill>
                  <a:srgbClr val="6600CC"/>
                </a:solidFill>
                <a:latin typeface="Times New Roman" pitchFamily="18" charset="0"/>
              </a:rPr>
              <a:t>S</a:t>
            </a:r>
            <a:r>
              <a:rPr lang="en-US" sz="4000" b="1" dirty="0">
                <a:solidFill>
                  <a:srgbClr val="6600CC"/>
                </a:solidFill>
                <a:latin typeface="Times New Roman" pitchFamily="18" charset="0"/>
              </a:rPr>
              <a:t>ally”</a:t>
            </a:r>
          </a:p>
          <a:p>
            <a:pPr marL="609600" indent="-609600" eaLnBrk="1" hangingPunct="1">
              <a:buFontTx/>
              <a:buNone/>
            </a:pPr>
            <a:endParaRPr lang="en-US" sz="1200" b="1" dirty="0">
              <a:solidFill>
                <a:srgbClr val="FF0000"/>
              </a:solidFill>
              <a:latin typeface="Times New Roman" pitchFamily="18" charset="0"/>
            </a:endParaRPr>
          </a:p>
          <a:p>
            <a:pPr marL="609600" indent="-609600" eaLnBrk="1" hangingPunct="1">
              <a:buFontTx/>
              <a:buNone/>
            </a:pPr>
            <a:r>
              <a:rPr lang="en-US" b="1" dirty="0">
                <a:latin typeface="Times New Roman" pitchFamily="18" charset="0"/>
              </a:rPr>
              <a:t>1.</a:t>
            </a:r>
            <a:r>
              <a:rPr lang="en-US" b="1" i="1" dirty="0">
                <a:solidFill>
                  <a:srgbClr val="FF0000"/>
                </a:solidFill>
                <a:latin typeface="Times New Roman" pitchFamily="18" charset="0"/>
              </a:rPr>
              <a:t> P</a:t>
            </a:r>
            <a:r>
              <a:rPr lang="en-US" b="1" i="1" dirty="0">
                <a:latin typeface="Times New Roman" pitchFamily="18" charset="0"/>
              </a:rPr>
              <a:t>lease</a:t>
            </a:r>
            <a:r>
              <a:rPr lang="en-US" b="1" i="1" dirty="0">
                <a:solidFill>
                  <a:schemeClr val="accent2"/>
                </a:solidFill>
                <a:latin typeface="Times New Roman" pitchFamily="18" charset="0"/>
              </a:rPr>
              <a:t>          	</a:t>
            </a:r>
            <a:r>
              <a:rPr lang="en-US" b="1" dirty="0">
                <a:solidFill>
                  <a:srgbClr val="FF0000"/>
                </a:solidFill>
                <a:latin typeface="Times New Roman" pitchFamily="18" charset="0"/>
              </a:rPr>
              <a:t>P</a:t>
            </a:r>
            <a:r>
              <a:rPr lang="en-US" b="1" dirty="0">
                <a:latin typeface="Times New Roman" pitchFamily="18" charset="0"/>
              </a:rPr>
              <a:t>arentheses </a:t>
            </a:r>
            <a:r>
              <a:rPr lang="en-US" sz="2000" b="1" dirty="0">
                <a:latin typeface="Times New Roman" pitchFamily="18" charset="0"/>
              </a:rPr>
              <a:t>(</a:t>
            </a:r>
            <a:r>
              <a:rPr lang="en-US" sz="2000" dirty="0">
                <a:latin typeface="Times New Roman" pitchFamily="18" charset="0"/>
              </a:rPr>
              <a:t>and other grouping symbols</a:t>
            </a:r>
            <a:r>
              <a:rPr lang="en-US" sz="2000" b="1" dirty="0">
                <a:latin typeface="Times New Roman" pitchFamily="18" charset="0"/>
              </a:rPr>
              <a:t>)</a:t>
            </a:r>
          </a:p>
          <a:p>
            <a:pPr marL="609600" indent="-609600" eaLnBrk="1" hangingPunct="1">
              <a:buFontTx/>
              <a:buNone/>
            </a:pPr>
            <a:r>
              <a:rPr lang="en-US" b="1" dirty="0">
                <a:latin typeface="Times New Roman" pitchFamily="18" charset="0"/>
              </a:rPr>
              <a:t>2. </a:t>
            </a:r>
            <a:r>
              <a:rPr lang="en-US" b="1" i="1" dirty="0">
                <a:solidFill>
                  <a:srgbClr val="FF0000"/>
                </a:solidFill>
                <a:latin typeface="Times New Roman" pitchFamily="18" charset="0"/>
              </a:rPr>
              <a:t> E</a:t>
            </a:r>
            <a:r>
              <a:rPr lang="en-US" b="1" i="1" dirty="0">
                <a:latin typeface="Times New Roman" pitchFamily="18" charset="0"/>
              </a:rPr>
              <a:t>xcuse         	</a:t>
            </a:r>
            <a:r>
              <a:rPr lang="en-US" b="1" dirty="0">
                <a:solidFill>
                  <a:srgbClr val="FF0000"/>
                </a:solidFill>
                <a:latin typeface="Times New Roman" pitchFamily="18" charset="0"/>
              </a:rPr>
              <a:t>E</a:t>
            </a:r>
            <a:r>
              <a:rPr lang="en-US" b="1" dirty="0">
                <a:latin typeface="Times New Roman" pitchFamily="18" charset="0"/>
              </a:rPr>
              <a:t>xponents </a:t>
            </a:r>
            <a:r>
              <a:rPr lang="en-US" sz="2000" b="1" dirty="0">
                <a:latin typeface="Times New Roman" pitchFamily="18" charset="0"/>
              </a:rPr>
              <a:t>(</a:t>
            </a:r>
            <a:r>
              <a:rPr lang="en-US" sz="2000" dirty="0">
                <a:latin typeface="Times New Roman" pitchFamily="18" charset="0"/>
              </a:rPr>
              <a:t>including numbers inside radicals)</a:t>
            </a:r>
            <a:endParaRPr lang="en-US" sz="2000" b="1" dirty="0">
              <a:latin typeface="Times New Roman" pitchFamily="18" charset="0"/>
            </a:endParaRPr>
          </a:p>
          <a:p>
            <a:pPr marL="609600" indent="-609600" eaLnBrk="1" hangingPunct="1">
              <a:buNone/>
            </a:pPr>
            <a:r>
              <a:rPr lang="en-US" b="1" dirty="0">
                <a:latin typeface="Times New Roman" pitchFamily="18" charset="0"/>
              </a:rPr>
              <a:t>3.  </a:t>
            </a:r>
            <a:r>
              <a:rPr lang="en-US" b="1" i="1" dirty="0">
                <a:solidFill>
                  <a:srgbClr val="FF0000"/>
                </a:solidFill>
                <a:latin typeface="Times New Roman" pitchFamily="18" charset="0"/>
              </a:rPr>
              <a:t>M</a:t>
            </a:r>
            <a:r>
              <a:rPr lang="en-US" b="1" i="1" dirty="0">
                <a:latin typeface="Times New Roman" pitchFamily="18" charset="0"/>
              </a:rPr>
              <a:t>y</a:t>
            </a:r>
            <a:r>
              <a:rPr lang="en-US" b="1" i="1" dirty="0">
                <a:solidFill>
                  <a:schemeClr val="accent2"/>
                </a:solidFill>
                <a:latin typeface="Times New Roman" pitchFamily="18" charset="0"/>
              </a:rPr>
              <a:t> </a:t>
            </a:r>
            <a:r>
              <a:rPr lang="en-US" b="1" i="1" dirty="0">
                <a:solidFill>
                  <a:srgbClr val="FF0000"/>
                </a:solidFill>
                <a:latin typeface="Times New Roman" pitchFamily="18" charset="0"/>
              </a:rPr>
              <a:t>D</a:t>
            </a:r>
            <a:r>
              <a:rPr lang="en-US" b="1" i="1" dirty="0">
                <a:latin typeface="Times New Roman" pitchFamily="18" charset="0"/>
              </a:rPr>
              <a:t>ear</a:t>
            </a:r>
            <a:r>
              <a:rPr lang="en-US" b="1" i="1" dirty="0">
                <a:solidFill>
                  <a:schemeClr val="accent2"/>
                </a:solidFill>
                <a:latin typeface="Times New Roman" pitchFamily="18" charset="0"/>
              </a:rPr>
              <a:t>      	</a:t>
            </a:r>
            <a:r>
              <a:rPr lang="en-US" b="1" dirty="0">
                <a:solidFill>
                  <a:srgbClr val="FF0000"/>
                </a:solidFill>
                <a:latin typeface="Times New Roman" pitchFamily="18" charset="0"/>
              </a:rPr>
              <a:t>M</a:t>
            </a:r>
            <a:r>
              <a:rPr lang="en-US" b="1" dirty="0">
                <a:latin typeface="Times New Roman" pitchFamily="18" charset="0"/>
              </a:rPr>
              <a:t>ultiply</a:t>
            </a:r>
            <a:r>
              <a:rPr lang="en-US" b="1" dirty="0">
                <a:solidFill>
                  <a:schemeClr val="accent2"/>
                </a:solidFill>
                <a:latin typeface="Times New Roman" pitchFamily="18" charset="0"/>
              </a:rPr>
              <a:t> </a:t>
            </a:r>
            <a:r>
              <a:rPr lang="en-US" b="1" dirty="0">
                <a:latin typeface="Times New Roman" pitchFamily="18" charset="0"/>
              </a:rPr>
              <a:t>and</a:t>
            </a:r>
            <a:r>
              <a:rPr lang="en-US" b="1" dirty="0">
                <a:solidFill>
                  <a:schemeClr val="accent2"/>
                </a:solidFill>
                <a:latin typeface="Times New Roman" pitchFamily="18" charset="0"/>
              </a:rPr>
              <a:t> </a:t>
            </a:r>
            <a:r>
              <a:rPr lang="en-US" b="1" dirty="0">
                <a:solidFill>
                  <a:srgbClr val="FF0000"/>
                </a:solidFill>
                <a:latin typeface="Times New Roman" pitchFamily="18" charset="0"/>
              </a:rPr>
              <a:t>D</a:t>
            </a:r>
            <a:r>
              <a:rPr lang="en-US" b="1" dirty="0">
                <a:latin typeface="Times New Roman" pitchFamily="18" charset="0"/>
              </a:rPr>
              <a:t>ivide </a:t>
            </a:r>
            <a:r>
              <a:rPr lang="en-US" sz="2000" b="1" dirty="0">
                <a:latin typeface="Times New Roman" pitchFamily="18" charset="0"/>
              </a:rPr>
              <a:t>(</a:t>
            </a:r>
            <a:r>
              <a:rPr lang="en-US" sz="2000" dirty="0">
                <a:latin typeface="Times New Roman" pitchFamily="18" charset="0"/>
              </a:rPr>
              <a:t>left to right)</a:t>
            </a:r>
            <a:endParaRPr lang="en-US" sz="2000" b="1" dirty="0">
              <a:latin typeface="Times New Roman" pitchFamily="18" charset="0"/>
            </a:endParaRPr>
          </a:p>
          <a:p>
            <a:pPr marL="609600" lvl="0" indent="-609600" eaLnBrk="1" hangingPunct="1">
              <a:buNone/>
            </a:pPr>
            <a:r>
              <a:rPr lang="en-US" b="1" dirty="0">
                <a:latin typeface="Times New Roman" pitchFamily="18" charset="0"/>
              </a:rPr>
              <a:t>4.  </a:t>
            </a:r>
            <a:r>
              <a:rPr lang="en-US" b="1" i="1" dirty="0">
                <a:solidFill>
                  <a:srgbClr val="FF0000"/>
                </a:solidFill>
                <a:latin typeface="Times New Roman" pitchFamily="18" charset="0"/>
              </a:rPr>
              <a:t>A</a:t>
            </a:r>
            <a:r>
              <a:rPr lang="en-US" b="1" i="1" dirty="0">
                <a:latin typeface="Times New Roman" pitchFamily="18" charset="0"/>
              </a:rPr>
              <a:t>unt</a:t>
            </a:r>
            <a:r>
              <a:rPr lang="en-US" b="1" i="1" dirty="0">
                <a:solidFill>
                  <a:schemeClr val="accent2"/>
                </a:solidFill>
                <a:latin typeface="Times New Roman" pitchFamily="18" charset="0"/>
              </a:rPr>
              <a:t> </a:t>
            </a:r>
            <a:r>
              <a:rPr lang="en-US" b="1" i="1" dirty="0">
                <a:solidFill>
                  <a:srgbClr val="FF0000"/>
                </a:solidFill>
                <a:latin typeface="Times New Roman" pitchFamily="18" charset="0"/>
              </a:rPr>
              <a:t>S</a:t>
            </a:r>
            <a:r>
              <a:rPr lang="en-US" b="1" i="1" dirty="0">
                <a:latin typeface="Times New Roman" pitchFamily="18" charset="0"/>
              </a:rPr>
              <a:t>ally  </a:t>
            </a:r>
            <a:r>
              <a:rPr lang="en-US" b="1" i="1" dirty="0">
                <a:solidFill>
                  <a:schemeClr val="accent2"/>
                </a:solidFill>
                <a:latin typeface="Times New Roman" pitchFamily="18" charset="0"/>
              </a:rPr>
              <a:t> 	</a:t>
            </a:r>
            <a:r>
              <a:rPr lang="en-US" b="1" dirty="0">
                <a:solidFill>
                  <a:srgbClr val="FF0000"/>
                </a:solidFill>
                <a:latin typeface="Times New Roman" pitchFamily="18" charset="0"/>
              </a:rPr>
              <a:t>A</a:t>
            </a:r>
            <a:r>
              <a:rPr lang="en-US" b="1" dirty="0">
                <a:latin typeface="Times New Roman" pitchFamily="18" charset="0"/>
              </a:rPr>
              <a:t>dd</a:t>
            </a:r>
            <a:r>
              <a:rPr lang="en-US" b="1" dirty="0">
                <a:solidFill>
                  <a:schemeClr val="accent2"/>
                </a:solidFill>
                <a:latin typeface="Times New Roman" pitchFamily="18" charset="0"/>
              </a:rPr>
              <a:t> </a:t>
            </a:r>
            <a:r>
              <a:rPr lang="en-US" b="1" dirty="0">
                <a:latin typeface="Times New Roman" pitchFamily="18" charset="0"/>
              </a:rPr>
              <a:t>and</a:t>
            </a:r>
            <a:r>
              <a:rPr lang="en-US" b="1" dirty="0">
                <a:solidFill>
                  <a:schemeClr val="accent2"/>
                </a:solidFill>
                <a:latin typeface="Times New Roman" pitchFamily="18" charset="0"/>
              </a:rPr>
              <a:t> </a:t>
            </a:r>
            <a:r>
              <a:rPr lang="en-US" b="1" dirty="0">
                <a:solidFill>
                  <a:srgbClr val="FF0000"/>
                </a:solidFill>
                <a:latin typeface="Times New Roman" pitchFamily="18" charset="0"/>
              </a:rPr>
              <a:t>S</a:t>
            </a:r>
            <a:r>
              <a:rPr lang="en-US" b="1" dirty="0">
                <a:latin typeface="Times New Roman" pitchFamily="18" charset="0"/>
              </a:rPr>
              <a:t>ubtract </a:t>
            </a:r>
            <a:r>
              <a:rPr lang="en-US" sz="2000" b="1" dirty="0">
                <a:solidFill>
                  <a:prstClr val="black"/>
                </a:solidFill>
                <a:latin typeface="Times New Roman" pitchFamily="18" charset="0"/>
              </a:rPr>
              <a:t>(</a:t>
            </a:r>
            <a:r>
              <a:rPr lang="en-US" sz="2000" dirty="0">
                <a:solidFill>
                  <a:prstClr val="black"/>
                </a:solidFill>
                <a:latin typeface="Times New Roman" pitchFamily="18" charset="0"/>
              </a:rPr>
              <a:t>left to right)</a:t>
            </a:r>
            <a:endParaRPr lang="en-US" sz="2000" b="1" dirty="0">
              <a:solidFill>
                <a:prstClr val="black"/>
              </a:solidFill>
              <a:latin typeface="Times New Roman" pitchFamily="18" charset="0"/>
            </a:endParaRPr>
          </a:p>
          <a:p>
            <a:pPr marL="609600" indent="-609600" eaLnBrk="1" hangingPunct="1">
              <a:buFont typeface="Arial" pitchFamily="34" charset="0"/>
              <a:buNone/>
            </a:pPr>
            <a:r>
              <a:rPr lang="en-US" b="1" dirty="0">
                <a:solidFill>
                  <a:schemeClr val="accent2"/>
                </a:solidFill>
                <a:latin typeface="Times New Roman" pitchFamily="18" charset="0"/>
              </a:rPr>
              <a:t>  …  or just remember </a:t>
            </a:r>
            <a:r>
              <a:rPr lang="en-US" sz="6000" b="1" u="sng" dirty="0">
                <a:solidFill>
                  <a:srgbClr val="0000FF"/>
                </a:solidFill>
                <a:latin typeface="Times New Roman" pitchFamily="18" charset="0"/>
              </a:rPr>
              <a:t>PEMDAS</a:t>
            </a:r>
            <a:endParaRPr lang="en-US" b="1" u="sng" dirty="0">
              <a:solidFill>
                <a:srgbClr val="0000FF"/>
              </a:solidFill>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EBB0FE9A-BA6E-4234-83D8-AACB6F2FE579}" type="slidenum">
              <a:rPr lang="en-US" smtClean="0">
                <a:solidFill>
                  <a:prstClr val="black">
                    <a:tint val="75000"/>
                  </a:prstClr>
                </a:solidFill>
              </a:rPr>
              <a:pPr>
                <a:defRPr/>
              </a:pPr>
              <a:t>7</a:t>
            </a:fld>
            <a:endParaRPr lang="en-US">
              <a:solidFill>
                <a:prstClr val="black">
                  <a:tint val="75000"/>
                </a:prstClr>
              </a:solidFill>
            </a:endParaRPr>
          </a:p>
        </p:txBody>
      </p:sp>
    </p:spTree>
    <p:extLst>
      <p:ext uri="{BB962C8B-B14F-4D97-AF65-F5344CB8AC3E}">
        <p14:creationId xmlns:p14="http://schemas.microsoft.com/office/powerpoint/2010/main" val="2703672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762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0" fontAlgn="base" hangingPunct="0">
              <a:spcBef>
                <a:spcPct val="0"/>
              </a:spcBef>
              <a:spcAft>
                <a:spcPct val="0"/>
              </a:spcAft>
            </a:pPr>
            <a:r>
              <a:rPr lang="en-US" sz="4400" b="1" dirty="0">
                <a:solidFill>
                  <a:srgbClr val="0000FF"/>
                </a:solidFill>
                <a:latin typeface="Arial" pitchFamily="34" charset="0"/>
                <a:cs typeface="Arial" pitchFamily="34" charset="0"/>
              </a:rPr>
              <a:t>Using the Order of Operations</a:t>
            </a:r>
          </a:p>
        </p:txBody>
      </p:sp>
      <p:sp>
        <p:nvSpPr>
          <p:cNvPr id="22531" name="Text Box 3" descr="Blue tissue paper"/>
          <p:cNvSpPr txBox="1">
            <a:spLocks noChangeArrowheads="1"/>
          </p:cNvSpPr>
          <p:nvPr/>
        </p:nvSpPr>
        <p:spPr bwMode="auto">
          <a:xfrm>
            <a:off x="685800" y="21717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dirty="0">
                <a:solidFill>
                  <a:prstClr val="black"/>
                </a:solidFill>
              </a:rPr>
              <a:t>Evaluate:</a:t>
            </a:r>
          </a:p>
        </p:txBody>
      </p:sp>
      <p:graphicFrame>
        <p:nvGraphicFramePr>
          <p:cNvPr id="22532" name="Object 2"/>
          <p:cNvGraphicFramePr>
            <a:graphicFrameLocks noChangeAspect="1"/>
          </p:cNvGraphicFramePr>
          <p:nvPr/>
        </p:nvGraphicFramePr>
        <p:xfrm>
          <a:off x="2009775" y="2068513"/>
          <a:ext cx="990600" cy="712787"/>
        </p:xfrm>
        <a:graphic>
          <a:graphicData uri="http://schemas.openxmlformats.org/presentationml/2006/ole">
            <mc:AlternateContent xmlns:mc="http://schemas.openxmlformats.org/markup-compatibility/2006">
              <mc:Choice xmlns:v="urn:schemas-microsoft-com:vml" Requires="v">
                <p:oleObj spid="_x0000_s2050" name="Equation" r:id="rId4" imgW="545863" imgH="393529" progId="Equation.3">
                  <p:embed/>
                </p:oleObj>
              </mc:Choice>
              <mc:Fallback>
                <p:oleObj name="Equation" r:id="rId4" imgW="545863" imgH="393529" progId="Equation.3">
                  <p:embed/>
                  <p:pic>
                    <p:nvPicPr>
                      <p:cNvPr id="2253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775" y="2068513"/>
                        <a:ext cx="990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09" name="Object 3"/>
          <p:cNvGraphicFramePr>
            <a:graphicFrameLocks noChangeAspect="1"/>
          </p:cNvGraphicFramePr>
          <p:nvPr/>
        </p:nvGraphicFramePr>
        <p:xfrm>
          <a:off x="2209800" y="3144838"/>
          <a:ext cx="990600" cy="712787"/>
        </p:xfrm>
        <a:graphic>
          <a:graphicData uri="http://schemas.openxmlformats.org/presentationml/2006/ole">
            <mc:AlternateContent xmlns:mc="http://schemas.openxmlformats.org/markup-compatibility/2006">
              <mc:Choice xmlns:v="urn:schemas-microsoft-com:vml" Requires="v">
                <p:oleObj spid="_x0000_s2051" name="Equation" r:id="rId6" imgW="545863" imgH="393529" progId="Equation.3">
                  <p:embed/>
                </p:oleObj>
              </mc:Choice>
              <mc:Fallback>
                <p:oleObj name="Equation" r:id="rId6" imgW="545863" imgH="393529" progId="Equation.3">
                  <p:embed/>
                  <p:pic>
                    <p:nvPicPr>
                      <p:cNvPr id="200709"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144838"/>
                        <a:ext cx="990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0" name="Object 4"/>
          <p:cNvGraphicFramePr>
            <a:graphicFrameLocks noChangeAspect="1"/>
          </p:cNvGraphicFramePr>
          <p:nvPr/>
        </p:nvGraphicFramePr>
        <p:xfrm>
          <a:off x="3317875" y="3395663"/>
          <a:ext cx="263525" cy="212725"/>
        </p:xfrm>
        <a:graphic>
          <a:graphicData uri="http://schemas.openxmlformats.org/presentationml/2006/ole">
            <mc:AlternateContent xmlns:mc="http://schemas.openxmlformats.org/markup-compatibility/2006">
              <mc:Choice xmlns:v="urn:schemas-microsoft-com:vml" Requires="v">
                <p:oleObj spid="_x0000_s2052" name="Equation" r:id="rId8" imgW="126780" imgH="101424" progId="Equation.3">
                  <p:embed/>
                </p:oleObj>
              </mc:Choice>
              <mc:Fallback>
                <p:oleObj name="Equation" r:id="rId8" imgW="126780" imgH="101424" progId="Equation.3">
                  <p:embed/>
                  <p:pic>
                    <p:nvPicPr>
                      <p:cNvPr id="20071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3395663"/>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1" name="Object 5"/>
          <p:cNvGraphicFramePr>
            <a:graphicFrameLocks noChangeAspect="1"/>
          </p:cNvGraphicFramePr>
          <p:nvPr/>
        </p:nvGraphicFramePr>
        <p:xfrm>
          <a:off x="3810000" y="3121025"/>
          <a:ext cx="990600" cy="760413"/>
        </p:xfrm>
        <a:graphic>
          <a:graphicData uri="http://schemas.openxmlformats.org/presentationml/2006/ole">
            <mc:AlternateContent xmlns:mc="http://schemas.openxmlformats.org/markup-compatibility/2006">
              <mc:Choice xmlns:v="urn:schemas-microsoft-com:vml" Requires="v">
                <p:oleObj spid="_x0000_s2053" name="Equation" r:id="rId10" imgW="545863" imgH="418918" progId="Equation.3">
                  <p:embed/>
                </p:oleObj>
              </mc:Choice>
              <mc:Fallback>
                <p:oleObj name="Equation" r:id="rId10" imgW="545863" imgH="418918" progId="Equation.3">
                  <p:embed/>
                  <p:pic>
                    <p:nvPicPr>
                      <p:cNvPr id="200711"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3121025"/>
                        <a:ext cx="990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2" name="Object 6"/>
          <p:cNvGraphicFramePr>
            <a:graphicFrameLocks noChangeAspect="1"/>
          </p:cNvGraphicFramePr>
          <p:nvPr/>
        </p:nvGraphicFramePr>
        <p:xfrm>
          <a:off x="3878263" y="3890963"/>
          <a:ext cx="828675" cy="712787"/>
        </p:xfrm>
        <a:graphic>
          <a:graphicData uri="http://schemas.openxmlformats.org/presentationml/2006/ole">
            <mc:AlternateContent xmlns:mc="http://schemas.openxmlformats.org/markup-compatibility/2006">
              <mc:Choice xmlns:v="urn:schemas-microsoft-com:vml" Requires="v">
                <p:oleObj spid="_x0000_s2054" name="Equation" r:id="rId12" imgW="457002" imgH="393529" progId="Equation.3">
                  <p:embed/>
                </p:oleObj>
              </mc:Choice>
              <mc:Fallback>
                <p:oleObj name="Equation" r:id="rId12" imgW="457002" imgH="393529" progId="Equation.3">
                  <p:embed/>
                  <p:pic>
                    <p:nvPicPr>
                      <p:cNvPr id="200712"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8263" y="3890963"/>
                        <a:ext cx="8286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3" name="Object 7"/>
          <p:cNvGraphicFramePr>
            <a:graphicFrameLocks noChangeAspect="1"/>
          </p:cNvGraphicFramePr>
          <p:nvPr/>
        </p:nvGraphicFramePr>
        <p:xfrm>
          <a:off x="3317875" y="4140200"/>
          <a:ext cx="263525" cy="212725"/>
        </p:xfrm>
        <a:graphic>
          <a:graphicData uri="http://schemas.openxmlformats.org/presentationml/2006/ole">
            <mc:AlternateContent xmlns:mc="http://schemas.openxmlformats.org/markup-compatibility/2006">
              <mc:Choice xmlns:v="urn:schemas-microsoft-com:vml" Requires="v">
                <p:oleObj spid="_x0000_s2055" name="Equation" r:id="rId14" imgW="126780" imgH="101424" progId="Equation.3">
                  <p:embed/>
                </p:oleObj>
              </mc:Choice>
              <mc:Fallback>
                <p:oleObj name="Equation" r:id="rId14" imgW="126780" imgH="101424" progId="Equation.3">
                  <p:embed/>
                  <p:pic>
                    <p:nvPicPr>
                      <p:cNvPr id="20071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4140200"/>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4" name="Object 8"/>
          <p:cNvGraphicFramePr>
            <a:graphicFrameLocks noChangeAspect="1"/>
          </p:cNvGraphicFramePr>
          <p:nvPr/>
        </p:nvGraphicFramePr>
        <p:xfrm>
          <a:off x="3317875" y="4902200"/>
          <a:ext cx="263525" cy="212725"/>
        </p:xfrm>
        <a:graphic>
          <a:graphicData uri="http://schemas.openxmlformats.org/presentationml/2006/ole">
            <mc:AlternateContent xmlns:mc="http://schemas.openxmlformats.org/markup-compatibility/2006">
              <mc:Choice xmlns:v="urn:schemas-microsoft-com:vml" Requires="v">
                <p:oleObj spid="_x0000_s2056" name="Equation" r:id="rId15" imgW="126780" imgH="101424" progId="Equation.3">
                  <p:embed/>
                </p:oleObj>
              </mc:Choice>
              <mc:Fallback>
                <p:oleObj name="Equation" r:id="rId15" imgW="126780" imgH="101424" progId="Equation.3">
                  <p:embed/>
                  <p:pic>
                    <p:nvPicPr>
                      <p:cNvPr id="20071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4902200"/>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5" name="Object 9"/>
          <p:cNvGraphicFramePr>
            <a:graphicFrameLocks noChangeAspect="1"/>
          </p:cNvGraphicFramePr>
          <p:nvPr/>
        </p:nvGraphicFramePr>
        <p:xfrm>
          <a:off x="4114800" y="4652963"/>
          <a:ext cx="254000" cy="712787"/>
        </p:xfrm>
        <a:graphic>
          <a:graphicData uri="http://schemas.openxmlformats.org/presentationml/2006/ole">
            <mc:AlternateContent xmlns:mc="http://schemas.openxmlformats.org/markup-compatibility/2006">
              <mc:Choice xmlns:v="urn:schemas-microsoft-com:vml" Requires="v">
                <p:oleObj spid="_x0000_s2057" name="Equation" r:id="rId16" imgW="139639" imgH="393529" progId="Equation.3">
                  <p:embed/>
                </p:oleObj>
              </mc:Choice>
              <mc:Fallback>
                <p:oleObj name="Equation" r:id="rId16" imgW="139639" imgH="393529" progId="Equation.3">
                  <p:embed/>
                  <p:pic>
                    <p:nvPicPr>
                      <p:cNvPr id="200715"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4800" y="4652963"/>
                        <a:ext cx="2540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6" name="Object 10"/>
          <p:cNvGraphicFramePr>
            <a:graphicFrameLocks noChangeAspect="1"/>
          </p:cNvGraphicFramePr>
          <p:nvPr/>
        </p:nvGraphicFramePr>
        <p:xfrm>
          <a:off x="3317875" y="5683250"/>
          <a:ext cx="263525" cy="212725"/>
        </p:xfrm>
        <a:graphic>
          <a:graphicData uri="http://schemas.openxmlformats.org/presentationml/2006/ole">
            <mc:AlternateContent xmlns:mc="http://schemas.openxmlformats.org/markup-compatibility/2006">
              <mc:Choice xmlns:v="urn:schemas-microsoft-com:vml" Requires="v">
                <p:oleObj spid="_x0000_s2058" name="Equation" r:id="rId18" imgW="126780" imgH="101424" progId="Equation.3">
                  <p:embed/>
                </p:oleObj>
              </mc:Choice>
              <mc:Fallback>
                <p:oleObj name="Equation" r:id="rId18" imgW="126780" imgH="101424" progId="Equation.3">
                  <p:embed/>
                  <p:pic>
                    <p:nvPicPr>
                      <p:cNvPr id="200716"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5683250"/>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7" name="Object 11"/>
          <p:cNvGraphicFramePr>
            <a:graphicFrameLocks noChangeAspect="1"/>
          </p:cNvGraphicFramePr>
          <p:nvPr/>
        </p:nvGraphicFramePr>
        <p:xfrm>
          <a:off x="4114800" y="5640388"/>
          <a:ext cx="161925" cy="298450"/>
        </p:xfrm>
        <a:graphic>
          <a:graphicData uri="http://schemas.openxmlformats.org/presentationml/2006/ole">
            <mc:AlternateContent xmlns:mc="http://schemas.openxmlformats.org/markup-compatibility/2006">
              <mc:Choice xmlns:v="urn:schemas-microsoft-com:vml" Requires="v">
                <p:oleObj spid="_x0000_s2059" name="Equation" r:id="rId19" imgW="88707" imgH="164742" progId="Equation.3">
                  <p:embed/>
                </p:oleObj>
              </mc:Choice>
              <mc:Fallback>
                <p:oleObj name="Equation" r:id="rId19" imgW="88707" imgH="164742" progId="Equation.3">
                  <p:embed/>
                  <p:pic>
                    <p:nvPicPr>
                      <p:cNvPr id="200717"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5640388"/>
                        <a:ext cx="1619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8" name="Line 14"/>
          <p:cNvSpPr>
            <a:spLocks noChangeShapeType="1"/>
          </p:cNvSpPr>
          <p:nvPr/>
        </p:nvSpPr>
        <p:spPr bwMode="auto">
          <a:xfrm flipH="1">
            <a:off x="4876800" y="3502025"/>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0719" name="Line 15"/>
          <p:cNvSpPr>
            <a:spLocks noChangeShapeType="1"/>
          </p:cNvSpPr>
          <p:nvPr/>
        </p:nvSpPr>
        <p:spPr bwMode="auto">
          <a:xfrm flipH="1">
            <a:off x="4876800" y="424815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0720" name="Line 16"/>
          <p:cNvSpPr>
            <a:spLocks noChangeShapeType="1"/>
          </p:cNvSpPr>
          <p:nvPr/>
        </p:nvSpPr>
        <p:spPr bwMode="auto">
          <a:xfrm flipH="1">
            <a:off x="4876800" y="5008563"/>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0721" name="Text Box 17" descr="Blue tissue paper"/>
          <p:cNvSpPr txBox="1">
            <a:spLocks noChangeArrowheads="1"/>
          </p:cNvSpPr>
          <p:nvPr/>
        </p:nvSpPr>
        <p:spPr bwMode="auto">
          <a:xfrm>
            <a:off x="6172200" y="327342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Write 3</a:t>
            </a:r>
            <a:r>
              <a:rPr lang="en-US" baseline="30000">
                <a:solidFill>
                  <a:prstClr val="black"/>
                </a:solidFill>
              </a:rPr>
              <a:t>2</a:t>
            </a:r>
            <a:r>
              <a:rPr lang="en-US">
                <a:solidFill>
                  <a:prstClr val="black"/>
                </a:solidFill>
              </a:rPr>
              <a:t> as 9. </a:t>
            </a:r>
          </a:p>
        </p:txBody>
      </p:sp>
      <p:sp>
        <p:nvSpPr>
          <p:cNvPr id="200722" name="Text Box 18" descr="Blue tissue paper"/>
          <p:cNvSpPr txBox="1">
            <a:spLocks noChangeArrowheads="1"/>
          </p:cNvSpPr>
          <p:nvPr/>
        </p:nvSpPr>
        <p:spPr bwMode="auto">
          <a:xfrm>
            <a:off x="6172200" y="40195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Divide 9 by 3.</a:t>
            </a:r>
          </a:p>
        </p:txBody>
      </p:sp>
      <p:sp>
        <p:nvSpPr>
          <p:cNvPr id="200723" name="Text Box 19" descr="Blue tissue paper"/>
          <p:cNvSpPr txBox="1">
            <a:spLocks noChangeArrowheads="1"/>
          </p:cNvSpPr>
          <p:nvPr/>
        </p:nvSpPr>
        <p:spPr bwMode="auto">
          <a:xfrm>
            <a:off x="6172200" y="4781550"/>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Add 3 to 6.</a:t>
            </a:r>
          </a:p>
        </p:txBody>
      </p:sp>
      <p:sp>
        <p:nvSpPr>
          <p:cNvPr id="200724" name="Text Box 20" descr="Blue tissue paper"/>
          <p:cNvSpPr txBox="1">
            <a:spLocks noChangeArrowheads="1"/>
          </p:cNvSpPr>
          <p:nvPr/>
        </p:nvSpPr>
        <p:spPr bwMode="auto">
          <a:xfrm>
            <a:off x="6172200" y="5562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Divide 9 by 9.</a:t>
            </a:r>
          </a:p>
        </p:txBody>
      </p:sp>
      <p:sp>
        <p:nvSpPr>
          <p:cNvPr id="200725" name="Line 21"/>
          <p:cNvSpPr>
            <a:spLocks noChangeShapeType="1"/>
          </p:cNvSpPr>
          <p:nvPr/>
        </p:nvSpPr>
        <p:spPr bwMode="auto">
          <a:xfrm flipH="1">
            <a:off x="4876800" y="5789613"/>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grpSp>
        <p:nvGrpSpPr>
          <p:cNvPr id="22550" name="Group 22"/>
          <p:cNvGrpSpPr>
            <a:grpSpLocks/>
          </p:cNvGrpSpPr>
          <p:nvPr/>
        </p:nvGrpSpPr>
        <p:grpSpPr bwMode="auto">
          <a:xfrm>
            <a:off x="228600" y="1485900"/>
            <a:ext cx="1676400" cy="533400"/>
            <a:chOff x="192" y="240"/>
            <a:chExt cx="1200" cy="480"/>
          </a:xfrm>
        </p:grpSpPr>
        <p:sp>
          <p:nvSpPr>
            <p:cNvPr id="22554" name="Rectangle 23"/>
            <p:cNvSpPr>
              <a:spLocks noChangeArrowheads="1"/>
            </p:cNvSpPr>
            <p:nvPr/>
          </p:nvSpPr>
          <p:spPr bwMode="auto">
            <a:xfrm>
              <a:off x="192" y="240"/>
              <a:ext cx="12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2555" name="Text Box 2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50000"/>
                </a:spcBef>
                <a:spcAft>
                  <a:spcPct val="0"/>
                </a:spcAft>
              </a:pPr>
              <a:r>
                <a:rPr lang="en-US" sz="3200" b="1">
                  <a:solidFill>
                    <a:prstClr val="black"/>
                  </a:solidFill>
                </a:rPr>
                <a:t>Example:</a:t>
              </a:r>
            </a:p>
          </p:txBody>
        </p:sp>
      </p:grpSp>
      <p:sp>
        <p:nvSpPr>
          <p:cNvPr id="2" name="Rectangle 1"/>
          <p:cNvSpPr/>
          <p:nvPr/>
        </p:nvSpPr>
        <p:spPr>
          <a:xfrm>
            <a:off x="2484438" y="3532188"/>
            <a:ext cx="336550" cy="396875"/>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6" name="Rectangle 25"/>
          <p:cNvSpPr/>
          <p:nvPr/>
        </p:nvSpPr>
        <p:spPr>
          <a:xfrm>
            <a:off x="4176713" y="3155950"/>
            <a:ext cx="622300" cy="344488"/>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7" name="Rectangle 26"/>
          <p:cNvSpPr/>
          <p:nvPr/>
        </p:nvSpPr>
        <p:spPr>
          <a:xfrm>
            <a:off x="3948113" y="3903663"/>
            <a:ext cx="695325" cy="344487"/>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8" name="Text Box 3" descr="Blue tissue paper"/>
          <p:cNvSpPr txBox="1">
            <a:spLocks noChangeArrowheads="1"/>
          </p:cNvSpPr>
          <p:nvPr/>
        </p:nvSpPr>
        <p:spPr bwMode="auto">
          <a:xfrm>
            <a:off x="990600" y="31242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dirty="0">
                <a:solidFill>
                  <a:prstClr val="black"/>
                </a:solidFill>
              </a:rPr>
              <a:t>Solution:</a:t>
            </a:r>
          </a:p>
        </p:txBody>
      </p:sp>
      <p:pic>
        <p:nvPicPr>
          <p:cNvPr id="7270" name="Picture 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6244" y="627769"/>
            <a:ext cx="4526756" cy="249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6095999" y="1600358"/>
            <a:ext cx="2035175" cy="418942"/>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2" name="Rectangle 31"/>
          <p:cNvSpPr/>
          <p:nvPr/>
        </p:nvSpPr>
        <p:spPr>
          <a:xfrm>
            <a:off x="4170182" y="1812698"/>
            <a:ext cx="1981201" cy="226854"/>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3" name="Rectangle 32"/>
          <p:cNvSpPr/>
          <p:nvPr/>
        </p:nvSpPr>
        <p:spPr>
          <a:xfrm>
            <a:off x="4104410" y="3505200"/>
            <a:ext cx="336550" cy="396875"/>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Tree>
    <p:extLst>
      <p:ext uri="{BB962C8B-B14F-4D97-AF65-F5344CB8AC3E}">
        <p14:creationId xmlns:p14="http://schemas.microsoft.com/office/powerpoint/2010/main" val="2988860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7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07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07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07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xit" presetSubtype="0" fill="hold" grpId="1" nodeType="clickEffect">
                                  <p:stCondLst>
                                    <p:cond delay="0"/>
                                  </p:stCondLst>
                                  <p:childTnLst>
                                    <p:animEffect transition="out" filter="dissolve">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9" presetClass="exit" presetSubtype="0" fill="hold" grpId="1" nodeType="with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07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072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007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071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07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072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07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071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07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072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0071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0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8" grpId="0" animBg="1"/>
      <p:bldP spid="200719" grpId="0" animBg="1"/>
      <p:bldP spid="200720" grpId="0" animBg="1"/>
      <p:bldP spid="200721" grpId="0"/>
      <p:bldP spid="200722" grpId="0"/>
      <p:bldP spid="200723" grpId="0"/>
      <p:bldP spid="200724" grpId="0"/>
      <p:bldP spid="200725" grpId="0" animBg="1"/>
      <p:bldP spid="2" grpId="0" animBg="1"/>
      <p:bldP spid="2" grpId="1" animBg="1"/>
      <p:bldP spid="26" grpId="0" animBg="1"/>
      <p:bldP spid="27" grpId="0" animBg="1"/>
      <p:bldP spid="28" grpId="0"/>
      <p:bldP spid="31" grpId="0" animBg="1"/>
      <p:bldP spid="32" grpId="0" animBg="1"/>
      <p:bldP spid="33" grpId="0" animBg="1"/>
      <p:bldP spid="3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300038" y="288925"/>
            <a:ext cx="3433762" cy="1006475"/>
            <a:chOff x="63" y="55"/>
            <a:chExt cx="1189" cy="580"/>
          </a:xfrm>
          <a:noFill/>
        </p:grpSpPr>
        <p:sp>
          <p:nvSpPr>
            <p:cNvPr id="23570" name="Rectangle 3"/>
            <p:cNvSpPr>
              <a:spLocks noChangeArrowheads="1"/>
            </p:cNvSpPr>
            <p:nvPr/>
          </p:nvSpPr>
          <p:spPr bwMode="auto">
            <a:xfrm>
              <a:off x="63" y="55"/>
              <a:ext cx="1189" cy="580"/>
            </a:xfrm>
            <a:prstGeom prst="rect">
              <a:avLst/>
            </a:prstGeom>
            <a:grpFill/>
            <a:ln w="9525">
              <a:solidFill>
                <a:schemeClr val="tx1"/>
              </a:solidFill>
              <a:miter lim="800000"/>
              <a:headEnd/>
              <a:tailEnd/>
            </a:ln>
          </p:spPr>
          <p:txBody>
            <a:bodyPr wrap="none" anchor="ct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3571" name="Text Box 4"/>
            <p:cNvSpPr txBox="1">
              <a:spLocks noChangeArrowheads="1"/>
            </p:cNvSpPr>
            <p:nvPr/>
          </p:nvSpPr>
          <p:spPr bwMode="auto">
            <a:xfrm>
              <a:off x="133" y="123"/>
              <a:ext cx="1100" cy="3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b="1" dirty="0">
                  <a:solidFill>
                    <a:srgbClr val="0000FF"/>
                  </a:solidFill>
                </a:rPr>
                <a:t>More examples</a:t>
              </a:r>
            </a:p>
          </p:txBody>
        </p:sp>
      </p:grpSp>
      <p:sp>
        <p:nvSpPr>
          <p:cNvPr id="23555" name="Text Box 5"/>
          <p:cNvSpPr txBox="1">
            <a:spLocks noChangeArrowheads="1"/>
          </p:cNvSpPr>
          <p:nvPr/>
        </p:nvSpPr>
        <p:spPr bwMode="auto">
          <a:xfrm>
            <a:off x="1676400" y="1524000"/>
            <a:ext cx="6608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prstClr val="black"/>
                </a:solidFill>
              </a:rPr>
              <a:t>Simplify the following expressions.</a:t>
            </a:r>
          </a:p>
        </p:txBody>
      </p:sp>
      <p:graphicFrame>
        <p:nvGraphicFramePr>
          <p:cNvPr id="120838" name="Object 2"/>
          <p:cNvGraphicFramePr>
            <a:graphicFrameLocks noChangeAspect="1"/>
          </p:cNvGraphicFramePr>
          <p:nvPr/>
        </p:nvGraphicFramePr>
        <p:xfrm>
          <a:off x="838200" y="2362200"/>
          <a:ext cx="2057400" cy="477838"/>
        </p:xfrm>
        <a:graphic>
          <a:graphicData uri="http://schemas.openxmlformats.org/presentationml/2006/ole">
            <mc:AlternateContent xmlns:mc="http://schemas.openxmlformats.org/markup-compatibility/2006">
              <mc:Choice xmlns:v="urn:schemas-microsoft-com:vml" Requires="v">
                <p:oleObj spid="_x0000_s3074" name="Equation" r:id="rId3" imgW="876300" imgH="203200" progId="Equation.3">
                  <p:embed/>
                </p:oleObj>
              </mc:Choice>
              <mc:Fallback>
                <p:oleObj name="Equation" r:id="rId3" imgW="876300" imgH="203200" progId="Equation.3">
                  <p:embed/>
                  <p:pic>
                    <p:nvPicPr>
                      <p:cNvPr id="1208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2057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9" name="Object 3"/>
          <p:cNvGraphicFramePr>
            <a:graphicFrameLocks noChangeAspect="1"/>
          </p:cNvGraphicFramePr>
          <p:nvPr/>
        </p:nvGraphicFramePr>
        <p:xfrm>
          <a:off x="2971800" y="2971800"/>
          <a:ext cx="2085975" cy="417513"/>
        </p:xfrm>
        <a:graphic>
          <a:graphicData uri="http://schemas.openxmlformats.org/presentationml/2006/ole">
            <mc:AlternateContent xmlns:mc="http://schemas.openxmlformats.org/markup-compatibility/2006">
              <mc:Choice xmlns:v="urn:schemas-microsoft-com:vml" Requires="v">
                <p:oleObj spid="_x0000_s3075" name="Equation" r:id="rId5" imgW="888614" imgH="177723" progId="Equation.3">
                  <p:embed/>
                </p:oleObj>
              </mc:Choice>
              <mc:Fallback>
                <p:oleObj name="Equation" r:id="rId5" imgW="888614" imgH="177723" progId="Equation.3">
                  <p:embed/>
                  <p:pic>
                    <p:nvPicPr>
                      <p:cNvPr id="1208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971800"/>
                        <a:ext cx="20859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0" name="Object 4"/>
          <p:cNvGraphicFramePr>
            <a:graphicFrameLocks noChangeAspect="1"/>
          </p:cNvGraphicFramePr>
          <p:nvPr/>
        </p:nvGraphicFramePr>
        <p:xfrm>
          <a:off x="5105400" y="3352800"/>
          <a:ext cx="1728788" cy="417513"/>
        </p:xfrm>
        <a:graphic>
          <a:graphicData uri="http://schemas.openxmlformats.org/presentationml/2006/ole">
            <mc:AlternateContent xmlns:mc="http://schemas.openxmlformats.org/markup-compatibility/2006">
              <mc:Choice xmlns:v="urn:schemas-microsoft-com:vml" Requires="v">
                <p:oleObj spid="_x0000_s3076" name="Equation" r:id="rId7" imgW="736280" imgH="177723" progId="Equation.3">
                  <p:embed/>
                </p:oleObj>
              </mc:Choice>
              <mc:Fallback>
                <p:oleObj name="Equation" r:id="rId7" imgW="736280" imgH="177723" progId="Equation.3">
                  <p:embed/>
                  <p:pic>
                    <p:nvPicPr>
                      <p:cNvPr id="12084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352800"/>
                        <a:ext cx="17287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1" name="Object 5"/>
          <p:cNvGraphicFramePr>
            <a:graphicFrameLocks noChangeAspect="1"/>
          </p:cNvGraphicFramePr>
          <p:nvPr/>
        </p:nvGraphicFramePr>
        <p:xfrm>
          <a:off x="6934200" y="3733800"/>
          <a:ext cx="1222375" cy="417513"/>
        </p:xfrm>
        <a:graphic>
          <a:graphicData uri="http://schemas.openxmlformats.org/presentationml/2006/ole">
            <mc:AlternateContent xmlns:mc="http://schemas.openxmlformats.org/markup-compatibility/2006">
              <mc:Choice xmlns:v="urn:schemas-microsoft-com:vml" Requires="v">
                <p:oleObj spid="_x0000_s3077" name="Equation" r:id="rId9" imgW="520248" imgH="177646" progId="Equation.3">
                  <p:embed/>
                </p:oleObj>
              </mc:Choice>
              <mc:Fallback>
                <p:oleObj name="Equation" r:id="rId9" imgW="520248" imgH="177646" progId="Equation.3">
                  <p:embed/>
                  <p:pic>
                    <p:nvPicPr>
                      <p:cNvPr id="12084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3733800"/>
                        <a:ext cx="12223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2" name="Object 6"/>
          <p:cNvGraphicFramePr>
            <a:graphicFrameLocks noChangeAspect="1"/>
          </p:cNvGraphicFramePr>
          <p:nvPr/>
        </p:nvGraphicFramePr>
        <p:xfrm>
          <a:off x="8382000" y="3733800"/>
          <a:ext cx="446088" cy="417513"/>
        </p:xfrm>
        <a:graphic>
          <a:graphicData uri="http://schemas.openxmlformats.org/presentationml/2006/ole">
            <mc:AlternateContent xmlns:mc="http://schemas.openxmlformats.org/markup-compatibility/2006">
              <mc:Choice xmlns:v="urn:schemas-microsoft-com:vml" Requires="v">
                <p:oleObj spid="_x0000_s3078" name="Equation" r:id="rId11" imgW="190335" imgH="177646" progId="Equation.3">
                  <p:embed/>
                </p:oleObj>
              </mc:Choice>
              <mc:Fallback>
                <p:oleObj name="Equation" r:id="rId11" imgW="190335" imgH="177646" progId="Equation.3">
                  <p:embed/>
                  <p:pic>
                    <p:nvPicPr>
                      <p:cNvPr id="12084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3733800"/>
                        <a:ext cx="4460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3" name="Object 7"/>
          <p:cNvGraphicFramePr>
            <a:graphicFrameLocks noChangeAspect="1"/>
          </p:cNvGraphicFramePr>
          <p:nvPr/>
        </p:nvGraphicFramePr>
        <p:xfrm>
          <a:off x="838200" y="4419600"/>
          <a:ext cx="1968500" cy="925513"/>
        </p:xfrm>
        <a:graphic>
          <a:graphicData uri="http://schemas.openxmlformats.org/presentationml/2006/ole">
            <mc:AlternateContent xmlns:mc="http://schemas.openxmlformats.org/markup-compatibility/2006">
              <mc:Choice xmlns:v="urn:schemas-microsoft-com:vml" Requires="v">
                <p:oleObj spid="_x0000_s3079" name="Equation" r:id="rId13" imgW="837836" imgH="393529" progId="Equation.3">
                  <p:embed/>
                </p:oleObj>
              </mc:Choice>
              <mc:Fallback>
                <p:oleObj name="Equation" r:id="rId13" imgW="837836" imgH="393529" progId="Equation.3">
                  <p:embed/>
                  <p:pic>
                    <p:nvPicPr>
                      <p:cNvPr id="12084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4419600"/>
                        <a:ext cx="19685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4" name="Object 8"/>
          <p:cNvGraphicFramePr>
            <a:graphicFrameLocks noChangeAspect="1"/>
          </p:cNvGraphicFramePr>
          <p:nvPr/>
        </p:nvGraphicFramePr>
        <p:xfrm>
          <a:off x="2971800" y="4800600"/>
          <a:ext cx="1522413" cy="925513"/>
        </p:xfrm>
        <a:graphic>
          <a:graphicData uri="http://schemas.openxmlformats.org/presentationml/2006/ole">
            <mc:AlternateContent xmlns:mc="http://schemas.openxmlformats.org/markup-compatibility/2006">
              <mc:Choice xmlns:v="urn:schemas-microsoft-com:vml" Requires="v">
                <p:oleObj spid="_x0000_s3080" name="Equation" r:id="rId15" imgW="647419" imgH="393529" progId="Equation.3">
                  <p:embed/>
                </p:oleObj>
              </mc:Choice>
              <mc:Fallback>
                <p:oleObj name="Equation" r:id="rId15" imgW="647419" imgH="393529" progId="Equation.3">
                  <p:embed/>
                  <p:pic>
                    <p:nvPicPr>
                      <p:cNvPr id="120844"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4800600"/>
                        <a:ext cx="15224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5" name="Object 9"/>
          <p:cNvGraphicFramePr>
            <a:graphicFrameLocks noChangeAspect="1"/>
          </p:cNvGraphicFramePr>
          <p:nvPr/>
        </p:nvGraphicFramePr>
        <p:xfrm>
          <a:off x="4648200" y="5105400"/>
          <a:ext cx="1254125" cy="925513"/>
        </p:xfrm>
        <a:graphic>
          <a:graphicData uri="http://schemas.openxmlformats.org/presentationml/2006/ole">
            <mc:AlternateContent xmlns:mc="http://schemas.openxmlformats.org/markup-compatibility/2006">
              <mc:Choice xmlns:v="urn:schemas-microsoft-com:vml" Requires="v">
                <p:oleObj spid="_x0000_s3081" name="Equation" r:id="rId17" imgW="533169" imgH="393529" progId="Equation.3">
                  <p:embed/>
                </p:oleObj>
              </mc:Choice>
              <mc:Fallback>
                <p:oleObj name="Equation" r:id="rId17" imgW="533169" imgH="393529" progId="Equation.3">
                  <p:embed/>
                  <p:pic>
                    <p:nvPicPr>
                      <p:cNvPr id="120845"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5105400"/>
                        <a:ext cx="12541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6" name="Object 10"/>
          <p:cNvGraphicFramePr>
            <a:graphicFrameLocks noChangeAspect="1"/>
          </p:cNvGraphicFramePr>
          <p:nvPr/>
        </p:nvGraphicFramePr>
        <p:xfrm>
          <a:off x="6019800" y="5334000"/>
          <a:ext cx="776288" cy="925513"/>
        </p:xfrm>
        <a:graphic>
          <a:graphicData uri="http://schemas.openxmlformats.org/presentationml/2006/ole">
            <mc:AlternateContent xmlns:mc="http://schemas.openxmlformats.org/markup-compatibility/2006">
              <mc:Choice xmlns:v="urn:schemas-microsoft-com:vml" Requires="v">
                <p:oleObj spid="_x0000_s3082" name="Equation" r:id="rId19" imgW="330057" imgH="393529" progId="Equation.3">
                  <p:embed/>
                </p:oleObj>
              </mc:Choice>
              <mc:Fallback>
                <p:oleObj name="Equation" r:id="rId19" imgW="330057" imgH="393529" progId="Equation.3">
                  <p:embed/>
                  <p:pic>
                    <p:nvPicPr>
                      <p:cNvPr id="120846"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9800" y="5334000"/>
                        <a:ext cx="776288"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7" name="Object 11"/>
          <p:cNvGraphicFramePr>
            <a:graphicFrameLocks noChangeAspect="1"/>
          </p:cNvGraphicFramePr>
          <p:nvPr/>
        </p:nvGraphicFramePr>
        <p:xfrm>
          <a:off x="6858000" y="5562600"/>
          <a:ext cx="955675" cy="925513"/>
        </p:xfrm>
        <a:graphic>
          <a:graphicData uri="http://schemas.openxmlformats.org/presentationml/2006/ole">
            <mc:AlternateContent xmlns:mc="http://schemas.openxmlformats.org/markup-compatibility/2006">
              <mc:Choice xmlns:v="urn:schemas-microsoft-com:vml" Requires="v">
                <p:oleObj spid="_x0000_s3083" name="Equation" r:id="rId21" imgW="406048" imgH="393359" progId="Equation.3">
                  <p:embed/>
                </p:oleObj>
              </mc:Choice>
              <mc:Fallback>
                <p:oleObj name="Equation" r:id="rId21" imgW="406048" imgH="393359" progId="Equation.3">
                  <p:embed/>
                  <p:pic>
                    <p:nvPicPr>
                      <p:cNvPr id="120847"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0" y="5562600"/>
                        <a:ext cx="9556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8" name="Object 12"/>
          <p:cNvGraphicFramePr>
            <a:graphicFrameLocks noChangeAspect="1"/>
          </p:cNvGraphicFramePr>
          <p:nvPr/>
        </p:nvGraphicFramePr>
        <p:xfrm>
          <a:off x="8077200" y="5562600"/>
          <a:ext cx="358775" cy="925513"/>
        </p:xfrm>
        <a:graphic>
          <a:graphicData uri="http://schemas.openxmlformats.org/presentationml/2006/ole">
            <mc:AlternateContent xmlns:mc="http://schemas.openxmlformats.org/markup-compatibility/2006">
              <mc:Choice xmlns:v="urn:schemas-microsoft-com:vml" Requires="v">
                <p:oleObj spid="_x0000_s3084" name="Equation" r:id="rId23" imgW="152334" imgH="393529" progId="Equation.3">
                  <p:embed/>
                </p:oleObj>
              </mc:Choice>
              <mc:Fallback>
                <p:oleObj name="Equation" r:id="rId23" imgW="152334" imgH="393529" progId="Equation.3">
                  <p:embed/>
                  <p:pic>
                    <p:nvPicPr>
                      <p:cNvPr id="120848" name="Object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77200" y="5562600"/>
                        <a:ext cx="3587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7"/>
          <p:cNvGrpSpPr>
            <a:grpSpLocks/>
          </p:cNvGrpSpPr>
          <p:nvPr/>
        </p:nvGrpSpPr>
        <p:grpSpPr bwMode="auto">
          <a:xfrm>
            <a:off x="6934200" y="5638800"/>
            <a:ext cx="228600" cy="838200"/>
            <a:chOff x="4320" y="2016"/>
            <a:chExt cx="144" cy="528"/>
          </a:xfrm>
        </p:grpSpPr>
        <p:sp>
          <p:nvSpPr>
            <p:cNvPr id="23568" name="Line 18"/>
            <p:cNvSpPr>
              <a:spLocks noChangeShapeType="1"/>
            </p:cNvSpPr>
            <p:nvPr/>
          </p:nvSpPr>
          <p:spPr bwMode="auto">
            <a:xfrm flipV="1">
              <a:off x="4320" y="201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3569" name="Line 19"/>
            <p:cNvSpPr>
              <a:spLocks noChangeShapeType="1"/>
            </p:cNvSpPr>
            <p:nvPr/>
          </p:nvSpPr>
          <p:spPr bwMode="auto">
            <a:xfrm flipV="1">
              <a:off x="4320" y="2352"/>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616353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08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08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08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08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08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08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084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20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3548</TotalTime>
  <Words>1167</Words>
  <Application>Microsoft Office PowerPoint</Application>
  <PresentationFormat>On-screen Show (4:3)</PresentationFormat>
  <Paragraphs>162</Paragraphs>
  <Slides>18</Slides>
  <Notes>9</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18</vt:i4>
      </vt:variant>
    </vt:vector>
  </HeadingPairs>
  <TitlesOfParts>
    <vt:vector size="29" baseType="lpstr">
      <vt:lpstr>Arial</vt:lpstr>
      <vt:lpstr>Arial Black</vt:lpstr>
      <vt:lpstr>Calibri</vt:lpstr>
      <vt:lpstr>Monotype Sorts</vt:lpstr>
      <vt:lpstr>Symbol</vt:lpstr>
      <vt:lpstr>Times New Roman</vt:lpstr>
      <vt:lpstr>Wingdings</vt:lpstr>
      <vt:lpstr>Network Blitz</vt:lpstr>
      <vt:lpstr>2_Office Theme</vt:lpstr>
      <vt:lpstr>3_Office Theme</vt:lpstr>
      <vt:lpstr>Equation</vt:lpstr>
      <vt:lpstr>PowerPoint Presentation</vt:lpstr>
      <vt:lpstr>PowerPoint Presentation</vt:lpstr>
      <vt:lpstr>Sample problem from today’s homework:</vt:lpstr>
      <vt:lpstr>Exponents</vt:lpstr>
      <vt:lpstr>PowerPoint Presentation</vt:lpstr>
      <vt:lpstr>PowerPoint Presentation</vt:lpstr>
      <vt:lpstr>PowerPoint Presentation</vt:lpstr>
      <vt:lpstr>PowerPoint Presentation</vt:lpstr>
      <vt:lpstr>PowerPoint Presentation</vt:lpstr>
      <vt:lpstr>   Sample problem from Gateway Quiz:</vt:lpstr>
      <vt:lpstr>Now calculate the bottom expression: 2(6+2) + 4</vt:lpstr>
      <vt:lpstr>Full Solution to Sample Problem:</vt:lpstr>
      <vt:lpstr>   Another sample problem from Gateway Quiz:</vt:lpstr>
      <vt:lpstr>Full Solution to Sample Problem:</vt:lpstr>
      <vt:lpstr>Evaluating Algebraic Expressions</vt:lpstr>
      <vt:lpstr>PowerPoint Presentation</vt:lpstr>
      <vt:lpstr>PowerPoint Presentation</vt:lpstr>
      <vt:lpstr>PowerPoint Presentation</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50</cp:revision>
  <dcterms:created xsi:type="dcterms:W3CDTF">2013-08-26T02:26:37Z</dcterms:created>
  <dcterms:modified xsi:type="dcterms:W3CDTF">2018-06-08T03:02:54Z</dcterms:modified>
</cp:coreProperties>
</file>