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2" r:id="rId2"/>
    <p:sldMasterId id="2147483734" r:id="rId3"/>
    <p:sldMasterId id="2147483747" r:id="rId4"/>
  </p:sldMasterIdLst>
  <p:notesMasterIdLst>
    <p:notesMasterId r:id="rId20"/>
  </p:notesMasterIdLst>
  <p:sldIdLst>
    <p:sldId id="306" r:id="rId5"/>
    <p:sldId id="328" r:id="rId6"/>
    <p:sldId id="329" r:id="rId7"/>
    <p:sldId id="330" r:id="rId8"/>
    <p:sldId id="333" r:id="rId9"/>
    <p:sldId id="326" r:id="rId10"/>
    <p:sldId id="327" r:id="rId11"/>
    <p:sldId id="334" r:id="rId12"/>
    <p:sldId id="325" r:id="rId13"/>
    <p:sldId id="335" r:id="rId14"/>
    <p:sldId id="337" r:id="rId15"/>
    <p:sldId id="343" r:id="rId16"/>
    <p:sldId id="339" r:id="rId17"/>
    <p:sldId id="340" r:id="rId18"/>
    <p:sldId id="34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3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04957C35-989E-4FE1-872E-26FFC9E12712}"/>
    <pc:docChg chg="delSld delMainMaster">
      <pc:chgData name="Skorczewski, Tyler" userId="51e037cb-caff-4c31-880d-f686087de38b" providerId="ADAL" clId="{04957C35-989E-4FE1-872E-26FFC9E12712}" dt="2018-06-08T03:01:23.965" v="52" actId="2696"/>
      <pc:docMkLst>
        <pc:docMk/>
      </pc:docMkLst>
      <pc:sldChg chg="del">
        <pc:chgData name="Skorczewski, Tyler" userId="51e037cb-caff-4c31-880d-f686087de38b" providerId="ADAL" clId="{04957C35-989E-4FE1-872E-26FFC9E12712}" dt="2018-06-08T03:00:10.773" v="0" actId="2696"/>
        <pc:sldMkLst>
          <pc:docMk/>
          <pc:sldMk cId="3911564486" sldId="257"/>
        </pc:sldMkLst>
      </pc:sldChg>
      <pc:sldChg chg="del">
        <pc:chgData name="Skorczewski, Tyler" userId="51e037cb-caff-4c31-880d-f686087de38b" providerId="ADAL" clId="{04957C35-989E-4FE1-872E-26FFC9E12712}" dt="2018-06-08T03:01:22.496" v="27" actId="2696"/>
        <pc:sldMkLst>
          <pc:docMk/>
          <pc:sldMk cId="3993237938" sldId="286"/>
        </pc:sldMkLst>
      </pc:sldChg>
      <pc:sldChg chg="del">
        <pc:chgData name="Skorczewski, Tyler" userId="51e037cb-caff-4c31-880d-f686087de38b" providerId="ADAL" clId="{04957C35-989E-4FE1-872E-26FFC9E12712}" dt="2018-06-08T03:01:23.965" v="40" actId="2696"/>
        <pc:sldMkLst>
          <pc:docMk/>
          <pc:sldMk cId="227002168" sldId="324"/>
        </pc:sldMkLst>
      </pc:sldChg>
      <pc:sldChg chg="del">
        <pc:chgData name="Skorczewski, Tyler" userId="51e037cb-caff-4c31-880d-f686087de38b" providerId="ADAL" clId="{04957C35-989E-4FE1-872E-26FFC9E12712}" dt="2018-06-08T03:01:20.966" v="13" actId="2696"/>
        <pc:sldMkLst>
          <pc:docMk/>
          <pc:sldMk cId="1080314720" sldId="341"/>
        </pc:sldMkLst>
      </pc:sldChg>
      <pc:sldMasterChg chg="del delSldLayout">
        <pc:chgData name="Skorczewski, Tyler" userId="51e037cb-caff-4c31-880d-f686087de38b" providerId="ADAL" clId="{04957C35-989E-4FE1-872E-26FFC9E12712}" dt="2018-06-08T03:00:10.788" v="12" actId="2696"/>
        <pc:sldMasterMkLst>
          <pc:docMk/>
          <pc:sldMasterMk cId="2011720526" sldId="2147483660"/>
        </pc:sldMasterMkLst>
        <pc:sldLayoutChg chg="del">
          <pc:chgData name="Skorczewski, Tyler" userId="51e037cb-caff-4c31-880d-f686087de38b" providerId="ADAL" clId="{04957C35-989E-4FE1-872E-26FFC9E12712}" dt="2018-06-08T03:00:10.773" v="1" actId="2696"/>
          <pc:sldLayoutMkLst>
            <pc:docMk/>
            <pc:sldMasterMk cId="2011720526" sldId="2147483660"/>
            <pc:sldLayoutMk cId="2313134876" sldId="2147483661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73" v="2" actId="2696"/>
          <pc:sldLayoutMkLst>
            <pc:docMk/>
            <pc:sldMasterMk cId="2011720526" sldId="2147483660"/>
            <pc:sldLayoutMk cId="1037935100" sldId="2147483662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73" v="3" actId="2696"/>
          <pc:sldLayoutMkLst>
            <pc:docMk/>
            <pc:sldMasterMk cId="2011720526" sldId="2147483660"/>
            <pc:sldLayoutMk cId="2320525561" sldId="2147483663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73" v="4" actId="2696"/>
          <pc:sldLayoutMkLst>
            <pc:docMk/>
            <pc:sldMasterMk cId="2011720526" sldId="2147483660"/>
            <pc:sldLayoutMk cId="1934269170" sldId="2147483664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73" v="5" actId="2696"/>
          <pc:sldLayoutMkLst>
            <pc:docMk/>
            <pc:sldMasterMk cId="2011720526" sldId="2147483660"/>
            <pc:sldLayoutMk cId="1221059870" sldId="2147483665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73" v="6" actId="2696"/>
          <pc:sldLayoutMkLst>
            <pc:docMk/>
            <pc:sldMasterMk cId="2011720526" sldId="2147483660"/>
            <pc:sldLayoutMk cId="2815887189" sldId="2147483666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88" v="7" actId="2696"/>
          <pc:sldLayoutMkLst>
            <pc:docMk/>
            <pc:sldMasterMk cId="2011720526" sldId="2147483660"/>
            <pc:sldLayoutMk cId="1920401149" sldId="2147483667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88" v="8" actId="2696"/>
          <pc:sldLayoutMkLst>
            <pc:docMk/>
            <pc:sldMasterMk cId="2011720526" sldId="2147483660"/>
            <pc:sldLayoutMk cId="1458083745" sldId="2147483668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88" v="9" actId="2696"/>
          <pc:sldLayoutMkLst>
            <pc:docMk/>
            <pc:sldMasterMk cId="2011720526" sldId="2147483660"/>
            <pc:sldLayoutMk cId="3104156568" sldId="2147483669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88" v="10" actId="2696"/>
          <pc:sldLayoutMkLst>
            <pc:docMk/>
            <pc:sldMasterMk cId="2011720526" sldId="2147483660"/>
            <pc:sldLayoutMk cId="2366559264" sldId="2147483670"/>
          </pc:sldLayoutMkLst>
        </pc:sldLayoutChg>
        <pc:sldLayoutChg chg="del">
          <pc:chgData name="Skorczewski, Tyler" userId="51e037cb-caff-4c31-880d-f686087de38b" providerId="ADAL" clId="{04957C35-989E-4FE1-872E-26FFC9E12712}" dt="2018-06-08T03:00:10.788" v="11" actId="2696"/>
          <pc:sldLayoutMkLst>
            <pc:docMk/>
            <pc:sldMasterMk cId="2011720526" sldId="2147483660"/>
            <pc:sldLayoutMk cId="1343423368" sldId="2147483671"/>
          </pc:sldLayoutMkLst>
        </pc:sldLayoutChg>
      </pc:sldMasterChg>
      <pc:sldMasterChg chg="del delSldLayout">
        <pc:chgData name="Skorczewski, Tyler" userId="51e037cb-caff-4c31-880d-f686087de38b" providerId="ADAL" clId="{04957C35-989E-4FE1-872E-26FFC9E12712}" dt="2018-06-08T03:01:22.512" v="39" actId="2696"/>
        <pc:sldMasterMkLst>
          <pc:docMk/>
          <pc:sldMasterMk cId="3328428064" sldId="2147483672"/>
        </pc:sldMasterMkLst>
        <pc:sldLayoutChg chg="del">
          <pc:chgData name="Skorczewski, Tyler" userId="51e037cb-caff-4c31-880d-f686087de38b" providerId="ADAL" clId="{04957C35-989E-4FE1-872E-26FFC9E12712}" dt="2018-06-08T03:01:22.496" v="28" actId="2696"/>
          <pc:sldLayoutMkLst>
            <pc:docMk/>
            <pc:sldMasterMk cId="3328428064" sldId="2147483672"/>
            <pc:sldLayoutMk cId="690834083" sldId="2147483673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29" actId="2696"/>
          <pc:sldLayoutMkLst>
            <pc:docMk/>
            <pc:sldMasterMk cId="3328428064" sldId="2147483672"/>
            <pc:sldLayoutMk cId="3658299331" sldId="2147483674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0" actId="2696"/>
          <pc:sldLayoutMkLst>
            <pc:docMk/>
            <pc:sldMasterMk cId="3328428064" sldId="2147483672"/>
            <pc:sldLayoutMk cId="3516005285" sldId="2147483675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1" actId="2696"/>
          <pc:sldLayoutMkLst>
            <pc:docMk/>
            <pc:sldMasterMk cId="3328428064" sldId="2147483672"/>
            <pc:sldLayoutMk cId="845828604" sldId="2147483676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2" actId="2696"/>
          <pc:sldLayoutMkLst>
            <pc:docMk/>
            <pc:sldMasterMk cId="3328428064" sldId="2147483672"/>
            <pc:sldLayoutMk cId="2541093947" sldId="2147483677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3" actId="2696"/>
          <pc:sldLayoutMkLst>
            <pc:docMk/>
            <pc:sldMasterMk cId="3328428064" sldId="2147483672"/>
            <pc:sldLayoutMk cId="4061521037" sldId="2147483678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4" actId="2696"/>
          <pc:sldLayoutMkLst>
            <pc:docMk/>
            <pc:sldMasterMk cId="3328428064" sldId="2147483672"/>
            <pc:sldLayoutMk cId="3820313353" sldId="2147483679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5" actId="2696"/>
          <pc:sldLayoutMkLst>
            <pc:docMk/>
            <pc:sldMasterMk cId="3328428064" sldId="2147483672"/>
            <pc:sldLayoutMk cId="416949212" sldId="2147483680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6" actId="2696"/>
          <pc:sldLayoutMkLst>
            <pc:docMk/>
            <pc:sldMasterMk cId="3328428064" sldId="2147483672"/>
            <pc:sldLayoutMk cId="4186245493" sldId="2147483681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7" actId="2696"/>
          <pc:sldLayoutMkLst>
            <pc:docMk/>
            <pc:sldMasterMk cId="3328428064" sldId="2147483672"/>
            <pc:sldLayoutMk cId="3919837457" sldId="2147483682"/>
          </pc:sldLayoutMkLst>
        </pc:sldLayoutChg>
        <pc:sldLayoutChg chg="del">
          <pc:chgData name="Skorczewski, Tyler" userId="51e037cb-caff-4c31-880d-f686087de38b" providerId="ADAL" clId="{04957C35-989E-4FE1-872E-26FFC9E12712}" dt="2018-06-08T03:01:22.496" v="38" actId="2696"/>
          <pc:sldLayoutMkLst>
            <pc:docMk/>
            <pc:sldMasterMk cId="3328428064" sldId="2147483672"/>
            <pc:sldLayoutMk cId="1238441276" sldId="2147483683"/>
          </pc:sldLayoutMkLst>
        </pc:sldLayoutChg>
      </pc:sldMasterChg>
      <pc:sldMasterChg chg="del delSldLayout">
        <pc:chgData name="Skorczewski, Tyler" userId="51e037cb-caff-4c31-880d-f686087de38b" providerId="ADAL" clId="{04957C35-989E-4FE1-872E-26FFC9E12712}" dt="2018-06-08T03:01:23.965" v="52" actId="2696"/>
        <pc:sldMasterMkLst>
          <pc:docMk/>
          <pc:sldMasterMk cId="605975460" sldId="2147483710"/>
        </pc:sldMasterMkLst>
        <pc:sldLayoutChg chg="del">
          <pc:chgData name="Skorczewski, Tyler" userId="51e037cb-caff-4c31-880d-f686087de38b" providerId="ADAL" clId="{04957C35-989E-4FE1-872E-26FFC9E12712}" dt="2018-06-08T03:01:23.965" v="41" actId="2696"/>
          <pc:sldLayoutMkLst>
            <pc:docMk/>
            <pc:sldMasterMk cId="605975460" sldId="2147483710"/>
            <pc:sldLayoutMk cId="2132374377" sldId="2147483711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2" actId="2696"/>
          <pc:sldLayoutMkLst>
            <pc:docMk/>
            <pc:sldMasterMk cId="605975460" sldId="2147483710"/>
            <pc:sldLayoutMk cId="78015117" sldId="2147483712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3" actId="2696"/>
          <pc:sldLayoutMkLst>
            <pc:docMk/>
            <pc:sldMasterMk cId="605975460" sldId="2147483710"/>
            <pc:sldLayoutMk cId="602426757" sldId="2147483713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4" actId="2696"/>
          <pc:sldLayoutMkLst>
            <pc:docMk/>
            <pc:sldMasterMk cId="605975460" sldId="2147483710"/>
            <pc:sldLayoutMk cId="4263044869" sldId="2147483714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5" actId="2696"/>
          <pc:sldLayoutMkLst>
            <pc:docMk/>
            <pc:sldMasterMk cId="605975460" sldId="2147483710"/>
            <pc:sldLayoutMk cId="4007772307" sldId="2147483715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6" actId="2696"/>
          <pc:sldLayoutMkLst>
            <pc:docMk/>
            <pc:sldMasterMk cId="605975460" sldId="2147483710"/>
            <pc:sldLayoutMk cId="1803148340" sldId="2147483716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7" actId="2696"/>
          <pc:sldLayoutMkLst>
            <pc:docMk/>
            <pc:sldMasterMk cId="605975460" sldId="2147483710"/>
            <pc:sldLayoutMk cId="3352996105" sldId="2147483717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8" actId="2696"/>
          <pc:sldLayoutMkLst>
            <pc:docMk/>
            <pc:sldMasterMk cId="605975460" sldId="2147483710"/>
            <pc:sldLayoutMk cId="1708397790" sldId="2147483718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49" actId="2696"/>
          <pc:sldLayoutMkLst>
            <pc:docMk/>
            <pc:sldMasterMk cId="605975460" sldId="2147483710"/>
            <pc:sldLayoutMk cId="1179139971" sldId="2147483719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50" actId="2696"/>
          <pc:sldLayoutMkLst>
            <pc:docMk/>
            <pc:sldMasterMk cId="605975460" sldId="2147483710"/>
            <pc:sldLayoutMk cId="2960479981" sldId="2147483720"/>
          </pc:sldLayoutMkLst>
        </pc:sldLayoutChg>
        <pc:sldLayoutChg chg="del">
          <pc:chgData name="Skorczewski, Tyler" userId="51e037cb-caff-4c31-880d-f686087de38b" providerId="ADAL" clId="{04957C35-989E-4FE1-872E-26FFC9E12712}" dt="2018-06-08T03:01:23.965" v="51" actId="2696"/>
          <pc:sldLayoutMkLst>
            <pc:docMk/>
            <pc:sldMasterMk cId="605975460" sldId="2147483710"/>
            <pc:sldLayoutMk cId="1403549150" sldId="2147483721"/>
          </pc:sldLayoutMkLst>
        </pc:sldLayoutChg>
      </pc:sldMasterChg>
      <pc:sldMasterChg chg="del delSldLayout">
        <pc:chgData name="Skorczewski, Tyler" userId="51e037cb-caff-4c31-880d-f686087de38b" providerId="ADAL" clId="{04957C35-989E-4FE1-872E-26FFC9E12712}" dt="2018-06-08T03:01:20.982" v="26" actId="2696"/>
        <pc:sldMasterMkLst>
          <pc:docMk/>
          <pc:sldMasterMk cId="2519582222" sldId="2147483759"/>
        </pc:sldMasterMkLst>
        <pc:sldLayoutChg chg="del">
          <pc:chgData name="Skorczewski, Tyler" userId="51e037cb-caff-4c31-880d-f686087de38b" providerId="ADAL" clId="{04957C35-989E-4FE1-872E-26FFC9E12712}" dt="2018-06-08T03:01:20.966" v="14" actId="2696"/>
          <pc:sldLayoutMkLst>
            <pc:docMk/>
            <pc:sldMasterMk cId="2519582222" sldId="2147483759"/>
            <pc:sldLayoutMk cId="296107433" sldId="2147483760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15" actId="2696"/>
          <pc:sldLayoutMkLst>
            <pc:docMk/>
            <pc:sldMasterMk cId="2519582222" sldId="2147483759"/>
            <pc:sldLayoutMk cId="1212303343" sldId="2147483761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16" actId="2696"/>
          <pc:sldLayoutMkLst>
            <pc:docMk/>
            <pc:sldMasterMk cId="2519582222" sldId="2147483759"/>
            <pc:sldLayoutMk cId="3810090730" sldId="2147483762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17" actId="2696"/>
          <pc:sldLayoutMkLst>
            <pc:docMk/>
            <pc:sldMasterMk cId="2519582222" sldId="2147483759"/>
            <pc:sldLayoutMk cId="2382057083" sldId="2147483763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18" actId="2696"/>
          <pc:sldLayoutMkLst>
            <pc:docMk/>
            <pc:sldMasterMk cId="2519582222" sldId="2147483759"/>
            <pc:sldLayoutMk cId="1538634997" sldId="2147483764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19" actId="2696"/>
          <pc:sldLayoutMkLst>
            <pc:docMk/>
            <pc:sldMasterMk cId="2519582222" sldId="2147483759"/>
            <pc:sldLayoutMk cId="4155230847" sldId="2147483765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20" actId="2696"/>
          <pc:sldLayoutMkLst>
            <pc:docMk/>
            <pc:sldMasterMk cId="2519582222" sldId="2147483759"/>
            <pc:sldLayoutMk cId="941471710" sldId="2147483766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21" actId="2696"/>
          <pc:sldLayoutMkLst>
            <pc:docMk/>
            <pc:sldMasterMk cId="2519582222" sldId="2147483759"/>
            <pc:sldLayoutMk cId="4228852916" sldId="2147483767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22" actId="2696"/>
          <pc:sldLayoutMkLst>
            <pc:docMk/>
            <pc:sldMasterMk cId="2519582222" sldId="2147483759"/>
            <pc:sldLayoutMk cId="1834184362" sldId="2147483768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66" v="23" actId="2696"/>
          <pc:sldLayoutMkLst>
            <pc:docMk/>
            <pc:sldMasterMk cId="2519582222" sldId="2147483759"/>
            <pc:sldLayoutMk cId="2330948687" sldId="2147483769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82" v="24" actId="2696"/>
          <pc:sldLayoutMkLst>
            <pc:docMk/>
            <pc:sldMasterMk cId="2519582222" sldId="2147483759"/>
            <pc:sldLayoutMk cId="3487938268" sldId="2147483770"/>
          </pc:sldLayoutMkLst>
        </pc:sldLayoutChg>
        <pc:sldLayoutChg chg="del">
          <pc:chgData name="Skorczewski, Tyler" userId="51e037cb-caff-4c31-880d-f686087de38b" providerId="ADAL" clId="{04957C35-989E-4FE1-872E-26FFC9E12712}" dt="2018-06-08T03:01:20.982" v="25" actId="2696"/>
          <pc:sldLayoutMkLst>
            <pc:docMk/>
            <pc:sldMasterMk cId="2519582222" sldId="2147483759"/>
            <pc:sldLayoutMk cId="1707124893" sldId="214748377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D625A-0702-41A6-914F-17F6C2CBEBE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BC8124-D38A-41FD-AA25-2646793AF4A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98833-A93A-4B5B-82E9-E8F8F7C9AD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9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2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C1A9-4103-49D9-8AFA-89E08D8F4FF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3CF27-5039-4AF8-8F69-696CEEC12A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0C563-E6FB-4713-90AB-05C87C12086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97FB-E353-44F1-A372-E6A5F07FDA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5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82BF-77FB-4904-83B3-44BC88C410E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6DE22-159C-4CD9-B01F-A41D8B0E63C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23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42B1A-ED9E-41E0-ABBD-2E789EA42F3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A91E5-7274-4282-9B75-FAD3BA29BD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9B13-9306-4906-A474-EA0A736133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841B0-377F-4A2C-B3B9-0DE9442628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3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9053A-5028-41FC-ACBD-BD9F9011BD1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76371-1A91-41EA-8BD0-69221723DA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65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70A2-CA11-4BF3-BF4E-FD6AE349D5A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5FE3-D36D-4147-988D-5E26F97F15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80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4FB06-F7E0-423E-A215-FF2C09EA5B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06DF-EF2A-42DE-9440-89362A2072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4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47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BD55B-9DE0-4818-91AB-0A8DFD8C8A4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0425D-57F3-463C-A720-59510691D9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95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AF78-138E-4766-836B-8D72B140BEA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6AA3-1D9A-454D-8208-FAC6990D7D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12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E9B7-4560-44DB-8AF0-3E764C5741F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5C53E-00C1-4C46-B448-B8A25F5BD81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9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4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62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0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79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80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8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00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08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50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30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095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1102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105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10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73965-11B4-4BF9-BB8D-375209FE4D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3993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A664-E9AB-4C69-A959-08A68636D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8240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C4DC-3231-45D7-8DBD-6CFF273FFF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6271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AEBA1-22EC-4EA7-8C00-D432BAB57F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107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FDAA3-6FD6-4C1D-893D-C8F5A06F79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72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00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77DC-D470-4641-8955-C166E81207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9659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BE49-DD53-475C-9A45-DBEC87BAEA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6512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F2D2-D2E8-4D6A-BD50-19F576C3CE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9669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518B-C0AA-4771-8FD3-2DF77E536A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716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2400C-5B1F-450D-93D6-072DB17D54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1737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E6BAF-6A99-4CF6-A95E-B29EEF21E0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11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4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7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9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17C2C-02F9-4BC4-8284-51D60EB433F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0F31F-1541-4932-8DA0-CA3139445A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5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6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7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8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59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0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1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8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69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0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1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2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3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4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5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6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130077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0080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0081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008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4EEBA-C47F-470E-9E42-14B89EE621B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61851" y="1066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Sections 1.6-1.8, 2.1 </a:t>
            </a:r>
            <a:br>
              <a:rPr lang="en-US" dirty="0">
                <a:latin typeface="Times New Roman" pitchFamily="18" charset="0"/>
              </a:rPr>
            </a:br>
            <a:r>
              <a:rPr lang="en-US" sz="2800" dirty="0">
                <a:latin typeface="Times New Roman" pitchFamily="18" charset="0"/>
              </a:rPr>
              <a:t>Order of Operations, Part 2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Properties of Real Numbers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Simplifying Algebraic Expressions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61851" y="403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Times New Roman" pitchFamily="18" charset="0"/>
              </a:rPr>
              <a:t>You should work the homework problems in this assignment </a:t>
            </a:r>
          </a:p>
          <a:p>
            <a:pPr eaLnBrk="1" hangingPunct="1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WITHOUT A CALCULATOR</a:t>
            </a:r>
          </a:p>
          <a:p>
            <a:pPr eaLnBrk="1" hangingPunct="1"/>
            <a:r>
              <a:rPr lang="en-US" sz="3600" b="1" i="1" dirty="0">
                <a:solidFill>
                  <a:srgbClr val="9900FF"/>
                </a:solidFill>
                <a:latin typeface="Times New Roman" pitchFamily="18" charset="0"/>
              </a:rPr>
              <a:t>(after this assignment, a calculator can be used and will be available as a button in each online HW assignment)</a:t>
            </a:r>
          </a:p>
        </p:txBody>
      </p:sp>
    </p:spTree>
    <p:extLst>
      <p:ext uri="{BB962C8B-B14F-4D97-AF65-F5344CB8AC3E}">
        <p14:creationId xmlns:p14="http://schemas.microsoft.com/office/powerpoint/2010/main" val="1496286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04800" y="12192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Commutative property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addition: 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multiplication: 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lang="en-US" sz="12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Associative property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addition: 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 + 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 + 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multiplication: 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endParaRPr lang="en-US" sz="1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Distributive property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of multiplication over addition: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FontTx/>
              <a:buChar char="•"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ac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52400" y="30480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763B00"/>
              </a:buClr>
            </a:pPr>
            <a:r>
              <a:rPr lang="en-US" sz="4000" b="1" i="1" u="sng" dirty="0">
                <a:solidFill>
                  <a:srgbClr val="FF0000"/>
                </a:solidFill>
                <a:latin typeface="Times New Roman" pitchFamily="18" charset="0"/>
              </a:rPr>
              <a:t>Properties of Real Numbers</a:t>
            </a:r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48616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Sample problem from today’s homework: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91600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505075" y="3733800"/>
          <a:ext cx="3719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990170" imgH="203112" progId="">
                  <p:embed/>
                </p:oleObj>
              </mc:Choice>
              <mc:Fallback>
                <p:oleObj name="Equation" r:id="rId4" imgW="990170" imgH="203112" progId="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33800"/>
                        <a:ext cx="3719513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242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Sample problems from today’s homework: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685800"/>
            <a:ext cx="8534400" cy="246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286000" y="2209800"/>
            <a:ext cx="14478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>
              <a:solidFill>
                <a:srgbClr val="2D7927"/>
              </a:solidFill>
              <a:latin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51293"/>
            <a:ext cx="8922045" cy="286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905000" y="5181600"/>
            <a:ext cx="1447800" cy="4572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>
              <a:solidFill>
                <a:srgbClr val="2D792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65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The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 terms </a:t>
            </a:r>
            <a:r>
              <a:rPr lang="en-US">
                <a:latin typeface="Times New Roman" pitchFamily="18" charset="0"/>
              </a:rPr>
              <a:t>of an expression are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addends</a:t>
            </a:r>
            <a:r>
              <a:rPr lang="en-US">
                <a:latin typeface="Times New Roman" pitchFamily="18" charset="0"/>
              </a:rPr>
              <a:t> of the expression (parts separated by + or – signs).</a:t>
            </a:r>
            <a:endParaRPr lang="en-US" b="1" i="1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Like terms </a:t>
            </a:r>
            <a:r>
              <a:rPr lang="en-US">
                <a:latin typeface="Times New Roman" pitchFamily="18" charset="0"/>
              </a:rPr>
              <a:t>contain the same variables raised to the same powers.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33400" y="4038600"/>
            <a:ext cx="8001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SzPct val="70000"/>
              <a:buFont typeface="Wingdings" pitchFamily="2" charset="2"/>
              <a:buNone/>
            </a:pPr>
            <a:r>
              <a:rPr lang="en-US" sz="2800" b="0" i="0">
                <a:solidFill>
                  <a:srgbClr val="000000"/>
                </a:solidFill>
              </a:rPr>
              <a:t>To combine like terms, add or subtract their numerical </a:t>
            </a:r>
            <a:r>
              <a:rPr lang="en-US" sz="2800" i="0">
                <a:solidFill>
                  <a:srgbClr val="FF0000"/>
                </a:solidFill>
              </a:rPr>
              <a:t>coefficients</a:t>
            </a:r>
            <a:r>
              <a:rPr lang="en-US" sz="2800" b="0" i="0">
                <a:solidFill>
                  <a:srgbClr val="000000"/>
                </a:solidFill>
              </a:rPr>
              <a:t>, then multiply the result by the common variable factors.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3B00"/>
              </a:buClr>
              <a:buSzPct val="70000"/>
              <a:buFont typeface="Wingdings" pitchFamily="2" charset="2"/>
              <a:buNone/>
            </a:pPr>
            <a:r>
              <a:rPr lang="en-US" sz="2800" b="0" i="0">
                <a:solidFill>
                  <a:srgbClr val="000000"/>
                </a:solidFill>
              </a:rPr>
              <a:t>(The</a:t>
            </a:r>
            <a:r>
              <a:rPr lang="en-US" sz="2800" i="0">
                <a:solidFill>
                  <a:srgbClr val="000000"/>
                </a:solidFill>
              </a:rPr>
              <a:t> </a:t>
            </a:r>
            <a:r>
              <a:rPr lang="en-US" sz="2800" i="0">
                <a:solidFill>
                  <a:srgbClr val="FF0000"/>
                </a:solidFill>
              </a:rPr>
              <a:t>coefficient</a:t>
            </a:r>
            <a:r>
              <a:rPr lang="en-US" sz="2800" i="0">
                <a:solidFill>
                  <a:srgbClr val="000000"/>
                </a:solidFill>
              </a:rPr>
              <a:t> </a:t>
            </a:r>
            <a:r>
              <a:rPr lang="en-US" sz="2800" b="0" i="0">
                <a:solidFill>
                  <a:srgbClr val="000000"/>
                </a:solidFill>
              </a:rPr>
              <a:t>is the number in front of a term.)</a:t>
            </a:r>
            <a:endParaRPr lang="en-US" b="0" i="0">
              <a:solidFill>
                <a:srgbClr val="000000"/>
              </a:solidFill>
            </a:endParaRPr>
          </a:p>
        </p:txBody>
      </p:sp>
      <p:sp>
        <p:nvSpPr>
          <p:cNvPr id="54276" name="TextBox 7"/>
          <p:cNvSpPr txBox="1">
            <a:spLocks noChangeArrowheads="1"/>
          </p:cNvSpPr>
          <p:nvPr/>
        </p:nvSpPr>
        <p:spPr bwMode="auto">
          <a:xfrm>
            <a:off x="609600" y="304800"/>
            <a:ext cx="787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i="0" u="sng">
                <a:solidFill>
                  <a:srgbClr val="FF0000"/>
                </a:solidFill>
              </a:rPr>
              <a:t>Simplifying Algebraic Expressions</a:t>
            </a:r>
            <a:r>
              <a:rPr lang="en-US" sz="4000" i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5014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3124200"/>
            <a:ext cx="27432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6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+ 7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19</a:t>
            </a:r>
            <a:r>
              <a:rPr lang="en-US" i="1">
                <a:latin typeface="Times New Roman" pitchFamily="18" charset="0"/>
              </a:rPr>
              <a:t>xy</a:t>
            </a:r>
            <a:r>
              <a:rPr lang="en-US">
                <a:latin typeface="Times New Roman" pitchFamily="18" charset="0"/>
              </a:rPr>
              <a:t> – 30</a:t>
            </a:r>
            <a:r>
              <a:rPr lang="en-US" i="1">
                <a:latin typeface="Times New Roman" pitchFamily="18" charset="0"/>
              </a:rPr>
              <a:t>xy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13</a:t>
            </a:r>
            <a:r>
              <a:rPr lang="en-US" i="1">
                <a:latin typeface="Times New Roman" pitchFamily="18" charset="0"/>
              </a:rPr>
              <a:t>xy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– 7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124200"/>
            <a:ext cx="38100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13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-11</a:t>
            </a:r>
            <a:r>
              <a:rPr lang="en-US" i="1">
                <a:latin typeface="Times New Roman" pitchFamily="18" charset="0"/>
              </a:rPr>
              <a:t>xy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Can’t be combined 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(since the terms are not like terms)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04800" y="838200"/>
            <a:ext cx="6172200" cy="914400"/>
            <a:chOff x="192" y="1152"/>
            <a:chExt cx="3888" cy="576"/>
          </a:xfrm>
        </p:grpSpPr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192" y="1152"/>
              <a:ext cx="38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i="1">
                <a:solidFill>
                  <a:srgbClr val="2D7927"/>
                </a:solidFill>
                <a:latin typeface="Times New Roman" pitchFamily="18" charset="0"/>
              </a:endParaRPr>
            </a:p>
          </p:txBody>
        </p:sp>
        <p:sp>
          <p:nvSpPr>
            <p:cNvPr id="55304" name="Text Box 6"/>
            <p:cNvSpPr txBox="1">
              <a:spLocks noChangeArrowheads="1"/>
            </p:cNvSpPr>
            <p:nvPr/>
          </p:nvSpPr>
          <p:spPr bwMode="auto">
            <a:xfrm>
              <a:off x="288" y="1248"/>
              <a:ext cx="37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accent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i="0">
                  <a:solidFill>
                    <a:srgbClr val="422100"/>
                  </a:solidFill>
                </a:rPr>
                <a:t>Examples of Combining Terms</a:t>
              </a:r>
            </a:p>
          </p:txBody>
        </p:sp>
      </p:grp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49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0">
                <a:solidFill>
                  <a:srgbClr val="522900"/>
                </a:solidFill>
              </a:rPr>
              <a:t>Terms Before Combining	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2209800"/>
            <a:ext cx="394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i="0">
                <a:solidFill>
                  <a:srgbClr val="522900"/>
                </a:solidFill>
              </a:rPr>
              <a:t>After Combining Terms</a:t>
            </a:r>
            <a:endParaRPr lang="en-US" sz="2800">
              <a:solidFill>
                <a:srgbClr val="2D7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2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048000"/>
            <a:ext cx="582061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Sample problems from today’s homework: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00600" y="4981302"/>
            <a:ext cx="1447800" cy="73369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>
              <a:solidFill>
                <a:srgbClr val="2D7927"/>
              </a:solidFill>
              <a:latin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838200"/>
            <a:ext cx="7002719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362200" y="2286000"/>
            <a:ext cx="1066800" cy="4953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>
              <a:solidFill>
                <a:srgbClr val="2D792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84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654050"/>
            <a:ext cx="8229600" cy="1323975"/>
          </a:xfrm>
        </p:spPr>
        <p:txBody>
          <a:bodyPr anchor="t"/>
          <a:lstStyle/>
          <a:p>
            <a:pPr eaLnBrk="1" hangingPunct="1"/>
            <a:r>
              <a:rPr lang="en-US" sz="3600" b="1" i="1">
                <a:solidFill>
                  <a:srgbClr val="0000FF"/>
                </a:solidFill>
                <a:latin typeface="Times New Roman" pitchFamily="18" charset="0"/>
              </a:rPr>
              <a:t>Working with positive and negative signs</a:t>
            </a:r>
            <a:endParaRPr lang="en-US" sz="3600" b="1">
              <a:solidFill>
                <a:srgbClr val="0000FF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280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CA" sz="2800" b="1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CA" sz="2800" b="1">
                <a:solidFill>
                  <a:srgbClr val="00B050"/>
                </a:solidFill>
                <a:cs typeface="Times New Roman" pitchFamily="18" charset="0"/>
              </a:rPr>
              <a:t>number line</a:t>
            </a:r>
            <a:r>
              <a:rPr lang="en-CA" sz="2800" b="1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CA" sz="2800">
                <a:solidFill>
                  <a:prstClr val="black"/>
                </a:solidFill>
                <a:cs typeface="Times New Roman" pitchFamily="18" charset="0"/>
              </a:rPr>
              <a:t>is a line on which each point is associated with a number.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048000"/>
            <a:ext cx="4783138" cy="641350"/>
            <a:chOff x="1163" y="1824"/>
            <a:chExt cx="3013" cy="404"/>
          </a:xfrm>
        </p:grpSpPr>
        <p:sp>
          <p:nvSpPr>
            <p:cNvPr id="9227" name="Line 5"/>
            <p:cNvSpPr>
              <a:spLocks noChangeShapeType="1"/>
            </p:cNvSpPr>
            <p:nvPr/>
          </p:nvSpPr>
          <p:spPr bwMode="auto">
            <a:xfrm flipV="1">
              <a:off x="1163" y="1938"/>
              <a:ext cx="301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8" name="Line 6"/>
            <p:cNvSpPr>
              <a:spLocks noChangeShapeType="1"/>
            </p:cNvSpPr>
            <p:nvPr/>
          </p:nvSpPr>
          <p:spPr bwMode="auto">
            <a:xfrm>
              <a:off x="192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9" name="Line 7"/>
            <p:cNvSpPr>
              <a:spLocks noChangeShapeType="1"/>
            </p:cNvSpPr>
            <p:nvPr/>
          </p:nvSpPr>
          <p:spPr bwMode="auto">
            <a:xfrm>
              <a:off x="143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0" name="Line 8"/>
            <p:cNvSpPr>
              <a:spLocks noChangeShapeType="1"/>
            </p:cNvSpPr>
            <p:nvPr/>
          </p:nvSpPr>
          <p:spPr bwMode="auto">
            <a:xfrm>
              <a:off x="217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1" name="Line 9"/>
            <p:cNvSpPr>
              <a:spLocks noChangeShapeType="1"/>
            </p:cNvSpPr>
            <p:nvPr/>
          </p:nvSpPr>
          <p:spPr bwMode="auto">
            <a:xfrm>
              <a:off x="242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2" name="Text Box 10"/>
            <p:cNvSpPr txBox="1">
              <a:spLocks noChangeArrowheads="1"/>
            </p:cNvSpPr>
            <p:nvPr/>
          </p:nvSpPr>
          <p:spPr bwMode="auto">
            <a:xfrm>
              <a:off x="309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9233" name="Text Box 11"/>
            <p:cNvSpPr txBox="1">
              <a:spLocks noChangeArrowheads="1"/>
            </p:cNvSpPr>
            <p:nvPr/>
          </p:nvSpPr>
          <p:spPr bwMode="auto">
            <a:xfrm>
              <a:off x="1984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2</a:t>
              </a:r>
            </a:p>
          </p:txBody>
        </p:sp>
        <p:sp>
          <p:nvSpPr>
            <p:cNvPr id="9234" name="Line 12"/>
            <p:cNvSpPr>
              <a:spLocks noChangeShapeType="1"/>
            </p:cNvSpPr>
            <p:nvPr/>
          </p:nvSpPr>
          <p:spPr bwMode="auto">
            <a:xfrm>
              <a:off x="167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5" name="Text Box 13"/>
            <p:cNvSpPr txBox="1">
              <a:spLocks noChangeArrowheads="1"/>
            </p:cNvSpPr>
            <p:nvPr/>
          </p:nvSpPr>
          <p:spPr bwMode="auto">
            <a:xfrm>
              <a:off x="2584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>
              <a:off x="2929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7" name="Line 15"/>
            <p:cNvSpPr>
              <a:spLocks noChangeShapeType="1"/>
            </p:cNvSpPr>
            <p:nvPr/>
          </p:nvSpPr>
          <p:spPr bwMode="auto">
            <a:xfrm>
              <a:off x="3181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>
              <a:off x="343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>
              <a:off x="2677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>
              <a:off x="368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39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2" name="Text Box 20"/>
            <p:cNvSpPr txBox="1">
              <a:spLocks noChangeArrowheads="1"/>
            </p:cNvSpPr>
            <p:nvPr/>
          </p:nvSpPr>
          <p:spPr bwMode="auto">
            <a:xfrm>
              <a:off x="2840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9243" name="Text Box 21"/>
            <p:cNvSpPr txBox="1">
              <a:spLocks noChangeArrowheads="1"/>
            </p:cNvSpPr>
            <p:nvPr/>
          </p:nvSpPr>
          <p:spPr bwMode="auto">
            <a:xfrm>
              <a:off x="333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9244" name="Text Box 22"/>
            <p:cNvSpPr txBox="1">
              <a:spLocks noChangeArrowheads="1"/>
            </p:cNvSpPr>
            <p:nvPr/>
          </p:nvSpPr>
          <p:spPr bwMode="auto">
            <a:xfrm>
              <a:off x="3588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9245" name="Text Box 23"/>
            <p:cNvSpPr txBox="1">
              <a:spLocks noChangeArrowheads="1"/>
            </p:cNvSpPr>
            <p:nvPr/>
          </p:nvSpPr>
          <p:spPr bwMode="auto">
            <a:xfrm>
              <a:off x="3842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246" name="Text Box 24"/>
            <p:cNvSpPr txBox="1">
              <a:spLocks noChangeArrowheads="1"/>
            </p:cNvSpPr>
            <p:nvPr/>
          </p:nvSpPr>
          <p:spPr bwMode="auto">
            <a:xfrm>
              <a:off x="224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1</a:t>
              </a:r>
            </a:p>
          </p:txBody>
        </p:sp>
        <p:sp>
          <p:nvSpPr>
            <p:cNvPr id="9247" name="Text Box 25"/>
            <p:cNvSpPr txBox="1">
              <a:spLocks noChangeArrowheads="1"/>
            </p:cNvSpPr>
            <p:nvPr/>
          </p:nvSpPr>
          <p:spPr bwMode="auto">
            <a:xfrm>
              <a:off x="172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3</a:t>
              </a:r>
            </a:p>
          </p:txBody>
        </p:sp>
        <p:sp>
          <p:nvSpPr>
            <p:cNvPr id="9248" name="Text Box 26"/>
            <p:cNvSpPr txBox="1">
              <a:spLocks noChangeArrowheads="1"/>
            </p:cNvSpPr>
            <p:nvPr/>
          </p:nvSpPr>
          <p:spPr bwMode="auto">
            <a:xfrm>
              <a:off x="151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4</a:t>
              </a:r>
            </a:p>
          </p:txBody>
        </p:sp>
        <p:sp>
          <p:nvSpPr>
            <p:cNvPr id="9249" name="Text Box 27"/>
            <p:cNvSpPr txBox="1">
              <a:spLocks noChangeArrowheads="1"/>
            </p:cNvSpPr>
            <p:nvPr/>
          </p:nvSpPr>
          <p:spPr bwMode="auto">
            <a:xfrm>
              <a:off x="124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5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209800" y="3749675"/>
            <a:ext cx="2362200" cy="974725"/>
            <a:chOff x="1296" y="2256"/>
            <a:chExt cx="1488" cy="614"/>
          </a:xfrm>
        </p:grpSpPr>
        <p:sp>
          <p:nvSpPr>
            <p:cNvPr id="9225" name="Text Box 29"/>
            <p:cNvSpPr txBox="1">
              <a:spLocks noChangeArrowheads="1"/>
            </p:cNvSpPr>
            <p:nvPr/>
          </p:nvSpPr>
          <p:spPr bwMode="auto">
            <a:xfrm>
              <a:off x="1488" y="2352"/>
              <a:ext cx="12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CA" b="1">
                  <a:solidFill>
                    <a:srgbClr val="0F6FC6"/>
                  </a:solidFill>
                  <a:cs typeface="Times New Roman" pitchFamily="18" charset="0"/>
                </a:rPr>
                <a:t>Negative numbers</a:t>
              </a:r>
              <a:endParaRPr lang="en-CA">
                <a:solidFill>
                  <a:srgbClr val="0F6FC6"/>
                </a:solidFill>
                <a:cs typeface="Times New Roman" pitchFamily="18" charset="0"/>
              </a:endParaRPr>
            </a:p>
          </p:txBody>
        </p:sp>
        <p:sp>
          <p:nvSpPr>
            <p:cNvPr id="9226" name="AutoShape 30"/>
            <p:cNvSpPr>
              <a:spLocks/>
            </p:cNvSpPr>
            <p:nvPr/>
          </p:nvSpPr>
          <p:spPr bwMode="auto">
            <a:xfrm rot="5400000">
              <a:off x="1813" y="1739"/>
              <a:ext cx="96" cy="1129"/>
            </a:xfrm>
            <a:prstGeom prst="rightBrace">
              <a:avLst>
                <a:gd name="adj1" fmla="val 98003"/>
                <a:gd name="adj2" fmla="val 50000"/>
              </a:avLst>
            </a:prstGeom>
            <a:noFill/>
            <a:ln w="635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648200" y="3733800"/>
            <a:ext cx="2286000" cy="974725"/>
            <a:chOff x="2880" y="2304"/>
            <a:chExt cx="1440" cy="614"/>
          </a:xfrm>
        </p:grpSpPr>
        <p:sp>
          <p:nvSpPr>
            <p:cNvPr id="9223" name="Text Box 32"/>
            <p:cNvSpPr txBox="1">
              <a:spLocks noChangeArrowheads="1"/>
            </p:cNvSpPr>
            <p:nvPr/>
          </p:nvSpPr>
          <p:spPr bwMode="auto">
            <a:xfrm>
              <a:off x="3072" y="2400"/>
              <a:ext cx="124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CA" b="1">
                  <a:solidFill>
                    <a:srgbClr val="0F6FC6"/>
                  </a:solidFill>
                  <a:cs typeface="Times New Roman" pitchFamily="18" charset="0"/>
                </a:rPr>
                <a:t>Positive numbers</a:t>
              </a:r>
              <a:endParaRPr lang="en-CA">
                <a:solidFill>
                  <a:srgbClr val="0F6FC6"/>
                </a:solidFill>
                <a:cs typeface="Times New Roman" pitchFamily="18" charset="0"/>
              </a:endParaRPr>
            </a:p>
          </p:txBody>
        </p:sp>
        <p:sp>
          <p:nvSpPr>
            <p:cNvPr id="9224" name="AutoShape 33"/>
            <p:cNvSpPr>
              <a:spLocks/>
            </p:cNvSpPr>
            <p:nvPr/>
          </p:nvSpPr>
          <p:spPr bwMode="auto">
            <a:xfrm rot="5400000">
              <a:off x="3385" y="1799"/>
              <a:ext cx="96" cy="1106"/>
            </a:xfrm>
            <a:prstGeom prst="rightBrace">
              <a:avLst>
                <a:gd name="adj1" fmla="val 96007"/>
                <a:gd name="adj2" fmla="val 50000"/>
              </a:avLst>
            </a:prstGeom>
            <a:noFill/>
            <a:ln w="635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11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5105400"/>
            <a:ext cx="5943600" cy="1174750"/>
            <a:chOff x="1163" y="1824"/>
            <a:chExt cx="3013" cy="404"/>
          </a:xfrm>
        </p:grpSpPr>
        <p:sp>
          <p:nvSpPr>
            <p:cNvPr id="10252" name="Line 5"/>
            <p:cNvSpPr>
              <a:spLocks noChangeShapeType="1"/>
            </p:cNvSpPr>
            <p:nvPr/>
          </p:nvSpPr>
          <p:spPr bwMode="auto">
            <a:xfrm flipV="1">
              <a:off x="1163" y="1938"/>
              <a:ext cx="301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92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43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17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6" name="Line 9"/>
            <p:cNvSpPr>
              <a:spLocks noChangeShapeType="1"/>
            </p:cNvSpPr>
            <p:nvPr/>
          </p:nvSpPr>
          <p:spPr bwMode="auto">
            <a:xfrm>
              <a:off x="242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7" name="Text Box 10"/>
            <p:cNvSpPr txBox="1">
              <a:spLocks noChangeArrowheads="1"/>
            </p:cNvSpPr>
            <p:nvPr/>
          </p:nvSpPr>
          <p:spPr bwMode="auto">
            <a:xfrm>
              <a:off x="309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0258" name="Text Box 11"/>
            <p:cNvSpPr txBox="1">
              <a:spLocks noChangeArrowheads="1"/>
            </p:cNvSpPr>
            <p:nvPr/>
          </p:nvSpPr>
          <p:spPr bwMode="auto">
            <a:xfrm>
              <a:off x="1984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2</a:t>
              </a:r>
            </a:p>
          </p:txBody>
        </p:sp>
        <p:sp>
          <p:nvSpPr>
            <p:cNvPr id="10259" name="Line 12"/>
            <p:cNvSpPr>
              <a:spLocks noChangeShapeType="1"/>
            </p:cNvSpPr>
            <p:nvPr/>
          </p:nvSpPr>
          <p:spPr bwMode="auto">
            <a:xfrm>
              <a:off x="167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0" name="Text Box 13"/>
            <p:cNvSpPr txBox="1">
              <a:spLocks noChangeArrowheads="1"/>
            </p:cNvSpPr>
            <p:nvPr/>
          </p:nvSpPr>
          <p:spPr bwMode="auto">
            <a:xfrm>
              <a:off x="2584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261" name="Line 14"/>
            <p:cNvSpPr>
              <a:spLocks noChangeShapeType="1"/>
            </p:cNvSpPr>
            <p:nvPr/>
          </p:nvSpPr>
          <p:spPr bwMode="auto">
            <a:xfrm>
              <a:off x="2929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2" name="Line 15"/>
            <p:cNvSpPr>
              <a:spLocks noChangeShapeType="1"/>
            </p:cNvSpPr>
            <p:nvPr/>
          </p:nvSpPr>
          <p:spPr bwMode="auto">
            <a:xfrm>
              <a:off x="3181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3" name="Line 16"/>
            <p:cNvSpPr>
              <a:spLocks noChangeShapeType="1"/>
            </p:cNvSpPr>
            <p:nvPr/>
          </p:nvSpPr>
          <p:spPr bwMode="auto">
            <a:xfrm>
              <a:off x="343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4" name="Line 17"/>
            <p:cNvSpPr>
              <a:spLocks noChangeShapeType="1"/>
            </p:cNvSpPr>
            <p:nvPr/>
          </p:nvSpPr>
          <p:spPr bwMode="auto">
            <a:xfrm>
              <a:off x="2677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5" name="Line 18"/>
            <p:cNvSpPr>
              <a:spLocks noChangeShapeType="1"/>
            </p:cNvSpPr>
            <p:nvPr/>
          </p:nvSpPr>
          <p:spPr bwMode="auto">
            <a:xfrm>
              <a:off x="368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6" name="Line 19"/>
            <p:cNvSpPr>
              <a:spLocks noChangeShapeType="1"/>
            </p:cNvSpPr>
            <p:nvPr/>
          </p:nvSpPr>
          <p:spPr bwMode="auto">
            <a:xfrm>
              <a:off x="39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7" name="Text Box 20"/>
            <p:cNvSpPr txBox="1">
              <a:spLocks noChangeArrowheads="1"/>
            </p:cNvSpPr>
            <p:nvPr/>
          </p:nvSpPr>
          <p:spPr bwMode="auto">
            <a:xfrm>
              <a:off x="2840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0268" name="Text Box 21"/>
            <p:cNvSpPr txBox="1">
              <a:spLocks noChangeArrowheads="1"/>
            </p:cNvSpPr>
            <p:nvPr/>
          </p:nvSpPr>
          <p:spPr bwMode="auto">
            <a:xfrm>
              <a:off x="333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0269" name="Text Box 22"/>
            <p:cNvSpPr txBox="1">
              <a:spLocks noChangeArrowheads="1"/>
            </p:cNvSpPr>
            <p:nvPr/>
          </p:nvSpPr>
          <p:spPr bwMode="auto">
            <a:xfrm>
              <a:off x="3588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0270" name="Text Box 23"/>
            <p:cNvSpPr txBox="1">
              <a:spLocks noChangeArrowheads="1"/>
            </p:cNvSpPr>
            <p:nvPr/>
          </p:nvSpPr>
          <p:spPr bwMode="auto">
            <a:xfrm>
              <a:off x="3842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0271" name="Text Box 24"/>
            <p:cNvSpPr txBox="1">
              <a:spLocks noChangeArrowheads="1"/>
            </p:cNvSpPr>
            <p:nvPr/>
          </p:nvSpPr>
          <p:spPr bwMode="auto">
            <a:xfrm>
              <a:off x="224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1</a:t>
              </a:r>
            </a:p>
          </p:txBody>
        </p:sp>
        <p:sp>
          <p:nvSpPr>
            <p:cNvPr id="10272" name="Text Box 25"/>
            <p:cNvSpPr txBox="1">
              <a:spLocks noChangeArrowheads="1"/>
            </p:cNvSpPr>
            <p:nvPr/>
          </p:nvSpPr>
          <p:spPr bwMode="auto">
            <a:xfrm>
              <a:off x="172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3</a:t>
              </a:r>
            </a:p>
          </p:txBody>
        </p:sp>
        <p:sp>
          <p:nvSpPr>
            <p:cNvPr id="10273" name="Text Box 26"/>
            <p:cNvSpPr txBox="1">
              <a:spLocks noChangeArrowheads="1"/>
            </p:cNvSpPr>
            <p:nvPr/>
          </p:nvSpPr>
          <p:spPr bwMode="auto">
            <a:xfrm>
              <a:off x="151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4</a:t>
              </a:r>
            </a:p>
          </p:txBody>
        </p:sp>
        <p:sp>
          <p:nvSpPr>
            <p:cNvPr id="10274" name="Text Box 27"/>
            <p:cNvSpPr txBox="1">
              <a:spLocks noChangeArrowheads="1"/>
            </p:cNvSpPr>
            <p:nvPr/>
          </p:nvSpPr>
          <p:spPr bwMode="auto">
            <a:xfrm>
              <a:off x="124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5</a:t>
              </a:r>
            </a:p>
          </p:txBody>
        </p:sp>
      </p:grpSp>
      <p:sp>
        <p:nvSpPr>
          <p:cNvPr id="2052" name="TextBox 33"/>
          <p:cNvSpPr txBox="1">
            <a:spLocks noChangeArrowheads="1"/>
          </p:cNvSpPr>
          <p:nvPr/>
        </p:nvSpPr>
        <p:spPr bwMode="auto">
          <a:xfrm>
            <a:off x="457200" y="304800"/>
            <a:ext cx="77866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>To add two numbers, especially if one (or both) of them is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>negative, it often helps to picture them on a number line.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</a:rPr>
              <a:t> </a:t>
            </a:r>
            <a:br>
              <a:rPr lang="en-US" b="1">
                <a:solidFill>
                  <a:srgbClr val="0000FF"/>
                </a:solidFill>
              </a:rPr>
            </a:br>
            <a:r>
              <a:rPr lang="en-US" sz="3600" b="1">
                <a:solidFill>
                  <a:srgbClr val="FF0000"/>
                </a:solidFill>
              </a:rPr>
              <a:t>Example 1 :</a:t>
            </a:r>
            <a:r>
              <a:rPr lang="en-US" sz="3600" b="1">
                <a:solidFill>
                  <a:srgbClr val="0000FF"/>
                </a:solidFill>
              </a:rPr>
              <a:t>  3 + </a:t>
            </a:r>
            <a:r>
              <a:rPr lang="en-US" sz="3600" b="1">
                <a:solidFill>
                  <a:srgbClr val="00B050"/>
                </a:solidFill>
              </a:rPr>
              <a:t>(-5)</a:t>
            </a:r>
            <a:endParaRPr lang="en-US" sz="360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2000" y="22860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Locate the first number on the number line.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 Starting from that number, if the second number is positive, move to the right by that many units. If it’s negative, move to the left that many units.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5791994" y="47236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5937250" y="3886200"/>
          <a:ext cx="539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9700" imgH="228600" progId="">
                  <p:embed/>
                </p:oleObj>
              </mc:Choice>
              <mc:Fallback>
                <p:oleObj name="Equation" r:id="rId4" imgW="139700" imgH="228600" progId="">
                  <p:embed/>
                  <p:pic>
                    <p:nvPicPr>
                      <p:cNvPr id="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886200"/>
                        <a:ext cx="539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>
            <a:off x="3581400" y="4267200"/>
            <a:ext cx="23622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5200" y="3810000"/>
            <a:ext cx="26638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            (-5)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B05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B050"/>
                </a:solidFill>
              </a:rPr>
              <a:t>(Count 5 units to the </a:t>
            </a:r>
            <a:r>
              <a:rPr lang="en-US" sz="1400" b="1" u="sng">
                <a:solidFill>
                  <a:srgbClr val="00B050"/>
                </a:solidFill>
              </a:rPr>
              <a:t>left</a:t>
            </a:r>
            <a:r>
              <a:rPr lang="en-US" sz="1400" b="1">
                <a:solidFill>
                  <a:srgbClr val="00B050"/>
                </a:solidFill>
              </a:rPr>
              <a:t> from 3)</a:t>
            </a:r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6200000" flipH="1">
            <a:off x="3277394" y="50284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 flipH="1" flipV="1">
            <a:off x="3201194" y="5866606"/>
            <a:ext cx="762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590800" y="6243638"/>
            <a:ext cx="1981200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Answer is: -2</a:t>
            </a:r>
            <a:endParaRPr lang="en-US" sz="1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9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/>
          </p:cNvGrpSpPr>
          <p:nvPr/>
        </p:nvGrpSpPr>
        <p:grpSpPr bwMode="auto">
          <a:xfrm>
            <a:off x="1600200" y="5105400"/>
            <a:ext cx="5943600" cy="1174750"/>
            <a:chOff x="1163" y="1824"/>
            <a:chExt cx="3013" cy="404"/>
          </a:xfrm>
        </p:grpSpPr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 flipV="1">
              <a:off x="1163" y="1938"/>
              <a:ext cx="301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192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143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217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242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1" name="Text Box 10"/>
            <p:cNvSpPr txBox="1">
              <a:spLocks noChangeArrowheads="1"/>
            </p:cNvSpPr>
            <p:nvPr/>
          </p:nvSpPr>
          <p:spPr bwMode="auto">
            <a:xfrm>
              <a:off x="309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1282" name="Text Box 11"/>
            <p:cNvSpPr txBox="1">
              <a:spLocks noChangeArrowheads="1"/>
            </p:cNvSpPr>
            <p:nvPr/>
          </p:nvSpPr>
          <p:spPr bwMode="auto">
            <a:xfrm>
              <a:off x="1984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2</a:t>
              </a:r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1678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4" name="Text Box 13"/>
            <p:cNvSpPr txBox="1">
              <a:spLocks noChangeArrowheads="1"/>
            </p:cNvSpPr>
            <p:nvPr/>
          </p:nvSpPr>
          <p:spPr bwMode="auto">
            <a:xfrm>
              <a:off x="2584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2929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>
              <a:off x="3181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7" name="Line 16"/>
            <p:cNvSpPr>
              <a:spLocks noChangeShapeType="1"/>
            </p:cNvSpPr>
            <p:nvPr/>
          </p:nvSpPr>
          <p:spPr bwMode="auto">
            <a:xfrm>
              <a:off x="3432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>
              <a:off x="2677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9" name="Line 18"/>
            <p:cNvSpPr>
              <a:spLocks noChangeShapeType="1"/>
            </p:cNvSpPr>
            <p:nvPr/>
          </p:nvSpPr>
          <p:spPr bwMode="auto">
            <a:xfrm>
              <a:off x="368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0" name="Line 19"/>
            <p:cNvSpPr>
              <a:spLocks noChangeShapeType="1"/>
            </p:cNvSpPr>
            <p:nvPr/>
          </p:nvSpPr>
          <p:spPr bwMode="auto">
            <a:xfrm>
              <a:off x="39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1" name="Text Box 20"/>
            <p:cNvSpPr txBox="1">
              <a:spLocks noChangeArrowheads="1"/>
            </p:cNvSpPr>
            <p:nvPr/>
          </p:nvSpPr>
          <p:spPr bwMode="auto">
            <a:xfrm>
              <a:off x="2840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1292" name="Text Box 21"/>
            <p:cNvSpPr txBox="1">
              <a:spLocks noChangeArrowheads="1"/>
            </p:cNvSpPr>
            <p:nvPr/>
          </p:nvSpPr>
          <p:spPr bwMode="auto">
            <a:xfrm>
              <a:off x="3331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1293" name="Text Box 22"/>
            <p:cNvSpPr txBox="1">
              <a:spLocks noChangeArrowheads="1"/>
            </p:cNvSpPr>
            <p:nvPr/>
          </p:nvSpPr>
          <p:spPr bwMode="auto">
            <a:xfrm>
              <a:off x="3588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1294" name="Text Box 23"/>
            <p:cNvSpPr txBox="1">
              <a:spLocks noChangeArrowheads="1"/>
            </p:cNvSpPr>
            <p:nvPr/>
          </p:nvSpPr>
          <p:spPr bwMode="auto">
            <a:xfrm>
              <a:off x="3842" y="2016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224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1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172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3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10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4</a:t>
              </a:r>
            </a:p>
          </p:txBody>
        </p:sp>
        <p:sp>
          <p:nvSpPr>
            <p:cNvPr id="11298" name="Text Box 27"/>
            <p:cNvSpPr txBox="1">
              <a:spLocks noChangeArrowheads="1"/>
            </p:cNvSpPr>
            <p:nvPr/>
          </p:nvSpPr>
          <p:spPr bwMode="auto">
            <a:xfrm>
              <a:off x="1248" y="2016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– 5</a:t>
              </a:r>
            </a:p>
          </p:txBody>
        </p:sp>
      </p:grpSp>
      <p:sp>
        <p:nvSpPr>
          <p:cNvPr id="11267" name="TextBox 33"/>
          <p:cNvSpPr txBox="1">
            <a:spLocks noChangeArrowheads="1"/>
          </p:cNvSpPr>
          <p:nvPr/>
        </p:nvSpPr>
        <p:spPr bwMode="auto">
          <a:xfrm>
            <a:off x="533400" y="381000"/>
            <a:ext cx="480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br>
              <a:rPr lang="en-US" b="1">
                <a:solidFill>
                  <a:srgbClr val="0000FF"/>
                </a:solidFill>
              </a:rPr>
            </a:br>
            <a:r>
              <a:rPr lang="en-US" sz="3600" b="1">
                <a:solidFill>
                  <a:srgbClr val="FF0000"/>
                </a:solidFill>
              </a:rPr>
              <a:t>Example 2:</a:t>
            </a:r>
            <a:r>
              <a:rPr lang="en-US" sz="3600" b="1">
                <a:solidFill>
                  <a:srgbClr val="0000FF"/>
                </a:solidFill>
              </a:rPr>
              <a:t>  -2 + </a:t>
            </a:r>
            <a:r>
              <a:rPr lang="en-US" sz="3600" b="1">
                <a:solidFill>
                  <a:srgbClr val="00B050"/>
                </a:solidFill>
              </a:rPr>
              <a:t>(-3)</a:t>
            </a:r>
            <a:endParaRPr lang="en-US" sz="360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2000" y="22860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Locate the first number on the number line.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 Start from that first number. The second number is negative, so move to the </a:t>
            </a:r>
            <a:r>
              <a:rPr lang="en-US">
                <a:solidFill>
                  <a:srgbClr val="00B050"/>
                </a:solidFill>
              </a:rPr>
              <a:t>left</a:t>
            </a:r>
            <a:r>
              <a:rPr lang="en-US">
                <a:solidFill>
                  <a:prstClr val="black"/>
                </a:solidFill>
              </a:rPr>
              <a:t> by that many units.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3277394" y="50284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3124200" y="4343400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79279" imgH="215806" progId="">
                  <p:embed/>
                </p:oleObj>
              </mc:Choice>
              <mc:Fallback>
                <p:oleObj name="Equation" r:id="rId4" imgW="279279" imgH="215806" progId="">
                  <p:embed/>
                  <p:pic>
                    <p:nvPicPr>
                      <p:cNvPr id="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>
            <a:off x="2133600" y="4267200"/>
            <a:ext cx="14478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85800" y="3733800"/>
            <a:ext cx="27241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                         (-3)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B05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B050"/>
                </a:solidFill>
              </a:rPr>
              <a:t>(Count 3 units to the </a:t>
            </a:r>
            <a:r>
              <a:rPr lang="en-US" sz="1400" b="1" u="sng">
                <a:solidFill>
                  <a:srgbClr val="00B050"/>
                </a:solidFill>
              </a:rPr>
              <a:t>left</a:t>
            </a:r>
            <a:r>
              <a:rPr lang="en-US" sz="1400" b="1">
                <a:solidFill>
                  <a:srgbClr val="00B050"/>
                </a:solidFill>
              </a:rPr>
              <a:t> from -2)</a:t>
            </a:r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6200000" flipH="1">
            <a:off x="1829594" y="5028406"/>
            <a:ext cx="6096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 flipH="1" flipV="1">
            <a:off x="1753394" y="5866606"/>
            <a:ext cx="7620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143000" y="6248400"/>
            <a:ext cx="1981200" cy="461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B050"/>
                </a:solidFill>
              </a:rPr>
              <a:t>Answer is: -5</a:t>
            </a:r>
            <a:endParaRPr lang="en-US" sz="1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35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5265629" cy="306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4638"/>
            <a:ext cx="6705600" cy="12652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Sample homework problem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5334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19200" y="3200400"/>
            <a:ext cx="6705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Compare to this problem</a:t>
            </a:r>
            <a:r>
              <a:rPr lang="en-US" dirty="0"/>
              <a:t>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25" y="4131469"/>
            <a:ext cx="47344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76125" y="5791200"/>
            <a:ext cx="4582075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828800"/>
          </a:xfrm>
        </p:spPr>
        <p:txBody>
          <a:bodyPr/>
          <a:lstStyle/>
          <a:p>
            <a:pPr>
              <a:buClr>
                <a:schemeClr val="tx2"/>
              </a:buClr>
              <a:buSzPct val="125000"/>
              <a:buFontTx/>
              <a:buNone/>
            </a:pPr>
            <a:r>
              <a:rPr lang="en-US" sz="2800" b="1" u="sng">
                <a:solidFill>
                  <a:srgbClr val="0000FF"/>
                </a:solidFill>
                <a:latin typeface="Times New Roman" pitchFamily="18" charset="0"/>
              </a:rPr>
              <a:t>Absolute Value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chemeClr val="tx2"/>
              </a:buClr>
              <a:buSzPct val="125000"/>
            </a:pPr>
            <a:endParaRPr lang="en-US" sz="2800" b="1" u="sng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buClr>
                <a:schemeClr val="tx2"/>
              </a:buClr>
              <a:buSzPct val="125000"/>
            </a:pPr>
            <a:r>
              <a:rPr lang="en-US" sz="2800">
                <a:latin typeface="Times New Roman" pitchFamily="18" charset="0"/>
              </a:rPr>
              <a:t>The</a:t>
            </a:r>
            <a:r>
              <a:rPr lang="en-US" sz="2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</a:rPr>
              <a:t>absolute value</a:t>
            </a:r>
            <a:r>
              <a:rPr lang="en-US" sz="2800">
                <a:latin typeface="Times New Roman" pitchFamily="18" charset="0"/>
              </a:rPr>
              <a:t> of a number is the distance of that number away from 0 on a number line.</a:t>
            </a:r>
          </a:p>
          <a:p>
            <a:pPr lvl="1">
              <a:buFontTx/>
              <a:buNone/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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 0 always, since distances are non-negative.</a:t>
            </a:r>
          </a:p>
          <a:p>
            <a:pPr lvl="1">
              <a:buFontTx/>
              <a:buNone/>
            </a:pPr>
            <a:r>
              <a:rPr lang="en-US" sz="2400">
                <a:latin typeface="Times New Roman" pitchFamily="18" charset="0"/>
              </a:rPr>
              <a:t>(We say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non-negative</a:t>
            </a:r>
            <a:r>
              <a:rPr lang="en-US" sz="2400">
                <a:latin typeface="Times New Roman" pitchFamily="18" charset="0"/>
              </a:rPr>
              <a:t> to include positive numbers and zero.)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371600" y="3648075"/>
            <a:ext cx="75453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 a= a, if a is 0 or a positive number.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          Example: |0| = 0,  10=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Arial" charset="0"/>
              <a:cs typeface="Arial" charset="0"/>
              <a:sym typeface="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 a= -a, if a is a negative number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          </a:t>
            </a:r>
            <a:r>
              <a:rPr lang="en-US" sz="320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Example: -10= -(-10)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5936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Examples</a:t>
            </a:r>
            <a:r>
              <a:rPr lang="en-US"/>
              <a:t>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sz="4000" dirty="0">
                <a:sym typeface="Symbol" pitchFamily="18" charset="2"/>
              </a:rPr>
              <a:t>   </a:t>
            </a:r>
            <a:r>
              <a:rPr lang="en-US" sz="4000" i="1" dirty="0">
                <a:sym typeface="Symbol" pitchFamily="18" charset="2"/>
              </a:rPr>
              <a:t>5</a:t>
            </a:r>
            <a:r>
              <a:rPr lang="en-US" sz="4000" dirty="0">
                <a:sym typeface="Symbol" pitchFamily="18" charset="2"/>
              </a:rPr>
              <a:t></a:t>
            </a:r>
            <a:r>
              <a:rPr lang="en-US" sz="4000" dirty="0"/>
              <a:t> = 5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>
                <a:sym typeface="Symbol" pitchFamily="18" charset="2"/>
              </a:rPr>
              <a:t>   </a:t>
            </a:r>
            <a:r>
              <a:rPr lang="en-US" sz="4000" i="1" dirty="0">
                <a:sym typeface="Symbol" pitchFamily="18" charset="2"/>
              </a:rPr>
              <a:t>-5</a:t>
            </a:r>
            <a:r>
              <a:rPr lang="en-US" sz="4000" dirty="0">
                <a:sym typeface="Symbol" pitchFamily="18" charset="2"/>
              </a:rPr>
              <a:t>= 5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>
                <a:sym typeface="Symbol" pitchFamily="18" charset="2"/>
              </a:rPr>
              <a:t>    -</a:t>
            </a:r>
            <a:r>
              <a:rPr lang="en-US" sz="4000" i="1" dirty="0">
                <a:sym typeface="Symbol" pitchFamily="18" charset="2"/>
              </a:rPr>
              <a:t>5</a:t>
            </a:r>
            <a:r>
              <a:rPr lang="en-US" sz="4000" dirty="0">
                <a:sym typeface="Symbol" pitchFamily="18" charset="2"/>
              </a:rPr>
              <a:t>= -5 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>
                <a:sym typeface="Symbol" pitchFamily="18" charset="2"/>
              </a:rPr>
              <a:t>   0= 0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sz="4000" dirty="0">
                <a:sym typeface="Symbol" pitchFamily="18" charset="2"/>
              </a:rPr>
              <a:t> -</a:t>
            </a:r>
            <a:r>
              <a:rPr lang="en-US" sz="4000" i="1" dirty="0">
                <a:sym typeface="Symbol" pitchFamily="18" charset="2"/>
              </a:rPr>
              <a:t>-5</a:t>
            </a:r>
            <a:r>
              <a:rPr lang="en-US" sz="4000" dirty="0">
                <a:sym typeface="Symbol" pitchFamily="18" charset="2"/>
              </a:rPr>
              <a:t>= -5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lang="en-US" sz="4000" dirty="0">
              <a:sym typeface="Symbol" pitchFamily="18" charset="2"/>
            </a:endParaRPr>
          </a:p>
          <a:p>
            <a:pPr marL="609600" indent="-609600">
              <a:spcBef>
                <a:spcPct val="0"/>
              </a:spcBef>
            </a:pPr>
            <a:endParaRPr lang="en-US" sz="4000" dirty="0">
              <a:sym typeface="Symbol" pitchFamily="18" charset="2"/>
            </a:endParaRPr>
          </a:p>
          <a:p>
            <a:pPr marL="609600" indent="-609600"/>
            <a:endParaRPr lang="en-US" dirty="0">
              <a:sym typeface="Symbol" pitchFamily="18" charset="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175125" y="2936875"/>
            <a:ext cx="4487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Note the difference the placement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of the negative sign makes!!!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7526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4160" y="2662237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5814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4958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5410200"/>
            <a:ext cx="609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"/>
          <p:cNvSpPr txBox="1"/>
          <p:nvPr/>
        </p:nvSpPr>
        <p:spPr>
          <a:xfrm>
            <a:off x="3657600" y="3739634"/>
            <a:ext cx="38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may help to think of this as   </a:t>
            </a:r>
            <a:r>
              <a:rPr lang="en-US" b="1" dirty="0"/>
              <a:t>-1</a:t>
            </a:r>
            <a:r>
              <a:rPr lang="en-US" b="1" dirty="0">
                <a:solidFill>
                  <a:prstClr val="black"/>
                </a:solidFill>
              </a:rPr>
              <a:t> · |5|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86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181600" cy="299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705600" cy="1265238"/>
          </a:xfrm>
        </p:spPr>
        <p:txBody>
          <a:bodyPr/>
          <a:lstStyle/>
          <a:p>
            <a:r>
              <a:rPr lang="en-US" dirty="0"/>
              <a:t>Sample homework problems using absolute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618183"/>
            <a:ext cx="5334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7" y="1447800"/>
            <a:ext cx="8407757" cy="342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3470366"/>
            <a:ext cx="2514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647</Words>
  <Application>Microsoft Office PowerPoint</Application>
  <PresentationFormat>On-screen Show (4:3)</PresentationFormat>
  <Paragraphs>117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Symbol</vt:lpstr>
      <vt:lpstr>Times New Roman</vt:lpstr>
      <vt:lpstr>Wingdings</vt:lpstr>
      <vt:lpstr>2_Office Theme</vt:lpstr>
      <vt:lpstr>3_Office Theme</vt:lpstr>
      <vt:lpstr>4_Office Theme</vt:lpstr>
      <vt:lpstr>3_Network Blitz</vt:lpstr>
      <vt:lpstr>Equation</vt:lpstr>
      <vt:lpstr>PowerPoint Presentation</vt:lpstr>
      <vt:lpstr>Working with positive and negative signs</vt:lpstr>
      <vt:lpstr>PowerPoint Presentation</vt:lpstr>
      <vt:lpstr>PowerPoint Presentation</vt:lpstr>
      <vt:lpstr>Sample homework problem:</vt:lpstr>
      <vt:lpstr>PowerPoint Presentation</vt:lpstr>
      <vt:lpstr>Examples:</vt:lpstr>
      <vt:lpstr>Sample homework problems using absolute value:</vt:lpstr>
      <vt:lpstr>PowerPoint Presentation</vt:lpstr>
      <vt:lpstr>PowerPoint Presentation</vt:lpstr>
      <vt:lpstr>Sample problem from today’s homework:</vt:lpstr>
      <vt:lpstr>Sample problems from today’s homework:</vt:lpstr>
      <vt:lpstr>PowerPoint Presentation</vt:lpstr>
      <vt:lpstr>PowerPoint Presentation</vt:lpstr>
      <vt:lpstr>Sample problems from today’s homework: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50</cp:revision>
  <dcterms:created xsi:type="dcterms:W3CDTF">2013-08-26T02:26:37Z</dcterms:created>
  <dcterms:modified xsi:type="dcterms:W3CDTF">2018-06-08T03:01:31Z</dcterms:modified>
</cp:coreProperties>
</file>