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2" r:id="rId2"/>
    <p:sldMasterId id="2147483734" r:id="rId3"/>
  </p:sldMasterIdLst>
  <p:notesMasterIdLst>
    <p:notesMasterId r:id="rId16"/>
  </p:notesMasterIdLst>
  <p:sldIdLst>
    <p:sldId id="328" r:id="rId4"/>
    <p:sldId id="325" r:id="rId5"/>
    <p:sldId id="335" r:id="rId6"/>
    <p:sldId id="330" r:id="rId7"/>
    <p:sldId id="331" r:id="rId8"/>
    <p:sldId id="332" r:id="rId9"/>
    <p:sldId id="333" r:id="rId10"/>
    <p:sldId id="334" r:id="rId11"/>
    <p:sldId id="336" r:id="rId12"/>
    <p:sldId id="326" r:id="rId13"/>
    <p:sldId id="337" r:id="rId14"/>
    <p:sldId id="33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3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F4691860-D726-4E04-B330-277C70347D24}"/>
    <pc:docChg chg="delSld delMainMaster">
      <pc:chgData name="Skorczewski, Tyler" userId="51e037cb-caff-4c31-880d-f686087de38b" providerId="ADAL" clId="{F4691860-D726-4E04-B330-277C70347D24}" dt="2018-06-08T02:58:20.519" v="39" actId="2696"/>
      <pc:docMkLst>
        <pc:docMk/>
      </pc:docMkLst>
      <pc:sldChg chg="del">
        <pc:chgData name="Skorczewski, Tyler" userId="51e037cb-caff-4c31-880d-f686087de38b" providerId="ADAL" clId="{F4691860-D726-4E04-B330-277C70347D24}" dt="2018-06-08T02:57:28.789" v="0" actId="2696"/>
        <pc:sldMkLst>
          <pc:docMk/>
          <pc:sldMk cId="3911564486" sldId="257"/>
        </pc:sldMkLst>
      </pc:sldChg>
      <pc:sldChg chg="del">
        <pc:chgData name="Skorczewski, Tyler" userId="51e037cb-caff-4c31-880d-f686087de38b" providerId="ADAL" clId="{F4691860-D726-4E04-B330-277C70347D24}" dt="2018-06-08T02:58:18.971" v="14" actId="2696"/>
        <pc:sldMkLst>
          <pc:docMk/>
          <pc:sldMk cId="3993237938" sldId="286"/>
        </pc:sldMkLst>
      </pc:sldChg>
      <pc:sldChg chg="del">
        <pc:chgData name="Skorczewski, Tyler" userId="51e037cb-caff-4c31-880d-f686087de38b" providerId="ADAL" clId="{F4691860-D726-4E04-B330-277C70347D24}" dt="2018-06-08T02:58:20.502" v="27" actId="2696"/>
        <pc:sldMkLst>
          <pc:docMk/>
          <pc:sldMk cId="227002168" sldId="324"/>
        </pc:sldMkLst>
      </pc:sldChg>
      <pc:sldChg chg="del">
        <pc:chgData name="Skorczewski, Tyler" userId="51e037cb-caff-4c31-880d-f686087de38b" providerId="ADAL" clId="{F4691860-D726-4E04-B330-277C70347D24}" dt="2018-06-08T02:57:33.390" v="1" actId="2696"/>
        <pc:sldMkLst>
          <pc:docMk/>
          <pc:sldMk cId="1677461408" sldId="341"/>
        </pc:sldMkLst>
      </pc:sldChg>
      <pc:sldMasterChg chg="del delSldLayout">
        <pc:chgData name="Skorczewski, Tyler" userId="51e037cb-caff-4c31-880d-f686087de38b" providerId="ADAL" clId="{F4691860-D726-4E04-B330-277C70347D24}" dt="2018-06-08T02:58:18.986" v="26" actId="2696"/>
        <pc:sldMasterMkLst>
          <pc:docMk/>
          <pc:sldMasterMk cId="3328428064" sldId="2147483672"/>
        </pc:sldMasterMkLst>
        <pc:sldLayoutChg chg="del">
          <pc:chgData name="Skorczewski, Tyler" userId="51e037cb-caff-4c31-880d-f686087de38b" providerId="ADAL" clId="{F4691860-D726-4E04-B330-277C70347D24}" dt="2018-06-08T02:58:18.971" v="15" actId="2696"/>
          <pc:sldLayoutMkLst>
            <pc:docMk/>
            <pc:sldMasterMk cId="3328428064" sldId="2147483672"/>
            <pc:sldLayoutMk cId="690834083" sldId="2147483673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16" actId="2696"/>
          <pc:sldLayoutMkLst>
            <pc:docMk/>
            <pc:sldMasterMk cId="3328428064" sldId="2147483672"/>
            <pc:sldLayoutMk cId="3658299331" sldId="2147483674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17" actId="2696"/>
          <pc:sldLayoutMkLst>
            <pc:docMk/>
            <pc:sldMasterMk cId="3328428064" sldId="2147483672"/>
            <pc:sldLayoutMk cId="3516005285" sldId="2147483675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18" actId="2696"/>
          <pc:sldLayoutMkLst>
            <pc:docMk/>
            <pc:sldMasterMk cId="3328428064" sldId="2147483672"/>
            <pc:sldLayoutMk cId="845828604" sldId="2147483676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19" actId="2696"/>
          <pc:sldLayoutMkLst>
            <pc:docMk/>
            <pc:sldMasterMk cId="3328428064" sldId="2147483672"/>
            <pc:sldLayoutMk cId="2541093947" sldId="2147483677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20" actId="2696"/>
          <pc:sldLayoutMkLst>
            <pc:docMk/>
            <pc:sldMasterMk cId="3328428064" sldId="2147483672"/>
            <pc:sldLayoutMk cId="4061521037" sldId="2147483678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21" actId="2696"/>
          <pc:sldLayoutMkLst>
            <pc:docMk/>
            <pc:sldMasterMk cId="3328428064" sldId="2147483672"/>
            <pc:sldLayoutMk cId="3820313353" sldId="2147483679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71" v="22" actId="2696"/>
          <pc:sldLayoutMkLst>
            <pc:docMk/>
            <pc:sldMasterMk cId="3328428064" sldId="2147483672"/>
            <pc:sldLayoutMk cId="416949212" sldId="2147483680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86" v="23" actId="2696"/>
          <pc:sldLayoutMkLst>
            <pc:docMk/>
            <pc:sldMasterMk cId="3328428064" sldId="2147483672"/>
            <pc:sldLayoutMk cId="4186245493" sldId="2147483681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86" v="24" actId="2696"/>
          <pc:sldLayoutMkLst>
            <pc:docMk/>
            <pc:sldMasterMk cId="3328428064" sldId="2147483672"/>
            <pc:sldLayoutMk cId="3919837457" sldId="2147483682"/>
          </pc:sldLayoutMkLst>
        </pc:sldLayoutChg>
        <pc:sldLayoutChg chg="del">
          <pc:chgData name="Skorczewski, Tyler" userId="51e037cb-caff-4c31-880d-f686087de38b" providerId="ADAL" clId="{F4691860-D726-4E04-B330-277C70347D24}" dt="2018-06-08T02:58:18.986" v="25" actId="2696"/>
          <pc:sldLayoutMkLst>
            <pc:docMk/>
            <pc:sldMasterMk cId="3328428064" sldId="2147483672"/>
            <pc:sldLayoutMk cId="1238441276" sldId="2147483683"/>
          </pc:sldLayoutMkLst>
        </pc:sldLayoutChg>
      </pc:sldMasterChg>
      <pc:sldMasterChg chg="del delSldLayout">
        <pc:chgData name="Skorczewski, Tyler" userId="51e037cb-caff-4c31-880d-f686087de38b" providerId="ADAL" clId="{F4691860-D726-4E04-B330-277C70347D24}" dt="2018-06-08T02:58:20.519" v="39" actId="2696"/>
        <pc:sldMasterMkLst>
          <pc:docMk/>
          <pc:sldMasterMk cId="605975460" sldId="2147483710"/>
        </pc:sldMasterMkLst>
        <pc:sldLayoutChg chg="del">
          <pc:chgData name="Skorczewski, Tyler" userId="51e037cb-caff-4c31-880d-f686087de38b" providerId="ADAL" clId="{F4691860-D726-4E04-B330-277C70347D24}" dt="2018-06-08T02:58:20.502" v="28" actId="2696"/>
          <pc:sldLayoutMkLst>
            <pc:docMk/>
            <pc:sldMasterMk cId="605975460" sldId="2147483710"/>
            <pc:sldLayoutMk cId="2132374377" sldId="2147483711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02" v="29" actId="2696"/>
          <pc:sldLayoutMkLst>
            <pc:docMk/>
            <pc:sldMasterMk cId="605975460" sldId="2147483710"/>
            <pc:sldLayoutMk cId="78015117" sldId="2147483712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8" v="30" actId="2696"/>
          <pc:sldLayoutMkLst>
            <pc:docMk/>
            <pc:sldMasterMk cId="605975460" sldId="2147483710"/>
            <pc:sldLayoutMk cId="602426757" sldId="2147483713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8" v="31" actId="2696"/>
          <pc:sldLayoutMkLst>
            <pc:docMk/>
            <pc:sldMasterMk cId="605975460" sldId="2147483710"/>
            <pc:sldLayoutMk cId="4263044869" sldId="2147483714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2" actId="2696"/>
          <pc:sldLayoutMkLst>
            <pc:docMk/>
            <pc:sldMasterMk cId="605975460" sldId="2147483710"/>
            <pc:sldLayoutMk cId="4007772307" sldId="2147483715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3" actId="2696"/>
          <pc:sldLayoutMkLst>
            <pc:docMk/>
            <pc:sldMasterMk cId="605975460" sldId="2147483710"/>
            <pc:sldLayoutMk cId="1803148340" sldId="2147483716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4" actId="2696"/>
          <pc:sldLayoutMkLst>
            <pc:docMk/>
            <pc:sldMasterMk cId="605975460" sldId="2147483710"/>
            <pc:sldLayoutMk cId="3352996105" sldId="2147483717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5" actId="2696"/>
          <pc:sldLayoutMkLst>
            <pc:docMk/>
            <pc:sldMasterMk cId="605975460" sldId="2147483710"/>
            <pc:sldLayoutMk cId="1708397790" sldId="2147483718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6" actId="2696"/>
          <pc:sldLayoutMkLst>
            <pc:docMk/>
            <pc:sldMasterMk cId="605975460" sldId="2147483710"/>
            <pc:sldLayoutMk cId="1179139971" sldId="2147483719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7" actId="2696"/>
          <pc:sldLayoutMkLst>
            <pc:docMk/>
            <pc:sldMasterMk cId="605975460" sldId="2147483710"/>
            <pc:sldLayoutMk cId="2960479981" sldId="2147483720"/>
          </pc:sldLayoutMkLst>
        </pc:sldLayoutChg>
        <pc:sldLayoutChg chg="del">
          <pc:chgData name="Skorczewski, Tyler" userId="51e037cb-caff-4c31-880d-f686087de38b" providerId="ADAL" clId="{F4691860-D726-4E04-B330-277C70347D24}" dt="2018-06-08T02:58:20.519" v="38" actId="2696"/>
          <pc:sldLayoutMkLst>
            <pc:docMk/>
            <pc:sldMasterMk cId="605975460" sldId="2147483710"/>
            <pc:sldLayoutMk cId="1403549150" sldId="2147483721"/>
          </pc:sldLayoutMkLst>
        </pc:sldLayoutChg>
      </pc:sldMasterChg>
      <pc:sldMasterChg chg="del delSldLayout">
        <pc:chgData name="Skorczewski, Tyler" userId="51e037cb-caff-4c31-880d-f686087de38b" providerId="ADAL" clId="{F4691860-D726-4E04-B330-277C70347D24}" dt="2018-06-08T02:57:33.406" v="13" actId="2696"/>
        <pc:sldMasterMkLst>
          <pc:docMk/>
          <pc:sldMasterMk cId="1319198787" sldId="2147483746"/>
        </pc:sldMasterMkLst>
        <pc:sldLayoutChg chg="del">
          <pc:chgData name="Skorczewski, Tyler" userId="51e037cb-caff-4c31-880d-f686087de38b" providerId="ADAL" clId="{F4691860-D726-4E04-B330-277C70347D24}" dt="2018-06-08T02:57:33.390" v="2" actId="2696"/>
          <pc:sldLayoutMkLst>
            <pc:docMk/>
            <pc:sldMasterMk cId="1319198787" sldId="2147483746"/>
            <pc:sldLayoutMk cId="270600378" sldId="2147483747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390" v="3" actId="2696"/>
          <pc:sldLayoutMkLst>
            <pc:docMk/>
            <pc:sldMasterMk cId="1319198787" sldId="2147483746"/>
            <pc:sldLayoutMk cId="3072727783" sldId="2147483748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390" v="4" actId="2696"/>
          <pc:sldLayoutMkLst>
            <pc:docMk/>
            <pc:sldMasterMk cId="1319198787" sldId="2147483746"/>
            <pc:sldLayoutMk cId="2930804974" sldId="2147483749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390" v="5" actId="2696"/>
          <pc:sldLayoutMkLst>
            <pc:docMk/>
            <pc:sldMasterMk cId="1319198787" sldId="2147483746"/>
            <pc:sldLayoutMk cId="1093465666" sldId="2147483750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6" actId="2696"/>
          <pc:sldLayoutMkLst>
            <pc:docMk/>
            <pc:sldMasterMk cId="1319198787" sldId="2147483746"/>
            <pc:sldLayoutMk cId="2138718439" sldId="2147483751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7" actId="2696"/>
          <pc:sldLayoutMkLst>
            <pc:docMk/>
            <pc:sldMasterMk cId="1319198787" sldId="2147483746"/>
            <pc:sldLayoutMk cId="2140933851" sldId="2147483752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8" actId="2696"/>
          <pc:sldLayoutMkLst>
            <pc:docMk/>
            <pc:sldMasterMk cId="1319198787" sldId="2147483746"/>
            <pc:sldLayoutMk cId="2804629012" sldId="2147483753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9" actId="2696"/>
          <pc:sldLayoutMkLst>
            <pc:docMk/>
            <pc:sldMasterMk cId="1319198787" sldId="2147483746"/>
            <pc:sldLayoutMk cId="3435735595" sldId="2147483754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10" actId="2696"/>
          <pc:sldLayoutMkLst>
            <pc:docMk/>
            <pc:sldMasterMk cId="1319198787" sldId="2147483746"/>
            <pc:sldLayoutMk cId="2036866574" sldId="2147483755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11" actId="2696"/>
          <pc:sldLayoutMkLst>
            <pc:docMk/>
            <pc:sldMasterMk cId="1319198787" sldId="2147483746"/>
            <pc:sldLayoutMk cId="3167329062" sldId="2147483756"/>
          </pc:sldLayoutMkLst>
        </pc:sldLayoutChg>
        <pc:sldLayoutChg chg="del">
          <pc:chgData name="Skorczewski, Tyler" userId="51e037cb-caff-4c31-880d-f686087de38b" providerId="ADAL" clId="{F4691860-D726-4E04-B330-277C70347D24}" dt="2018-06-08T02:57:33.406" v="12" actId="2696"/>
          <pc:sldLayoutMkLst>
            <pc:docMk/>
            <pc:sldMasterMk cId="1319198787" sldId="2147483746"/>
            <pc:sldLayoutMk cId="447053394" sldId="2147483757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7B97585-904D-44A7-8BFD-0F40AD909993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8F8FF0E1-44FC-446F-9C8D-1DC129B9A912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5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FC61F9DB-3BC0-44C7-80A4-7123443750AD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4C771822-6A49-49D2-876F-7881B0ED7654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7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05B3CB56-13CD-444A-9DF7-0F6838D21940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8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345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45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2EEB9-C7E3-4CD5-AD42-C6885C5A13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3487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34650-14B2-4F4A-9495-F4F56BE0C84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5592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74A5-A750-45F8-AF9A-E6A8454E7C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4233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289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289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06749-5AE7-4777-BFAF-811A91A59A3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7175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D85E9-60FF-480E-AAD7-349C71B4831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93807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765DFC-460D-471C-99C9-DF2028599BE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53559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AB770-6F1E-46AF-BF01-A48E863CF1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2774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A270-790B-4509-8F84-4E568ECC06E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88013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E918B-7ED5-4C65-8DE6-7DF31A6CDA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408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D790F-B36A-4087-BB53-0684F6AB4E5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187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F4C52-D03C-441C-BE2A-1D4D15C7B8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32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33362-007B-4C41-A657-67FD43710E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935100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21BB2-AC1F-4744-A2D8-BF64DC7721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86189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1C0C4-9B92-4004-86CB-AF3989BF8F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9751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6E89-D687-49DF-85D6-0465F2D1397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7770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8EB83-D5FF-4E25-ACF2-29EDBA0F9E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03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F092-3A86-4BD5-960F-8569B3CC9AF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544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79F26-50C9-4098-BBA7-F8EE03038D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49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F9A77-5953-4565-884D-A4D6C7BB511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499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D50E9C-E910-4C18-B90A-C300F3F210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693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49D45-CAAB-4FAE-9594-D0806FE95F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2018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12AE1-8CA3-4D4A-BEA3-0A372831F85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02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61C296-94C1-471C-912E-FCF362C589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525561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88D7D-A3EC-487C-982E-49EFD8B725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485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937DC-5100-4E69-A3C1-0341BC1436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4348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96CE48-E4BE-4439-AD23-EFA6DB0F99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14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CC6D-387A-4A72-BAF3-F46AE67BE0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3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30471-F218-4C74-BACD-4C5CFDBFD28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26917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96AD2-1FEC-4437-9087-998BE008BB7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598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C9356-2231-433F-AE4F-BCB150366F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8718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AF1EE-A1AC-429A-BF00-B80291445FE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0114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B438A-E479-443D-8F96-E0A0959183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08374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EF54C-2E91-4D19-A52F-C93832397F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1565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7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8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49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350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35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35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7D0860-4735-4385-A604-B772F86540A2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7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22 h 4320"/>
                <a:gd name="T2" fmla="*/ 1737 w 1737"/>
                <a:gd name="T3" fmla="*/ 433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18 h 4320"/>
                <a:gd name="T2" fmla="*/ 1737 w 1737"/>
                <a:gd name="T3" fmla="*/ 432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1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325 h 4420"/>
                <a:gd name="T2" fmla="*/ 1739 w 1739"/>
                <a:gd name="T3" fmla="*/ 43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32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24 h 4338"/>
                <a:gd name="T4" fmla="*/ 2080 w 2080"/>
                <a:gd name="T5" fmla="*/ 432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47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48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49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0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1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2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53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81 h 4320"/>
                <a:gd name="T2" fmla="*/ 1737 w 1737"/>
                <a:gd name="T3" fmla="*/ 382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80 h 4320"/>
                <a:gd name="T2" fmla="*/ 1737 w 1737"/>
                <a:gd name="T3" fmla="*/ 381 h 4320"/>
                <a:gd name="T4" fmla="*/ 524 w 1737"/>
                <a:gd name="T5" fmla="*/ 0 h 4320"/>
                <a:gd name="T6" fmla="*/ 0 w 1737"/>
                <a:gd name="T7" fmla="*/ 1 h 4320"/>
                <a:gd name="T8" fmla="*/ 494 w 1737"/>
                <a:gd name="T9" fmla="*/ 3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82 h 4420"/>
                <a:gd name="T2" fmla="*/ 1739 w 1739"/>
                <a:gd name="T3" fmla="*/ 382 h 4420"/>
                <a:gd name="T4" fmla="*/ 524 w 1739"/>
                <a:gd name="T5" fmla="*/ 0 h 4420"/>
                <a:gd name="T6" fmla="*/ 0 w 1739"/>
                <a:gd name="T7" fmla="*/ 1 h 4420"/>
                <a:gd name="T8" fmla="*/ 494 w 1739"/>
                <a:gd name="T9" fmla="*/ 38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1 h 4338"/>
                <a:gd name="T2" fmla="*/ 1870 w 2080"/>
                <a:gd name="T3" fmla="*/ 381 h 4338"/>
                <a:gd name="T4" fmla="*/ 2080 w 2080"/>
                <a:gd name="T5" fmla="*/ 381 h 4338"/>
                <a:gd name="T6" fmla="*/ 1033 w 2080"/>
                <a:gd name="T7" fmla="*/ 0 h 4338"/>
                <a:gd name="T8" fmla="*/ 0 w 2080"/>
                <a:gd name="T9" fmla="*/ 1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0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1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2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3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4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5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6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7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8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1869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187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187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187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F28D2D-AA61-4A34-85D8-EA2EEF32E929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1B5B3-A4C7-4EFA-BD04-E5C370C7AEAB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1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200150"/>
          </a:xfrm>
        </p:spPr>
        <p:txBody>
          <a:bodyPr/>
          <a:lstStyle/>
          <a:p>
            <a:r>
              <a:rPr lang="en-US" sz="2400" u="sng" dirty="0">
                <a:solidFill>
                  <a:srgbClr val="FF0000"/>
                </a:solidFill>
              </a:rPr>
              <a:t>Comment on HW 2.2/2.3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</a:rPr>
              <a:t>Types of outcomes when solving linear equations in one variable: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1. One solution (nonzero). </a:t>
            </a:r>
            <a:r>
              <a:rPr lang="en-US" sz="2400" b="1" i="1" dirty="0"/>
              <a:t>(most problems in HW 5)</a:t>
            </a:r>
            <a:endParaRPr lang="en-US" sz="2400" dirty="0">
              <a:solidFill>
                <a:srgbClr val="0000FF"/>
              </a:solidFill>
            </a:endParaRP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Example: 2x + 4 = 4(x + 3)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Answer: x = -4</a:t>
            </a:r>
          </a:p>
          <a:p>
            <a:pPr marL="609600" indent="-609600">
              <a:buFontTx/>
              <a:buNone/>
            </a:pPr>
            <a:r>
              <a:rPr lang="en-US" dirty="0">
                <a:solidFill>
                  <a:srgbClr val="FF0000"/>
                </a:solidFill>
              </a:rPr>
              <a:t>2. One solution (zero). </a:t>
            </a:r>
            <a:endParaRPr lang="en-US" sz="2400" b="1" i="1" dirty="0"/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Example: 2x + 4 = 4(x + 1)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Answer: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 x = 0</a:t>
            </a:r>
          </a:p>
          <a:p>
            <a:pPr marL="609600" indent="-609600">
              <a:buFontTx/>
              <a:buNone/>
            </a:pPr>
            <a:r>
              <a:rPr lang="en-US" dirty="0">
                <a:solidFill>
                  <a:srgbClr val="6600FF"/>
                </a:solidFill>
              </a:rPr>
              <a:t>3. Solution = “All real numbers”.</a:t>
            </a:r>
            <a:r>
              <a:rPr lang="en-US" b="1" i="1" dirty="0"/>
              <a:t> 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6600FF"/>
                </a:solidFill>
              </a:rPr>
              <a:t>Example: 2x + 4 = 2(x + 2)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0000FF"/>
                </a:solidFill>
              </a:rPr>
              <a:t>Answer:</a:t>
            </a:r>
            <a:r>
              <a:rPr lang="en-US" sz="2000" dirty="0">
                <a:solidFill>
                  <a:srgbClr val="6600FF"/>
                </a:solidFill>
              </a:rPr>
              <a:t> All real numbers.</a:t>
            </a:r>
            <a:r>
              <a:rPr lang="en-US" sz="2000" dirty="0"/>
              <a:t> (Type in “R” on computer.)</a:t>
            </a:r>
          </a:p>
          <a:p>
            <a:pPr marL="609600" indent="-609600">
              <a:buFontTx/>
              <a:buNone/>
            </a:pPr>
            <a:r>
              <a:rPr lang="en-US" dirty="0">
                <a:solidFill>
                  <a:srgbClr val="008000"/>
                </a:solidFill>
              </a:rPr>
              <a:t>4. No solutions. </a:t>
            </a:r>
            <a:r>
              <a:rPr lang="en-US" sz="2000" dirty="0">
                <a:solidFill>
                  <a:srgbClr val="008000"/>
                </a:solidFill>
              </a:rPr>
              <a:t>Example: 2x + 4 = 2(x + 3)</a:t>
            </a:r>
          </a:p>
          <a:p>
            <a:pPr marL="609600" indent="-609600">
              <a:buFontTx/>
              <a:buNone/>
            </a:pPr>
            <a:r>
              <a:rPr lang="en-US" sz="2000" dirty="0">
                <a:solidFill>
                  <a:srgbClr val="00B050"/>
                </a:solidFill>
              </a:rPr>
              <a:t>Answer:</a:t>
            </a:r>
            <a:r>
              <a:rPr lang="en-US" sz="2000" dirty="0">
                <a:solidFill>
                  <a:srgbClr val="008000"/>
                </a:solidFill>
              </a:rPr>
              <a:t> No solution </a:t>
            </a:r>
            <a:r>
              <a:rPr lang="en-US" sz="2000" dirty="0"/>
              <a:t>(“N” on computer.)</a:t>
            </a:r>
          </a:p>
          <a:p>
            <a:pPr marL="609600" indent="-609600">
              <a:buFontTx/>
              <a:buNone/>
            </a:pP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852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769441"/>
          </a:xfrm>
        </p:spPr>
        <p:txBody>
          <a:bodyPr/>
          <a:lstStyle/>
          <a:p>
            <a:r>
              <a:rPr lang="en-US" b="1" dirty="0">
                <a:latin typeface="Calibri" pitchFamily="34" charset="0"/>
              </a:rPr>
              <a:t>Consecutive integer problems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526" y="762000"/>
            <a:ext cx="921932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249" y="3657600"/>
            <a:ext cx="940449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4572000" y="4343400"/>
            <a:ext cx="457200" cy="0"/>
          </a:xfrm>
          <a:prstGeom prst="line">
            <a:avLst/>
          </a:prstGeom>
          <a:solidFill>
            <a:schemeClr val="accent1"/>
          </a:solidFill>
          <a:ln w="412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324600" y="3124200"/>
            <a:ext cx="8322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2x + 2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2200" y="5184449"/>
            <a:ext cx="70403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 + 2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5197268"/>
            <a:ext cx="70403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x + 4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4800" y="5334000"/>
            <a:ext cx="832279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2x + 6</a:t>
            </a:r>
          </a:p>
        </p:txBody>
      </p:sp>
    </p:spTree>
    <p:extLst>
      <p:ext uri="{BB962C8B-B14F-4D97-AF65-F5344CB8AC3E}">
        <p14:creationId xmlns:p14="http://schemas.microsoft.com/office/powerpoint/2010/main" val="174169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" y="1780406"/>
            <a:ext cx="9138830" cy="178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066800" y="27432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71800" y="2762063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3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295400"/>
            <a:ext cx="9296400" cy="2196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0" y="2544365"/>
            <a:ext cx="381000" cy="656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61851" y="1891259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Section 2.4 </a:t>
            </a:r>
            <a:br>
              <a:rPr lang="en-US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Introduction to Problem Solving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20782" y="3124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en-US" sz="3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9497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1265238"/>
          </a:xfrm>
        </p:spPr>
        <p:txBody>
          <a:bodyPr/>
          <a:lstStyle/>
          <a:p>
            <a:r>
              <a:rPr lang="en-US" sz="3600" dirty="0"/>
              <a:t>Translating words into algebraic expressions: </a:t>
            </a:r>
            <a:r>
              <a:rPr lang="en-US" sz="3600" i="1" dirty="0">
                <a:solidFill>
                  <a:srgbClr val="0000FF"/>
                </a:solidFill>
              </a:rPr>
              <a:t>Examples from the homework due today: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303" y="1295400"/>
            <a:ext cx="9037104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819400" y="30480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183754"/>
            <a:ext cx="8991600" cy="2932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563344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0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772400" cy="4876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General strategy for problem solving: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>
                <a:latin typeface="Times New Roman" pitchFamily="18" charset="0"/>
              </a:rPr>
              <a:t>Understand the problem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>
                <a:latin typeface="Times New Roman" pitchFamily="18" charset="0"/>
              </a:rPr>
              <a:t>Read and reread the problem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>
                <a:latin typeface="Times New Roman" pitchFamily="18" charset="0"/>
              </a:rPr>
              <a:t>Choose a variable to represent the unknown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>
                <a:latin typeface="Times New Roman" pitchFamily="18" charset="0"/>
              </a:rPr>
              <a:t>Construct a drawing, whenever possible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>
                <a:latin typeface="Times New Roman" pitchFamily="18" charset="0"/>
              </a:rPr>
              <a:t>Translate the problem into an equation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>
                <a:latin typeface="Times New Roman" pitchFamily="18" charset="0"/>
              </a:rPr>
              <a:t>Solve the equation</a:t>
            </a:r>
          </a:p>
          <a:p>
            <a:pPr marL="990600" lvl="1" indent="-533400" eaLnBrk="1" hangingPunct="1">
              <a:buClr>
                <a:srgbClr val="422100"/>
              </a:buClr>
              <a:buFontTx/>
              <a:buAutoNum type="arabicParenR"/>
            </a:pPr>
            <a:r>
              <a:rPr lang="en-US" dirty="0">
                <a:latin typeface="Times New Roman" pitchFamily="18" charset="0"/>
              </a:rPr>
              <a:t>Interpret the result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>
                <a:latin typeface="Times New Roman" pitchFamily="18" charset="0"/>
              </a:rPr>
              <a:t>Check solution</a:t>
            </a:r>
          </a:p>
          <a:p>
            <a:pPr marL="1371600" lvl="2" indent="-457200" eaLnBrk="1" hangingPunct="1">
              <a:buClr>
                <a:srgbClr val="D02800"/>
              </a:buClr>
            </a:pPr>
            <a:r>
              <a:rPr lang="en-US" dirty="0">
                <a:latin typeface="Times New Roman" pitchFamily="18" charset="0"/>
              </a:rPr>
              <a:t>State your conclusion</a:t>
            </a:r>
          </a:p>
        </p:txBody>
      </p:sp>
    </p:spTree>
    <p:extLst>
      <p:ext uri="{BB962C8B-B14F-4D97-AF65-F5344CB8AC3E}">
        <p14:creationId xmlns:p14="http://schemas.microsoft.com/office/powerpoint/2010/main" val="3298859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04800" y="381000"/>
            <a:ext cx="2438400" cy="762000"/>
            <a:chOff x="192" y="240"/>
            <a:chExt cx="1200" cy="480"/>
          </a:xfrm>
        </p:grpSpPr>
        <p:sp>
          <p:nvSpPr>
            <p:cNvPr id="34824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5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 1:</a:t>
              </a:r>
            </a:p>
          </p:txBody>
        </p:sp>
      </p:grpSp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81000" y="1143000"/>
            <a:ext cx="8458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The product of twice a number and three is the same as the difference of five times the number and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¾.  Find the number.</a:t>
            </a:r>
            <a:endParaRPr lang="en-US" sz="2800">
              <a:solidFill>
                <a:prstClr val="black"/>
              </a:solidFill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04800" y="2590800"/>
            <a:ext cx="2133600" cy="685800"/>
            <a:chOff x="192" y="1872"/>
            <a:chExt cx="1344" cy="432"/>
          </a:xfrm>
        </p:grpSpPr>
        <p:sp>
          <p:nvSpPr>
            <p:cNvPr id="34822" name="Rectangle 7"/>
            <p:cNvSpPr>
              <a:spLocks noChangeArrowheads="1"/>
            </p:cNvSpPr>
            <p:nvPr/>
          </p:nvSpPr>
          <p:spPr bwMode="auto">
            <a:xfrm>
              <a:off x="192" y="1872"/>
              <a:ext cx="1344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3" name="Text Box 8"/>
            <p:cNvSpPr txBox="1">
              <a:spLocks noChangeArrowheads="1"/>
            </p:cNvSpPr>
            <p:nvPr/>
          </p:nvSpPr>
          <p:spPr bwMode="auto">
            <a:xfrm>
              <a:off x="240" y="1920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Understand</a:t>
              </a:r>
            </a:p>
          </p:txBody>
        </p:sp>
      </p:grpSp>
      <p:sp>
        <p:nvSpPr>
          <p:cNvPr id="37893" name="Text Box 9"/>
          <p:cNvSpPr txBox="1">
            <a:spLocks noChangeArrowheads="1"/>
          </p:cNvSpPr>
          <p:nvPr/>
        </p:nvSpPr>
        <p:spPr bwMode="auto">
          <a:xfrm>
            <a:off x="152400" y="3276600"/>
            <a:ext cx="9296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Read and reread the problem.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If we let </a:t>
            </a:r>
            <a:r>
              <a:rPr lang="en-US" sz="2000">
                <a:solidFill>
                  <a:prstClr val="black"/>
                </a:solidFill>
              </a:rPr>
              <a:t> </a:t>
            </a:r>
            <a:r>
              <a:rPr lang="en-US" i="1">
                <a:solidFill>
                  <a:prstClr val="black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 = the unknown number, then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     “twice a number” translates to 2</a:t>
            </a:r>
            <a:r>
              <a:rPr lang="en-US" i="1">
                <a:solidFill>
                  <a:prstClr val="black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,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     “the product of twice a number and three” translates to 2</a:t>
            </a:r>
            <a:r>
              <a:rPr lang="en-US" i="1">
                <a:solidFill>
                  <a:prstClr val="black"/>
                </a:solidFill>
              </a:rPr>
              <a:t>x</a:t>
            </a:r>
            <a:r>
              <a:rPr lang="en-US">
                <a:solidFill>
                  <a:prstClr val="black"/>
                </a:solidFill>
              </a:rPr>
              <a:t> 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· 3,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    “five times the number” translates to 5</a:t>
            </a:r>
            <a:r>
              <a:rPr lang="en-US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, and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    “the difference of five times the number and ¾” translates to 5</a:t>
            </a:r>
            <a:r>
              <a:rPr lang="en-US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- ¾.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088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</p:grpSpPr>
        <p:sp>
          <p:nvSpPr>
            <p:cNvPr id="3588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588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304800" y="1447800"/>
            <a:ext cx="1828800" cy="685800"/>
            <a:chOff x="192" y="912"/>
            <a:chExt cx="1152" cy="432"/>
          </a:xfrm>
        </p:grpSpPr>
        <p:sp>
          <p:nvSpPr>
            <p:cNvPr id="35886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1152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5887" name="Text Box 7"/>
            <p:cNvSpPr txBox="1">
              <a:spLocks noChangeArrowheads="1"/>
            </p:cNvSpPr>
            <p:nvPr/>
          </p:nvSpPr>
          <p:spPr bwMode="auto">
            <a:xfrm>
              <a:off x="240" y="96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Translate</a:t>
              </a: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066800" y="2590800"/>
            <a:ext cx="2057400" cy="2362200"/>
            <a:chOff x="672" y="1632"/>
            <a:chExt cx="1296" cy="1488"/>
          </a:xfrm>
        </p:grpSpPr>
        <p:grpSp>
          <p:nvGrpSpPr>
            <p:cNvPr id="35881" name="Group 9"/>
            <p:cNvGrpSpPr>
              <a:grpSpLocks/>
            </p:cNvGrpSpPr>
            <p:nvPr/>
          </p:nvGrpSpPr>
          <p:grpSpPr bwMode="auto">
            <a:xfrm>
              <a:off x="672" y="1632"/>
              <a:ext cx="1296" cy="288"/>
              <a:chOff x="672" y="1632"/>
              <a:chExt cx="1296" cy="288"/>
            </a:xfrm>
          </p:grpSpPr>
          <p:sp>
            <p:nvSpPr>
              <p:cNvPr id="35884" name="Rectangle 10"/>
              <p:cNvSpPr>
                <a:spLocks noChangeArrowheads="1"/>
              </p:cNvSpPr>
              <p:nvPr/>
            </p:nvSpPr>
            <p:spPr bwMode="auto">
              <a:xfrm>
                <a:off x="672" y="1632"/>
                <a:ext cx="1296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85" name="Text Box 11"/>
              <p:cNvSpPr txBox="1">
                <a:spLocks noChangeArrowheads="1"/>
              </p:cNvSpPr>
              <p:nvPr/>
            </p:nvSpPr>
            <p:spPr bwMode="auto">
              <a:xfrm>
                <a:off x="672" y="1632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The product of</a:t>
                </a:r>
              </a:p>
            </p:txBody>
          </p:sp>
        </p:grpSp>
        <p:sp>
          <p:nvSpPr>
            <p:cNvPr id="35882" name="Text Box 12"/>
            <p:cNvSpPr txBox="1">
              <a:spLocks noChangeArrowheads="1"/>
            </p:cNvSpPr>
            <p:nvPr/>
          </p:nvSpPr>
          <p:spPr bwMode="auto">
            <a:xfrm>
              <a:off x="1104" y="2832"/>
              <a:ext cx="1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·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83" name="Line 13"/>
            <p:cNvSpPr>
              <a:spLocks noChangeShapeType="1"/>
            </p:cNvSpPr>
            <p:nvPr/>
          </p:nvSpPr>
          <p:spPr bwMode="auto">
            <a:xfrm>
              <a:off x="1200" y="192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228600" y="3048000"/>
            <a:ext cx="1219200" cy="1905000"/>
            <a:chOff x="144" y="1920"/>
            <a:chExt cx="768" cy="1200"/>
          </a:xfrm>
        </p:grpSpPr>
        <p:grpSp>
          <p:nvGrpSpPr>
            <p:cNvPr id="35876" name="Group 15"/>
            <p:cNvGrpSpPr>
              <a:grpSpLocks/>
            </p:cNvGrpSpPr>
            <p:nvPr/>
          </p:nvGrpSpPr>
          <p:grpSpPr bwMode="auto">
            <a:xfrm>
              <a:off x="144" y="1920"/>
              <a:ext cx="768" cy="518"/>
              <a:chOff x="144" y="1920"/>
              <a:chExt cx="768" cy="518"/>
            </a:xfrm>
          </p:grpSpPr>
          <p:sp>
            <p:nvSpPr>
              <p:cNvPr id="35879" name="Rectangle 16"/>
              <p:cNvSpPr>
                <a:spLocks noChangeArrowheads="1"/>
              </p:cNvSpPr>
              <p:nvPr/>
            </p:nvSpPr>
            <p:spPr bwMode="auto">
              <a:xfrm>
                <a:off x="144" y="1968"/>
                <a:ext cx="672" cy="432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80" name="Text Box 17"/>
              <p:cNvSpPr txBox="1">
                <a:spLocks noChangeArrowheads="1"/>
              </p:cNvSpPr>
              <p:nvPr/>
            </p:nvSpPr>
            <p:spPr bwMode="auto">
              <a:xfrm>
                <a:off x="144" y="1920"/>
                <a:ext cx="768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twice a number</a:t>
                </a:r>
              </a:p>
            </p:txBody>
          </p:sp>
        </p:grpSp>
        <p:sp>
          <p:nvSpPr>
            <p:cNvPr id="35877" name="Text Box 18"/>
            <p:cNvSpPr txBox="1">
              <a:spLocks noChangeArrowheads="1"/>
            </p:cNvSpPr>
            <p:nvPr/>
          </p:nvSpPr>
          <p:spPr bwMode="auto">
            <a:xfrm>
              <a:off x="384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2</a:t>
              </a:r>
              <a:r>
                <a:rPr lang="en-US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35878" name="Line 19"/>
            <p:cNvSpPr>
              <a:spLocks noChangeShapeType="1"/>
            </p:cNvSpPr>
            <p:nvPr/>
          </p:nvSpPr>
          <p:spPr bwMode="auto">
            <a:xfrm>
              <a:off x="528" y="240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2362200" y="3276600"/>
            <a:ext cx="914400" cy="1676400"/>
            <a:chOff x="1488" y="2064"/>
            <a:chExt cx="576" cy="1056"/>
          </a:xfrm>
        </p:grpSpPr>
        <p:grpSp>
          <p:nvGrpSpPr>
            <p:cNvPr id="35871" name="Group 21"/>
            <p:cNvGrpSpPr>
              <a:grpSpLocks/>
            </p:cNvGrpSpPr>
            <p:nvPr/>
          </p:nvGrpSpPr>
          <p:grpSpPr bwMode="auto">
            <a:xfrm>
              <a:off x="1488" y="2064"/>
              <a:ext cx="576" cy="288"/>
              <a:chOff x="1488" y="2064"/>
              <a:chExt cx="576" cy="288"/>
            </a:xfrm>
          </p:grpSpPr>
          <p:sp>
            <p:nvSpPr>
              <p:cNvPr id="35874" name="Rectangle 22"/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528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75" name="Text Box 23"/>
              <p:cNvSpPr txBox="1">
                <a:spLocks noChangeArrowheads="1"/>
              </p:cNvSpPr>
              <p:nvPr/>
            </p:nvSpPr>
            <p:spPr bwMode="auto">
              <a:xfrm>
                <a:off x="1488" y="206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and 3</a:t>
                </a:r>
              </a:p>
            </p:txBody>
          </p:sp>
        </p:grpSp>
        <p:sp>
          <p:nvSpPr>
            <p:cNvPr id="35872" name="Text Box 24"/>
            <p:cNvSpPr txBox="1">
              <a:spLocks noChangeArrowheads="1"/>
            </p:cNvSpPr>
            <p:nvPr/>
          </p:nvSpPr>
          <p:spPr bwMode="auto">
            <a:xfrm>
              <a:off x="1680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3</a:t>
              </a:r>
            </a:p>
          </p:txBody>
        </p:sp>
        <p:sp>
          <p:nvSpPr>
            <p:cNvPr id="35873" name="Line 25"/>
            <p:cNvSpPr>
              <a:spLocks noChangeShapeType="1"/>
            </p:cNvSpPr>
            <p:nvPr/>
          </p:nvSpPr>
          <p:spPr bwMode="auto">
            <a:xfrm>
              <a:off x="1776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0" name="Group 26"/>
          <p:cNvGrpSpPr>
            <a:grpSpLocks/>
          </p:cNvGrpSpPr>
          <p:nvPr/>
        </p:nvGrpSpPr>
        <p:grpSpPr bwMode="auto">
          <a:xfrm>
            <a:off x="3352800" y="2895600"/>
            <a:ext cx="1866900" cy="2057400"/>
            <a:chOff x="2112" y="1824"/>
            <a:chExt cx="1176" cy="1296"/>
          </a:xfrm>
        </p:grpSpPr>
        <p:grpSp>
          <p:nvGrpSpPr>
            <p:cNvPr id="35866" name="Group 27"/>
            <p:cNvGrpSpPr>
              <a:grpSpLocks/>
            </p:cNvGrpSpPr>
            <p:nvPr/>
          </p:nvGrpSpPr>
          <p:grpSpPr bwMode="auto">
            <a:xfrm>
              <a:off x="2112" y="1824"/>
              <a:ext cx="1176" cy="288"/>
              <a:chOff x="2112" y="1824"/>
              <a:chExt cx="1176" cy="288"/>
            </a:xfrm>
          </p:grpSpPr>
          <p:sp>
            <p:nvSpPr>
              <p:cNvPr id="35869" name="Rectangle 28"/>
              <p:cNvSpPr>
                <a:spLocks noChangeArrowheads="1"/>
              </p:cNvSpPr>
              <p:nvPr/>
            </p:nvSpPr>
            <p:spPr bwMode="auto">
              <a:xfrm>
                <a:off x="2112" y="1824"/>
                <a:ext cx="1152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70" name="Text Box 29"/>
              <p:cNvSpPr txBox="1">
                <a:spLocks noChangeArrowheads="1"/>
              </p:cNvSpPr>
              <p:nvPr/>
            </p:nvSpPr>
            <p:spPr bwMode="auto">
              <a:xfrm>
                <a:off x="2112" y="1824"/>
                <a:ext cx="11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is the same as</a:t>
                </a:r>
              </a:p>
            </p:txBody>
          </p:sp>
        </p:grpSp>
        <p:sp>
          <p:nvSpPr>
            <p:cNvPr id="35867" name="Text Box 30"/>
            <p:cNvSpPr txBox="1">
              <a:spLocks noChangeArrowheads="1"/>
            </p:cNvSpPr>
            <p:nvPr/>
          </p:nvSpPr>
          <p:spPr bwMode="auto">
            <a:xfrm>
              <a:off x="2592" y="283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35868" name="Line 31"/>
            <p:cNvSpPr>
              <a:spLocks noChangeShapeType="1"/>
            </p:cNvSpPr>
            <p:nvPr/>
          </p:nvSpPr>
          <p:spPr bwMode="auto">
            <a:xfrm>
              <a:off x="2688" y="2112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5410200" y="3124200"/>
            <a:ext cx="1524000" cy="1828800"/>
            <a:chOff x="3408" y="1968"/>
            <a:chExt cx="960" cy="1152"/>
          </a:xfrm>
        </p:grpSpPr>
        <p:grpSp>
          <p:nvGrpSpPr>
            <p:cNvPr id="35861" name="Group 33"/>
            <p:cNvGrpSpPr>
              <a:grpSpLocks/>
            </p:cNvGrpSpPr>
            <p:nvPr/>
          </p:nvGrpSpPr>
          <p:grpSpPr bwMode="auto">
            <a:xfrm>
              <a:off x="3408" y="1968"/>
              <a:ext cx="960" cy="518"/>
              <a:chOff x="3408" y="1968"/>
              <a:chExt cx="960" cy="518"/>
            </a:xfrm>
          </p:grpSpPr>
          <p:sp>
            <p:nvSpPr>
              <p:cNvPr id="35864" name="Rectangle 34"/>
              <p:cNvSpPr>
                <a:spLocks noChangeArrowheads="1"/>
              </p:cNvSpPr>
              <p:nvPr/>
            </p:nvSpPr>
            <p:spPr bwMode="auto">
              <a:xfrm>
                <a:off x="3408" y="1968"/>
                <a:ext cx="960" cy="480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65" name="Text Box 35"/>
              <p:cNvSpPr txBox="1">
                <a:spLocks noChangeArrowheads="1"/>
              </p:cNvSpPr>
              <p:nvPr/>
            </p:nvSpPr>
            <p:spPr bwMode="auto">
              <a:xfrm>
                <a:off x="3408" y="1968"/>
                <a:ext cx="960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5 times the number</a:t>
                </a:r>
              </a:p>
            </p:txBody>
          </p:sp>
        </p:grpSp>
        <p:sp>
          <p:nvSpPr>
            <p:cNvPr id="35862" name="Text Box 36"/>
            <p:cNvSpPr txBox="1">
              <a:spLocks noChangeArrowheads="1"/>
            </p:cNvSpPr>
            <p:nvPr/>
          </p:nvSpPr>
          <p:spPr bwMode="auto">
            <a:xfrm>
              <a:off x="3648" y="283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</a:rPr>
                <a:t>5</a:t>
              </a:r>
              <a:r>
                <a:rPr lang="en-US" i="1">
                  <a:solidFill>
                    <a:prstClr val="black"/>
                  </a:solidFill>
                </a:rPr>
                <a:t>x</a:t>
              </a:r>
            </a:p>
          </p:txBody>
        </p:sp>
        <p:sp>
          <p:nvSpPr>
            <p:cNvPr id="35863" name="Line 37"/>
            <p:cNvSpPr>
              <a:spLocks noChangeShapeType="1"/>
            </p:cNvSpPr>
            <p:nvPr/>
          </p:nvSpPr>
          <p:spPr bwMode="auto">
            <a:xfrm>
              <a:off x="3840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7696200" y="3276600"/>
            <a:ext cx="1066800" cy="1676400"/>
            <a:chOff x="4848" y="2064"/>
            <a:chExt cx="672" cy="1056"/>
          </a:xfrm>
        </p:grpSpPr>
        <p:grpSp>
          <p:nvGrpSpPr>
            <p:cNvPr id="35856" name="Group 39"/>
            <p:cNvGrpSpPr>
              <a:grpSpLocks/>
            </p:cNvGrpSpPr>
            <p:nvPr/>
          </p:nvGrpSpPr>
          <p:grpSpPr bwMode="auto">
            <a:xfrm>
              <a:off x="4848" y="2064"/>
              <a:ext cx="672" cy="288"/>
              <a:chOff x="4848" y="2064"/>
              <a:chExt cx="672" cy="288"/>
            </a:xfrm>
          </p:grpSpPr>
          <p:sp>
            <p:nvSpPr>
              <p:cNvPr id="35859" name="Rectangle 40"/>
              <p:cNvSpPr>
                <a:spLocks noChangeArrowheads="1"/>
              </p:cNvSpPr>
              <p:nvPr/>
            </p:nvSpPr>
            <p:spPr bwMode="auto">
              <a:xfrm>
                <a:off x="4848" y="2064"/>
                <a:ext cx="672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60" name="Text Box 41"/>
              <p:cNvSpPr txBox="1">
                <a:spLocks noChangeArrowheads="1"/>
              </p:cNvSpPr>
              <p:nvPr/>
            </p:nvSpPr>
            <p:spPr bwMode="auto">
              <a:xfrm>
                <a:off x="4896" y="2064"/>
                <a:ext cx="6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and </a:t>
                </a:r>
                <a:r>
                  <a:rPr lang="en-US">
                    <a:solidFill>
                      <a:prstClr val="black"/>
                    </a:solidFill>
                    <a:cs typeface="Times New Roman" pitchFamily="18" charset="0"/>
                  </a:rPr>
                  <a:t>¾</a:t>
                </a:r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5857" name="Text Box 42"/>
            <p:cNvSpPr txBox="1">
              <a:spLocks noChangeArrowheads="1"/>
            </p:cNvSpPr>
            <p:nvPr/>
          </p:nvSpPr>
          <p:spPr bwMode="auto">
            <a:xfrm>
              <a:off x="5040" y="283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¾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58" name="Line 43"/>
            <p:cNvSpPr>
              <a:spLocks noChangeShapeType="1"/>
            </p:cNvSpPr>
            <p:nvPr/>
          </p:nvSpPr>
          <p:spPr bwMode="auto">
            <a:xfrm>
              <a:off x="5184" y="235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16" name="Group 44"/>
          <p:cNvGrpSpPr>
            <a:grpSpLocks/>
          </p:cNvGrpSpPr>
          <p:nvPr/>
        </p:nvGrpSpPr>
        <p:grpSpPr bwMode="auto">
          <a:xfrm>
            <a:off x="6019800" y="2590800"/>
            <a:ext cx="2362200" cy="2362200"/>
            <a:chOff x="3792" y="1632"/>
            <a:chExt cx="1488" cy="1488"/>
          </a:xfrm>
        </p:grpSpPr>
        <p:grpSp>
          <p:nvGrpSpPr>
            <p:cNvPr id="35851" name="Group 45"/>
            <p:cNvGrpSpPr>
              <a:grpSpLocks/>
            </p:cNvGrpSpPr>
            <p:nvPr/>
          </p:nvGrpSpPr>
          <p:grpSpPr bwMode="auto">
            <a:xfrm>
              <a:off x="3792" y="1632"/>
              <a:ext cx="1488" cy="288"/>
              <a:chOff x="3792" y="1632"/>
              <a:chExt cx="1488" cy="288"/>
            </a:xfrm>
          </p:grpSpPr>
          <p:sp>
            <p:nvSpPr>
              <p:cNvPr id="35854" name="Rectangle 46"/>
              <p:cNvSpPr>
                <a:spLocks noChangeArrowheads="1"/>
              </p:cNvSpPr>
              <p:nvPr/>
            </p:nvSpPr>
            <p:spPr bwMode="auto">
              <a:xfrm>
                <a:off x="3792" y="1632"/>
                <a:ext cx="1392" cy="288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35855" name="Text Box 47"/>
              <p:cNvSpPr txBox="1">
                <a:spLocks noChangeArrowheads="1"/>
              </p:cNvSpPr>
              <p:nvPr/>
            </p:nvSpPr>
            <p:spPr bwMode="auto">
              <a:xfrm>
                <a:off x="3792" y="1632"/>
                <a:ext cx="14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prstClr val="black"/>
                    </a:solidFill>
                  </a:rPr>
                  <a:t>the difference of</a:t>
                </a:r>
              </a:p>
            </p:txBody>
          </p:sp>
        </p:grpSp>
        <p:sp>
          <p:nvSpPr>
            <p:cNvPr id="35852" name="Text Box 48"/>
            <p:cNvSpPr txBox="1">
              <a:spLocks noChangeArrowheads="1"/>
            </p:cNvSpPr>
            <p:nvPr/>
          </p:nvSpPr>
          <p:spPr bwMode="auto">
            <a:xfrm>
              <a:off x="4416" y="2832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–</a:t>
              </a: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53" name="Line 49"/>
            <p:cNvSpPr>
              <a:spLocks noChangeShapeType="1"/>
            </p:cNvSpPr>
            <p:nvPr/>
          </p:nvSpPr>
          <p:spPr bwMode="auto">
            <a:xfrm>
              <a:off x="4512" y="192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18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304800" y="381000"/>
            <a:ext cx="3124200" cy="762000"/>
            <a:chOff x="192" y="240"/>
            <a:chExt cx="1968" cy="480"/>
          </a:xfrm>
        </p:grpSpPr>
        <p:sp>
          <p:nvSpPr>
            <p:cNvPr id="3687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9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8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422100"/>
                  </a:solidFill>
                </a:rPr>
                <a:t>Example (cont.)</a:t>
              </a:r>
            </a:p>
          </p:txBody>
        </p:sp>
      </p:grpSp>
      <p:grpSp>
        <p:nvGrpSpPr>
          <p:cNvPr id="36867" name="Group 5"/>
          <p:cNvGrpSpPr>
            <a:grpSpLocks/>
          </p:cNvGrpSpPr>
          <p:nvPr/>
        </p:nvGrpSpPr>
        <p:grpSpPr bwMode="auto">
          <a:xfrm>
            <a:off x="304800" y="1447800"/>
            <a:ext cx="1143000" cy="685800"/>
            <a:chOff x="192" y="912"/>
            <a:chExt cx="720" cy="432"/>
          </a:xfrm>
        </p:grpSpPr>
        <p:sp>
          <p:nvSpPr>
            <p:cNvPr id="36876" name="Rectangle 6"/>
            <p:cNvSpPr>
              <a:spLocks noChangeArrowheads="1"/>
            </p:cNvSpPr>
            <p:nvPr/>
          </p:nvSpPr>
          <p:spPr bwMode="auto">
            <a:xfrm>
              <a:off x="192" y="912"/>
              <a:ext cx="720" cy="432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7" name="Text Box 7"/>
            <p:cNvSpPr txBox="1">
              <a:spLocks noChangeArrowheads="1"/>
            </p:cNvSpPr>
            <p:nvPr/>
          </p:nvSpPr>
          <p:spPr bwMode="auto">
            <a:xfrm>
              <a:off x="240" y="960"/>
              <a:ext cx="6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prstClr val="black"/>
                  </a:solidFill>
                </a:rPr>
                <a:t>Solve</a:t>
              </a:r>
            </a:p>
          </p:txBody>
        </p:sp>
      </p:grpSp>
      <p:sp>
        <p:nvSpPr>
          <p:cNvPr id="36868" name="Text Box 8"/>
          <p:cNvSpPr txBox="1">
            <a:spLocks noChangeArrowheads="1"/>
          </p:cNvSpPr>
          <p:nvPr/>
        </p:nvSpPr>
        <p:spPr bwMode="auto">
          <a:xfrm>
            <a:off x="762000" y="22860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· 3 = 5</a:t>
            </a:r>
            <a:r>
              <a:rPr lang="en-US" sz="2800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– ¾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219200" y="2805113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6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5</a:t>
            </a:r>
            <a:r>
              <a:rPr lang="en-US" sz="2800" i="1">
                <a:solidFill>
                  <a:prstClr val="black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– ¾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	                  </a:t>
            </a:r>
            <a:r>
              <a:rPr lang="en-US">
                <a:solidFill>
                  <a:srgbClr val="1F497D"/>
                </a:solidFill>
                <a:cs typeface="Times New Roman" pitchFamily="18" charset="0"/>
              </a:rPr>
              <a:t>(simplify left side)</a:t>
            </a:r>
            <a:endParaRPr lang="en-US">
              <a:solidFill>
                <a:srgbClr val="1F497D"/>
              </a:solidFill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52400" y="3505200"/>
            <a:ext cx="8077200" cy="533400"/>
            <a:chOff x="96" y="2208"/>
            <a:chExt cx="5088" cy="336"/>
          </a:xfrm>
        </p:grpSpPr>
        <p:sp>
          <p:nvSpPr>
            <p:cNvPr id="36873" name="Rectangle 11"/>
            <p:cNvSpPr>
              <a:spLocks noChangeArrowheads="1"/>
            </p:cNvSpPr>
            <p:nvPr/>
          </p:nvSpPr>
          <p:spPr bwMode="auto">
            <a:xfrm>
              <a:off x="384" y="2256"/>
              <a:ext cx="672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4" name="Rectangle 12"/>
            <p:cNvSpPr>
              <a:spLocks noChangeArrowheads="1"/>
            </p:cNvSpPr>
            <p:nvPr/>
          </p:nvSpPr>
          <p:spPr bwMode="auto">
            <a:xfrm>
              <a:off x="1536" y="2256"/>
              <a:ext cx="672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5" name="Text Box 13"/>
            <p:cNvSpPr txBox="1">
              <a:spLocks noChangeArrowheads="1"/>
            </p:cNvSpPr>
            <p:nvPr/>
          </p:nvSpPr>
          <p:spPr bwMode="auto">
            <a:xfrm>
              <a:off x="96" y="2208"/>
              <a:ext cx="50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>
                  <a:solidFill>
                    <a:prstClr val="black"/>
                  </a:solidFill>
                </a:rPr>
                <a:t>6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 + (-5</a:t>
              </a:r>
              <a:r>
                <a:rPr lang="en-US" sz="2800" i="1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) = 5</a:t>
              </a:r>
              <a:r>
                <a:rPr lang="en-US" sz="2800" i="1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 + (-5</a:t>
              </a:r>
              <a:r>
                <a:rPr lang="en-US" sz="2800" i="1">
                  <a:solidFill>
                    <a:prstClr val="black"/>
                  </a:solidFill>
                  <a:cs typeface="Times New Roman" pitchFamily="18" charset="0"/>
                </a:rPr>
                <a:t>x</a:t>
              </a:r>
              <a:r>
                <a:rPr lang="en-US" sz="2800">
                  <a:solidFill>
                    <a:prstClr val="black"/>
                  </a:solidFill>
                  <a:cs typeface="Times New Roman" pitchFamily="18" charset="0"/>
                </a:rPr>
                <a:t>) – ¾</a:t>
              </a:r>
              <a:r>
                <a:rPr lang="en-US">
                  <a:solidFill>
                    <a:prstClr val="black"/>
                  </a:solidFill>
                  <a:cs typeface="Times New Roman" pitchFamily="18" charset="0"/>
                </a:rPr>
                <a:t>     </a:t>
              </a:r>
              <a:r>
                <a:rPr lang="en-US">
                  <a:solidFill>
                    <a:srgbClr val="1F497D"/>
                  </a:solidFill>
                  <a:cs typeface="Times New Roman" pitchFamily="18" charset="0"/>
                </a:rPr>
                <a:t>(add –5</a:t>
              </a:r>
              <a:r>
                <a:rPr lang="en-US" i="1">
                  <a:solidFill>
                    <a:srgbClr val="1F497D"/>
                  </a:solidFill>
                  <a:cs typeface="Times New Roman" pitchFamily="18" charset="0"/>
                </a:rPr>
                <a:t>x</a:t>
              </a:r>
              <a:r>
                <a:rPr lang="en-US">
                  <a:solidFill>
                    <a:srgbClr val="1F497D"/>
                  </a:solidFill>
                  <a:cs typeface="Times New Roman" pitchFamily="18" charset="0"/>
                </a:rPr>
                <a:t> to both sides)</a:t>
              </a:r>
              <a:endParaRPr lang="en-US">
                <a:solidFill>
                  <a:srgbClr val="1F497D"/>
                </a:solidFill>
              </a:endParaRPr>
            </a:p>
          </p:txBody>
        </p:sp>
      </p:grp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1447800" y="4191000"/>
            <a:ext cx="594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- ¾</a:t>
            </a:r>
            <a:r>
              <a:rPr lang="en-US">
                <a:solidFill>
                  <a:prstClr val="black"/>
                </a:solidFill>
                <a:cs typeface="Times New Roman" pitchFamily="18" charset="0"/>
              </a:rPr>
              <a:t> 	              </a:t>
            </a:r>
            <a:r>
              <a:rPr lang="en-US">
                <a:solidFill>
                  <a:srgbClr val="1F497D"/>
                </a:solidFill>
                <a:cs typeface="Times New Roman" pitchFamily="18" charset="0"/>
              </a:rPr>
              <a:t>(simplify both sides)</a:t>
            </a:r>
            <a:endParaRPr lang="en-US">
              <a:solidFill>
                <a:srgbClr val="1F497D"/>
              </a:solidFill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762000" y="4876800"/>
            <a:ext cx="83820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Now </a:t>
            </a:r>
            <a:r>
              <a:rPr lang="en-US" b="1" u="sng" dirty="0">
                <a:solidFill>
                  <a:srgbClr val="EB3517"/>
                </a:solidFill>
              </a:rPr>
              <a:t>CHECK</a:t>
            </a:r>
            <a:r>
              <a:rPr lang="en-US" dirty="0">
                <a:solidFill>
                  <a:prstClr val="black"/>
                </a:solidFill>
              </a:rPr>
              <a:t> your answer: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</a:rPr>
              <a:t>Left side</a:t>
            </a:r>
            <a:r>
              <a:rPr lang="en-US" dirty="0">
                <a:solidFill>
                  <a:srgbClr val="00B050"/>
                </a:solidFill>
              </a:rPr>
              <a:t>: 2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·3</a:t>
            </a:r>
            <a:r>
              <a:rPr lang="en-US" dirty="0">
                <a:solidFill>
                  <a:prstClr val="black"/>
                </a:solidFill>
              </a:rPr>
              <a:t>= (2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·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-</a:t>
            </a:r>
            <a:r>
              <a:rPr lang="en-US" dirty="0">
                <a:solidFill>
                  <a:srgbClr val="0000FF"/>
                </a:solidFill>
              </a:rPr>
              <a:t>3/4</a:t>
            </a:r>
            <a:r>
              <a:rPr lang="en-US" dirty="0">
                <a:solidFill>
                  <a:prstClr val="black"/>
                </a:solidFill>
              </a:rPr>
              <a:t>)·3 = -6/4·3 = -3/2·3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= 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-9/2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C0504D"/>
                </a:solidFill>
                <a:cs typeface="Times New Roman" pitchFamily="18" charset="0"/>
              </a:rPr>
              <a:t>Right side</a:t>
            </a:r>
            <a:r>
              <a:rPr lang="en-US" dirty="0">
                <a:solidFill>
                  <a:srgbClr val="C0504D"/>
                </a:solidFill>
                <a:cs typeface="Times New Roman" pitchFamily="18" charset="0"/>
              </a:rPr>
              <a:t>: 5</a:t>
            </a:r>
            <a:r>
              <a:rPr lang="en-US" dirty="0">
                <a:solidFill>
                  <a:srgbClr val="0000FF"/>
                </a:solidFill>
                <a:cs typeface="Times New Roman" pitchFamily="18" charset="0"/>
              </a:rPr>
              <a:t>x</a:t>
            </a:r>
            <a:r>
              <a:rPr lang="en-US" dirty="0">
                <a:solidFill>
                  <a:srgbClr val="C0504D"/>
                </a:solidFill>
                <a:cs typeface="Times New Roman" pitchFamily="18" charset="0"/>
              </a:rPr>
              <a:t>-3/4</a:t>
            </a:r>
            <a:r>
              <a:rPr lang="en-US" dirty="0">
                <a:solidFill>
                  <a:prstClr val="black"/>
                </a:solidFill>
                <a:cs typeface="Times New Roman" pitchFamily="18" charset="0"/>
              </a:rPr>
              <a:t> = 5</a:t>
            </a:r>
            <a:r>
              <a:rPr lang="en-US" dirty="0">
                <a:solidFill>
                  <a:prstClr val="black"/>
                </a:solidFill>
              </a:rPr>
              <a:t>·</a:t>
            </a:r>
            <a:r>
              <a:rPr lang="en-US" dirty="0">
                <a:solidFill>
                  <a:srgbClr val="0000FF"/>
                </a:solidFill>
              </a:rPr>
              <a:t>-3/4 </a:t>
            </a:r>
            <a:r>
              <a:rPr lang="en-US" dirty="0">
                <a:solidFill>
                  <a:prstClr val="black"/>
                </a:solidFill>
              </a:rPr>
              <a:t>– 3/4 = -15/4 – 3/4</a:t>
            </a:r>
            <a:r>
              <a:rPr lang="en-US" dirty="0">
                <a:solidFill>
                  <a:srgbClr val="C0504D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= -18/4 =</a:t>
            </a:r>
            <a:r>
              <a:rPr lang="en-US" dirty="0">
                <a:solidFill>
                  <a:srgbClr val="C0504D"/>
                </a:solidFill>
              </a:rPr>
              <a:t> -9/2 </a:t>
            </a:r>
            <a:r>
              <a:rPr lang="en-US" dirty="0">
                <a:solidFill>
                  <a:srgbClr val="C0504D"/>
                </a:solidFill>
                <a:sym typeface="Wingdings 2" pitchFamily="18" charset="2"/>
              </a:rPr>
              <a:t>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sym typeface="Wingdings 2" pitchFamily="18" charset="2"/>
              </a:rPr>
              <a:t>(You can perform this check quickly by using your online calculator in the homework or quiz window.)</a:t>
            </a:r>
          </a:p>
        </p:txBody>
      </p:sp>
    </p:spTree>
    <p:extLst>
      <p:ext uri="{BB962C8B-B14F-4D97-AF65-F5344CB8AC3E}">
        <p14:creationId xmlns:p14="http://schemas.microsoft.com/office/powerpoint/2010/main" val="21196838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5" grpId="0" build="allAtOnce"/>
      <p:bldP spid="198670" grpId="0" build="allAtOnce"/>
      <p:bldP spid="198671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/>
          <p:cNvSpPr txBox="1">
            <a:spLocks noChangeArrowheads="1"/>
          </p:cNvSpPr>
          <p:nvPr/>
        </p:nvSpPr>
        <p:spPr bwMode="auto">
          <a:xfrm>
            <a:off x="5145088" y="3841750"/>
            <a:ext cx="4379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sz="2800">
              <a:solidFill>
                <a:srgbClr val="1F497D"/>
              </a:solidFill>
            </a:endParaRPr>
          </a:p>
        </p:txBody>
      </p:sp>
      <p:sp>
        <p:nvSpPr>
          <p:cNvPr id="37891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3606800" y="26416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435285" imgH="677109" progId="">
                  <p:embed/>
                </p:oleObj>
              </mc:Choice>
              <mc:Fallback>
                <p:oleObj name="Equation" r:id="rId4" imgW="435285" imgH="677109" progId="">
                  <p:embed/>
                  <p:pic>
                    <p:nvPicPr>
                      <p:cNvPr id="3789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26416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25510"/>
              </p:ext>
            </p:extLst>
          </p:nvPr>
        </p:nvGraphicFramePr>
        <p:xfrm>
          <a:off x="1447800" y="4876800"/>
          <a:ext cx="22891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723272" imgH="177646" progId="">
                  <p:embed/>
                </p:oleObj>
              </mc:Choice>
              <mc:Fallback>
                <p:oleObj name="Equation" r:id="rId6" imgW="723272" imgH="177646" progId="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76800"/>
                        <a:ext cx="22891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2133600" y="990600"/>
            <a:ext cx="3733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85800" y="1828800"/>
            <a:ext cx="7506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Five times the difference of a number and 4 is the same as 4 increased by five </a:t>
            </a:r>
          </a:p>
          <a:p>
            <a:r>
              <a:rPr lang="en-US" dirty="0"/>
              <a:t>times the number plus four times the number. Find the number. </a:t>
            </a:r>
          </a:p>
        </p:txBody>
      </p:sp>
    </p:spTree>
    <p:extLst>
      <p:ext uri="{BB962C8B-B14F-4D97-AF65-F5344CB8AC3E}">
        <p14:creationId xmlns:p14="http://schemas.microsoft.com/office/powerpoint/2010/main" val="2575444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6800" y="1192310"/>
            <a:ext cx="10210800" cy="318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41"/>
          <p:cNvSpPr txBox="1">
            <a:spLocks noChangeArrowheads="1"/>
          </p:cNvSpPr>
          <p:nvPr/>
        </p:nvSpPr>
        <p:spPr bwMode="auto">
          <a:xfrm>
            <a:off x="685800" y="152400"/>
            <a:ext cx="79041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>
                <a:solidFill>
                  <a:prstClr val="black"/>
                </a:solidFill>
              </a:rPr>
              <a:t>Sample problem from today’s homework: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6776" y="23622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31576" y="28956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4352" y="3429000"/>
            <a:ext cx="197224" cy="198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1" grpId="0" animBg="1"/>
      <p:bldP spid="11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</TotalTime>
  <Words>500</Words>
  <Application>Microsoft Office PowerPoint</Application>
  <PresentationFormat>On-screen Show (4:3)</PresentationFormat>
  <Paragraphs>75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Times New Roman</vt:lpstr>
      <vt:lpstr>Wingdings</vt:lpstr>
      <vt:lpstr>Wingdings 2</vt:lpstr>
      <vt:lpstr>2_Network Blitz</vt:lpstr>
      <vt:lpstr>3_Network Blitz</vt:lpstr>
      <vt:lpstr>2_Office Theme</vt:lpstr>
      <vt:lpstr>Equation</vt:lpstr>
      <vt:lpstr>Comment on HW 2.2/2.3:  Types of outcomes when solving linear equations in one variable:</vt:lpstr>
      <vt:lpstr>PowerPoint Presentation</vt:lpstr>
      <vt:lpstr>Translating words into algebraic expressions: Examples from the homework due today: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Consecutive integer problems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68</cp:revision>
  <dcterms:created xsi:type="dcterms:W3CDTF">2013-08-26T02:26:37Z</dcterms:created>
  <dcterms:modified xsi:type="dcterms:W3CDTF">2018-06-08T02:58:29Z</dcterms:modified>
</cp:coreProperties>
</file>