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2" r:id="rId2"/>
  </p:sldMasterIdLst>
  <p:notesMasterIdLst>
    <p:notesMasterId r:id="rId18"/>
  </p:notesMasterIdLst>
  <p:sldIdLst>
    <p:sldId id="325" r:id="rId3"/>
    <p:sldId id="328" r:id="rId4"/>
    <p:sldId id="329" r:id="rId5"/>
    <p:sldId id="343" r:id="rId6"/>
    <p:sldId id="330" r:id="rId7"/>
    <p:sldId id="344" r:id="rId8"/>
    <p:sldId id="332" r:id="rId9"/>
    <p:sldId id="333" r:id="rId10"/>
    <p:sldId id="334" r:id="rId11"/>
    <p:sldId id="335" r:id="rId12"/>
    <p:sldId id="336" r:id="rId13"/>
    <p:sldId id="337" r:id="rId14"/>
    <p:sldId id="338" r:id="rId15"/>
    <p:sldId id="339" r:id="rId16"/>
    <p:sldId id="34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931"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B9D5C7CF-CBA8-4545-A230-72C2344ABA76}"/>
    <pc:docChg chg="delSld delMainMaster">
      <pc:chgData name="Skorczewski, Tyler" userId="51e037cb-caff-4c31-880d-f686087de38b" providerId="ADAL" clId="{B9D5C7CF-CBA8-4545-A230-72C2344ABA76}" dt="2018-06-08T02:57:10.746" v="26" actId="2696"/>
      <pc:docMkLst>
        <pc:docMk/>
      </pc:docMkLst>
      <pc:sldChg chg="del">
        <pc:chgData name="Skorczewski, Tyler" userId="51e037cb-caff-4c31-880d-f686087de38b" providerId="ADAL" clId="{B9D5C7CF-CBA8-4545-A230-72C2344ABA76}" dt="2018-06-08T02:56:33.512" v="0" actId="2696"/>
        <pc:sldMkLst>
          <pc:docMk/>
          <pc:sldMk cId="3911564486" sldId="257"/>
        </pc:sldMkLst>
      </pc:sldChg>
      <pc:sldChg chg="del">
        <pc:chgData name="Skorczewski, Tyler" userId="51e037cb-caff-4c31-880d-f686087de38b" providerId="ADAL" clId="{B9D5C7CF-CBA8-4545-A230-72C2344ABA76}" dt="2018-06-08T02:57:08.869" v="1" actId="2696"/>
        <pc:sldMkLst>
          <pc:docMk/>
          <pc:sldMk cId="3993237938" sldId="286"/>
        </pc:sldMkLst>
      </pc:sldChg>
      <pc:sldChg chg="del">
        <pc:chgData name="Skorczewski, Tyler" userId="51e037cb-caff-4c31-880d-f686087de38b" providerId="ADAL" clId="{B9D5C7CF-CBA8-4545-A230-72C2344ABA76}" dt="2018-06-08T02:57:10.731" v="14" actId="2696"/>
        <pc:sldMkLst>
          <pc:docMk/>
          <pc:sldMk cId="227002168" sldId="324"/>
        </pc:sldMkLst>
      </pc:sldChg>
      <pc:sldMasterChg chg="del delSldLayout">
        <pc:chgData name="Skorczewski, Tyler" userId="51e037cb-caff-4c31-880d-f686087de38b" providerId="ADAL" clId="{B9D5C7CF-CBA8-4545-A230-72C2344ABA76}" dt="2018-06-08T02:57:08.884" v="13" actId="2696"/>
        <pc:sldMasterMkLst>
          <pc:docMk/>
          <pc:sldMasterMk cId="3328428064" sldId="2147483672"/>
        </pc:sldMasterMkLst>
        <pc:sldLayoutChg chg="del">
          <pc:chgData name="Skorczewski, Tyler" userId="51e037cb-caff-4c31-880d-f686087de38b" providerId="ADAL" clId="{B9D5C7CF-CBA8-4545-A230-72C2344ABA76}" dt="2018-06-08T02:57:08.869" v="2" actId="2696"/>
          <pc:sldLayoutMkLst>
            <pc:docMk/>
            <pc:sldMasterMk cId="3328428064" sldId="2147483672"/>
            <pc:sldLayoutMk cId="690834083" sldId="2147483673"/>
          </pc:sldLayoutMkLst>
        </pc:sldLayoutChg>
        <pc:sldLayoutChg chg="del">
          <pc:chgData name="Skorczewski, Tyler" userId="51e037cb-caff-4c31-880d-f686087de38b" providerId="ADAL" clId="{B9D5C7CF-CBA8-4545-A230-72C2344ABA76}" dt="2018-06-08T02:57:08.869" v="3" actId="2696"/>
          <pc:sldLayoutMkLst>
            <pc:docMk/>
            <pc:sldMasterMk cId="3328428064" sldId="2147483672"/>
            <pc:sldLayoutMk cId="3658299331" sldId="2147483674"/>
          </pc:sldLayoutMkLst>
        </pc:sldLayoutChg>
        <pc:sldLayoutChg chg="del">
          <pc:chgData name="Skorczewski, Tyler" userId="51e037cb-caff-4c31-880d-f686087de38b" providerId="ADAL" clId="{B9D5C7CF-CBA8-4545-A230-72C2344ABA76}" dt="2018-06-08T02:57:08.869" v="4" actId="2696"/>
          <pc:sldLayoutMkLst>
            <pc:docMk/>
            <pc:sldMasterMk cId="3328428064" sldId="2147483672"/>
            <pc:sldLayoutMk cId="3516005285" sldId="2147483675"/>
          </pc:sldLayoutMkLst>
        </pc:sldLayoutChg>
        <pc:sldLayoutChg chg="del">
          <pc:chgData name="Skorczewski, Tyler" userId="51e037cb-caff-4c31-880d-f686087de38b" providerId="ADAL" clId="{B9D5C7CF-CBA8-4545-A230-72C2344ABA76}" dt="2018-06-08T02:57:08.869" v="5" actId="2696"/>
          <pc:sldLayoutMkLst>
            <pc:docMk/>
            <pc:sldMasterMk cId="3328428064" sldId="2147483672"/>
            <pc:sldLayoutMk cId="845828604" sldId="2147483676"/>
          </pc:sldLayoutMkLst>
        </pc:sldLayoutChg>
        <pc:sldLayoutChg chg="del">
          <pc:chgData name="Skorczewski, Tyler" userId="51e037cb-caff-4c31-880d-f686087de38b" providerId="ADAL" clId="{B9D5C7CF-CBA8-4545-A230-72C2344ABA76}" dt="2018-06-08T02:57:08.869" v="6" actId="2696"/>
          <pc:sldLayoutMkLst>
            <pc:docMk/>
            <pc:sldMasterMk cId="3328428064" sldId="2147483672"/>
            <pc:sldLayoutMk cId="2541093947" sldId="2147483677"/>
          </pc:sldLayoutMkLst>
        </pc:sldLayoutChg>
        <pc:sldLayoutChg chg="del">
          <pc:chgData name="Skorczewski, Tyler" userId="51e037cb-caff-4c31-880d-f686087de38b" providerId="ADAL" clId="{B9D5C7CF-CBA8-4545-A230-72C2344ABA76}" dt="2018-06-08T02:57:08.869" v="7" actId="2696"/>
          <pc:sldLayoutMkLst>
            <pc:docMk/>
            <pc:sldMasterMk cId="3328428064" sldId="2147483672"/>
            <pc:sldLayoutMk cId="4061521037" sldId="2147483678"/>
          </pc:sldLayoutMkLst>
        </pc:sldLayoutChg>
        <pc:sldLayoutChg chg="del">
          <pc:chgData name="Skorczewski, Tyler" userId="51e037cb-caff-4c31-880d-f686087de38b" providerId="ADAL" clId="{B9D5C7CF-CBA8-4545-A230-72C2344ABA76}" dt="2018-06-08T02:57:08.869" v="8" actId="2696"/>
          <pc:sldLayoutMkLst>
            <pc:docMk/>
            <pc:sldMasterMk cId="3328428064" sldId="2147483672"/>
            <pc:sldLayoutMk cId="3820313353" sldId="2147483679"/>
          </pc:sldLayoutMkLst>
        </pc:sldLayoutChg>
        <pc:sldLayoutChg chg="del">
          <pc:chgData name="Skorczewski, Tyler" userId="51e037cb-caff-4c31-880d-f686087de38b" providerId="ADAL" clId="{B9D5C7CF-CBA8-4545-A230-72C2344ABA76}" dt="2018-06-08T02:57:08.869" v="9" actId="2696"/>
          <pc:sldLayoutMkLst>
            <pc:docMk/>
            <pc:sldMasterMk cId="3328428064" sldId="2147483672"/>
            <pc:sldLayoutMk cId="416949212" sldId="2147483680"/>
          </pc:sldLayoutMkLst>
        </pc:sldLayoutChg>
        <pc:sldLayoutChg chg="del">
          <pc:chgData name="Skorczewski, Tyler" userId="51e037cb-caff-4c31-880d-f686087de38b" providerId="ADAL" clId="{B9D5C7CF-CBA8-4545-A230-72C2344ABA76}" dt="2018-06-08T02:57:08.869" v="10" actId="2696"/>
          <pc:sldLayoutMkLst>
            <pc:docMk/>
            <pc:sldMasterMk cId="3328428064" sldId="2147483672"/>
            <pc:sldLayoutMk cId="4186245493" sldId="2147483681"/>
          </pc:sldLayoutMkLst>
        </pc:sldLayoutChg>
        <pc:sldLayoutChg chg="del">
          <pc:chgData name="Skorczewski, Tyler" userId="51e037cb-caff-4c31-880d-f686087de38b" providerId="ADAL" clId="{B9D5C7CF-CBA8-4545-A230-72C2344ABA76}" dt="2018-06-08T02:57:08.869" v="11" actId="2696"/>
          <pc:sldLayoutMkLst>
            <pc:docMk/>
            <pc:sldMasterMk cId="3328428064" sldId="2147483672"/>
            <pc:sldLayoutMk cId="3919837457" sldId="2147483682"/>
          </pc:sldLayoutMkLst>
        </pc:sldLayoutChg>
        <pc:sldLayoutChg chg="del">
          <pc:chgData name="Skorczewski, Tyler" userId="51e037cb-caff-4c31-880d-f686087de38b" providerId="ADAL" clId="{B9D5C7CF-CBA8-4545-A230-72C2344ABA76}" dt="2018-06-08T02:57:08.869" v="12" actId="2696"/>
          <pc:sldLayoutMkLst>
            <pc:docMk/>
            <pc:sldMasterMk cId="3328428064" sldId="2147483672"/>
            <pc:sldLayoutMk cId="1238441276" sldId="2147483683"/>
          </pc:sldLayoutMkLst>
        </pc:sldLayoutChg>
      </pc:sldMasterChg>
      <pc:sldMasterChg chg="del delSldLayout">
        <pc:chgData name="Skorczewski, Tyler" userId="51e037cb-caff-4c31-880d-f686087de38b" providerId="ADAL" clId="{B9D5C7CF-CBA8-4545-A230-72C2344ABA76}" dt="2018-06-08T02:57:10.746" v="26" actId="2696"/>
        <pc:sldMasterMkLst>
          <pc:docMk/>
          <pc:sldMasterMk cId="605975460" sldId="2147483710"/>
        </pc:sldMasterMkLst>
        <pc:sldLayoutChg chg="del">
          <pc:chgData name="Skorczewski, Tyler" userId="51e037cb-caff-4c31-880d-f686087de38b" providerId="ADAL" clId="{B9D5C7CF-CBA8-4545-A230-72C2344ABA76}" dt="2018-06-08T02:57:10.731" v="15" actId="2696"/>
          <pc:sldLayoutMkLst>
            <pc:docMk/>
            <pc:sldMasterMk cId="605975460" sldId="2147483710"/>
            <pc:sldLayoutMk cId="2132374377" sldId="2147483711"/>
          </pc:sldLayoutMkLst>
        </pc:sldLayoutChg>
        <pc:sldLayoutChg chg="del">
          <pc:chgData name="Skorczewski, Tyler" userId="51e037cb-caff-4c31-880d-f686087de38b" providerId="ADAL" clId="{B9D5C7CF-CBA8-4545-A230-72C2344ABA76}" dt="2018-06-08T02:57:10.731" v="16" actId="2696"/>
          <pc:sldLayoutMkLst>
            <pc:docMk/>
            <pc:sldMasterMk cId="605975460" sldId="2147483710"/>
            <pc:sldLayoutMk cId="78015117" sldId="2147483712"/>
          </pc:sldLayoutMkLst>
        </pc:sldLayoutChg>
        <pc:sldLayoutChg chg="del">
          <pc:chgData name="Skorczewski, Tyler" userId="51e037cb-caff-4c31-880d-f686087de38b" providerId="ADAL" clId="{B9D5C7CF-CBA8-4545-A230-72C2344ABA76}" dt="2018-06-08T02:57:10.746" v="17" actId="2696"/>
          <pc:sldLayoutMkLst>
            <pc:docMk/>
            <pc:sldMasterMk cId="605975460" sldId="2147483710"/>
            <pc:sldLayoutMk cId="602426757" sldId="2147483713"/>
          </pc:sldLayoutMkLst>
        </pc:sldLayoutChg>
        <pc:sldLayoutChg chg="del">
          <pc:chgData name="Skorczewski, Tyler" userId="51e037cb-caff-4c31-880d-f686087de38b" providerId="ADAL" clId="{B9D5C7CF-CBA8-4545-A230-72C2344ABA76}" dt="2018-06-08T02:57:10.746" v="18" actId="2696"/>
          <pc:sldLayoutMkLst>
            <pc:docMk/>
            <pc:sldMasterMk cId="605975460" sldId="2147483710"/>
            <pc:sldLayoutMk cId="4263044869" sldId="2147483714"/>
          </pc:sldLayoutMkLst>
        </pc:sldLayoutChg>
        <pc:sldLayoutChg chg="del">
          <pc:chgData name="Skorczewski, Tyler" userId="51e037cb-caff-4c31-880d-f686087de38b" providerId="ADAL" clId="{B9D5C7CF-CBA8-4545-A230-72C2344ABA76}" dt="2018-06-08T02:57:10.746" v="19" actId="2696"/>
          <pc:sldLayoutMkLst>
            <pc:docMk/>
            <pc:sldMasterMk cId="605975460" sldId="2147483710"/>
            <pc:sldLayoutMk cId="4007772307" sldId="2147483715"/>
          </pc:sldLayoutMkLst>
        </pc:sldLayoutChg>
        <pc:sldLayoutChg chg="del">
          <pc:chgData name="Skorczewski, Tyler" userId="51e037cb-caff-4c31-880d-f686087de38b" providerId="ADAL" clId="{B9D5C7CF-CBA8-4545-A230-72C2344ABA76}" dt="2018-06-08T02:57:10.746" v="20" actId="2696"/>
          <pc:sldLayoutMkLst>
            <pc:docMk/>
            <pc:sldMasterMk cId="605975460" sldId="2147483710"/>
            <pc:sldLayoutMk cId="1803148340" sldId="2147483716"/>
          </pc:sldLayoutMkLst>
        </pc:sldLayoutChg>
        <pc:sldLayoutChg chg="del">
          <pc:chgData name="Skorczewski, Tyler" userId="51e037cb-caff-4c31-880d-f686087de38b" providerId="ADAL" clId="{B9D5C7CF-CBA8-4545-A230-72C2344ABA76}" dt="2018-06-08T02:57:10.746" v="21" actId="2696"/>
          <pc:sldLayoutMkLst>
            <pc:docMk/>
            <pc:sldMasterMk cId="605975460" sldId="2147483710"/>
            <pc:sldLayoutMk cId="3352996105" sldId="2147483717"/>
          </pc:sldLayoutMkLst>
        </pc:sldLayoutChg>
        <pc:sldLayoutChg chg="del">
          <pc:chgData name="Skorczewski, Tyler" userId="51e037cb-caff-4c31-880d-f686087de38b" providerId="ADAL" clId="{B9D5C7CF-CBA8-4545-A230-72C2344ABA76}" dt="2018-06-08T02:57:10.746" v="22" actId="2696"/>
          <pc:sldLayoutMkLst>
            <pc:docMk/>
            <pc:sldMasterMk cId="605975460" sldId="2147483710"/>
            <pc:sldLayoutMk cId="1708397790" sldId="2147483718"/>
          </pc:sldLayoutMkLst>
        </pc:sldLayoutChg>
        <pc:sldLayoutChg chg="del">
          <pc:chgData name="Skorczewski, Tyler" userId="51e037cb-caff-4c31-880d-f686087de38b" providerId="ADAL" clId="{B9D5C7CF-CBA8-4545-A230-72C2344ABA76}" dt="2018-06-08T02:57:10.746" v="23" actId="2696"/>
          <pc:sldLayoutMkLst>
            <pc:docMk/>
            <pc:sldMasterMk cId="605975460" sldId="2147483710"/>
            <pc:sldLayoutMk cId="1179139971" sldId="2147483719"/>
          </pc:sldLayoutMkLst>
        </pc:sldLayoutChg>
        <pc:sldLayoutChg chg="del">
          <pc:chgData name="Skorczewski, Tyler" userId="51e037cb-caff-4c31-880d-f686087de38b" providerId="ADAL" clId="{B9D5C7CF-CBA8-4545-A230-72C2344ABA76}" dt="2018-06-08T02:57:10.746" v="24" actId="2696"/>
          <pc:sldLayoutMkLst>
            <pc:docMk/>
            <pc:sldMasterMk cId="605975460" sldId="2147483710"/>
            <pc:sldLayoutMk cId="2960479981" sldId="2147483720"/>
          </pc:sldLayoutMkLst>
        </pc:sldLayoutChg>
        <pc:sldLayoutChg chg="del">
          <pc:chgData name="Skorczewski, Tyler" userId="51e037cb-caff-4c31-880d-f686087de38b" providerId="ADAL" clId="{B9D5C7CF-CBA8-4545-A230-72C2344ABA76}" dt="2018-06-08T02:57:10.746" v="25" actId="2696"/>
          <pc:sldLayoutMkLst>
            <pc:docMk/>
            <pc:sldMasterMk cId="605975460" sldId="2147483710"/>
            <pc:sldLayoutMk cId="1403549150" sldId="2147483721"/>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6/7/2018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4F661408-1B91-4AFA-A781-3B071C4302D0}" type="slidenum">
              <a:rPr lang="en-US" sz="1200" smtClean="0">
                <a:solidFill>
                  <a:prstClr val="black"/>
                </a:solidFill>
                <a:latin typeface="Arial" charset="0"/>
              </a:rPr>
              <a:pPr eaLnBrk="1" hangingPunct="1"/>
              <a:t>11</a:t>
            </a:fld>
            <a:endParaRPr lang="en-US" sz="1200">
              <a:solidFill>
                <a:prstClr val="black"/>
              </a:solidFill>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82733DA7-2C61-496B-B06C-60A1F1C65A44}" type="slidenum">
              <a:rPr lang="en-US" sz="1200" smtClean="0">
                <a:solidFill>
                  <a:prstClr val="black"/>
                </a:solidFill>
                <a:latin typeface="Arial" charset="0"/>
              </a:rPr>
              <a:pPr eaLnBrk="1" hangingPunct="1"/>
              <a:t>12</a:t>
            </a:fld>
            <a:endParaRPr lang="en-US" sz="1200">
              <a:solidFill>
                <a:prstClr val="black"/>
              </a:solidFill>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2FA4DD29-1F73-42AD-8D67-EE1AAC836A40}" type="slidenum">
              <a:rPr lang="en-US" sz="1200" smtClean="0">
                <a:solidFill>
                  <a:prstClr val="black"/>
                </a:solidFill>
                <a:latin typeface="Arial" charset="0"/>
              </a:rPr>
              <a:pPr eaLnBrk="1" hangingPunct="1"/>
              <a:t>13</a:t>
            </a:fld>
            <a:endParaRPr lang="en-US" sz="1200">
              <a:solidFill>
                <a:prstClr val="black"/>
              </a:solidFill>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14689C4B-6369-49A3-8FF1-665EFA23ED46}" type="slidenum">
              <a:rPr lang="en-US" sz="1200" smtClean="0">
                <a:solidFill>
                  <a:prstClr val="black"/>
                </a:solidFill>
                <a:latin typeface="Arial" charset="0"/>
              </a:rPr>
              <a:pPr eaLnBrk="1" hangingPunct="1"/>
              <a:t>15</a:t>
            </a:fld>
            <a:endParaRPr lang="en-US" sz="1200">
              <a:solidFill>
                <a:prstClr val="black"/>
              </a:solidFill>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732FD599-28A6-48A0-BD9B-5FDDB8B491A4}" type="slidenum">
              <a:rPr lang="en-US" sz="1200" smtClean="0">
                <a:solidFill>
                  <a:prstClr val="black"/>
                </a:solidFill>
                <a:latin typeface="Arial" charset="0"/>
              </a:rPr>
              <a:pPr eaLnBrk="1" hangingPunct="1"/>
              <a:t>2</a:t>
            </a:fld>
            <a:endParaRPr lang="en-US" sz="1200">
              <a:solidFill>
                <a:prstClr val="black"/>
              </a:solidFill>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386D396A-8E9C-416A-9EAA-9594E73C4507}" type="slidenum">
              <a:rPr lang="en-US" sz="1200" smtClean="0">
                <a:solidFill>
                  <a:prstClr val="black"/>
                </a:solidFill>
                <a:latin typeface="Arial" charset="0"/>
              </a:rPr>
              <a:pPr eaLnBrk="1" hangingPunct="1"/>
              <a:t>3</a:t>
            </a:fld>
            <a:endParaRPr lang="en-US" sz="1200">
              <a:solidFill>
                <a:prstClr val="black"/>
              </a:solidFill>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4CF5510B-24C2-4D80-AD30-DF06B88A441D}" type="slidenum">
              <a:rPr lang="en-US" sz="1200" smtClean="0">
                <a:solidFill>
                  <a:prstClr val="black"/>
                </a:solidFill>
                <a:latin typeface="Arial" charset="0"/>
              </a:rPr>
              <a:pPr eaLnBrk="1" hangingPunct="1"/>
              <a:t>5</a:t>
            </a:fld>
            <a:endParaRPr lang="en-US" sz="1200">
              <a:solidFill>
                <a:prstClr val="black"/>
              </a:solidFill>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B7FA4C6E-E81A-41AF-9FCB-32CF88AC05C5}" type="slidenum">
              <a:rPr lang="en-US" sz="1200" smtClean="0">
                <a:solidFill>
                  <a:prstClr val="black"/>
                </a:solidFill>
                <a:latin typeface="Arial" charset="0"/>
              </a:rPr>
              <a:pPr eaLnBrk="1" hangingPunct="1"/>
              <a:t>6</a:t>
            </a:fld>
            <a:endParaRPr lang="en-US" sz="1200">
              <a:solidFill>
                <a:prstClr val="black"/>
              </a:solidFill>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7EB8A41F-D3D7-4D34-968C-F896AD00162C}" type="slidenum">
              <a:rPr lang="en-US" sz="1200" smtClean="0">
                <a:solidFill>
                  <a:prstClr val="black"/>
                </a:solidFill>
                <a:latin typeface="Arial" charset="0"/>
              </a:rPr>
              <a:pPr eaLnBrk="1" hangingPunct="1"/>
              <a:t>7</a:t>
            </a:fld>
            <a:endParaRPr lang="en-US" sz="1200">
              <a:solidFill>
                <a:prstClr val="black"/>
              </a:solidFill>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1A0085F2-517B-4C65-A8A0-B893672133EC}" type="slidenum">
              <a:rPr lang="en-US" sz="1200" smtClean="0">
                <a:solidFill>
                  <a:prstClr val="black"/>
                </a:solidFill>
                <a:latin typeface="Arial" charset="0"/>
              </a:rPr>
              <a:pPr eaLnBrk="1" hangingPunct="1"/>
              <a:t>8</a:t>
            </a:fld>
            <a:endParaRPr lang="en-US" sz="1200">
              <a:solidFill>
                <a:prstClr val="black"/>
              </a:solidFill>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DDBBCBE4-F876-4EB0-9029-629C8940389F}" type="slidenum">
              <a:rPr lang="en-US" sz="1200" smtClean="0">
                <a:solidFill>
                  <a:prstClr val="black"/>
                </a:solidFill>
                <a:latin typeface="Arial" charset="0"/>
              </a:rPr>
              <a:pPr eaLnBrk="1" hangingPunct="1"/>
              <a:t>9</a:t>
            </a:fld>
            <a:endParaRPr lang="en-US" sz="1200">
              <a:solidFill>
                <a:prstClr val="black"/>
              </a:solidFill>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C3A0E49D-CF25-43B3-BFC9-7F2DC82E34A6}" type="slidenum">
              <a:rPr lang="en-US" sz="1200" smtClean="0">
                <a:solidFill>
                  <a:prstClr val="black"/>
                </a:solidFill>
                <a:latin typeface="Arial" charset="0"/>
              </a:rPr>
              <a:pPr eaLnBrk="1" hangingPunct="1"/>
              <a:t>10</a:t>
            </a:fld>
            <a:endParaRPr lang="en-US" sz="1200">
              <a:solidFill>
                <a:prstClr val="black"/>
              </a:solidFill>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0"/>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15"/>
            <p:cNvSpPr>
              <a:spLocks/>
            </p:cNvSpPr>
            <p:nvPr/>
          </p:nvSpPr>
          <p:spPr bwMode="invGray">
            <a:xfrm>
              <a:off x="1632" y="2487"/>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16"/>
            <p:cNvSpPr>
              <a:spLocks/>
            </p:cNvSpPr>
            <p:nvPr/>
          </p:nvSpPr>
          <p:spPr bwMode="invGray">
            <a:xfrm>
              <a:off x="0" y="2487"/>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17"/>
            <p:cNvSpPr>
              <a:spLocks/>
            </p:cNvSpPr>
            <p:nvPr/>
          </p:nvSpPr>
          <p:spPr bwMode="invGray">
            <a:xfrm>
              <a:off x="3744" y="2487"/>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18"/>
            <p:cNvSpPr>
              <a:spLocks/>
            </p:cNvSpPr>
            <p:nvPr/>
          </p:nvSpPr>
          <p:spPr bwMode="invGray">
            <a:xfrm>
              <a:off x="1920" y="2487"/>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0"/>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1"/>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22"/>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23"/>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24"/>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25"/>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26"/>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27"/>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28"/>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31"/>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32" descr="BTZBUL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29"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234530"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37"/>
          <p:cNvSpPr>
            <a:spLocks noGrp="1" noChangeArrowheads="1"/>
          </p:cNvSpPr>
          <p:nvPr>
            <p:ph type="sldNum" sz="quarter" idx="12"/>
          </p:nvPr>
        </p:nvSpPr>
        <p:spPr>
          <a:xfrm>
            <a:off x="6553200" y="6324600"/>
            <a:ext cx="1905000" cy="457200"/>
          </a:xfrm>
        </p:spPr>
        <p:txBody>
          <a:bodyPr/>
          <a:lstStyle>
            <a:lvl1pPr>
              <a:defRPr/>
            </a:lvl1pPr>
          </a:lstStyle>
          <a:p>
            <a:pPr>
              <a:defRPr/>
            </a:pPr>
            <a:fld id="{E082EEB9-C7E3-4CD5-AD42-C6885C5A13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131348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2B534650-14B2-4F4A-9495-F4F56BE0C8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65592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C40F74A5-A750-45F8-AF9A-E6A8454E7C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34233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93F978B-43EA-4CBA-BA9C-69BB941DE3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64061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B380D99-03BA-45AF-890A-875871CD9D3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3103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35EDA2-C849-41A4-A684-EEE942F6778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44795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0FB8E61-F679-4518-A88B-0E3A867534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6820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A0227CE-ECCA-4B3B-BF2D-DB145F0C491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18090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38B0F05-67E9-4E26-8C08-4587CCC8D25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28867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E6391173-C6AC-4087-A9F3-C5D6D656639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8135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EE3D39C-15B3-4919-B97F-2C9E6727FA2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8361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55033362-007B-4C41-A657-67FD43710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793510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39F485-C95A-457F-855C-8EB82A30D79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3605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DBC558-FF93-48A4-B2E2-052EC1A35C8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06546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68DBD2D-CAD4-486E-88C9-414B87F5024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3824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F661C296-94C1-471C-912E-FCF362C589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05255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4FA30471-F218-4C74-BACD-4C5CFDBFD2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342691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34"/>
          <p:cNvSpPr>
            <a:spLocks noGrp="1" noChangeArrowheads="1"/>
          </p:cNvSpPr>
          <p:nvPr>
            <p:ph type="sldNum" sz="quarter" idx="12"/>
          </p:nvPr>
        </p:nvSpPr>
        <p:spPr/>
        <p:txBody>
          <a:bodyPr/>
          <a:lstStyle>
            <a:lvl1pPr>
              <a:defRPr/>
            </a:lvl1pPr>
          </a:lstStyle>
          <a:p>
            <a:pPr>
              <a:defRPr/>
            </a:pPr>
            <a:fld id="{8AB96AD2-1FEC-4437-9087-998BE008BB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10598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34"/>
          <p:cNvSpPr>
            <a:spLocks noGrp="1" noChangeArrowheads="1"/>
          </p:cNvSpPr>
          <p:nvPr>
            <p:ph type="sldNum" sz="quarter" idx="12"/>
          </p:nvPr>
        </p:nvSpPr>
        <p:spPr/>
        <p:txBody>
          <a:bodyPr/>
          <a:lstStyle>
            <a:lvl1pPr>
              <a:defRPr/>
            </a:lvl1pPr>
          </a:lstStyle>
          <a:p>
            <a:pPr>
              <a:defRPr/>
            </a:pPr>
            <a:fld id="{F21C9356-2231-433F-AE4F-BCB150366F8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158871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34"/>
          <p:cNvSpPr>
            <a:spLocks noGrp="1" noChangeArrowheads="1"/>
          </p:cNvSpPr>
          <p:nvPr>
            <p:ph type="sldNum" sz="quarter" idx="12"/>
          </p:nvPr>
        </p:nvSpPr>
        <p:spPr/>
        <p:txBody>
          <a:bodyPr/>
          <a:lstStyle>
            <a:lvl1pPr>
              <a:defRPr/>
            </a:lvl1pPr>
          </a:lstStyle>
          <a:p>
            <a:pPr>
              <a:defRPr/>
            </a:pPr>
            <a:fld id="{FF3AF1EE-A1AC-429A-BF00-B80291445F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204011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0D5B438A-E479-443D-8F96-E0A0959183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80837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D2BEF54C-2E91-4D19-A52F-C93832397F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41565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7405688"/>
            <a:chOff x="0" y="-9"/>
            <a:chExt cx="5760" cy="4665"/>
          </a:xfrm>
        </p:grpSpPr>
        <p:sp>
          <p:nvSpPr>
            <p:cNvPr id="1032"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7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2" name="Freeform 1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4" name="Freeform 15"/>
            <p:cNvSpPr>
              <a:spLocks/>
            </p:cNvSpPr>
            <p:nvPr/>
          </p:nvSpPr>
          <p:spPr bwMode="hidden">
            <a:xfrm>
              <a:off x="1632" y="3956"/>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5" name="Freeform 16"/>
            <p:cNvSpPr>
              <a:spLocks/>
            </p:cNvSpPr>
            <p:nvPr/>
          </p:nvSpPr>
          <p:spPr bwMode="hidden">
            <a:xfrm>
              <a:off x="0" y="3956"/>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6" name="Freeform 17"/>
            <p:cNvSpPr>
              <a:spLocks/>
            </p:cNvSpPr>
            <p:nvPr/>
          </p:nvSpPr>
          <p:spPr bwMode="hidden">
            <a:xfrm>
              <a:off x="3744" y="3956"/>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7" name="Freeform 18"/>
            <p:cNvSpPr>
              <a:spLocks/>
            </p:cNvSpPr>
            <p:nvPr/>
          </p:nvSpPr>
          <p:spPr bwMode="hidden">
            <a:xfrm>
              <a:off x="1920" y="3956"/>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19"/>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92" name="Freeform 20"/>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3" name="Freeform 21"/>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4" name="Freeform 22"/>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5" name="Freeform 23"/>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6" name="Freeform 24"/>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7" name="Freeform 25"/>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8" name="Freeform 26"/>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9" name="Freeform 27"/>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0" name="Freeform 28"/>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1"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30"/>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028" name="Rectangle 3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504" name="Rectangle 32"/>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5" name="Rectangle 33"/>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6" name="Rectangle 34"/>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cs typeface="+mn-cs"/>
              </a:defRPr>
            </a:lvl1pPr>
          </a:lstStyle>
          <a:p>
            <a:pPr fontAlgn="base">
              <a:spcBef>
                <a:spcPct val="0"/>
              </a:spcBef>
              <a:spcAft>
                <a:spcPct val="0"/>
              </a:spcAft>
              <a:defRPr/>
            </a:pPr>
            <a:fld id="{747D0860-4735-4385-A604-B772F86540A2}"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011720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cs typeface="Arial" charset="0"/>
        </a:defRPr>
      </a:lvl2pPr>
      <a:lvl3pPr algn="ctr" rtl="0" eaLnBrk="0" fontAlgn="base" hangingPunct="0">
        <a:spcBef>
          <a:spcPct val="0"/>
        </a:spcBef>
        <a:spcAft>
          <a:spcPct val="0"/>
        </a:spcAft>
        <a:defRPr sz="4400">
          <a:solidFill>
            <a:schemeClr val="tx2"/>
          </a:solidFill>
          <a:latin typeface="Arial Black" pitchFamily="34" charset="0"/>
          <a:cs typeface="Arial" charset="0"/>
        </a:defRPr>
      </a:lvl3pPr>
      <a:lvl4pPr algn="ctr" rtl="0" eaLnBrk="0" fontAlgn="base" hangingPunct="0">
        <a:spcBef>
          <a:spcPct val="0"/>
        </a:spcBef>
        <a:spcAft>
          <a:spcPct val="0"/>
        </a:spcAft>
        <a:defRPr sz="4400">
          <a:solidFill>
            <a:schemeClr val="tx2"/>
          </a:solidFill>
          <a:latin typeface="Arial Black" pitchFamily="34" charset="0"/>
          <a:cs typeface="Arial" charset="0"/>
        </a:defRPr>
      </a:lvl4pPr>
      <a:lvl5pPr algn="ctr" rtl="0" eaLnBrk="0" fontAlgn="base" hangingPunct="0">
        <a:spcBef>
          <a:spcPct val="0"/>
        </a:spcBef>
        <a:spcAft>
          <a:spcPct val="0"/>
        </a:spcAft>
        <a:defRPr sz="4400">
          <a:solidFill>
            <a:schemeClr val="tx2"/>
          </a:solidFill>
          <a:latin typeface="Arial Black" pitchFamily="34" charset="0"/>
          <a:cs typeface="Arial" charset="0"/>
        </a:defRPr>
      </a:lvl5pPr>
      <a:lvl6pPr marL="457200" algn="ctr" rtl="0" fontAlgn="base">
        <a:spcBef>
          <a:spcPct val="0"/>
        </a:spcBef>
        <a:spcAft>
          <a:spcPct val="0"/>
        </a:spcAft>
        <a:defRPr sz="4400">
          <a:solidFill>
            <a:schemeClr val="tx2"/>
          </a:solidFill>
          <a:latin typeface="Arial Black" pitchFamily="34" charset="0"/>
          <a:cs typeface="Arial" charset="0"/>
        </a:defRPr>
      </a:lvl6pPr>
      <a:lvl7pPr marL="914400" algn="ctr" rtl="0" fontAlgn="base">
        <a:spcBef>
          <a:spcPct val="0"/>
        </a:spcBef>
        <a:spcAft>
          <a:spcPct val="0"/>
        </a:spcAft>
        <a:defRPr sz="4400">
          <a:solidFill>
            <a:schemeClr val="tx2"/>
          </a:solidFill>
          <a:latin typeface="Arial Black" pitchFamily="34" charset="0"/>
          <a:cs typeface="Arial" charset="0"/>
        </a:defRPr>
      </a:lvl7pPr>
      <a:lvl8pPr marL="1371600" algn="ctr" rtl="0" fontAlgn="base">
        <a:spcBef>
          <a:spcPct val="0"/>
        </a:spcBef>
        <a:spcAft>
          <a:spcPct val="0"/>
        </a:spcAft>
        <a:defRPr sz="4400">
          <a:solidFill>
            <a:schemeClr val="tx2"/>
          </a:solidFill>
          <a:latin typeface="Arial Black" pitchFamily="34" charset="0"/>
          <a:cs typeface="Arial" charset="0"/>
        </a:defRPr>
      </a:lvl8pPr>
      <a:lvl9pPr marL="1828800" algn="ctr" rtl="0" fontAlgn="base">
        <a:spcBef>
          <a:spcPct val="0"/>
        </a:spcBef>
        <a:spcAft>
          <a:spcPct val="0"/>
        </a:spcAft>
        <a:defRPr sz="44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Arial" charset="0"/>
              </a:defRPr>
            </a:lvl1pPr>
          </a:lstStyle>
          <a:p>
            <a:pPr fontAlgn="base">
              <a:spcBef>
                <a:spcPct val="0"/>
              </a:spcBef>
              <a:spcAft>
                <a:spcPct val="0"/>
              </a:spcAft>
              <a:defRPr/>
            </a:pPr>
            <a:fld id="{E03D6975-79BC-4882-A76B-6D1880096209}"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107948196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9.xml"/><Relationship Id="rId7" Type="http://schemas.openxmlformats.org/officeDocument/2006/relationships/image" Target="../media/image9.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 Id="rId9" Type="http://schemas.openxmlformats.org/officeDocument/2006/relationships/image" Target="../media/image10.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5.wmf"/><Relationship Id="rId3" Type="http://schemas.openxmlformats.org/officeDocument/2006/relationships/notesSlide" Target="../notesSlides/notesSlide10.xml"/><Relationship Id="rId7" Type="http://schemas.openxmlformats.org/officeDocument/2006/relationships/image" Target="../media/image12.wmf"/><Relationship Id="rId12"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1.xml"/><Relationship Id="rId7" Type="http://schemas.openxmlformats.org/officeDocument/2006/relationships/image" Target="../media/image17.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661851" y="1891259"/>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a:solidFill>
                  <a:srgbClr val="000000"/>
                </a:solidFill>
                <a:latin typeface="Times New Roman" pitchFamily="18" charset="0"/>
              </a:rPr>
              <a:t>Section 2.5 </a:t>
            </a:r>
            <a:br>
              <a:rPr lang="en-US" dirty="0">
                <a:solidFill>
                  <a:srgbClr val="000000"/>
                </a:solidFill>
                <a:latin typeface="Times New Roman" pitchFamily="18" charset="0"/>
              </a:rPr>
            </a:br>
            <a:r>
              <a:rPr lang="en-US" dirty="0">
                <a:solidFill>
                  <a:srgbClr val="000000"/>
                </a:solidFill>
                <a:latin typeface="Times New Roman" pitchFamily="18" charset="0"/>
              </a:rPr>
              <a:t>Using Formulas</a:t>
            </a:r>
          </a:p>
        </p:txBody>
      </p:sp>
      <p:sp>
        <p:nvSpPr>
          <p:cNvPr id="3" name="Rectangle 2"/>
          <p:cNvSpPr txBox="1">
            <a:spLocks noChangeArrowheads="1"/>
          </p:cNvSpPr>
          <p:nvPr/>
        </p:nvSpPr>
        <p:spPr bwMode="auto">
          <a:xfrm>
            <a:off x="820782" y="3124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endParaRPr lang="en-US" sz="3600" b="1" dirty="0">
              <a:solidFill>
                <a:srgbClr val="FF0000"/>
              </a:solidFill>
              <a:latin typeface="Times New Roman" pitchFamily="18" charset="0"/>
            </a:endParaRPr>
          </a:p>
        </p:txBody>
      </p:sp>
    </p:spTree>
    <p:extLst>
      <p:ext uri="{BB962C8B-B14F-4D97-AF65-F5344CB8AC3E}">
        <p14:creationId xmlns:p14="http://schemas.microsoft.com/office/powerpoint/2010/main" val="347571810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228600"/>
            <a:ext cx="7086600" cy="1047750"/>
            <a:chOff x="240" y="336"/>
            <a:chExt cx="2784" cy="528"/>
          </a:xfrm>
          <a:solidFill>
            <a:schemeClr val="tx2">
              <a:lumMod val="20000"/>
              <a:lumOff val="80000"/>
            </a:schemeClr>
          </a:solidFill>
        </p:grpSpPr>
        <p:sp>
          <p:nvSpPr>
            <p:cNvPr id="2060" name="Rectangle 3"/>
            <p:cNvSpPr>
              <a:spLocks noChangeArrowheads="1"/>
            </p:cNvSpPr>
            <p:nvPr/>
          </p:nvSpPr>
          <p:spPr bwMode="auto">
            <a:xfrm>
              <a:off x="240" y="336"/>
              <a:ext cx="2784" cy="528"/>
            </a:xfrm>
            <a:prstGeom prst="rect">
              <a:avLst/>
            </a:prstGeom>
            <a:grpFill/>
            <a:ln w="9525">
              <a:solidFill>
                <a:schemeClr val="tx1"/>
              </a:solidFill>
              <a:miter lim="800000"/>
              <a:headEnd/>
              <a:tailEnd/>
            </a:ln>
          </p:spPr>
          <p:txBody>
            <a:bodyPr wrap="none" anchor="ctr"/>
            <a:lstStyle/>
            <a:p>
              <a:pPr fontAlgn="base">
                <a:spcBef>
                  <a:spcPct val="0"/>
                </a:spcBef>
                <a:spcAft>
                  <a:spcPct val="0"/>
                </a:spcAft>
                <a:defRPr/>
              </a:pPr>
              <a:endParaRPr lang="en-US" sz="2400">
                <a:solidFill>
                  <a:prstClr val="black"/>
                </a:solidFill>
                <a:latin typeface="Times New Roman" pitchFamily="18" charset="0"/>
                <a:cs typeface="Arial" charset="0"/>
              </a:endParaRPr>
            </a:p>
          </p:txBody>
        </p:sp>
        <p:sp>
          <p:nvSpPr>
            <p:cNvPr id="2061" name="Text Box 4"/>
            <p:cNvSpPr txBox="1">
              <a:spLocks noChangeArrowheads="1"/>
            </p:cNvSpPr>
            <p:nvPr/>
          </p:nvSpPr>
          <p:spPr bwMode="auto">
            <a:xfrm>
              <a:off x="336" y="432"/>
              <a:ext cx="2685" cy="292"/>
            </a:xfrm>
            <a:prstGeom prst="rect">
              <a:avLst/>
            </a:prstGeom>
            <a:grpFill/>
            <a:ln w="9525">
              <a:noFill/>
              <a:miter lim="800000"/>
              <a:headEnd/>
              <a:tailEnd/>
            </a:ln>
          </p:spPr>
          <p:txBody>
            <a:bodyPr>
              <a:spAutoFit/>
            </a:bodyPr>
            <a:lstStyle/>
            <a:p>
              <a:pPr fontAlgn="base">
                <a:spcBef>
                  <a:spcPct val="0"/>
                </a:spcBef>
                <a:spcAft>
                  <a:spcPct val="0"/>
                </a:spcAft>
                <a:defRPr/>
              </a:pPr>
              <a:r>
                <a:rPr lang="en-US" sz="3200" b="1">
                  <a:solidFill>
                    <a:srgbClr val="422100"/>
                  </a:solidFill>
                  <a:latin typeface="Times New Roman" pitchFamily="18" charset="0"/>
                  <a:cs typeface="Arial" charset="0"/>
                </a:rPr>
                <a:t>Example 1: Solve the formula for </a:t>
              </a:r>
              <a:r>
                <a:rPr lang="en-US" sz="3200" b="1" i="1">
                  <a:solidFill>
                    <a:srgbClr val="422100"/>
                  </a:solidFill>
                  <a:latin typeface="Times New Roman" pitchFamily="18" charset="0"/>
                  <a:cs typeface="Arial" charset="0"/>
                </a:rPr>
                <a:t>n:</a:t>
              </a:r>
            </a:p>
          </p:txBody>
        </p:sp>
      </p:grpSp>
      <p:graphicFrame>
        <p:nvGraphicFramePr>
          <p:cNvPr id="18435" name="Object 5"/>
          <p:cNvGraphicFramePr>
            <a:graphicFrameLocks noChangeAspect="1"/>
          </p:cNvGraphicFramePr>
          <p:nvPr/>
        </p:nvGraphicFramePr>
        <p:xfrm>
          <a:off x="1219200" y="1752600"/>
          <a:ext cx="1905000" cy="620713"/>
        </p:xfrm>
        <a:graphic>
          <a:graphicData uri="http://schemas.openxmlformats.org/presentationml/2006/ole">
            <mc:AlternateContent xmlns:mc="http://schemas.openxmlformats.org/markup-compatibility/2006">
              <mc:Choice xmlns:v="urn:schemas-microsoft-com:vml" Requires="v">
                <p:oleObj spid="_x0000_s2050" name="Equation" r:id="rId4" imgW="545626" imgH="177646" progId="Equation.3">
                  <p:embed/>
                </p:oleObj>
              </mc:Choice>
              <mc:Fallback>
                <p:oleObj name="Equation" r:id="rId4" imgW="545626" imgH="177646" progId="Equation.3">
                  <p:embed/>
                  <p:pic>
                    <p:nvPicPr>
                      <p:cNvPr id="1843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752600"/>
                        <a:ext cx="19050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6"/>
          <p:cNvGrpSpPr>
            <a:grpSpLocks/>
          </p:cNvGrpSpPr>
          <p:nvPr/>
        </p:nvGrpSpPr>
        <p:grpSpPr bwMode="auto">
          <a:xfrm>
            <a:off x="914400" y="2590800"/>
            <a:ext cx="7315200" cy="1373188"/>
            <a:chOff x="576" y="1632"/>
            <a:chExt cx="4608" cy="865"/>
          </a:xfrm>
        </p:grpSpPr>
        <p:sp>
          <p:nvSpPr>
            <p:cNvPr id="18440" name="Rectangle 7"/>
            <p:cNvSpPr>
              <a:spLocks noChangeArrowheads="1"/>
            </p:cNvSpPr>
            <p:nvPr/>
          </p:nvSpPr>
          <p:spPr bwMode="auto">
            <a:xfrm>
              <a:off x="576" y="2160"/>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8441" name="Rectangle 8"/>
            <p:cNvSpPr>
              <a:spLocks noChangeArrowheads="1"/>
            </p:cNvSpPr>
            <p:nvPr/>
          </p:nvSpPr>
          <p:spPr bwMode="auto">
            <a:xfrm>
              <a:off x="1440" y="2160"/>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aphicFrame>
          <p:nvGraphicFramePr>
            <p:cNvPr id="18442" name="Object 9"/>
            <p:cNvGraphicFramePr>
              <a:graphicFrameLocks noChangeAspect="1"/>
            </p:cNvGraphicFramePr>
            <p:nvPr/>
          </p:nvGraphicFramePr>
          <p:xfrm>
            <a:off x="576" y="1632"/>
            <a:ext cx="1507" cy="865"/>
          </p:xfrm>
          <a:graphic>
            <a:graphicData uri="http://schemas.openxmlformats.org/presentationml/2006/ole">
              <mc:AlternateContent xmlns:mc="http://schemas.openxmlformats.org/markup-compatibility/2006">
                <mc:Choice xmlns:v="urn:schemas-microsoft-com:vml" Requires="v">
                  <p:oleObj spid="_x0000_s2051" name="Equation" r:id="rId6" imgW="685800" imgH="393700" progId="Equation.3">
                    <p:embed/>
                  </p:oleObj>
                </mc:Choice>
                <mc:Fallback>
                  <p:oleObj name="Equation" r:id="rId6" imgW="685800" imgH="393700" progId="Equation.3">
                    <p:embed/>
                    <p:pic>
                      <p:nvPicPr>
                        <p:cNvPr id="18442"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1632"/>
                          <a:ext cx="150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3" name="Text Box 10"/>
            <p:cNvSpPr txBox="1">
              <a:spLocks noChangeArrowheads="1"/>
            </p:cNvSpPr>
            <p:nvPr/>
          </p:nvSpPr>
          <p:spPr bwMode="auto">
            <a:xfrm>
              <a:off x="2640" y="1920"/>
              <a:ext cx="2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srgbClr val="1F497D"/>
                  </a:solidFill>
                </a:rPr>
                <a:t>(divide both sides by </a:t>
              </a:r>
              <a:r>
                <a:rPr lang="en-US" sz="2800" i="1">
                  <a:solidFill>
                    <a:srgbClr val="1F497D"/>
                  </a:solidFill>
                </a:rPr>
                <a:t>mr</a:t>
              </a:r>
              <a:r>
                <a:rPr lang="en-US" sz="2800">
                  <a:solidFill>
                    <a:srgbClr val="1F497D"/>
                  </a:solidFill>
                </a:rPr>
                <a:t>)</a:t>
              </a:r>
            </a:p>
          </p:txBody>
        </p:sp>
      </p:grpSp>
      <p:grpSp>
        <p:nvGrpSpPr>
          <p:cNvPr id="4" name="Group 11"/>
          <p:cNvGrpSpPr>
            <a:grpSpLocks/>
          </p:cNvGrpSpPr>
          <p:nvPr/>
        </p:nvGrpSpPr>
        <p:grpSpPr bwMode="auto">
          <a:xfrm>
            <a:off x="990600" y="4114800"/>
            <a:ext cx="5791200" cy="1373188"/>
            <a:chOff x="624" y="2592"/>
            <a:chExt cx="3648" cy="865"/>
          </a:xfrm>
        </p:grpSpPr>
        <p:graphicFrame>
          <p:nvGraphicFramePr>
            <p:cNvPr id="18438" name="Object 12"/>
            <p:cNvGraphicFramePr>
              <a:graphicFrameLocks noChangeAspect="1"/>
            </p:cNvGraphicFramePr>
            <p:nvPr/>
          </p:nvGraphicFramePr>
          <p:xfrm>
            <a:off x="624" y="2592"/>
            <a:ext cx="1061" cy="865"/>
          </p:xfrm>
          <a:graphic>
            <a:graphicData uri="http://schemas.openxmlformats.org/presentationml/2006/ole">
              <mc:AlternateContent xmlns:mc="http://schemas.openxmlformats.org/markup-compatibility/2006">
                <mc:Choice xmlns:v="urn:schemas-microsoft-com:vml" Requires="v">
                  <p:oleObj spid="_x0000_s2052" name="Equation" r:id="rId8" imgW="482391" imgH="393529" progId="Equation.3">
                    <p:embed/>
                  </p:oleObj>
                </mc:Choice>
                <mc:Fallback>
                  <p:oleObj name="Equation" r:id="rId8" imgW="482391" imgH="393529" progId="Equation.3">
                    <p:embed/>
                    <p:pic>
                      <p:nvPicPr>
                        <p:cNvPr id="18438"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 y="2592"/>
                          <a:ext cx="1061"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Text Box 13"/>
            <p:cNvSpPr txBox="1">
              <a:spLocks noChangeArrowheads="1"/>
            </p:cNvSpPr>
            <p:nvPr/>
          </p:nvSpPr>
          <p:spPr bwMode="auto">
            <a:xfrm>
              <a:off x="2256" y="2880"/>
              <a:ext cx="2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srgbClr val="1F497D"/>
                  </a:solidFill>
                </a:rPr>
                <a:t>(simplify right side)</a:t>
              </a:r>
            </a:p>
          </p:txBody>
        </p:sp>
      </p:grpSp>
    </p:spTree>
    <p:extLst>
      <p:ext uri="{BB962C8B-B14F-4D97-AF65-F5344CB8AC3E}">
        <p14:creationId xmlns:p14="http://schemas.microsoft.com/office/powerpoint/2010/main" val="6405409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93" name="Text Box 4"/>
          <p:cNvSpPr txBox="1">
            <a:spLocks noChangeArrowheads="1"/>
          </p:cNvSpPr>
          <p:nvPr/>
        </p:nvSpPr>
        <p:spPr bwMode="auto">
          <a:xfrm>
            <a:off x="685800" y="533400"/>
            <a:ext cx="6477000" cy="584200"/>
          </a:xfrm>
          <a:prstGeom prst="rect">
            <a:avLst/>
          </a:prstGeom>
          <a:solidFill>
            <a:schemeClr val="tx2">
              <a:lumMod val="20000"/>
              <a:lumOff val="80000"/>
            </a:schemeClr>
          </a:solidFill>
          <a:ln w="9525">
            <a:noFill/>
            <a:miter lim="800000"/>
            <a:headEnd/>
            <a:tailEnd/>
          </a:ln>
        </p:spPr>
        <p:txBody>
          <a:bodyPr>
            <a:spAutoFit/>
          </a:bodyPr>
          <a:lstStyle/>
          <a:p>
            <a:pPr fontAlgn="base">
              <a:spcBef>
                <a:spcPct val="0"/>
              </a:spcBef>
              <a:spcAft>
                <a:spcPct val="0"/>
              </a:spcAft>
              <a:defRPr/>
            </a:pPr>
            <a:r>
              <a:rPr lang="en-US" sz="3200" b="1" dirty="0">
                <a:solidFill>
                  <a:srgbClr val="422100"/>
                </a:solidFill>
                <a:latin typeface="Times New Roman" pitchFamily="18" charset="0"/>
                <a:cs typeface="Arial" charset="0"/>
              </a:rPr>
              <a:t>Example 2:</a:t>
            </a:r>
            <a:r>
              <a:rPr lang="en-US" sz="2400" dirty="0">
                <a:solidFill>
                  <a:prstClr val="black"/>
                </a:solidFill>
                <a:latin typeface="Times New Roman" pitchFamily="18" charset="0"/>
                <a:cs typeface="Arial" charset="0"/>
              </a:rPr>
              <a:t> </a:t>
            </a:r>
            <a:r>
              <a:rPr lang="en-US" sz="3200" b="1" dirty="0">
                <a:solidFill>
                  <a:srgbClr val="422100"/>
                </a:solidFill>
                <a:latin typeface="Times New Roman" pitchFamily="18" charset="0"/>
                <a:cs typeface="Arial" charset="0"/>
              </a:rPr>
              <a:t>Solve the formula for </a:t>
            </a:r>
            <a:r>
              <a:rPr lang="en-US" sz="3200" b="1" i="1" dirty="0">
                <a:solidFill>
                  <a:srgbClr val="422100"/>
                </a:solidFill>
                <a:latin typeface="Times New Roman" pitchFamily="18" charset="0"/>
                <a:cs typeface="Arial" charset="0"/>
              </a:rPr>
              <a:t>T</a:t>
            </a:r>
          </a:p>
        </p:txBody>
      </p:sp>
      <p:graphicFrame>
        <p:nvGraphicFramePr>
          <p:cNvPr id="19459" name="Object 5"/>
          <p:cNvGraphicFramePr>
            <a:graphicFrameLocks noChangeAspect="1"/>
          </p:cNvGraphicFramePr>
          <p:nvPr/>
        </p:nvGraphicFramePr>
        <p:xfrm>
          <a:off x="381000" y="1828800"/>
          <a:ext cx="3429000" cy="576263"/>
        </p:xfrm>
        <a:graphic>
          <a:graphicData uri="http://schemas.openxmlformats.org/presentationml/2006/ole">
            <mc:AlternateContent xmlns:mc="http://schemas.openxmlformats.org/markup-compatibility/2006">
              <mc:Choice xmlns:v="urn:schemas-microsoft-com:vml" Requires="v">
                <p:oleObj spid="_x0000_s3074" name="Equation" r:id="rId4" imgW="850531" imgH="165028" progId="Equation.3">
                  <p:embed/>
                </p:oleObj>
              </mc:Choice>
              <mc:Fallback>
                <p:oleObj name="Equation" r:id="rId4" imgW="850531" imgH="165028" progId="Equation.3">
                  <p:embed/>
                  <p:pic>
                    <p:nvPicPr>
                      <p:cNvPr id="1945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828800"/>
                        <a:ext cx="3429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a:grpSpLocks/>
          </p:cNvGrpSpPr>
          <p:nvPr/>
        </p:nvGrpSpPr>
        <p:grpSpPr bwMode="auto">
          <a:xfrm>
            <a:off x="381000" y="2590800"/>
            <a:ext cx="8763000" cy="609600"/>
            <a:chOff x="96" y="1632"/>
            <a:chExt cx="5520" cy="384"/>
          </a:xfrm>
        </p:grpSpPr>
        <p:sp>
          <p:nvSpPr>
            <p:cNvPr id="19472" name="Rectangle 7"/>
            <p:cNvSpPr>
              <a:spLocks noChangeArrowheads="1"/>
            </p:cNvSpPr>
            <p:nvPr/>
          </p:nvSpPr>
          <p:spPr bwMode="auto">
            <a:xfrm>
              <a:off x="384" y="1680"/>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9473" name="Rectangle 8"/>
            <p:cNvSpPr>
              <a:spLocks noChangeArrowheads="1"/>
            </p:cNvSpPr>
            <p:nvPr/>
          </p:nvSpPr>
          <p:spPr bwMode="auto">
            <a:xfrm>
              <a:off x="1440" y="1680"/>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aphicFrame>
          <p:nvGraphicFramePr>
            <p:cNvPr id="19474" name="Object 9"/>
            <p:cNvGraphicFramePr>
              <a:graphicFrameLocks noChangeAspect="1"/>
            </p:cNvGraphicFramePr>
            <p:nvPr/>
          </p:nvGraphicFramePr>
          <p:xfrm>
            <a:off x="96" y="1632"/>
            <a:ext cx="2875" cy="363"/>
          </p:xfrm>
          <a:graphic>
            <a:graphicData uri="http://schemas.openxmlformats.org/presentationml/2006/ole">
              <mc:AlternateContent xmlns:mc="http://schemas.openxmlformats.org/markup-compatibility/2006">
                <mc:Choice xmlns:v="urn:schemas-microsoft-com:vml" Requires="v">
                  <p:oleObj spid="_x0000_s3075" name="Equation" r:id="rId6" imgW="1307532" imgH="165028" progId="Equation.3">
                    <p:embed/>
                  </p:oleObj>
                </mc:Choice>
                <mc:Fallback>
                  <p:oleObj name="Equation" r:id="rId6" imgW="1307532" imgH="165028" progId="Equation.3">
                    <p:embed/>
                    <p:pic>
                      <p:nvPicPr>
                        <p:cNvPr id="19474"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 y="1632"/>
                          <a:ext cx="28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5" name="Text Box 10"/>
            <p:cNvSpPr txBox="1">
              <a:spLocks noChangeArrowheads="1"/>
            </p:cNvSpPr>
            <p:nvPr/>
          </p:nvSpPr>
          <p:spPr bwMode="auto">
            <a:xfrm>
              <a:off x="3168" y="1680"/>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(Subtract </a:t>
              </a:r>
              <a:r>
                <a:rPr lang="en-US" i="1">
                  <a:solidFill>
                    <a:srgbClr val="1F497D"/>
                  </a:solidFill>
                </a:rPr>
                <a:t>P</a:t>
              </a:r>
              <a:r>
                <a:rPr lang="en-US">
                  <a:solidFill>
                    <a:srgbClr val="1F497D"/>
                  </a:solidFill>
                </a:rPr>
                <a:t> from both sides)</a:t>
              </a:r>
            </a:p>
          </p:txBody>
        </p:sp>
      </p:grpSp>
      <p:grpSp>
        <p:nvGrpSpPr>
          <p:cNvPr id="3" name="Group 11"/>
          <p:cNvGrpSpPr>
            <a:grpSpLocks/>
          </p:cNvGrpSpPr>
          <p:nvPr/>
        </p:nvGrpSpPr>
        <p:grpSpPr bwMode="auto">
          <a:xfrm>
            <a:off x="457200" y="3352800"/>
            <a:ext cx="6781800" cy="576263"/>
            <a:chOff x="96" y="2112"/>
            <a:chExt cx="4272" cy="363"/>
          </a:xfrm>
        </p:grpSpPr>
        <p:graphicFrame>
          <p:nvGraphicFramePr>
            <p:cNvPr id="19470" name="Object 12"/>
            <p:cNvGraphicFramePr>
              <a:graphicFrameLocks noChangeAspect="1"/>
            </p:cNvGraphicFramePr>
            <p:nvPr/>
          </p:nvGraphicFramePr>
          <p:xfrm>
            <a:off x="96" y="2112"/>
            <a:ext cx="1842" cy="363"/>
          </p:xfrm>
          <a:graphic>
            <a:graphicData uri="http://schemas.openxmlformats.org/presentationml/2006/ole">
              <mc:AlternateContent xmlns:mc="http://schemas.openxmlformats.org/markup-compatibility/2006">
                <mc:Choice xmlns:v="urn:schemas-microsoft-com:vml" Requires="v">
                  <p:oleObj spid="_x0000_s3076" name="Equation" r:id="rId8" imgW="837836" imgH="165028" progId="Equation.3">
                    <p:embed/>
                  </p:oleObj>
                </mc:Choice>
                <mc:Fallback>
                  <p:oleObj name="Equation" r:id="rId8" imgW="837836" imgH="165028" progId="Equation.3">
                    <p:embed/>
                    <p:pic>
                      <p:nvPicPr>
                        <p:cNvPr id="1947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 y="2112"/>
                          <a:ext cx="1842"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1" name="Text Box 13"/>
            <p:cNvSpPr txBox="1">
              <a:spLocks noChangeArrowheads="1"/>
            </p:cNvSpPr>
            <p:nvPr/>
          </p:nvSpPr>
          <p:spPr bwMode="auto">
            <a:xfrm>
              <a:off x="2592" y="2160"/>
              <a:ext cx="17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(Simplify right side)</a:t>
              </a:r>
            </a:p>
          </p:txBody>
        </p:sp>
      </p:grpSp>
      <p:grpSp>
        <p:nvGrpSpPr>
          <p:cNvPr id="4" name="Group 14"/>
          <p:cNvGrpSpPr>
            <a:grpSpLocks/>
          </p:cNvGrpSpPr>
          <p:nvPr/>
        </p:nvGrpSpPr>
        <p:grpSpPr bwMode="auto">
          <a:xfrm>
            <a:off x="533400" y="4038600"/>
            <a:ext cx="7239000" cy="1374775"/>
            <a:chOff x="48" y="2544"/>
            <a:chExt cx="4560" cy="866"/>
          </a:xfrm>
        </p:grpSpPr>
        <p:sp>
          <p:nvSpPr>
            <p:cNvPr id="19466" name="Rectangle 15"/>
            <p:cNvSpPr>
              <a:spLocks noChangeArrowheads="1"/>
            </p:cNvSpPr>
            <p:nvPr/>
          </p:nvSpPr>
          <p:spPr bwMode="auto">
            <a:xfrm>
              <a:off x="240" y="3072"/>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9467" name="Rectangle 16"/>
            <p:cNvSpPr>
              <a:spLocks noChangeArrowheads="1"/>
            </p:cNvSpPr>
            <p:nvPr/>
          </p:nvSpPr>
          <p:spPr bwMode="auto">
            <a:xfrm>
              <a:off x="1296" y="3072"/>
              <a:ext cx="528" cy="336"/>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aphicFrame>
          <p:nvGraphicFramePr>
            <p:cNvPr id="19468" name="Object 17"/>
            <p:cNvGraphicFramePr>
              <a:graphicFrameLocks noChangeAspect="1"/>
            </p:cNvGraphicFramePr>
            <p:nvPr/>
          </p:nvGraphicFramePr>
          <p:xfrm>
            <a:off x="48" y="2544"/>
            <a:ext cx="1953" cy="866"/>
          </p:xfrm>
          <a:graphic>
            <a:graphicData uri="http://schemas.openxmlformats.org/presentationml/2006/ole">
              <mc:AlternateContent xmlns:mc="http://schemas.openxmlformats.org/markup-compatibility/2006">
                <mc:Choice xmlns:v="urn:schemas-microsoft-com:vml" Requires="v">
                  <p:oleObj spid="_x0000_s3077" name="Equation" r:id="rId10" imgW="888614" imgH="393529" progId="Equation.3">
                    <p:embed/>
                  </p:oleObj>
                </mc:Choice>
                <mc:Fallback>
                  <p:oleObj name="Equation" r:id="rId10" imgW="888614" imgH="393529" progId="Equation.3">
                    <p:embed/>
                    <p:pic>
                      <p:nvPicPr>
                        <p:cNvPr id="19468"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 y="2544"/>
                          <a:ext cx="1953"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9" name="Text Box 18"/>
            <p:cNvSpPr txBox="1">
              <a:spLocks noChangeArrowheads="1"/>
            </p:cNvSpPr>
            <p:nvPr/>
          </p:nvSpPr>
          <p:spPr bwMode="auto">
            <a:xfrm>
              <a:off x="2496" y="2784"/>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(Divide both sides by </a:t>
              </a:r>
              <a:r>
                <a:rPr lang="en-US" i="1">
                  <a:solidFill>
                    <a:srgbClr val="1F497D"/>
                  </a:solidFill>
                </a:rPr>
                <a:t>PR</a:t>
              </a:r>
              <a:r>
                <a:rPr lang="en-US">
                  <a:solidFill>
                    <a:srgbClr val="1F497D"/>
                  </a:solidFill>
                </a:rPr>
                <a:t>)</a:t>
              </a:r>
            </a:p>
          </p:txBody>
        </p:sp>
      </p:grpSp>
      <p:grpSp>
        <p:nvGrpSpPr>
          <p:cNvPr id="5" name="Group 19"/>
          <p:cNvGrpSpPr>
            <a:grpSpLocks/>
          </p:cNvGrpSpPr>
          <p:nvPr/>
        </p:nvGrpSpPr>
        <p:grpSpPr bwMode="auto">
          <a:xfrm>
            <a:off x="609600" y="5483225"/>
            <a:ext cx="7696200" cy="1374775"/>
            <a:chOff x="347" y="3360"/>
            <a:chExt cx="4069" cy="866"/>
          </a:xfrm>
        </p:grpSpPr>
        <p:graphicFrame>
          <p:nvGraphicFramePr>
            <p:cNvPr id="19464" name="Object 20"/>
            <p:cNvGraphicFramePr>
              <a:graphicFrameLocks noChangeAspect="1"/>
            </p:cNvGraphicFramePr>
            <p:nvPr/>
          </p:nvGraphicFramePr>
          <p:xfrm>
            <a:off x="347" y="3360"/>
            <a:ext cx="1451" cy="866"/>
          </p:xfrm>
          <a:graphic>
            <a:graphicData uri="http://schemas.openxmlformats.org/presentationml/2006/ole">
              <mc:AlternateContent xmlns:mc="http://schemas.openxmlformats.org/markup-compatibility/2006">
                <mc:Choice xmlns:v="urn:schemas-microsoft-com:vml" Requires="v">
                  <p:oleObj spid="_x0000_s3078" name="Equation" r:id="rId12" imgW="660113" imgH="393529" progId="Equation.3">
                    <p:embed/>
                  </p:oleObj>
                </mc:Choice>
                <mc:Fallback>
                  <p:oleObj name="Equation" r:id="rId12" imgW="660113" imgH="393529" progId="Equation.3">
                    <p:embed/>
                    <p:pic>
                      <p:nvPicPr>
                        <p:cNvPr id="19464"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 y="3360"/>
                          <a:ext cx="1451"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Text Box 21"/>
            <p:cNvSpPr txBox="1">
              <a:spLocks noChangeArrowheads="1"/>
            </p:cNvSpPr>
            <p:nvPr/>
          </p:nvSpPr>
          <p:spPr bwMode="auto">
            <a:xfrm>
              <a:off x="2304" y="3648"/>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(Simplify right side)</a:t>
              </a:r>
            </a:p>
          </p:txBody>
        </p:sp>
      </p:grpSp>
    </p:spTree>
    <p:extLst>
      <p:ext uri="{BB962C8B-B14F-4D97-AF65-F5344CB8AC3E}">
        <p14:creationId xmlns:p14="http://schemas.microsoft.com/office/powerpoint/2010/main" val="25243326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2" name="Text Box 4"/>
          <p:cNvSpPr txBox="1">
            <a:spLocks noChangeArrowheads="1"/>
          </p:cNvSpPr>
          <p:nvPr/>
        </p:nvSpPr>
        <p:spPr bwMode="auto">
          <a:xfrm>
            <a:off x="304800" y="457200"/>
            <a:ext cx="6269038" cy="584200"/>
          </a:xfrm>
          <a:prstGeom prst="rect">
            <a:avLst/>
          </a:prstGeom>
          <a:solidFill>
            <a:schemeClr val="tx2">
              <a:lumMod val="20000"/>
              <a:lumOff val="80000"/>
            </a:schemeClr>
          </a:solidFill>
          <a:ln w="9525">
            <a:noFill/>
            <a:miter lim="800000"/>
            <a:headEnd/>
            <a:tailEnd/>
          </a:ln>
        </p:spPr>
        <p:txBody>
          <a:bodyPr>
            <a:spAutoFit/>
          </a:bodyPr>
          <a:lstStyle/>
          <a:p>
            <a:pPr fontAlgn="base">
              <a:spcBef>
                <a:spcPct val="0"/>
              </a:spcBef>
              <a:spcAft>
                <a:spcPct val="0"/>
              </a:spcAft>
              <a:defRPr/>
            </a:pPr>
            <a:r>
              <a:rPr lang="en-US" sz="3200" b="1" dirty="0">
                <a:solidFill>
                  <a:srgbClr val="422100"/>
                </a:solidFill>
                <a:latin typeface="Times New Roman" pitchFamily="18" charset="0"/>
                <a:cs typeface="Arial" charset="0"/>
              </a:rPr>
              <a:t>Example 3:</a:t>
            </a:r>
            <a:r>
              <a:rPr lang="en-US" sz="2400" dirty="0">
                <a:solidFill>
                  <a:prstClr val="black"/>
                </a:solidFill>
                <a:latin typeface="Times New Roman" pitchFamily="18" charset="0"/>
                <a:cs typeface="Arial" charset="0"/>
              </a:rPr>
              <a:t> </a:t>
            </a:r>
            <a:r>
              <a:rPr lang="en-US" sz="3200" b="1" dirty="0">
                <a:solidFill>
                  <a:srgbClr val="422100"/>
                </a:solidFill>
                <a:latin typeface="Times New Roman" pitchFamily="18" charset="0"/>
                <a:cs typeface="Arial" charset="0"/>
              </a:rPr>
              <a:t>Solve the formula for </a:t>
            </a:r>
            <a:r>
              <a:rPr lang="en-US" sz="3200" b="1" i="1" dirty="0">
                <a:solidFill>
                  <a:srgbClr val="422100"/>
                </a:solidFill>
                <a:latin typeface="Times New Roman" pitchFamily="18" charset="0"/>
                <a:cs typeface="Arial" charset="0"/>
              </a:rPr>
              <a:t>P</a:t>
            </a:r>
          </a:p>
        </p:txBody>
      </p:sp>
      <p:graphicFrame>
        <p:nvGraphicFramePr>
          <p:cNvPr id="20483" name="Object 5"/>
          <p:cNvGraphicFramePr>
            <a:graphicFrameLocks noChangeAspect="1"/>
          </p:cNvGraphicFramePr>
          <p:nvPr/>
        </p:nvGraphicFramePr>
        <p:xfrm>
          <a:off x="1143000" y="1828800"/>
          <a:ext cx="2924175" cy="576263"/>
        </p:xfrm>
        <a:graphic>
          <a:graphicData uri="http://schemas.openxmlformats.org/presentationml/2006/ole">
            <mc:AlternateContent xmlns:mc="http://schemas.openxmlformats.org/markup-compatibility/2006">
              <mc:Choice xmlns:v="urn:schemas-microsoft-com:vml" Requires="v">
                <p:oleObj spid="_x0000_s4098" name="Equation" r:id="rId4" imgW="837836" imgH="165028" progId="Equation.3">
                  <p:embed/>
                </p:oleObj>
              </mc:Choice>
              <mc:Fallback>
                <p:oleObj name="Equation" r:id="rId4" imgW="837836" imgH="165028" progId="Equation.3">
                  <p:embed/>
                  <p:pic>
                    <p:nvPicPr>
                      <p:cNvPr id="2048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828800"/>
                        <a:ext cx="29241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a:grpSpLocks/>
          </p:cNvGrpSpPr>
          <p:nvPr/>
        </p:nvGrpSpPr>
        <p:grpSpPr bwMode="auto">
          <a:xfrm>
            <a:off x="1184275" y="2438400"/>
            <a:ext cx="7959725" cy="1187450"/>
            <a:chOff x="554" y="1536"/>
            <a:chExt cx="5014" cy="748"/>
          </a:xfrm>
        </p:grpSpPr>
        <p:graphicFrame>
          <p:nvGraphicFramePr>
            <p:cNvPr id="20491" name="Object 7"/>
            <p:cNvGraphicFramePr>
              <a:graphicFrameLocks noChangeAspect="1"/>
            </p:cNvGraphicFramePr>
            <p:nvPr/>
          </p:nvGraphicFramePr>
          <p:xfrm>
            <a:off x="554" y="1591"/>
            <a:ext cx="1982" cy="446"/>
          </p:xfrm>
          <a:graphic>
            <a:graphicData uri="http://schemas.openxmlformats.org/presentationml/2006/ole">
              <mc:AlternateContent xmlns:mc="http://schemas.openxmlformats.org/markup-compatibility/2006">
                <mc:Choice xmlns:v="urn:schemas-microsoft-com:vml" Requires="v">
                  <p:oleObj spid="_x0000_s4099" name="Equation" r:id="rId6" imgW="901309" imgH="203112" progId="Equation.3">
                    <p:embed/>
                  </p:oleObj>
                </mc:Choice>
                <mc:Fallback>
                  <p:oleObj name="Equation" r:id="rId6" imgW="901309" imgH="203112" progId="Equation.3">
                    <p:embed/>
                    <p:pic>
                      <p:nvPicPr>
                        <p:cNvPr id="2049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 y="1591"/>
                          <a:ext cx="198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Text Box 8"/>
            <p:cNvSpPr txBox="1">
              <a:spLocks noChangeArrowheads="1"/>
            </p:cNvSpPr>
            <p:nvPr/>
          </p:nvSpPr>
          <p:spPr bwMode="auto">
            <a:xfrm>
              <a:off x="2880" y="1536"/>
              <a:ext cx="268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(Isolate P by factoring out </a:t>
              </a:r>
              <a:r>
                <a:rPr lang="en-US" i="1">
                  <a:solidFill>
                    <a:srgbClr val="1F497D"/>
                  </a:solidFill>
                </a:rPr>
                <a:t>P</a:t>
              </a:r>
              <a:r>
                <a:rPr lang="en-US">
                  <a:solidFill>
                    <a:srgbClr val="1F497D"/>
                  </a:solidFill>
                </a:rPr>
                <a:t> from both terms on the right side)</a:t>
              </a:r>
            </a:p>
          </p:txBody>
        </p:sp>
      </p:grpSp>
      <p:grpSp>
        <p:nvGrpSpPr>
          <p:cNvPr id="3" name="Group 9"/>
          <p:cNvGrpSpPr>
            <a:grpSpLocks/>
          </p:cNvGrpSpPr>
          <p:nvPr/>
        </p:nvGrpSpPr>
        <p:grpSpPr bwMode="auto">
          <a:xfrm>
            <a:off x="304800" y="3429000"/>
            <a:ext cx="8839200" cy="1549400"/>
            <a:chOff x="-142" y="2160"/>
            <a:chExt cx="5374" cy="976"/>
          </a:xfrm>
        </p:grpSpPr>
        <p:graphicFrame>
          <p:nvGraphicFramePr>
            <p:cNvPr id="20489" name="Object 12"/>
            <p:cNvGraphicFramePr>
              <a:graphicFrameLocks noChangeAspect="1"/>
            </p:cNvGraphicFramePr>
            <p:nvPr/>
          </p:nvGraphicFramePr>
          <p:xfrm>
            <a:off x="-142" y="2160"/>
            <a:ext cx="2707" cy="866"/>
          </p:xfrm>
          <a:graphic>
            <a:graphicData uri="http://schemas.openxmlformats.org/presentationml/2006/ole">
              <mc:AlternateContent xmlns:mc="http://schemas.openxmlformats.org/markup-compatibility/2006">
                <mc:Choice xmlns:v="urn:schemas-microsoft-com:vml" Requires="v">
                  <p:oleObj spid="_x0000_s4100" name="Equation" r:id="rId8" imgW="1231366" imgH="393529" progId="">
                    <p:embed/>
                  </p:oleObj>
                </mc:Choice>
                <mc:Fallback>
                  <p:oleObj name="Equation" r:id="rId8" imgW="1231366" imgH="393529" progId="">
                    <p:embed/>
                    <p:pic>
                      <p:nvPicPr>
                        <p:cNvPr id="20489"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 y="2160"/>
                          <a:ext cx="2707"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Text Box 13"/>
            <p:cNvSpPr txBox="1">
              <a:spLocks noChangeArrowheads="1"/>
            </p:cNvSpPr>
            <p:nvPr/>
          </p:nvSpPr>
          <p:spPr bwMode="auto">
            <a:xfrm>
              <a:off x="2736" y="2496"/>
              <a:ext cx="249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(Divide both sides by </a:t>
              </a:r>
            </a:p>
            <a:p>
              <a:pPr eaLnBrk="1" fontAlgn="base" hangingPunct="1">
                <a:spcBef>
                  <a:spcPct val="50000"/>
                </a:spcBef>
                <a:spcAft>
                  <a:spcPct val="0"/>
                </a:spcAft>
              </a:pPr>
              <a:r>
                <a:rPr lang="en-US">
                  <a:solidFill>
                    <a:srgbClr val="1F497D"/>
                  </a:solidFill>
                </a:rPr>
                <a:t>(1 + </a:t>
              </a:r>
              <a:r>
                <a:rPr lang="en-US" i="1">
                  <a:solidFill>
                    <a:srgbClr val="1F497D"/>
                  </a:solidFill>
                </a:rPr>
                <a:t>RT</a:t>
              </a:r>
              <a:r>
                <a:rPr lang="en-US">
                  <a:solidFill>
                    <a:srgbClr val="1F497D"/>
                  </a:solidFill>
                </a:rPr>
                <a:t>)</a:t>
              </a:r>
            </a:p>
          </p:txBody>
        </p:sp>
      </p:grpSp>
      <p:grpSp>
        <p:nvGrpSpPr>
          <p:cNvPr id="4" name="Group 14"/>
          <p:cNvGrpSpPr>
            <a:grpSpLocks/>
          </p:cNvGrpSpPr>
          <p:nvPr/>
        </p:nvGrpSpPr>
        <p:grpSpPr bwMode="auto">
          <a:xfrm>
            <a:off x="838200" y="4953000"/>
            <a:ext cx="7315200" cy="1374775"/>
            <a:chOff x="96" y="3168"/>
            <a:chExt cx="4608" cy="866"/>
          </a:xfrm>
        </p:grpSpPr>
        <p:graphicFrame>
          <p:nvGraphicFramePr>
            <p:cNvPr id="20487" name="Object 15"/>
            <p:cNvGraphicFramePr>
              <a:graphicFrameLocks noChangeAspect="1"/>
            </p:cNvGraphicFramePr>
            <p:nvPr/>
          </p:nvGraphicFramePr>
          <p:xfrm>
            <a:off x="96" y="3168"/>
            <a:ext cx="1563" cy="866"/>
          </p:xfrm>
          <a:graphic>
            <a:graphicData uri="http://schemas.openxmlformats.org/presentationml/2006/ole">
              <mc:AlternateContent xmlns:mc="http://schemas.openxmlformats.org/markup-compatibility/2006">
                <mc:Choice xmlns:v="urn:schemas-microsoft-com:vml" Requires="v">
                  <p:oleObj spid="_x0000_s4101" name="Equation" r:id="rId10" imgW="710891" imgH="393529" progId="Equation.3">
                    <p:embed/>
                  </p:oleObj>
                </mc:Choice>
                <mc:Fallback>
                  <p:oleObj name="Equation" r:id="rId10" imgW="710891" imgH="393529" progId="Equation.3">
                    <p:embed/>
                    <p:pic>
                      <p:nvPicPr>
                        <p:cNvPr id="20487"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 y="3168"/>
                          <a:ext cx="1563" cy="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Text Box 16"/>
            <p:cNvSpPr txBox="1">
              <a:spLocks noChangeArrowheads="1"/>
            </p:cNvSpPr>
            <p:nvPr/>
          </p:nvSpPr>
          <p:spPr bwMode="auto">
            <a:xfrm>
              <a:off x="2736" y="3456"/>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(Simplify the right side)</a:t>
              </a:r>
            </a:p>
          </p:txBody>
        </p:sp>
      </p:grpSp>
    </p:spTree>
    <p:extLst>
      <p:ext uri="{BB962C8B-B14F-4D97-AF65-F5344CB8AC3E}">
        <p14:creationId xmlns:p14="http://schemas.microsoft.com/office/powerpoint/2010/main" val="33261855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7772400" cy="579438"/>
          </a:xfrm>
        </p:spPr>
        <p:txBody>
          <a:bodyPr/>
          <a:lstStyle/>
          <a:p>
            <a:pPr eaLnBrk="1" hangingPunct="1"/>
            <a:r>
              <a:rPr lang="en-US" sz="4000">
                <a:solidFill>
                  <a:srgbClr val="422100"/>
                </a:solidFill>
                <a:latin typeface="Times New Roman" pitchFamily="18" charset="0"/>
                <a:cs typeface="Times New Roman" pitchFamily="18" charset="0"/>
              </a:rPr>
              <a:t>Example 4: Solve for v</a:t>
            </a:r>
          </a:p>
        </p:txBody>
      </p:sp>
      <p:sp>
        <p:nvSpPr>
          <p:cNvPr id="256003" name="Rectangle 3"/>
          <p:cNvSpPr>
            <a:spLocks noGrp="1" noChangeArrowheads="1"/>
          </p:cNvSpPr>
          <p:nvPr>
            <p:ph idx="1"/>
          </p:nvPr>
        </p:nvSpPr>
        <p:spPr>
          <a:xfrm>
            <a:off x="381000" y="1143000"/>
            <a:ext cx="8305800" cy="5943600"/>
          </a:xfrm>
        </p:spPr>
        <p:txBody>
          <a:bodyPr/>
          <a:lstStyle/>
          <a:p>
            <a:pPr eaLnBrk="1" hangingPunct="1">
              <a:buFontTx/>
              <a:buNone/>
            </a:pPr>
            <a:r>
              <a:rPr lang="en-US" sz="2800">
                <a:solidFill>
                  <a:srgbClr val="0000FF"/>
                </a:solidFill>
              </a:rPr>
              <a:t>T = 3vs – 4ws + 5vw</a:t>
            </a:r>
            <a:r>
              <a:rPr lang="en-US" sz="2800"/>
              <a:t>  </a:t>
            </a:r>
          </a:p>
          <a:p>
            <a:pPr eaLnBrk="1" hangingPunct="1">
              <a:buFontTx/>
              <a:buNone/>
            </a:pPr>
            <a:r>
              <a:rPr lang="en-US" sz="2000">
                <a:solidFill>
                  <a:srgbClr val="EB3517"/>
                </a:solidFill>
              </a:rPr>
              <a:t>		Get rid of terms on right that don’t have a </a:t>
            </a:r>
            <a:r>
              <a:rPr lang="en-US" sz="2000">
                <a:solidFill>
                  <a:srgbClr val="0000FF"/>
                </a:solidFill>
              </a:rPr>
              <a:t>v</a:t>
            </a:r>
            <a:r>
              <a:rPr lang="en-US" sz="2000">
                <a:solidFill>
                  <a:srgbClr val="EB3517"/>
                </a:solidFill>
              </a:rPr>
              <a:t>, </a:t>
            </a:r>
          </a:p>
          <a:p>
            <a:pPr eaLnBrk="1" hangingPunct="1">
              <a:buFontTx/>
              <a:buNone/>
            </a:pPr>
            <a:r>
              <a:rPr lang="en-US" sz="2000">
                <a:solidFill>
                  <a:srgbClr val="EB3517"/>
                </a:solidFill>
              </a:rPr>
              <a:t>        		 i.e. add </a:t>
            </a:r>
            <a:r>
              <a:rPr lang="en-US" sz="2000">
                <a:solidFill>
                  <a:srgbClr val="0000FF"/>
                </a:solidFill>
              </a:rPr>
              <a:t>4ws</a:t>
            </a:r>
            <a:r>
              <a:rPr lang="en-US" sz="2000">
                <a:solidFill>
                  <a:srgbClr val="EB3517"/>
                </a:solidFill>
              </a:rPr>
              <a:t> to both sides:</a:t>
            </a:r>
          </a:p>
          <a:p>
            <a:pPr eaLnBrk="1" hangingPunct="1">
              <a:buFontTx/>
              <a:buNone/>
            </a:pPr>
            <a:r>
              <a:rPr lang="en-US" sz="2800"/>
              <a:t>T + 4ws = 3vs + 5vw</a:t>
            </a:r>
          </a:p>
          <a:p>
            <a:pPr eaLnBrk="1" hangingPunct="1">
              <a:buFontTx/>
              <a:buNone/>
            </a:pPr>
            <a:r>
              <a:rPr lang="en-US" sz="2000">
                <a:solidFill>
                  <a:srgbClr val="EB3517"/>
                </a:solidFill>
              </a:rPr>
              <a:t>		Isolate the </a:t>
            </a:r>
            <a:r>
              <a:rPr lang="en-US" sz="2000">
                <a:solidFill>
                  <a:srgbClr val="0000FF"/>
                </a:solidFill>
              </a:rPr>
              <a:t>v</a:t>
            </a:r>
            <a:r>
              <a:rPr lang="en-US" sz="2000">
                <a:solidFill>
                  <a:srgbClr val="EB3517"/>
                </a:solidFill>
              </a:rPr>
              <a:t> on the right by factoring it out of both terms: </a:t>
            </a:r>
          </a:p>
          <a:p>
            <a:pPr eaLnBrk="1" hangingPunct="1">
              <a:buFontTx/>
              <a:buNone/>
            </a:pPr>
            <a:r>
              <a:rPr lang="en-US" sz="2800"/>
              <a:t>T + 4ws = v(3s + 5w)</a:t>
            </a:r>
          </a:p>
          <a:p>
            <a:pPr eaLnBrk="1" hangingPunct="1">
              <a:buFontTx/>
              <a:buNone/>
            </a:pPr>
            <a:r>
              <a:rPr lang="en-US" sz="2000">
                <a:solidFill>
                  <a:srgbClr val="EB3517"/>
                </a:solidFill>
              </a:rPr>
              <a:t>		Divide both sides by the part in parentheses:</a:t>
            </a:r>
          </a:p>
          <a:p>
            <a:pPr eaLnBrk="1" hangingPunct="1">
              <a:buFontTx/>
              <a:buNone/>
            </a:pPr>
            <a:r>
              <a:rPr lang="en-US" sz="2800" u="sng"/>
              <a:t>T + 4ws</a:t>
            </a:r>
            <a:r>
              <a:rPr lang="en-US" sz="2800"/>
              <a:t>   =  </a:t>
            </a:r>
            <a:r>
              <a:rPr lang="en-US" sz="2800" u="sng"/>
              <a:t>v(3s + 5w)</a:t>
            </a:r>
          </a:p>
          <a:p>
            <a:pPr eaLnBrk="1" hangingPunct="1">
              <a:buFontTx/>
              <a:buNone/>
            </a:pPr>
            <a:r>
              <a:rPr lang="en-US" sz="2800"/>
              <a:t>(3s + 5w)      (3s + 5w)</a:t>
            </a:r>
          </a:p>
          <a:p>
            <a:pPr eaLnBrk="1" hangingPunct="1">
              <a:buFontTx/>
              <a:buNone/>
            </a:pPr>
            <a:r>
              <a:rPr lang="en-US" sz="2000">
                <a:solidFill>
                  <a:srgbClr val="EB3517"/>
                </a:solidFill>
              </a:rPr>
              <a:t>		Simplify by canceling the common part on the right:</a:t>
            </a:r>
          </a:p>
          <a:p>
            <a:pPr eaLnBrk="1" hangingPunct="1">
              <a:buFontTx/>
              <a:buNone/>
            </a:pPr>
            <a:r>
              <a:rPr lang="en-US" sz="2800" u="sng"/>
              <a:t>T + 4ws</a:t>
            </a:r>
            <a:r>
              <a:rPr lang="en-US" sz="2800"/>
              <a:t>   = v    </a:t>
            </a:r>
            <a:r>
              <a:rPr lang="en-US" sz="2400" b="1">
                <a:solidFill>
                  <a:schemeClr val="accent2"/>
                </a:solidFill>
              </a:rPr>
              <a:t>DONE!</a:t>
            </a:r>
          </a:p>
          <a:p>
            <a:pPr eaLnBrk="1" hangingPunct="1">
              <a:buFontTx/>
              <a:buNone/>
            </a:pPr>
            <a:r>
              <a:rPr lang="en-US" sz="2800"/>
              <a:t>3s + 5w </a:t>
            </a:r>
            <a:endParaRPr lang="en-US" sz="2000">
              <a:solidFill>
                <a:srgbClr val="EB3517"/>
              </a:solidFill>
            </a:endParaRPr>
          </a:p>
        </p:txBody>
      </p:sp>
    </p:spTree>
    <p:extLst>
      <p:ext uri="{BB962C8B-B14F-4D97-AF65-F5344CB8AC3E}">
        <p14:creationId xmlns:p14="http://schemas.microsoft.com/office/powerpoint/2010/main" val="21172204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0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5600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600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600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5600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5600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600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5600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00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0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3400" y="-152400"/>
            <a:ext cx="8229600" cy="1143000"/>
          </a:xfrm>
        </p:spPr>
        <p:txBody>
          <a:bodyPr/>
          <a:lstStyle/>
          <a:p>
            <a:r>
              <a:rPr lang="en-US" sz="3600" b="1"/>
              <a:t>Example from today’s homework:</a:t>
            </a:r>
          </a:p>
        </p:txBody>
      </p:sp>
      <p:sp>
        <p:nvSpPr>
          <p:cNvPr id="6" name="TextBox 5"/>
          <p:cNvSpPr txBox="1"/>
          <p:nvPr/>
        </p:nvSpPr>
        <p:spPr>
          <a:xfrm>
            <a:off x="990600" y="2971800"/>
            <a:ext cx="6858000" cy="3785652"/>
          </a:xfrm>
          <a:prstGeom prst="rect">
            <a:avLst/>
          </a:prstGeom>
          <a:solidFill>
            <a:schemeClr val="tx2">
              <a:lumMod val="20000"/>
              <a:lumOff val="80000"/>
            </a:schemeClr>
          </a:solidFill>
        </p:spPr>
        <p:txBody>
          <a:bodyPr>
            <a:spAutoFit/>
          </a:bodyPr>
          <a:lstStyle/>
          <a:p>
            <a:pPr fontAlgn="base">
              <a:spcBef>
                <a:spcPct val="0"/>
              </a:spcBef>
              <a:spcAft>
                <a:spcPct val="0"/>
              </a:spcAft>
              <a:defRPr/>
            </a:pPr>
            <a:r>
              <a:rPr lang="en-US" sz="3600" dirty="0">
                <a:solidFill>
                  <a:prstClr val="black"/>
                </a:solidFill>
                <a:latin typeface="Times New Roman" pitchFamily="18" charset="0"/>
                <a:cs typeface="Arial" charset="0"/>
              </a:rPr>
              <a:t>Answer: </a:t>
            </a:r>
            <a:r>
              <a:rPr lang="en-US" sz="3600" u="sng" dirty="0">
                <a:solidFill>
                  <a:prstClr val="black"/>
                </a:solidFill>
                <a:latin typeface="Times New Roman" pitchFamily="18" charset="0"/>
                <a:cs typeface="Arial" charset="0"/>
              </a:rPr>
              <a:t>T – 5C</a:t>
            </a:r>
            <a:r>
              <a:rPr lang="en-US" sz="3600" dirty="0">
                <a:solidFill>
                  <a:prstClr val="black"/>
                </a:solidFill>
                <a:latin typeface="Times New Roman" pitchFamily="18" charset="0"/>
                <a:cs typeface="Arial" charset="0"/>
              </a:rPr>
              <a:t>   or   </a:t>
            </a:r>
            <a:r>
              <a:rPr lang="en-US" sz="3600" u="sng" dirty="0">
                <a:solidFill>
                  <a:prstClr val="black"/>
                </a:solidFill>
                <a:latin typeface="Times New Roman" pitchFamily="18" charset="0"/>
                <a:cs typeface="Arial" charset="0"/>
              </a:rPr>
              <a:t> T </a:t>
            </a:r>
            <a:r>
              <a:rPr lang="en-US" sz="3600" dirty="0">
                <a:solidFill>
                  <a:prstClr val="black"/>
                </a:solidFill>
                <a:latin typeface="Times New Roman" pitchFamily="18" charset="0"/>
                <a:cs typeface="Arial" charset="0"/>
              </a:rPr>
              <a:t> - </a:t>
            </a:r>
            <a:r>
              <a:rPr lang="en-US" sz="3600" u="sng" dirty="0">
                <a:solidFill>
                  <a:prstClr val="black"/>
                </a:solidFill>
                <a:latin typeface="Times New Roman" pitchFamily="18" charset="0"/>
                <a:cs typeface="Arial" charset="0"/>
              </a:rPr>
              <a:t> 5 </a:t>
            </a:r>
            <a:r>
              <a:rPr lang="en-US" sz="3600" dirty="0">
                <a:solidFill>
                  <a:prstClr val="black"/>
                </a:solidFill>
                <a:latin typeface="Times New Roman" pitchFamily="18" charset="0"/>
                <a:cs typeface="Arial" charset="0"/>
              </a:rPr>
              <a:t>       </a:t>
            </a:r>
            <a:r>
              <a:rPr lang="en-US" sz="800" dirty="0">
                <a:solidFill>
                  <a:prstClr val="black"/>
                </a:solidFill>
                <a:latin typeface="Times New Roman" pitchFamily="18" charset="0"/>
                <a:cs typeface="Arial" charset="0"/>
              </a:rPr>
              <a:t> .</a:t>
            </a:r>
            <a:endParaRPr lang="en-US" sz="800" u="sng" dirty="0">
              <a:solidFill>
                <a:prstClr val="black"/>
              </a:solidFill>
              <a:latin typeface="Times New Roman" pitchFamily="18" charset="0"/>
              <a:cs typeface="Arial" charset="0"/>
            </a:endParaRPr>
          </a:p>
          <a:p>
            <a:pPr fontAlgn="base">
              <a:spcBef>
                <a:spcPct val="0"/>
              </a:spcBef>
              <a:spcAft>
                <a:spcPct val="0"/>
              </a:spcAft>
              <a:defRPr/>
            </a:pPr>
            <a:r>
              <a:rPr lang="en-US" sz="3600" dirty="0">
                <a:solidFill>
                  <a:prstClr val="black"/>
                </a:solidFill>
                <a:latin typeface="Times New Roman" pitchFamily="18" charset="0"/>
                <a:cs typeface="Arial" charset="0"/>
              </a:rPr>
              <a:t>                 BC            </a:t>
            </a:r>
            <a:r>
              <a:rPr lang="en-US" sz="3600" dirty="0" err="1">
                <a:solidFill>
                  <a:prstClr val="black"/>
                </a:solidFill>
                <a:latin typeface="Times New Roman" pitchFamily="18" charset="0"/>
                <a:cs typeface="Arial" charset="0"/>
              </a:rPr>
              <a:t>BC</a:t>
            </a:r>
            <a:r>
              <a:rPr lang="en-US" sz="3600" dirty="0">
                <a:solidFill>
                  <a:prstClr val="black"/>
                </a:solidFill>
                <a:latin typeface="Times New Roman" pitchFamily="18" charset="0"/>
                <a:cs typeface="Arial" charset="0"/>
              </a:rPr>
              <a:t>  </a:t>
            </a:r>
            <a:r>
              <a:rPr lang="en-US" sz="1200" dirty="0">
                <a:solidFill>
                  <a:prstClr val="black"/>
                </a:solidFill>
                <a:latin typeface="Times New Roman" pitchFamily="18" charset="0"/>
                <a:cs typeface="Arial" charset="0"/>
              </a:rPr>
              <a:t>    </a:t>
            </a:r>
            <a:r>
              <a:rPr lang="en-US" sz="3600" dirty="0">
                <a:solidFill>
                  <a:prstClr val="black"/>
                </a:solidFill>
                <a:latin typeface="Times New Roman" pitchFamily="18" charset="0"/>
                <a:cs typeface="Arial" charset="0"/>
              </a:rPr>
              <a:t>B</a:t>
            </a:r>
          </a:p>
          <a:p>
            <a:pPr fontAlgn="base">
              <a:spcBef>
                <a:spcPct val="0"/>
              </a:spcBef>
              <a:spcAft>
                <a:spcPct val="0"/>
              </a:spcAft>
              <a:defRPr/>
            </a:pPr>
            <a:endParaRPr lang="en-US" sz="2400" dirty="0">
              <a:solidFill>
                <a:prstClr val="black"/>
              </a:solidFill>
              <a:latin typeface="Times New Roman" pitchFamily="18" charset="0"/>
              <a:cs typeface="Arial" charset="0"/>
            </a:endParaRPr>
          </a:p>
          <a:p>
            <a:pPr fontAlgn="base">
              <a:spcBef>
                <a:spcPct val="0"/>
              </a:spcBef>
              <a:spcAft>
                <a:spcPct val="0"/>
              </a:spcAft>
              <a:defRPr/>
            </a:pPr>
            <a:r>
              <a:rPr lang="en-US" sz="2400" dirty="0">
                <a:solidFill>
                  <a:prstClr val="black"/>
                </a:solidFill>
                <a:latin typeface="Times New Roman" pitchFamily="18" charset="0"/>
                <a:cs typeface="Arial" charset="0"/>
              </a:rPr>
              <a:t>(These two versions of the answer are equivalent and either one is accepted. Which form of the answer you get depends on whether you divide both sides by C as your first step [gives first answer] vs. if you distribute the C on the right side first [gives second answer].)</a:t>
            </a:r>
          </a:p>
          <a:p>
            <a:pPr fontAlgn="base">
              <a:spcBef>
                <a:spcPct val="0"/>
              </a:spcBef>
              <a:spcAft>
                <a:spcPct val="0"/>
              </a:spcAft>
              <a:defRPr/>
            </a:pPr>
            <a:endParaRPr lang="en-US" sz="2400" dirty="0">
              <a:solidFill>
                <a:prstClr val="black"/>
              </a:solidFill>
              <a:latin typeface="Times New Roman" pitchFamily="18" charset="0"/>
              <a:cs typeface="Arial" charset="0"/>
            </a:endParaRPr>
          </a:p>
        </p:txBody>
      </p:sp>
      <mc:AlternateContent xmlns:mc="http://schemas.openxmlformats.org/markup-compatibility/2006" xmlns:a14="http://schemas.microsoft.com/office/drawing/2010/main">
        <mc:Choice Requires="a14">
          <p:sp>
            <p:nvSpPr>
              <p:cNvPr id="2" name="TextBox 1"/>
              <p:cNvSpPr txBox="1"/>
              <p:nvPr/>
            </p:nvSpPr>
            <p:spPr>
              <a:xfrm>
                <a:off x="1066800" y="1066800"/>
                <a:ext cx="2815001" cy="369332"/>
              </a:xfrm>
              <a:prstGeom prst="rect">
                <a:avLst/>
              </a:prstGeom>
              <a:noFill/>
            </p:spPr>
            <p:txBody>
              <a:bodyPr wrap="none" rtlCol="0">
                <a:spAutoFit/>
              </a:bodyPr>
              <a:lstStyle/>
              <a:p>
                <a:r>
                  <a:rPr lang="en-US" dirty="0"/>
                  <a:t>Solve </a:t>
                </a:r>
                <a14:m>
                  <m:oMath xmlns:m="http://schemas.openxmlformats.org/officeDocument/2006/math">
                    <m:r>
                      <a:rPr lang="en-US" b="0" i="1" smtClean="0">
                        <a:latin typeface="Cambria Math"/>
                      </a:rPr>
                      <m:t>𝑇</m:t>
                    </m:r>
                    <m:r>
                      <a:rPr lang="en-US" b="0" i="1" smtClean="0">
                        <a:latin typeface="Cambria Math"/>
                      </a:rPr>
                      <m:t>=</m:t>
                    </m:r>
                    <m:r>
                      <a:rPr lang="en-US" b="0" i="1" smtClean="0">
                        <a:latin typeface="Cambria Math"/>
                      </a:rPr>
                      <m:t>𝐶</m:t>
                    </m:r>
                    <m:d>
                      <m:dPr>
                        <m:ctrlPr>
                          <a:rPr lang="en-US" b="0" i="1" smtClean="0">
                            <a:latin typeface="Cambria Math" panose="02040503050406030204" pitchFamily="18" charset="0"/>
                          </a:rPr>
                        </m:ctrlPr>
                      </m:dPr>
                      <m:e>
                        <m:r>
                          <a:rPr lang="en-US" b="0" i="1" smtClean="0">
                            <a:latin typeface="Cambria Math"/>
                          </a:rPr>
                          <m:t>5+</m:t>
                        </m:r>
                        <m:r>
                          <a:rPr lang="en-US" b="0" i="1" smtClean="0">
                            <a:latin typeface="Cambria Math"/>
                          </a:rPr>
                          <m:t>𝐴𝐵</m:t>
                        </m:r>
                      </m:e>
                    </m:d>
                    <m:r>
                      <m:rPr>
                        <m:nor/>
                      </m:rPr>
                      <a:rPr lang="en-US" b="0" i="0" smtClean="0">
                        <a:latin typeface="Cambria Math"/>
                      </a:rPr>
                      <m:t> </m:t>
                    </m:r>
                    <m:r>
                      <m:rPr>
                        <m:nor/>
                      </m:rPr>
                      <a:rPr lang="en-US" b="0" i="0" smtClean="0">
                        <a:latin typeface="Cambria Math"/>
                      </a:rPr>
                      <m:t>for</m:t>
                    </m:r>
                    <m:r>
                      <m:rPr>
                        <m:nor/>
                      </m:rPr>
                      <a:rPr lang="en-US" b="0" i="0" smtClean="0">
                        <a:latin typeface="Cambria Math"/>
                      </a:rPr>
                      <m:t> </m:t>
                    </m:r>
                    <m:r>
                      <a:rPr lang="en-US" b="0" i="1" smtClean="0">
                        <a:latin typeface="Cambria Math"/>
                      </a:rPr>
                      <m:t>𝐴</m:t>
                    </m:r>
                    <m:r>
                      <a:rPr lang="en-US" b="0" i="1" smtClean="0">
                        <a:latin typeface="Cambria Math"/>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066800" y="1066800"/>
                <a:ext cx="2815001" cy="369332"/>
              </a:xfrm>
              <a:prstGeom prst="rect">
                <a:avLst/>
              </a:prstGeom>
              <a:blipFill rotWithShape="1">
                <a:blip r:embed="rId2"/>
                <a:stretch>
                  <a:fillRect l="-1732"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602435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125413"/>
            <a:ext cx="7772400" cy="1311275"/>
          </a:xfrm>
        </p:spPr>
        <p:txBody>
          <a:bodyPr/>
          <a:lstStyle/>
          <a:p>
            <a:pPr eaLnBrk="1" hangingPunct="1"/>
            <a:r>
              <a:rPr lang="en-US" sz="4000" b="1" u="sng" dirty="0">
                <a:solidFill>
                  <a:srgbClr val="D02800"/>
                </a:solidFill>
                <a:latin typeface="Times New Roman" pitchFamily="18" charset="0"/>
                <a:cs typeface="Times New Roman" pitchFamily="18" charset="0"/>
              </a:rPr>
              <a:t>HW NOTE</a:t>
            </a:r>
            <a:r>
              <a:rPr lang="en-US" sz="4000" b="1" dirty="0">
                <a:solidFill>
                  <a:srgbClr val="D02800"/>
                </a:solidFill>
                <a:latin typeface="Times New Roman" pitchFamily="18" charset="0"/>
                <a:cs typeface="Times New Roman" pitchFamily="18" charset="0"/>
              </a:rPr>
              <a:t>:</a:t>
            </a:r>
            <a:r>
              <a:rPr lang="en-US" sz="4000" dirty="0">
                <a:solidFill>
                  <a:srgbClr val="D02800"/>
                </a:solidFill>
                <a:latin typeface="Times New Roman" pitchFamily="18" charset="0"/>
                <a:cs typeface="Times New Roman" pitchFamily="18" charset="0"/>
              </a:rPr>
              <a:t> Dealing with negatives in the denominator:</a:t>
            </a:r>
          </a:p>
        </p:txBody>
      </p:sp>
      <p:sp>
        <p:nvSpPr>
          <p:cNvPr id="34819" name="Rectangle 3"/>
          <p:cNvSpPr>
            <a:spLocks noGrp="1" noChangeArrowheads="1"/>
          </p:cNvSpPr>
          <p:nvPr>
            <p:ph idx="1"/>
          </p:nvPr>
        </p:nvSpPr>
        <p:spPr>
          <a:xfrm>
            <a:off x="304800" y="1447800"/>
            <a:ext cx="8305800" cy="5715000"/>
          </a:xfrm>
        </p:spPr>
        <p:txBody>
          <a:bodyPr/>
          <a:lstStyle/>
          <a:p>
            <a:pPr marL="609600" indent="-609600" eaLnBrk="1" hangingPunct="1">
              <a:lnSpc>
                <a:spcPct val="80000"/>
              </a:lnSpc>
              <a:buFontTx/>
              <a:buNone/>
            </a:pPr>
            <a:r>
              <a:rPr lang="en-US" sz="2800">
                <a:solidFill>
                  <a:srgbClr val="0000FF"/>
                </a:solidFill>
              </a:rPr>
              <a:t>EXAMPLE: Solve 6x – 7y = 15 for y</a:t>
            </a:r>
          </a:p>
          <a:p>
            <a:pPr marL="609600" indent="-609600" eaLnBrk="1" hangingPunct="1">
              <a:lnSpc>
                <a:spcPct val="80000"/>
              </a:lnSpc>
              <a:buFontTx/>
              <a:buNone/>
            </a:pPr>
            <a:r>
              <a:rPr lang="en-US" sz="2800"/>
              <a:t>1. Subtract 6x from both sides:</a:t>
            </a:r>
          </a:p>
          <a:p>
            <a:pPr marL="609600" indent="-609600" eaLnBrk="1" hangingPunct="1">
              <a:lnSpc>
                <a:spcPct val="80000"/>
              </a:lnSpc>
              <a:buFontTx/>
              <a:buNone/>
            </a:pPr>
            <a:r>
              <a:rPr lang="en-US" sz="2800"/>
              <a:t>                -7y = 15 – 6x</a:t>
            </a:r>
          </a:p>
          <a:p>
            <a:pPr marL="609600" indent="-609600" eaLnBrk="1" hangingPunct="1">
              <a:lnSpc>
                <a:spcPct val="80000"/>
              </a:lnSpc>
              <a:buFontTx/>
              <a:buNone/>
            </a:pPr>
            <a:r>
              <a:rPr lang="en-US" sz="2800"/>
              <a:t>2. Divide both sides by -7:</a:t>
            </a:r>
          </a:p>
          <a:p>
            <a:pPr marL="609600" indent="-609600" eaLnBrk="1" hangingPunct="1">
              <a:lnSpc>
                <a:spcPct val="80000"/>
              </a:lnSpc>
              <a:buFontTx/>
              <a:buNone/>
            </a:pPr>
            <a:r>
              <a:rPr lang="en-US" sz="2800"/>
              <a:t>                    y = </a:t>
            </a:r>
            <a:r>
              <a:rPr lang="en-US" sz="2800" u="sng"/>
              <a:t>15 – 6x</a:t>
            </a:r>
          </a:p>
          <a:p>
            <a:pPr marL="609600" indent="-609600" eaLnBrk="1" hangingPunct="1">
              <a:lnSpc>
                <a:spcPct val="80000"/>
              </a:lnSpc>
              <a:buFontTx/>
              <a:buNone/>
            </a:pPr>
            <a:r>
              <a:rPr lang="en-US" sz="2800"/>
              <a:t>                               -7</a:t>
            </a:r>
          </a:p>
          <a:p>
            <a:pPr marL="609600" indent="-609600" eaLnBrk="1" hangingPunct="1">
              <a:lnSpc>
                <a:spcPct val="80000"/>
              </a:lnSpc>
              <a:buFontTx/>
              <a:buNone/>
            </a:pPr>
            <a:r>
              <a:rPr lang="en-US" sz="2800"/>
              <a:t>3. This is the answer, but not in simplified form. We must multiply the top and bottom by -1 to make the denominator positive:</a:t>
            </a:r>
          </a:p>
          <a:p>
            <a:pPr marL="609600" indent="-609600" eaLnBrk="1" hangingPunct="1">
              <a:lnSpc>
                <a:spcPct val="80000"/>
              </a:lnSpc>
              <a:buFontTx/>
              <a:buAutoNum type="arabicPeriod" startAt="4"/>
            </a:pPr>
            <a:r>
              <a:rPr lang="en-US" sz="2800"/>
              <a:t>y = </a:t>
            </a:r>
            <a:r>
              <a:rPr lang="en-US" sz="2800" u="sng"/>
              <a:t>-1(15 – 6x)</a:t>
            </a:r>
            <a:r>
              <a:rPr lang="en-US" sz="2800"/>
              <a:t>  = </a:t>
            </a:r>
            <a:r>
              <a:rPr lang="en-US" sz="2800" u="sng"/>
              <a:t>-15 + 6x</a:t>
            </a:r>
            <a:r>
              <a:rPr lang="en-US" sz="2800"/>
              <a:t>   = </a:t>
            </a:r>
            <a:r>
              <a:rPr lang="en-US" sz="2800" u="sng">
                <a:solidFill>
                  <a:srgbClr val="D02800"/>
                </a:solidFill>
              </a:rPr>
              <a:t>6x - 15</a:t>
            </a:r>
          </a:p>
          <a:p>
            <a:pPr marL="609600" indent="-609600" eaLnBrk="1" hangingPunct="1">
              <a:lnSpc>
                <a:spcPct val="80000"/>
              </a:lnSpc>
              <a:buFontTx/>
              <a:buNone/>
            </a:pPr>
            <a:r>
              <a:rPr lang="en-US" sz="2800"/>
              <a:t>                 -1(-7)                 7                  </a:t>
            </a:r>
            <a:r>
              <a:rPr lang="en-US" sz="2800">
                <a:solidFill>
                  <a:srgbClr val="D02800"/>
                </a:solidFill>
              </a:rPr>
              <a:t>7</a:t>
            </a:r>
          </a:p>
        </p:txBody>
      </p:sp>
    </p:spTree>
    <p:extLst>
      <p:ext uri="{BB962C8B-B14F-4D97-AF65-F5344CB8AC3E}">
        <p14:creationId xmlns:p14="http://schemas.microsoft.com/office/powerpoint/2010/main" val="15538973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800100"/>
            <a:ext cx="7772400" cy="762000"/>
          </a:xfrm>
        </p:spPr>
        <p:txBody>
          <a:bodyPr/>
          <a:lstStyle/>
          <a:p>
            <a:pPr eaLnBrk="1" hangingPunct="1"/>
            <a:r>
              <a:rPr lang="en-US">
                <a:latin typeface="Times New Roman" pitchFamily="18" charset="0"/>
              </a:rPr>
              <a:t>Formula</a:t>
            </a:r>
          </a:p>
        </p:txBody>
      </p:sp>
      <p:sp>
        <p:nvSpPr>
          <p:cNvPr id="11267" name="Rectangle 3"/>
          <p:cNvSpPr>
            <a:spLocks noGrp="1" noChangeArrowheads="1"/>
          </p:cNvSpPr>
          <p:nvPr>
            <p:ph idx="1"/>
          </p:nvPr>
        </p:nvSpPr>
        <p:spPr>
          <a:xfrm>
            <a:off x="685800" y="1981200"/>
            <a:ext cx="7772400" cy="1828800"/>
          </a:xfrm>
        </p:spPr>
        <p:txBody>
          <a:bodyPr/>
          <a:lstStyle/>
          <a:p>
            <a:pPr eaLnBrk="1" hangingPunct="1">
              <a:buFontTx/>
              <a:buNone/>
            </a:pPr>
            <a:r>
              <a:rPr lang="en-US">
                <a:latin typeface="Times New Roman" pitchFamily="18" charset="0"/>
              </a:rPr>
              <a:t>A</a:t>
            </a:r>
            <a:r>
              <a:rPr lang="en-US" b="1" i="1">
                <a:solidFill>
                  <a:schemeClr val="accent2"/>
                </a:solidFill>
                <a:latin typeface="Times New Roman" pitchFamily="18" charset="0"/>
              </a:rPr>
              <a:t> formula</a:t>
            </a:r>
            <a:r>
              <a:rPr lang="en-US">
                <a:latin typeface="Times New Roman" pitchFamily="18" charset="0"/>
              </a:rPr>
              <a:t> is an equation that states a known relationship among multiple quantities (has more than one variable in it).</a:t>
            </a:r>
          </a:p>
        </p:txBody>
      </p:sp>
    </p:spTree>
    <p:extLst>
      <p:ext uri="{BB962C8B-B14F-4D97-AF65-F5344CB8AC3E}">
        <p14:creationId xmlns:p14="http://schemas.microsoft.com/office/powerpoint/2010/main" val="18467841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228600" y="838200"/>
            <a:ext cx="4343400" cy="762000"/>
            <a:chOff x="336" y="528"/>
            <a:chExt cx="2736" cy="480"/>
          </a:xfrm>
        </p:grpSpPr>
        <p:sp>
          <p:nvSpPr>
            <p:cNvPr id="12293" name="Rectangle 3"/>
            <p:cNvSpPr>
              <a:spLocks noChangeArrowheads="1"/>
            </p:cNvSpPr>
            <p:nvPr/>
          </p:nvSpPr>
          <p:spPr bwMode="auto">
            <a:xfrm>
              <a:off x="336" y="528"/>
              <a:ext cx="2736"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2294" name="Rectangle 4"/>
            <p:cNvSpPr>
              <a:spLocks noChangeArrowheads="1"/>
            </p:cNvSpPr>
            <p:nvPr/>
          </p:nvSpPr>
          <p:spPr bwMode="auto">
            <a:xfrm>
              <a:off x="384" y="576"/>
              <a:ext cx="2640" cy="3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spcBef>
                  <a:spcPct val="50000"/>
                </a:spcBef>
                <a:spcAft>
                  <a:spcPct val="0"/>
                </a:spcAft>
              </a:pPr>
              <a:r>
                <a:rPr lang="en-US" sz="3200" b="1">
                  <a:solidFill>
                    <a:srgbClr val="422100"/>
                  </a:solidFill>
                  <a:latin typeface="Times New Roman" pitchFamily="18" charset="0"/>
                  <a:cs typeface="Arial" charset="0"/>
                </a:rPr>
                <a:t>Examples of Formulas</a:t>
              </a:r>
            </a:p>
          </p:txBody>
        </p:sp>
      </p:grpSp>
      <p:sp>
        <p:nvSpPr>
          <p:cNvPr id="12291" name="Text Box 5"/>
          <p:cNvSpPr txBox="1">
            <a:spLocks noChangeArrowheads="1"/>
          </p:cNvSpPr>
          <p:nvPr/>
        </p:nvSpPr>
        <p:spPr bwMode="auto">
          <a:xfrm>
            <a:off x="228600" y="1951038"/>
            <a:ext cx="87630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i="1" dirty="0">
                <a:solidFill>
                  <a:prstClr val="black"/>
                </a:solidFill>
              </a:rPr>
              <a:t>A</a:t>
            </a:r>
            <a:r>
              <a:rPr lang="en-US" sz="2800" dirty="0">
                <a:solidFill>
                  <a:prstClr val="black"/>
                </a:solidFill>
              </a:rPr>
              <a:t> = </a:t>
            </a:r>
            <a:r>
              <a:rPr lang="en-US" sz="2800" i="1" dirty="0" err="1">
                <a:solidFill>
                  <a:prstClr val="black"/>
                </a:solidFill>
              </a:rPr>
              <a:t>lw</a:t>
            </a:r>
            <a:r>
              <a:rPr lang="en-US" dirty="0">
                <a:solidFill>
                  <a:prstClr val="black"/>
                </a:solidFill>
              </a:rPr>
              <a:t>       </a:t>
            </a:r>
            <a:r>
              <a:rPr lang="en-US" dirty="0">
                <a:solidFill>
                  <a:srgbClr val="1F497D"/>
                </a:solidFill>
              </a:rPr>
              <a:t>(Area of a rectangle = length </a:t>
            </a:r>
            <a:r>
              <a:rPr lang="en-US" dirty="0">
                <a:solidFill>
                  <a:srgbClr val="1F497D"/>
                </a:solidFill>
                <a:cs typeface="Times New Roman" pitchFamily="18" charset="0"/>
              </a:rPr>
              <a:t>· width)</a:t>
            </a:r>
          </a:p>
          <a:p>
            <a:pPr eaLnBrk="1" fontAlgn="base" hangingPunct="1">
              <a:spcBef>
                <a:spcPct val="50000"/>
              </a:spcBef>
              <a:spcAft>
                <a:spcPct val="0"/>
              </a:spcAft>
            </a:pPr>
            <a:r>
              <a:rPr lang="en-US" sz="2800" i="1" dirty="0">
                <a:solidFill>
                  <a:prstClr val="black"/>
                </a:solidFill>
                <a:cs typeface="Times New Roman" pitchFamily="18" charset="0"/>
              </a:rPr>
              <a:t>I</a:t>
            </a:r>
            <a:r>
              <a:rPr lang="en-US" sz="2800" dirty="0">
                <a:solidFill>
                  <a:prstClr val="black"/>
                </a:solidFill>
                <a:cs typeface="Times New Roman" pitchFamily="18" charset="0"/>
              </a:rPr>
              <a:t> = </a:t>
            </a:r>
            <a:r>
              <a:rPr lang="en-US" sz="2800" i="1" dirty="0">
                <a:solidFill>
                  <a:prstClr val="black"/>
                </a:solidFill>
                <a:cs typeface="Times New Roman" pitchFamily="18" charset="0"/>
              </a:rPr>
              <a:t>PRT</a:t>
            </a:r>
            <a:r>
              <a:rPr lang="en-US" dirty="0">
                <a:solidFill>
                  <a:prstClr val="black"/>
                </a:solidFill>
                <a:cs typeface="Times New Roman" pitchFamily="18" charset="0"/>
              </a:rPr>
              <a:t>        </a:t>
            </a:r>
            <a:r>
              <a:rPr lang="en-US" dirty="0">
                <a:solidFill>
                  <a:srgbClr val="1F497D"/>
                </a:solidFill>
                <a:cs typeface="Times New Roman" pitchFamily="18" charset="0"/>
              </a:rPr>
              <a:t>(Simple Interest = Principal · Rate · Time)</a:t>
            </a:r>
          </a:p>
          <a:p>
            <a:pPr eaLnBrk="1" fontAlgn="base" hangingPunct="1">
              <a:spcBef>
                <a:spcPct val="50000"/>
              </a:spcBef>
              <a:spcAft>
                <a:spcPct val="0"/>
              </a:spcAft>
            </a:pPr>
            <a:r>
              <a:rPr lang="en-US" sz="2800" i="1" dirty="0">
                <a:solidFill>
                  <a:prstClr val="black"/>
                </a:solidFill>
                <a:cs typeface="Times New Roman" pitchFamily="18" charset="0"/>
              </a:rPr>
              <a:t>P</a:t>
            </a:r>
            <a:r>
              <a:rPr lang="en-US" sz="2800" dirty="0">
                <a:solidFill>
                  <a:prstClr val="black"/>
                </a:solidFill>
                <a:cs typeface="Times New Roman" pitchFamily="18" charset="0"/>
              </a:rPr>
              <a:t> = </a:t>
            </a:r>
            <a:r>
              <a:rPr lang="en-US" sz="2800" i="1" dirty="0">
                <a:solidFill>
                  <a:prstClr val="black"/>
                </a:solidFill>
                <a:cs typeface="Times New Roman" pitchFamily="18" charset="0"/>
              </a:rPr>
              <a:t>a</a:t>
            </a:r>
            <a:r>
              <a:rPr lang="en-US" sz="2800" dirty="0">
                <a:solidFill>
                  <a:prstClr val="black"/>
                </a:solidFill>
                <a:cs typeface="Times New Roman" pitchFamily="18" charset="0"/>
              </a:rPr>
              <a:t> + </a:t>
            </a:r>
            <a:r>
              <a:rPr lang="en-US" sz="2800" i="1" dirty="0">
                <a:solidFill>
                  <a:prstClr val="black"/>
                </a:solidFill>
                <a:cs typeface="Times New Roman" pitchFamily="18" charset="0"/>
              </a:rPr>
              <a:t>b</a:t>
            </a:r>
            <a:r>
              <a:rPr lang="en-US" sz="2800" dirty="0">
                <a:solidFill>
                  <a:prstClr val="black"/>
                </a:solidFill>
                <a:cs typeface="Times New Roman" pitchFamily="18" charset="0"/>
              </a:rPr>
              <a:t> + </a:t>
            </a:r>
            <a:r>
              <a:rPr lang="en-US" sz="2800" i="1" dirty="0">
                <a:solidFill>
                  <a:prstClr val="black"/>
                </a:solidFill>
                <a:cs typeface="Times New Roman" pitchFamily="18" charset="0"/>
              </a:rPr>
              <a:t>c</a:t>
            </a:r>
            <a:r>
              <a:rPr lang="en-US" dirty="0">
                <a:solidFill>
                  <a:prstClr val="black"/>
                </a:solidFill>
                <a:cs typeface="Times New Roman" pitchFamily="18" charset="0"/>
              </a:rPr>
              <a:t>       </a:t>
            </a:r>
            <a:r>
              <a:rPr lang="en-US" dirty="0">
                <a:solidFill>
                  <a:srgbClr val="1F497D"/>
                </a:solidFill>
                <a:cs typeface="Times New Roman" pitchFamily="18" charset="0"/>
              </a:rPr>
              <a:t>(Perimeter of a triangle = side a + side b + side c)</a:t>
            </a:r>
          </a:p>
          <a:p>
            <a:pPr eaLnBrk="1" fontAlgn="base" hangingPunct="1">
              <a:spcBef>
                <a:spcPct val="50000"/>
              </a:spcBef>
              <a:spcAft>
                <a:spcPct val="0"/>
              </a:spcAft>
            </a:pPr>
            <a:r>
              <a:rPr lang="en-US" sz="2800" i="1" dirty="0">
                <a:solidFill>
                  <a:prstClr val="black"/>
                </a:solidFill>
                <a:cs typeface="Times New Roman" pitchFamily="18" charset="0"/>
              </a:rPr>
              <a:t>d</a:t>
            </a:r>
            <a:r>
              <a:rPr lang="en-US" sz="2800" dirty="0">
                <a:solidFill>
                  <a:prstClr val="black"/>
                </a:solidFill>
                <a:cs typeface="Times New Roman" pitchFamily="18" charset="0"/>
              </a:rPr>
              <a:t> = </a:t>
            </a:r>
            <a:r>
              <a:rPr lang="en-US" sz="2800" i="1" dirty="0" err="1">
                <a:solidFill>
                  <a:prstClr val="black"/>
                </a:solidFill>
                <a:cs typeface="Times New Roman" pitchFamily="18" charset="0"/>
              </a:rPr>
              <a:t>rt</a:t>
            </a:r>
            <a:r>
              <a:rPr lang="en-US" dirty="0">
                <a:solidFill>
                  <a:prstClr val="black"/>
                </a:solidFill>
                <a:cs typeface="Times New Roman" pitchFamily="18" charset="0"/>
              </a:rPr>
              <a:t>       </a:t>
            </a:r>
            <a:r>
              <a:rPr lang="en-US" dirty="0">
                <a:solidFill>
                  <a:srgbClr val="1F497D"/>
                </a:solidFill>
                <a:cs typeface="Times New Roman" pitchFamily="18" charset="0"/>
              </a:rPr>
              <a:t>(distance = rate · time)</a:t>
            </a:r>
          </a:p>
          <a:p>
            <a:pPr eaLnBrk="1" fontAlgn="base" hangingPunct="1">
              <a:spcBef>
                <a:spcPct val="50000"/>
              </a:spcBef>
              <a:spcAft>
                <a:spcPct val="0"/>
              </a:spcAft>
            </a:pPr>
            <a:r>
              <a:rPr lang="en-US" sz="2800" i="1" dirty="0">
                <a:solidFill>
                  <a:prstClr val="black"/>
                </a:solidFill>
              </a:rPr>
              <a:t>V</a:t>
            </a:r>
            <a:r>
              <a:rPr lang="en-US" sz="2800" dirty="0">
                <a:solidFill>
                  <a:prstClr val="black"/>
                </a:solidFill>
              </a:rPr>
              <a:t> = </a:t>
            </a:r>
            <a:r>
              <a:rPr lang="en-US" sz="2800" i="1" dirty="0" err="1">
                <a:solidFill>
                  <a:prstClr val="black"/>
                </a:solidFill>
              </a:rPr>
              <a:t>lwh</a:t>
            </a:r>
            <a:r>
              <a:rPr lang="en-US" dirty="0">
                <a:solidFill>
                  <a:prstClr val="black"/>
                </a:solidFill>
              </a:rPr>
              <a:t>       </a:t>
            </a:r>
            <a:r>
              <a:rPr lang="en-US" dirty="0">
                <a:solidFill>
                  <a:srgbClr val="1F497D"/>
                </a:solidFill>
              </a:rPr>
              <a:t>(Volume of a rectangular solid = length </a:t>
            </a:r>
            <a:r>
              <a:rPr lang="en-US" dirty="0">
                <a:solidFill>
                  <a:srgbClr val="1F497D"/>
                </a:solidFill>
                <a:cs typeface="Times New Roman" pitchFamily="18" charset="0"/>
              </a:rPr>
              <a:t>· width · height)</a:t>
            </a:r>
          </a:p>
          <a:p>
            <a:pPr eaLnBrk="1" fontAlgn="base" hangingPunct="1">
              <a:spcBef>
                <a:spcPct val="50000"/>
              </a:spcBef>
              <a:spcAft>
                <a:spcPct val="0"/>
              </a:spcAft>
            </a:pPr>
            <a:r>
              <a:rPr lang="en-US" sz="2800" i="1" dirty="0">
                <a:solidFill>
                  <a:prstClr val="black"/>
                </a:solidFill>
                <a:cs typeface="Times New Roman" pitchFamily="18" charset="0"/>
              </a:rPr>
              <a:t>C</a:t>
            </a:r>
            <a:r>
              <a:rPr lang="en-US" sz="2800" dirty="0">
                <a:solidFill>
                  <a:prstClr val="black"/>
                </a:solidFill>
                <a:cs typeface="Times New Roman" pitchFamily="18" charset="0"/>
              </a:rPr>
              <a:t> = </a:t>
            </a:r>
            <a:r>
              <a:rPr lang="en-US" sz="2800" i="1" dirty="0">
                <a:solidFill>
                  <a:prstClr val="black"/>
                </a:solidFill>
                <a:cs typeface="Times New Roman" pitchFamily="18" charset="0"/>
              </a:rPr>
              <a:t>2</a:t>
            </a:r>
            <a:r>
              <a:rPr lang="en-US" sz="2800" i="1" dirty="0">
                <a:solidFill>
                  <a:prstClr val="black"/>
                </a:solidFill>
                <a:cs typeface="Times New Roman" pitchFamily="18" charset="0"/>
                <a:sym typeface="Symbol" pitchFamily="18" charset="2"/>
              </a:rPr>
              <a:t></a:t>
            </a:r>
            <a:r>
              <a:rPr lang="en-US" sz="2800" i="1" dirty="0">
                <a:solidFill>
                  <a:prstClr val="black"/>
                </a:solidFill>
                <a:cs typeface="Times New Roman" pitchFamily="18" charset="0"/>
              </a:rPr>
              <a:t>r</a:t>
            </a:r>
            <a:r>
              <a:rPr lang="en-US" sz="2800" dirty="0">
                <a:solidFill>
                  <a:prstClr val="black"/>
                </a:solidFill>
                <a:cs typeface="Times New Roman" pitchFamily="18" charset="0"/>
              </a:rPr>
              <a:t>      </a:t>
            </a:r>
            <a:r>
              <a:rPr lang="en-US" dirty="0">
                <a:solidFill>
                  <a:srgbClr val="1F497D"/>
                </a:solidFill>
                <a:cs typeface="Times New Roman" pitchFamily="18" charset="0"/>
              </a:rPr>
              <a:t>(Circumference of a circle = 2 · </a:t>
            </a:r>
            <a:r>
              <a:rPr lang="en-US" dirty="0">
                <a:solidFill>
                  <a:srgbClr val="1F497D"/>
                </a:solidFill>
                <a:cs typeface="Times New Roman" pitchFamily="18" charset="0"/>
                <a:sym typeface="Symbol" pitchFamily="18" charset="2"/>
              </a:rPr>
              <a:t></a:t>
            </a:r>
            <a:r>
              <a:rPr lang="en-US" dirty="0">
                <a:solidFill>
                  <a:srgbClr val="1F497D"/>
                </a:solidFill>
                <a:cs typeface="Times New Roman" pitchFamily="18" charset="0"/>
              </a:rPr>
              <a:t> · radius)</a:t>
            </a:r>
          </a:p>
        </p:txBody>
      </p:sp>
      <p:sp>
        <p:nvSpPr>
          <p:cNvPr id="12292" name="Text Box 6"/>
          <p:cNvSpPr txBox="1">
            <a:spLocks noChangeArrowheads="1"/>
          </p:cNvSpPr>
          <p:nvPr/>
        </p:nvSpPr>
        <p:spPr bwMode="auto">
          <a:xfrm>
            <a:off x="5029200" y="381000"/>
            <a:ext cx="3810000" cy="15700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0"/>
              </a:spcBef>
              <a:spcAft>
                <a:spcPct val="0"/>
              </a:spcAft>
            </a:pPr>
            <a:r>
              <a:rPr lang="en-US" b="1" i="1">
                <a:solidFill>
                  <a:srgbClr val="EB3517"/>
                </a:solidFill>
              </a:rPr>
              <a:t>NOTE:</a:t>
            </a:r>
            <a:r>
              <a:rPr lang="en-US" i="1">
                <a:solidFill>
                  <a:prstClr val="black"/>
                </a:solidFill>
              </a:rPr>
              <a:t> You </a:t>
            </a:r>
            <a:r>
              <a:rPr lang="en-US" i="1" u="sng">
                <a:solidFill>
                  <a:srgbClr val="EB3517"/>
                </a:solidFill>
              </a:rPr>
              <a:t>DO NOT</a:t>
            </a:r>
            <a:r>
              <a:rPr lang="en-US" i="1">
                <a:solidFill>
                  <a:prstClr val="black"/>
                </a:solidFill>
              </a:rPr>
              <a:t> have to memorize these formulas. </a:t>
            </a:r>
          </a:p>
          <a:p>
            <a:pPr eaLnBrk="1" fontAlgn="base" hangingPunct="1">
              <a:spcBef>
                <a:spcPct val="0"/>
              </a:spcBef>
              <a:spcAft>
                <a:spcPct val="0"/>
              </a:spcAft>
            </a:pPr>
            <a:r>
              <a:rPr lang="en-US" i="1">
                <a:solidFill>
                  <a:prstClr val="black"/>
                </a:solidFill>
              </a:rPr>
              <a:t>You </a:t>
            </a:r>
            <a:r>
              <a:rPr lang="en-US" i="1" u="sng">
                <a:solidFill>
                  <a:srgbClr val="EB3517"/>
                </a:solidFill>
              </a:rPr>
              <a:t>DO</a:t>
            </a:r>
            <a:r>
              <a:rPr lang="en-US" i="1">
                <a:solidFill>
                  <a:prstClr val="black"/>
                </a:solidFill>
              </a:rPr>
              <a:t> have to know how to use them.</a:t>
            </a:r>
            <a:endParaRPr lang="en-US">
              <a:solidFill>
                <a:prstClr val="black"/>
              </a:solidFill>
            </a:endParaRPr>
          </a:p>
        </p:txBody>
      </p:sp>
    </p:spTree>
    <p:extLst>
      <p:ext uri="{BB962C8B-B14F-4D97-AF65-F5344CB8AC3E}">
        <p14:creationId xmlns:p14="http://schemas.microsoft.com/office/powerpoint/2010/main" val="30831024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1499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4800" y="194642"/>
            <a:ext cx="1744388" cy="584775"/>
          </a:xfrm>
          <a:prstGeom prst="rect">
            <a:avLst/>
          </a:prstGeom>
          <a:noFill/>
        </p:spPr>
        <p:txBody>
          <a:bodyPr wrap="none" rtlCol="0">
            <a:spAutoFit/>
          </a:bodyPr>
          <a:lstStyle/>
          <a:p>
            <a:r>
              <a:rPr lang="en-US" sz="3200" b="1" dirty="0"/>
              <a:t>Example:</a:t>
            </a:r>
          </a:p>
        </p:txBody>
      </p:sp>
      <p:sp>
        <p:nvSpPr>
          <p:cNvPr id="4" name="Rectangle 3"/>
          <p:cNvSpPr/>
          <p:nvPr/>
        </p:nvSpPr>
        <p:spPr bwMode="auto">
          <a:xfrm>
            <a:off x="719794" y="1600200"/>
            <a:ext cx="728006" cy="274320"/>
          </a:xfrm>
          <a:prstGeom prst="rect">
            <a:avLst/>
          </a:prstGeom>
          <a:solidFill>
            <a:srgbClr val="9900FF"/>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09800"/>
            <a:ext cx="9144000" cy="1711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44470"/>
            <a:ext cx="9220200" cy="1084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6666" y="4572000"/>
            <a:ext cx="3526334" cy="1826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72200" y="4798366"/>
            <a:ext cx="495649" cy="461665"/>
          </a:xfrm>
          <a:prstGeom prst="rect">
            <a:avLst/>
          </a:prstGeom>
          <a:solidFill>
            <a:schemeClr val="accent5">
              <a:lumMod val="40000"/>
              <a:lumOff val="60000"/>
            </a:schemeClr>
          </a:solidFill>
        </p:spPr>
        <p:txBody>
          <a:bodyPr wrap="none" rtlCol="0">
            <a:spAutoFit/>
          </a:bodyPr>
          <a:lstStyle/>
          <a:p>
            <a:r>
              <a:rPr lang="en-US" sz="2400" dirty="0"/>
              <a:t>12</a:t>
            </a:r>
          </a:p>
        </p:txBody>
      </p:sp>
      <p:sp>
        <p:nvSpPr>
          <p:cNvPr id="5" name="TextBox 4"/>
          <p:cNvSpPr txBox="1"/>
          <p:nvPr/>
        </p:nvSpPr>
        <p:spPr>
          <a:xfrm>
            <a:off x="6769000" y="4038600"/>
            <a:ext cx="470000" cy="430887"/>
          </a:xfrm>
          <a:prstGeom prst="rect">
            <a:avLst/>
          </a:prstGeom>
          <a:solidFill>
            <a:schemeClr val="bg1"/>
          </a:solidFill>
        </p:spPr>
        <p:txBody>
          <a:bodyPr wrap="none" rtlCol="0">
            <a:spAutoFit/>
          </a:bodyPr>
          <a:lstStyle/>
          <a:p>
            <a:r>
              <a:rPr lang="en-US" sz="2200" b="1" dirty="0"/>
              <a:t>12</a:t>
            </a:r>
          </a:p>
        </p:txBody>
      </p:sp>
    </p:spTree>
    <p:extLst>
      <p:ext uri="{BB962C8B-B14F-4D97-AF65-F5344CB8AC3E}">
        <p14:creationId xmlns:p14="http://schemas.microsoft.com/office/powerpoint/2010/main" val="248401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4"/>
                                        </p:tgtEl>
                                        <p:attrNameLst>
                                          <p:attrName>ppt_x</p:attrName>
                                        </p:attrNameLst>
                                      </p:cBhvr>
                                      <p:tavLst>
                                        <p:tav tm="0">
                                          <p:val>
                                            <p:strVal val="ppt_x"/>
                                          </p:val>
                                        </p:tav>
                                        <p:tav tm="100000">
                                          <p:val>
                                            <p:strVal val="ppt_x"/>
                                          </p:val>
                                        </p:tav>
                                      </p:tavLst>
                                    </p:anim>
                                    <p:anim calcmode="lin" valueType="num">
                                      <p:cBhvr additive="base">
                                        <p:cTn id="27" dur="500"/>
                                        <p:tgtEl>
                                          <p:spTgt spid="4"/>
                                        </p:tgtEl>
                                        <p:attrNameLst>
                                          <p:attrName>ppt_y</p:attrName>
                                        </p:attrNameLst>
                                      </p:cBhvr>
                                      <p:tavLst>
                                        <p:tav tm="0">
                                          <p:val>
                                            <p:strVal val="ppt_y"/>
                                          </p:val>
                                        </p:tav>
                                        <p:tav tm="100000">
                                          <p:val>
                                            <p:strVal val="1+ppt_h/2"/>
                                          </p:val>
                                        </p:tav>
                                      </p:tavLst>
                                    </p:anim>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0" y="0"/>
            <a:ext cx="1905000" cy="584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srgbClr val="422100"/>
                </a:solidFill>
              </a:rPr>
              <a:t>Example:</a:t>
            </a:r>
          </a:p>
        </p:txBody>
      </p:sp>
      <p:sp>
        <p:nvSpPr>
          <p:cNvPr id="13315" name="Text Box 5"/>
          <p:cNvSpPr txBox="1">
            <a:spLocks noChangeArrowheads="1"/>
          </p:cNvSpPr>
          <p:nvPr/>
        </p:nvSpPr>
        <p:spPr bwMode="auto">
          <a:xfrm>
            <a:off x="1981200" y="76200"/>
            <a:ext cx="7315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A flower bed is in the shape of a triangle with one side twice the length of the shortest side, and the third side is 30 feet more than the length of the shortest side.  Find the dimensions if the perimeter is 102 feet.</a:t>
            </a:r>
          </a:p>
        </p:txBody>
      </p:sp>
      <p:grpSp>
        <p:nvGrpSpPr>
          <p:cNvPr id="2" name="Group 6"/>
          <p:cNvGrpSpPr>
            <a:grpSpLocks/>
          </p:cNvGrpSpPr>
          <p:nvPr/>
        </p:nvGrpSpPr>
        <p:grpSpPr bwMode="auto">
          <a:xfrm>
            <a:off x="0" y="2667000"/>
            <a:ext cx="5562600" cy="685800"/>
            <a:chOff x="192" y="1872"/>
            <a:chExt cx="1344" cy="432"/>
          </a:xfrm>
        </p:grpSpPr>
        <p:sp>
          <p:nvSpPr>
            <p:cNvPr id="13320" name="Rectangle 7"/>
            <p:cNvSpPr>
              <a:spLocks noChangeArrowheads="1"/>
            </p:cNvSpPr>
            <p:nvPr/>
          </p:nvSpPr>
          <p:spPr bwMode="auto">
            <a:xfrm>
              <a:off x="192" y="1872"/>
              <a:ext cx="1344" cy="432"/>
            </a:xfrm>
            <a:prstGeom prst="rect">
              <a:avLst/>
            </a:prstGeom>
            <a:solidFill>
              <a:srgbClr val="7DFF7D"/>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3321" name="Text Box 8"/>
            <p:cNvSpPr txBox="1">
              <a:spLocks noChangeArrowheads="1"/>
            </p:cNvSpPr>
            <p:nvPr/>
          </p:nvSpPr>
          <p:spPr bwMode="auto">
            <a:xfrm>
              <a:off x="240" y="1920"/>
              <a:ext cx="12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b="1" i="1">
                  <a:solidFill>
                    <a:prstClr val="black"/>
                  </a:solidFill>
                </a:rPr>
                <a:t>Understand and Translate:</a:t>
              </a:r>
            </a:p>
          </p:txBody>
        </p:sp>
      </p:grpSp>
      <p:sp>
        <p:nvSpPr>
          <p:cNvPr id="28677" name="Text Box 9"/>
          <p:cNvSpPr txBox="1">
            <a:spLocks noChangeArrowheads="1"/>
          </p:cNvSpPr>
          <p:nvPr/>
        </p:nvSpPr>
        <p:spPr bwMode="auto">
          <a:xfrm>
            <a:off x="228600" y="3352800"/>
            <a:ext cx="8686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Read and reread the problem.  </a:t>
            </a:r>
          </a:p>
          <a:p>
            <a:pPr eaLnBrk="1" fontAlgn="base" hangingPunct="1">
              <a:spcBef>
                <a:spcPct val="50000"/>
              </a:spcBef>
              <a:spcAft>
                <a:spcPct val="0"/>
              </a:spcAft>
            </a:pPr>
            <a:r>
              <a:rPr lang="en-US">
                <a:solidFill>
                  <a:prstClr val="black"/>
                </a:solidFill>
              </a:rPr>
              <a:t>If we let </a:t>
            </a:r>
            <a:r>
              <a:rPr lang="en-US" i="1">
                <a:solidFill>
                  <a:prstClr val="black"/>
                </a:solidFill>
              </a:rPr>
              <a:t>x</a:t>
            </a:r>
            <a:r>
              <a:rPr lang="en-US">
                <a:solidFill>
                  <a:prstClr val="black"/>
                </a:solidFill>
              </a:rPr>
              <a:t> = the length of the shortest side, </a:t>
            </a:r>
          </a:p>
          <a:p>
            <a:pPr eaLnBrk="1" fontAlgn="base" hangingPunct="1">
              <a:spcBef>
                <a:spcPct val="50000"/>
              </a:spcBef>
              <a:spcAft>
                <a:spcPct val="0"/>
              </a:spcAft>
            </a:pPr>
            <a:r>
              <a:rPr lang="en-US">
                <a:solidFill>
                  <a:prstClr val="black"/>
                </a:solidFill>
              </a:rPr>
              <a:t>then 2</a:t>
            </a:r>
            <a:r>
              <a:rPr lang="en-US" i="1">
                <a:solidFill>
                  <a:prstClr val="black"/>
                </a:solidFill>
              </a:rPr>
              <a:t>x</a:t>
            </a:r>
            <a:r>
              <a:rPr lang="en-US">
                <a:solidFill>
                  <a:prstClr val="black"/>
                </a:solidFill>
              </a:rPr>
              <a:t> = the length of the second side, </a:t>
            </a:r>
          </a:p>
          <a:p>
            <a:pPr eaLnBrk="1" fontAlgn="base" hangingPunct="1">
              <a:spcBef>
                <a:spcPct val="50000"/>
              </a:spcBef>
              <a:spcAft>
                <a:spcPct val="0"/>
              </a:spcAft>
            </a:pPr>
            <a:r>
              <a:rPr lang="en-US">
                <a:solidFill>
                  <a:prstClr val="black"/>
                </a:solidFill>
              </a:rPr>
              <a:t>and  </a:t>
            </a:r>
            <a:r>
              <a:rPr lang="en-US" i="1">
                <a:solidFill>
                  <a:prstClr val="black"/>
                </a:solidFill>
              </a:rPr>
              <a:t>x</a:t>
            </a:r>
            <a:r>
              <a:rPr lang="en-US">
                <a:solidFill>
                  <a:prstClr val="black"/>
                </a:solidFill>
              </a:rPr>
              <a:t> + 30 = the length of the third side.</a:t>
            </a:r>
          </a:p>
          <a:p>
            <a:pPr eaLnBrk="1" fontAlgn="base" hangingPunct="1">
              <a:spcBef>
                <a:spcPct val="50000"/>
              </a:spcBef>
              <a:spcAft>
                <a:spcPct val="0"/>
              </a:spcAft>
            </a:pPr>
            <a:r>
              <a:rPr lang="en-US">
                <a:solidFill>
                  <a:prstClr val="black"/>
                </a:solidFill>
              </a:rPr>
              <a:t>	Perimeter = sum of all the sides  = </a:t>
            </a:r>
            <a:r>
              <a:rPr lang="en-US" i="1">
                <a:solidFill>
                  <a:prstClr val="black"/>
                </a:solidFill>
              </a:rPr>
              <a:t>x</a:t>
            </a:r>
            <a:r>
              <a:rPr lang="en-US">
                <a:solidFill>
                  <a:prstClr val="black"/>
                </a:solidFill>
              </a:rPr>
              <a:t> + 2 </a:t>
            </a:r>
            <a:r>
              <a:rPr lang="en-US" i="1">
                <a:solidFill>
                  <a:prstClr val="black"/>
                </a:solidFill>
              </a:rPr>
              <a:t>x</a:t>
            </a:r>
            <a:r>
              <a:rPr lang="en-US">
                <a:solidFill>
                  <a:prstClr val="black"/>
                </a:solidFill>
              </a:rPr>
              <a:t> + </a:t>
            </a:r>
            <a:r>
              <a:rPr lang="en-US" i="1">
                <a:solidFill>
                  <a:prstClr val="black"/>
                </a:solidFill>
              </a:rPr>
              <a:t>x</a:t>
            </a:r>
            <a:r>
              <a:rPr lang="en-US">
                <a:solidFill>
                  <a:prstClr val="black"/>
                </a:solidFill>
              </a:rPr>
              <a:t> + 30</a:t>
            </a:r>
          </a:p>
          <a:p>
            <a:pPr eaLnBrk="1" fontAlgn="base" hangingPunct="1">
              <a:spcBef>
                <a:spcPct val="50000"/>
              </a:spcBef>
              <a:spcAft>
                <a:spcPct val="0"/>
              </a:spcAft>
            </a:pPr>
            <a:r>
              <a:rPr lang="en-US">
                <a:solidFill>
                  <a:prstClr val="black"/>
                </a:solidFill>
              </a:rPr>
              <a:t>	So   </a:t>
            </a:r>
            <a:r>
              <a:rPr lang="en-US" i="1">
                <a:solidFill>
                  <a:prstClr val="black"/>
                </a:solidFill>
              </a:rPr>
              <a:t>x</a:t>
            </a:r>
            <a:r>
              <a:rPr lang="en-US">
                <a:solidFill>
                  <a:prstClr val="black"/>
                </a:solidFill>
              </a:rPr>
              <a:t> + 2 </a:t>
            </a:r>
            <a:r>
              <a:rPr lang="en-US" i="1">
                <a:solidFill>
                  <a:prstClr val="black"/>
                </a:solidFill>
              </a:rPr>
              <a:t>x</a:t>
            </a:r>
            <a:r>
              <a:rPr lang="en-US">
                <a:solidFill>
                  <a:prstClr val="black"/>
                </a:solidFill>
              </a:rPr>
              <a:t> + </a:t>
            </a:r>
            <a:r>
              <a:rPr lang="en-US" i="1">
                <a:solidFill>
                  <a:prstClr val="black"/>
                </a:solidFill>
              </a:rPr>
              <a:t>x</a:t>
            </a:r>
            <a:r>
              <a:rPr lang="en-US">
                <a:solidFill>
                  <a:prstClr val="black"/>
                </a:solidFill>
              </a:rPr>
              <a:t> + 30 =  102</a:t>
            </a:r>
          </a:p>
        </p:txBody>
      </p:sp>
      <p:sp>
        <p:nvSpPr>
          <p:cNvPr id="28678" name="AutoShape 11"/>
          <p:cNvSpPr>
            <a:spLocks noChangeArrowheads="1"/>
          </p:cNvSpPr>
          <p:nvPr/>
        </p:nvSpPr>
        <p:spPr bwMode="auto">
          <a:xfrm>
            <a:off x="6705600" y="3657600"/>
            <a:ext cx="1828800" cy="1295400"/>
          </a:xfrm>
          <a:prstGeom prst="triangle">
            <a:avLst>
              <a:gd name="adj" fmla="val 50000"/>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r>
              <a:rPr lang="en-US" sz="2400" i="1">
                <a:solidFill>
                  <a:prstClr val="black"/>
                </a:solidFill>
                <a:latin typeface="Times New Roman" pitchFamily="18" charset="0"/>
                <a:cs typeface="Arial" charset="0"/>
              </a:rPr>
              <a:t>  x            2x</a:t>
            </a:r>
          </a:p>
          <a:p>
            <a:pPr fontAlgn="base">
              <a:spcBef>
                <a:spcPct val="0"/>
              </a:spcBef>
              <a:spcAft>
                <a:spcPct val="0"/>
              </a:spcAft>
            </a:pPr>
            <a:endParaRPr lang="en-US" sz="2400" i="1">
              <a:solidFill>
                <a:prstClr val="black"/>
              </a:solidFill>
              <a:latin typeface="Times New Roman" pitchFamily="18" charset="0"/>
              <a:cs typeface="Arial" charset="0"/>
            </a:endParaRPr>
          </a:p>
          <a:p>
            <a:pPr fontAlgn="base">
              <a:spcBef>
                <a:spcPct val="0"/>
              </a:spcBef>
              <a:spcAft>
                <a:spcPct val="0"/>
              </a:spcAft>
            </a:pPr>
            <a:endParaRPr lang="en-US" sz="2400" i="1">
              <a:solidFill>
                <a:prstClr val="black"/>
              </a:solidFill>
              <a:latin typeface="Times New Roman" pitchFamily="18" charset="0"/>
              <a:cs typeface="Arial" charset="0"/>
            </a:endParaRPr>
          </a:p>
          <a:p>
            <a:pPr fontAlgn="base">
              <a:spcBef>
                <a:spcPct val="0"/>
              </a:spcBef>
              <a:spcAft>
                <a:spcPct val="0"/>
              </a:spcAft>
            </a:pPr>
            <a:r>
              <a:rPr lang="en-US" sz="2400" i="1">
                <a:solidFill>
                  <a:prstClr val="black"/>
                </a:solidFill>
                <a:latin typeface="Times New Roman" pitchFamily="18" charset="0"/>
                <a:cs typeface="Arial" charset="0"/>
              </a:rPr>
              <a:t>x + 30</a:t>
            </a:r>
          </a:p>
        </p:txBody>
      </p:sp>
      <p:sp>
        <p:nvSpPr>
          <p:cNvPr id="11" name="Rectangle 10"/>
          <p:cNvSpPr/>
          <p:nvPr/>
        </p:nvSpPr>
        <p:spPr>
          <a:xfrm>
            <a:off x="76200" y="1600200"/>
            <a:ext cx="8991600" cy="954088"/>
          </a:xfrm>
          <a:prstGeom prst="rect">
            <a:avLst/>
          </a:prstGeom>
          <a:solidFill>
            <a:schemeClr val="tx2">
              <a:lumMod val="20000"/>
              <a:lumOff val="80000"/>
            </a:schemeClr>
          </a:solidFill>
        </p:spPr>
        <p:txBody>
          <a:bodyPr>
            <a:spAutoFit/>
          </a:bodyPr>
          <a:lstStyle/>
          <a:p>
            <a:pPr fontAlgn="base">
              <a:spcBef>
                <a:spcPct val="0"/>
              </a:spcBef>
              <a:spcAft>
                <a:spcPct val="0"/>
              </a:spcAft>
              <a:defRPr/>
            </a:pPr>
            <a:r>
              <a:rPr lang="en-US" sz="2800" b="1" i="1" u="sng" dirty="0">
                <a:solidFill>
                  <a:prstClr val="black"/>
                </a:solidFill>
                <a:latin typeface="Times New Roman" pitchFamily="18" charset="0"/>
                <a:cs typeface="Times New Roman" pitchFamily="18" charset="0"/>
              </a:rPr>
              <a:t>Relevant formula:</a:t>
            </a:r>
          </a:p>
          <a:p>
            <a:pPr fontAlgn="base">
              <a:spcBef>
                <a:spcPct val="0"/>
              </a:spcBef>
              <a:spcAft>
                <a:spcPct val="0"/>
              </a:spcAft>
              <a:defRPr/>
            </a:pPr>
            <a:r>
              <a:rPr lang="en-US" sz="2800" i="1" dirty="0">
                <a:solidFill>
                  <a:prstClr val="black"/>
                </a:solidFill>
                <a:latin typeface="Times New Roman" pitchFamily="18" charset="0"/>
                <a:cs typeface="Times New Roman" pitchFamily="18" charset="0"/>
              </a:rPr>
              <a:t>P</a:t>
            </a:r>
            <a:r>
              <a:rPr lang="en-US" sz="2800" dirty="0">
                <a:solidFill>
                  <a:prstClr val="black"/>
                </a:solidFill>
                <a:latin typeface="Times New Roman" pitchFamily="18" charset="0"/>
                <a:cs typeface="Times New Roman" pitchFamily="18" charset="0"/>
              </a:rPr>
              <a:t> = </a:t>
            </a:r>
            <a:r>
              <a:rPr lang="en-US" sz="2800" i="1" dirty="0">
                <a:solidFill>
                  <a:prstClr val="black"/>
                </a:solidFill>
                <a:latin typeface="Times New Roman" pitchFamily="18" charset="0"/>
                <a:cs typeface="Times New Roman" pitchFamily="18" charset="0"/>
              </a:rPr>
              <a:t>a</a:t>
            </a:r>
            <a:r>
              <a:rPr lang="en-US" sz="2800" dirty="0">
                <a:solidFill>
                  <a:prstClr val="black"/>
                </a:solidFill>
                <a:latin typeface="Times New Roman" pitchFamily="18" charset="0"/>
                <a:cs typeface="Times New Roman" pitchFamily="18" charset="0"/>
              </a:rPr>
              <a:t> + </a:t>
            </a:r>
            <a:r>
              <a:rPr lang="en-US" sz="2800" i="1" dirty="0">
                <a:solidFill>
                  <a:prstClr val="black"/>
                </a:solidFill>
                <a:latin typeface="Times New Roman" pitchFamily="18" charset="0"/>
                <a:cs typeface="Times New Roman" pitchFamily="18" charset="0"/>
              </a:rPr>
              <a:t>b</a:t>
            </a:r>
            <a:r>
              <a:rPr lang="en-US" sz="2800" dirty="0">
                <a:solidFill>
                  <a:prstClr val="black"/>
                </a:solidFill>
                <a:latin typeface="Times New Roman" pitchFamily="18" charset="0"/>
                <a:cs typeface="Times New Roman" pitchFamily="18" charset="0"/>
              </a:rPr>
              <a:t> + </a:t>
            </a:r>
            <a:r>
              <a:rPr lang="en-US" sz="2800" i="1" dirty="0">
                <a:solidFill>
                  <a:prstClr val="black"/>
                </a:solidFill>
                <a:latin typeface="Times New Roman" pitchFamily="18" charset="0"/>
                <a:cs typeface="Times New Roman" pitchFamily="18" charset="0"/>
              </a:rPr>
              <a:t>c</a:t>
            </a:r>
            <a:r>
              <a:rPr lang="en-US" sz="2400" dirty="0">
                <a:solidFill>
                  <a:prstClr val="black"/>
                </a:solidFill>
                <a:latin typeface="Times New Roman" pitchFamily="18" charset="0"/>
                <a:cs typeface="Times New Roman" pitchFamily="18" charset="0"/>
              </a:rPr>
              <a:t>       </a:t>
            </a:r>
            <a:r>
              <a:rPr lang="en-US" sz="2400" dirty="0">
                <a:solidFill>
                  <a:srgbClr val="1F497D"/>
                </a:solidFill>
                <a:latin typeface="Times New Roman" pitchFamily="18" charset="0"/>
                <a:cs typeface="Times New Roman" pitchFamily="18" charset="0"/>
              </a:rPr>
              <a:t>(Perimeter of a triangle = side a + side b + side c)</a:t>
            </a:r>
            <a:endParaRPr lang="en-US" sz="2400" dirty="0">
              <a:solidFill>
                <a:prstClr val="black"/>
              </a:solidFill>
              <a:latin typeface="Times New Roman" pitchFamily="18" charset="0"/>
              <a:cs typeface="Arial" charset="0"/>
            </a:endParaRPr>
          </a:p>
        </p:txBody>
      </p:sp>
    </p:spTree>
    <p:extLst>
      <p:ext uri="{BB962C8B-B14F-4D97-AF65-F5344CB8AC3E}">
        <p14:creationId xmlns:p14="http://schemas.microsoft.com/office/powerpoint/2010/main" val="40239445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7">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7">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7">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677">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67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381000" y="457200"/>
            <a:ext cx="2963863" cy="579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srgbClr val="422100"/>
                </a:solidFill>
              </a:rPr>
              <a:t>Example (cont.)</a:t>
            </a:r>
          </a:p>
        </p:txBody>
      </p:sp>
      <p:grpSp>
        <p:nvGrpSpPr>
          <p:cNvPr id="14339" name="Group 5"/>
          <p:cNvGrpSpPr>
            <a:grpSpLocks/>
          </p:cNvGrpSpPr>
          <p:nvPr/>
        </p:nvGrpSpPr>
        <p:grpSpPr bwMode="auto">
          <a:xfrm>
            <a:off x="304800" y="1447800"/>
            <a:ext cx="1143000" cy="685800"/>
            <a:chOff x="192" y="912"/>
            <a:chExt cx="720" cy="432"/>
          </a:xfrm>
        </p:grpSpPr>
        <p:sp>
          <p:nvSpPr>
            <p:cNvPr id="14354" name="Rectangle 6"/>
            <p:cNvSpPr>
              <a:spLocks noChangeArrowheads="1"/>
            </p:cNvSpPr>
            <p:nvPr/>
          </p:nvSpPr>
          <p:spPr bwMode="auto">
            <a:xfrm>
              <a:off x="192" y="912"/>
              <a:ext cx="720" cy="432"/>
            </a:xfrm>
            <a:prstGeom prst="rect">
              <a:avLst/>
            </a:prstGeom>
            <a:solidFill>
              <a:srgbClr val="7DFF7D"/>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4355" name="Text Box 7"/>
            <p:cNvSpPr txBox="1">
              <a:spLocks noChangeArrowheads="1"/>
            </p:cNvSpPr>
            <p:nvPr/>
          </p:nvSpPr>
          <p:spPr bwMode="auto">
            <a:xfrm>
              <a:off x="240" y="96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b="1" i="1">
                  <a:solidFill>
                    <a:prstClr val="black"/>
                  </a:solidFill>
                </a:rPr>
                <a:t>Solve</a:t>
              </a:r>
            </a:p>
          </p:txBody>
        </p:sp>
      </p:grpSp>
      <p:sp>
        <p:nvSpPr>
          <p:cNvPr id="14340" name="Text Box 8"/>
          <p:cNvSpPr txBox="1">
            <a:spLocks noChangeArrowheads="1"/>
          </p:cNvSpPr>
          <p:nvPr/>
        </p:nvSpPr>
        <p:spPr bwMode="auto">
          <a:xfrm>
            <a:off x="762000" y="22860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102</a:t>
            </a:r>
            <a:r>
              <a:rPr lang="en-US" sz="2800">
                <a:solidFill>
                  <a:prstClr val="black"/>
                </a:solidFill>
                <a:cs typeface="Times New Roman" pitchFamily="18" charset="0"/>
              </a:rPr>
              <a:t> = </a:t>
            </a:r>
            <a:r>
              <a:rPr lang="en-US" sz="2800" i="1">
                <a:solidFill>
                  <a:prstClr val="black"/>
                </a:solidFill>
                <a:cs typeface="Times New Roman" pitchFamily="18" charset="0"/>
              </a:rPr>
              <a:t>x</a:t>
            </a:r>
            <a:r>
              <a:rPr lang="en-US" sz="2800">
                <a:solidFill>
                  <a:prstClr val="black"/>
                </a:solidFill>
                <a:cs typeface="Times New Roman" pitchFamily="18" charset="0"/>
              </a:rPr>
              <a:t> + 2</a:t>
            </a:r>
            <a:r>
              <a:rPr lang="en-US" sz="2800" i="1">
                <a:solidFill>
                  <a:prstClr val="black"/>
                </a:solidFill>
                <a:cs typeface="Times New Roman" pitchFamily="18" charset="0"/>
              </a:rPr>
              <a:t>x</a:t>
            </a:r>
            <a:r>
              <a:rPr lang="en-US" sz="2800">
                <a:solidFill>
                  <a:prstClr val="black"/>
                </a:solidFill>
                <a:cs typeface="Times New Roman" pitchFamily="18" charset="0"/>
              </a:rPr>
              <a:t> + </a:t>
            </a:r>
            <a:r>
              <a:rPr lang="en-US" sz="2800" i="1">
                <a:solidFill>
                  <a:prstClr val="black"/>
                </a:solidFill>
                <a:cs typeface="Times New Roman" pitchFamily="18" charset="0"/>
              </a:rPr>
              <a:t>x</a:t>
            </a:r>
            <a:r>
              <a:rPr lang="en-US" sz="2800">
                <a:solidFill>
                  <a:prstClr val="black"/>
                </a:solidFill>
                <a:cs typeface="Times New Roman" pitchFamily="18" charset="0"/>
              </a:rPr>
              <a:t> + 30</a:t>
            </a:r>
            <a:r>
              <a:rPr lang="en-US">
                <a:solidFill>
                  <a:prstClr val="black"/>
                </a:solidFill>
                <a:cs typeface="Times New Roman" pitchFamily="18" charset="0"/>
              </a:rPr>
              <a:t> </a:t>
            </a:r>
            <a:endParaRPr lang="en-US">
              <a:solidFill>
                <a:prstClr val="black"/>
              </a:solidFill>
            </a:endParaRPr>
          </a:p>
        </p:txBody>
      </p:sp>
      <p:sp>
        <p:nvSpPr>
          <p:cNvPr id="222217" name="Text Box 9"/>
          <p:cNvSpPr txBox="1">
            <a:spLocks noChangeArrowheads="1"/>
          </p:cNvSpPr>
          <p:nvPr/>
        </p:nvSpPr>
        <p:spPr bwMode="auto">
          <a:xfrm>
            <a:off x="762000" y="28956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102 = 4</a:t>
            </a:r>
            <a:r>
              <a:rPr lang="en-US" sz="2800" i="1">
                <a:solidFill>
                  <a:prstClr val="black"/>
                </a:solidFill>
              </a:rPr>
              <a:t>x</a:t>
            </a:r>
            <a:r>
              <a:rPr lang="en-US" sz="2800">
                <a:solidFill>
                  <a:prstClr val="black"/>
                </a:solidFill>
              </a:rPr>
              <a:t> + 30</a:t>
            </a:r>
            <a:r>
              <a:rPr lang="en-US">
                <a:solidFill>
                  <a:prstClr val="black"/>
                </a:solidFill>
                <a:cs typeface="Times New Roman" pitchFamily="18" charset="0"/>
              </a:rPr>
              <a:t> 	</a:t>
            </a:r>
            <a:r>
              <a:rPr lang="en-US">
                <a:solidFill>
                  <a:srgbClr val="1F497D"/>
                </a:solidFill>
                <a:cs typeface="Times New Roman" pitchFamily="18" charset="0"/>
              </a:rPr>
              <a:t>(simplify right side)</a:t>
            </a:r>
            <a:endParaRPr lang="en-US">
              <a:solidFill>
                <a:srgbClr val="1F497D"/>
              </a:solidFill>
            </a:endParaRPr>
          </a:p>
        </p:txBody>
      </p:sp>
      <p:grpSp>
        <p:nvGrpSpPr>
          <p:cNvPr id="3" name="Group 10"/>
          <p:cNvGrpSpPr>
            <a:grpSpLocks/>
          </p:cNvGrpSpPr>
          <p:nvPr/>
        </p:nvGrpSpPr>
        <p:grpSpPr bwMode="auto">
          <a:xfrm>
            <a:off x="762000" y="3505200"/>
            <a:ext cx="8077200" cy="533400"/>
            <a:chOff x="96" y="2208"/>
            <a:chExt cx="5088" cy="336"/>
          </a:xfrm>
        </p:grpSpPr>
        <p:sp>
          <p:nvSpPr>
            <p:cNvPr id="14351" name="Rectangle 11"/>
            <p:cNvSpPr>
              <a:spLocks noChangeArrowheads="1"/>
            </p:cNvSpPr>
            <p:nvPr/>
          </p:nvSpPr>
          <p:spPr bwMode="auto">
            <a:xfrm>
              <a:off x="528" y="2256"/>
              <a:ext cx="432" cy="288"/>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4352" name="Rectangle 12"/>
            <p:cNvSpPr>
              <a:spLocks noChangeArrowheads="1"/>
            </p:cNvSpPr>
            <p:nvPr/>
          </p:nvSpPr>
          <p:spPr bwMode="auto">
            <a:xfrm>
              <a:off x="1920" y="2256"/>
              <a:ext cx="480" cy="288"/>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4353" name="Text Box 13"/>
            <p:cNvSpPr txBox="1">
              <a:spLocks noChangeArrowheads="1"/>
            </p:cNvSpPr>
            <p:nvPr/>
          </p:nvSpPr>
          <p:spPr bwMode="auto">
            <a:xfrm>
              <a:off x="96" y="2208"/>
              <a:ext cx="50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102 – 30 </a:t>
              </a:r>
              <a:r>
                <a:rPr lang="en-US" sz="2800">
                  <a:solidFill>
                    <a:prstClr val="black"/>
                  </a:solidFill>
                  <a:cs typeface="Times New Roman" pitchFamily="18" charset="0"/>
                </a:rPr>
                <a:t>= 4</a:t>
              </a:r>
              <a:r>
                <a:rPr lang="en-US" sz="2800" i="1">
                  <a:solidFill>
                    <a:prstClr val="black"/>
                  </a:solidFill>
                  <a:cs typeface="Times New Roman" pitchFamily="18" charset="0"/>
                </a:rPr>
                <a:t>x</a:t>
              </a:r>
              <a:r>
                <a:rPr lang="en-US" sz="2800">
                  <a:solidFill>
                    <a:prstClr val="black"/>
                  </a:solidFill>
                  <a:cs typeface="Times New Roman" pitchFamily="18" charset="0"/>
                </a:rPr>
                <a:t> + 30 – 30 </a:t>
              </a:r>
              <a:r>
                <a:rPr lang="en-US">
                  <a:solidFill>
                    <a:prstClr val="black"/>
                  </a:solidFill>
                  <a:cs typeface="Times New Roman" pitchFamily="18" charset="0"/>
                </a:rPr>
                <a:t>	 </a:t>
              </a:r>
              <a:r>
                <a:rPr lang="en-US">
                  <a:solidFill>
                    <a:srgbClr val="1F497D"/>
                  </a:solidFill>
                  <a:cs typeface="Times New Roman" pitchFamily="18" charset="0"/>
                </a:rPr>
                <a:t>(subtract 30 from both sides)</a:t>
              </a:r>
              <a:endParaRPr lang="en-US">
                <a:solidFill>
                  <a:srgbClr val="1F497D"/>
                </a:solidFill>
              </a:endParaRPr>
            </a:p>
          </p:txBody>
        </p:sp>
      </p:grpSp>
      <p:sp>
        <p:nvSpPr>
          <p:cNvPr id="222222" name="Text Box 14"/>
          <p:cNvSpPr txBox="1">
            <a:spLocks noChangeArrowheads="1"/>
          </p:cNvSpPr>
          <p:nvPr/>
        </p:nvSpPr>
        <p:spPr bwMode="auto">
          <a:xfrm>
            <a:off x="990600" y="41910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72</a:t>
            </a:r>
            <a:r>
              <a:rPr lang="en-US" sz="2800">
                <a:solidFill>
                  <a:prstClr val="black"/>
                </a:solidFill>
                <a:cs typeface="Times New Roman" pitchFamily="18" charset="0"/>
              </a:rPr>
              <a:t> = 4</a:t>
            </a:r>
            <a:r>
              <a:rPr lang="en-US" sz="2800" i="1">
                <a:solidFill>
                  <a:prstClr val="black"/>
                </a:solidFill>
                <a:cs typeface="Times New Roman" pitchFamily="18" charset="0"/>
              </a:rPr>
              <a:t>x</a:t>
            </a:r>
            <a:r>
              <a:rPr lang="en-US">
                <a:solidFill>
                  <a:prstClr val="black"/>
                </a:solidFill>
                <a:cs typeface="Times New Roman" pitchFamily="18" charset="0"/>
              </a:rPr>
              <a:t> 	 </a:t>
            </a:r>
            <a:r>
              <a:rPr lang="en-US">
                <a:solidFill>
                  <a:srgbClr val="1F497D"/>
                </a:solidFill>
                <a:cs typeface="Times New Roman" pitchFamily="18" charset="0"/>
              </a:rPr>
              <a:t>(simplify both sides)</a:t>
            </a:r>
            <a:endParaRPr lang="en-US">
              <a:solidFill>
                <a:srgbClr val="1F497D"/>
              </a:solidFill>
            </a:endParaRPr>
          </a:p>
        </p:txBody>
      </p:sp>
      <p:grpSp>
        <p:nvGrpSpPr>
          <p:cNvPr id="4" name="Group 15"/>
          <p:cNvGrpSpPr>
            <a:grpSpLocks/>
          </p:cNvGrpSpPr>
          <p:nvPr/>
        </p:nvGrpSpPr>
        <p:grpSpPr bwMode="auto">
          <a:xfrm>
            <a:off x="1066800" y="4800600"/>
            <a:ext cx="5334000" cy="914400"/>
            <a:chOff x="672" y="3024"/>
            <a:chExt cx="3360" cy="576"/>
          </a:xfrm>
        </p:grpSpPr>
        <p:grpSp>
          <p:nvGrpSpPr>
            <p:cNvPr id="14346" name="Group 16"/>
            <p:cNvGrpSpPr>
              <a:grpSpLocks/>
            </p:cNvGrpSpPr>
            <p:nvPr/>
          </p:nvGrpSpPr>
          <p:grpSpPr bwMode="auto">
            <a:xfrm>
              <a:off x="672" y="3024"/>
              <a:ext cx="771" cy="576"/>
              <a:chOff x="838" y="3024"/>
              <a:chExt cx="771" cy="576"/>
            </a:xfrm>
          </p:grpSpPr>
          <p:sp>
            <p:nvSpPr>
              <p:cNvPr id="14348" name="Rectangle 17"/>
              <p:cNvSpPr>
                <a:spLocks noChangeArrowheads="1"/>
              </p:cNvSpPr>
              <p:nvPr/>
            </p:nvSpPr>
            <p:spPr bwMode="auto">
              <a:xfrm>
                <a:off x="912" y="3312"/>
                <a:ext cx="144" cy="288"/>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4349" name="Rectangle 18"/>
              <p:cNvSpPr>
                <a:spLocks noChangeArrowheads="1"/>
              </p:cNvSpPr>
              <p:nvPr/>
            </p:nvSpPr>
            <p:spPr bwMode="auto">
              <a:xfrm>
                <a:off x="1392" y="3312"/>
                <a:ext cx="144" cy="288"/>
              </a:xfrm>
              <a:prstGeom prst="rect">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aphicFrame>
            <p:nvGraphicFramePr>
              <p:cNvPr id="14350" name="Object 19"/>
              <p:cNvGraphicFramePr>
                <a:graphicFrameLocks noChangeAspect="1"/>
              </p:cNvGraphicFramePr>
              <p:nvPr/>
            </p:nvGraphicFramePr>
            <p:xfrm>
              <a:off x="838" y="3024"/>
              <a:ext cx="771" cy="543"/>
            </p:xfrm>
            <a:graphic>
              <a:graphicData uri="http://schemas.openxmlformats.org/presentationml/2006/ole">
                <mc:AlternateContent xmlns:mc="http://schemas.openxmlformats.org/markup-compatibility/2006">
                  <mc:Choice xmlns:v="urn:schemas-microsoft-com:vml" Requires="v">
                    <p:oleObj spid="_x0000_s1026" name="Equation" r:id="rId4" imgW="558558" imgH="393529" progId="Equation.3">
                      <p:embed/>
                    </p:oleObj>
                  </mc:Choice>
                  <mc:Fallback>
                    <p:oleObj name="Equation" r:id="rId4" imgW="558558" imgH="393529" progId="Equation.3">
                      <p:embed/>
                      <p:pic>
                        <p:nvPicPr>
                          <p:cNvPr id="1435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 y="3024"/>
                            <a:ext cx="771"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347" name="Text Box 20"/>
            <p:cNvSpPr txBox="1">
              <a:spLocks noChangeArrowheads="1"/>
            </p:cNvSpPr>
            <p:nvPr/>
          </p:nvSpPr>
          <p:spPr bwMode="auto">
            <a:xfrm>
              <a:off x="1824" y="3120"/>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(divide both sides by 4)</a:t>
              </a:r>
            </a:p>
          </p:txBody>
        </p:sp>
      </p:grpSp>
      <p:sp>
        <p:nvSpPr>
          <p:cNvPr id="222229" name="Text Box 21"/>
          <p:cNvSpPr txBox="1">
            <a:spLocks noChangeArrowheads="1"/>
          </p:cNvSpPr>
          <p:nvPr/>
        </p:nvSpPr>
        <p:spPr bwMode="auto">
          <a:xfrm>
            <a:off x="1066800" y="59436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18</a:t>
            </a:r>
            <a:r>
              <a:rPr lang="en-US" sz="2800">
                <a:solidFill>
                  <a:prstClr val="black"/>
                </a:solidFill>
                <a:cs typeface="Times New Roman" pitchFamily="18" charset="0"/>
              </a:rPr>
              <a:t> = </a:t>
            </a:r>
            <a:r>
              <a:rPr lang="en-US" sz="2800" i="1">
                <a:solidFill>
                  <a:prstClr val="black"/>
                </a:solidFill>
                <a:cs typeface="Times New Roman" pitchFamily="18" charset="0"/>
              </a:rPr>
              <a:t>x</a:t>
            </a:r>
            <a:r>
              <a:rPr lang="en-US">
                <a:solidFill>
                  <a:prstClr val="black"/>
                </a:solidFill>
                <a:cs typeface="Times New Roman" pitchFamily="18" charset="0"/>
              </a:rPr>
              <a:t> 	 </a:t>
            </a:r>
            <a:r>
              <a:rPr lang="en-US">
                <a:solidFill>
                  <a:srgbClr val="1F497D"/>
                </a:solidFill>
                <a:cs typeface="Times New Roman" pitchFamily="18" charset="0"/>
              </a:rPr>
              <a:t>(simplify both sides)</a:t>
            </a:r>
            <a:endParaRPr lang="en-US">
              <a:solidFill>
                <a:srgbClr val="1F497D"/>
              </a:solidFill>
            </a:endParaRPr>
          </a:p>
        </p:txBody>
      </p:sp>
    </p:spTree>
    <p:extLst>
      <p:ext uri="{BB962C8B-B14F-4D97-AF65-F5344CB8AC3E}">
        <p14:creationId xmlns:p14="http://schemas.microsoft.com/office/powerpoint/2010/main" val="1665898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2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22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7" grpId="0" build="allAtOnce"/>
      <p:bldP spid="222222" grpId="0" build="allAtOnce"/>
      <p:bldP spid="222229"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228600" y="304800"/>
            <a:ext cx="2963863" cy="5794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srgbClr val="422100"/>
                </a:solidFill>
              </a:rPr>
              <a:t>Example (cont.)</a:t>
            </a:r>
          </a:p>
        </p:txBody>
      </p:sp>
      <p:grpSp>
        <p:nvGrpSpPr>
          <p:cNvPr id="15363" name="Group 5"/>
          <p:cNvGrpSpPr>
            <a:grpSpLocks/>
          </p:cNvGrpSpPr>
          <p:nvPr/>
        </p:nvGrpSpPr>
        <p:grpSpPr bwMode="auto">
          <a:xfrm>
            <a:off x="304800" y="1447800"/>
            <a:ext cx="1752600" cy="685800"/>
            <a:chOff x="192" y="912"/>
            <a:chExt cx="1104" cy="432"/>
          </a:xfrm>
        </p:grpSpPr>
        <p:sp>
          <p:nvSpPr>
            <p:cNvPr id="15365" name="Rectangle 6"/>
            <p:cNvSpPr>
              <a:spLocks noChangeArrowheads="1"/>
            </p:cNvSpPr>
            <p:nvPr/>
          </p:nvSpPr>
          <p:spPr bwMode="auto">
            <a:xfrm>
              <a:off x="192" y="912"/>
              <a:ext cx="1104" cy="432"/>
            </a:xfrm>
            <a:prstGeom prst="rect">
              <a:avLst/>
            </a:prstGeom>
            <a:solidFill>
              <a:srgbClr val="7DFF7D"/>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15366" name="Text Box 7"/>
            <p:cNvSpPr txBox="1">
              <a:spLocks noChangeArrowheads="1"/>
            </p:cNvSpPr>
            <p:nvPr/>
          </p:nvSpPr>
          <p:spPr bwMode="auto">
            <a:xfrm>
              <a:off x="240" y="960"/>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b="1" i="1">
                  <a:solidFill>
                    <a:prstClr val="black"/>
                  </a:solidFill>
                </a:rPr>
                <a:t>Interpret</a:t>
              </a:r>
            </a:p>
          </p:txBody>
        </p:sp>
      </p:grpSp>
      <p:sp>
        <p:nvSpPr>
          <p:cNvPr id="29700" name="Text Box 8"/>
          <p:cNvSpPr txBox="1">
            <a:spLocks noChangeArrowheads="1"/>
          </p:cNvSpPr>
          <p:nvPr/>
        </p:nvSpPr>
        <p:spPr bwMode="auto">
          <a:xfrm>
            <a:off x="990600" y="2362200"/>
            <a:ext cx="7620000"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b="1">
                <a:solidFill>
                  <a:prstClr val="black"/>
                </a:solidFill>
              </a:rPr>
              <a:t>Check:</a:t>
            </a:r>
            <a:r>
              <a:rPr lang="en-US" sz="2800">
                <a:solidFill>
                  <a:prstClr val="black"/>
                </a:solidFill>
              </a:rPr>
              <a:t>  If the shortest side of the triangle is 18 feet, then the second side is 2(18) = 36 feet, and the third side is 18 + 30 = 48 feet.  </a:t>
            </a:r>
          </a:p>
          <a:p>
            <a:pPr eaLnBrk="1" fontAlgn="base" hangingPunct="1">
              <a:spcBef>
                <a:spcPct val="50000"/>
              </a:spcBef>
              <a:spcAft>
                <a:spcPct val="0"/>
              </a:spcAft>
            </a:pPr>
            <a:r>
              <a:rPr lang="en-US" sz="2800">
                <a:solidFill>
                  <a:prstClr val="black"/>
                </a:solidFill>
              </a:rPr>
              <a:t>This gives a perimeter of </a:t>
            </a:r>
            <a:r>
              <a:rPr lang="en-US" sz="2800" i="1">
                <a:solidFill>
                  <a:prstClr val="black"/>
                </a:solidFill>
              </a:rPr>
              <a:t>P</a:t>
            </a:r>
            <a:r>
              <a:rPr lang="en-US" sz="2800">
                <a:solidFill>
                  <a:prstClr val="black"/>
                </a:solidFill>
              </a:rPr>
              <a:t> = 18 + 36 + 48 = 102 feet, the correct perimeter.</a:t>
            </a:r>
            <a:endParaRPr lang="en-US" sz="2800">
              <a:solidFill>
                <a:prstClr val="black"/>
              </a:solidFill>
              <a:cs typeface="Times New Roman" pitchFamily="18" charset="0"/>
            </a:endParaRPr>
          </a:p>
          <a:p>
            <a:pPr eaLnBrk="1" fontAlgn="base" hangingPunct="1">
              <a:spcBef>
                <a:spcPct val="50000"/>
              </a:spcBef>
              <a:spcAft>
                <a:spcPct val="0"/>
              </a:spcAft>
            </a:pPr>
            <a:r>
              <a:rPr lang="en-US" sz="2800" b="1">
                <a:solidFill>
                  <a:prstClr val="black"/>
                </a:solidFill>
                <a:cs typeface="Times New Roman" pitchFamily="18" charset="0"/>
              </a:rPr>
              <a:t>State:</a:t>
            </a:r>
            <a:r>
              <a:rPr lang="en-US" sz="2800">
                <a:solidFill>
                  <a:prstClr val="black"/>
                </a:solidFill>
                <a:cs typeface="Times New Roman" pitchFamily="18" charset="0"/>
              </a:rPr>
              <a:t>  The three sides of the triangle have a length of 18 feet, 36 feet, and 48 feet.</a:t>
            </a:r>
          </a:p>
        </p:txBody>
      </p:sp>
    </p:spTree>
    <p:extLst>
      <p:ext uri="{BB962C8B-B14F-4D97-AF65-F5344CB8AC3E}">
        <p14:creationId xmlns:p14="http://schemas.microsoft.com/office/powerpoint/2010/main" val="11829913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76200" y="1617663"/>
            <a:ext cx="9144000"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600">
                <a:solidFill>
                  <a:prstClr val="black"/>
                </a:solidFill>
              </a:rPr>
              <a:t>It is often necessary to rewrite a formula so that it is </a:t>
            </a:r>
            <a:r>
              <a:rPr lang="en-US" sz="3600" b="1" i="1">
                <a:solidFill>
                  <a:srgbClr val="FF0000"/>
                </a:solidFill>
              </a:rPr>
              <a:t>solved</a:t>
            </a:r>
            <a:r>
              <a:rPr lang="en-US" sz="3600">
                <a:solidFill>
                  <a:prstClr val="black"/>
                </a:solidFill>
              </a:rPr>
              <a:t> for one of the variables.  </a:t>
            </a:r>
          </a:p>
          <a:p>
            <a:pPr eaLnBrk="1" fontAlgn="base" hangingPunct="1">
              <a:spcBef>
                <a:spcPct val="50000"/>
              </a:spcBef>
              <a:spcAft>
                <a:spcPct val="0"/>
              </a:spcAft>
            </a:pPr>
            <a:r>
              <a:rPr lang="en-US" sz="3600">
                <a:solidFill>
                  <a:prstClr val="black"/>
                </a:solidFill>
              </a:rPr>
              <a:t>This is accomplished by isolating the designated variable on one side of the equal sign.</a:t>
            </a:r>
          </a:p>
          <a:p>
            <a:pPr eaLnBrk="1" fontAlgn="base" hangingPunct="1">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29977803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685800" y="533400"/>
            <a:ext cx="7772400" cy="5867400"/>
          </a:xfrm>
        </p:spPr>
        <p:txBody>
          <a:bodyPr/>
          <a:lstStyle/>
          <a:p>
            <a:pPr marL="533400" indent="-533400" eaLnBrk="1" hangingPunct="1">
              <a:buFontTx/>
              <a:buNone/>
            </a:pPr>
            <a:r>
              <a:rPr lang="en-US" sz="2800" b="1" i="1" dirty="0">
                <a:solidFill>
                  <a:schemeClr val="accent2"/>
                </a:solidFill>
                <a:latin typeface="Times New Roman" pitchFamily="18" charset="0"/>
              </a:rPr>
              <a:t>Steps for Solving Formulas:</a:t>
            </a:r>
          </a:p>
          <a:p>
            <a:pPr marL="914400" lvl="1" indent="-457200" eaLnBrk="1" hangingPunct="1">
              <a:buClr>
                <a:srgbClr val="422100"/>
              </a:buClr>
              <a:buFontTx/>
              <a:buAutoNum type="arabicParenR"/>
            </a:pPr>
            <a:r>
              <a:rPr lang="en-US" sz="2400" dirty="0">
                <a:latin typeface="Times New Roman" pitchFamily="18" charset="0"/>
              </a:rPr>
              <a:t>Multiply to clear fractions.</a:t>
            </a:r>
          </a:p>
          <a:p>
            <a:pPr marL="914400" lvl="1" indent="-457200" eaLnBrk="1" hangingPunct="1">
              <a:buClr>
                <a:srgbClr val="422100"/>
              </a:buClr>
              <a:buFontTx/>
              <a:buAutoNum type="arabicParenR"/>
            </a:pPr>
            <a:r>
              <a:rPr lang="en-US" sz="2400" dirty="0">
                <a:latin typeface="Times New Roman" pitchFamily="18" charset="0"/>
              </a:rPr>
              <a:t>Use distributive property to remove grouping symbols (parentheses and brackets).</a:t>
            </a:r>
          </a:p>
          <a:p>
            <a:pPr marL="914400" lvl="1" indent="-457200" eaLnBrk="1" hangingPunct="1">
              <a:buClr>
                <a:srgbClr val="422100"/>
              </a:buClr>
              <a:buFontTx/>
              <a:buAutoNum type="arabicParenR"/>
            </a:pPr>
            <a:r>
              <a:rPr lang="en-US" sz="2400" dirty="0">
                <a:latin typeface="Times New Roman" pitchFamily="18" charset="0"/>
              </a:rPr>
              <a:t>Combine like terms to simplify each side.</a:t>
            </a:r>
          </a:p>
          <a:p>
            <a:pPr marL="914400" lvl="1" indent="-457200" eaLnBrk="1" hangingPunct="1">
              <a:buClr>
                <a:srgbClr val="422100"/>
              </a:buClr>
              <a:buFontTx/>
              <a:buAutoNum type="arabicParenR"/>
            </a:pPr>
            <a:r>
              <a:rPr lang="en-US" sz="2400" u="sng" dirty="0">
                <a:solidFill>
                  <a:srgbClr val="EB3517"/>
                </a:solidFill>
                <a:latin typeface="Times New Roman" pitchFamily="18" charset="0"/>
              </a:rPr>
              <a:t>Get all terms containing specified variable on the same side, all other terms on opposite side</a:t>
            </a:r>
            <a:r>
              <a:rPr lang="en-US" sz="2400" dirty="0">
                <a:solidFill>
                  <a:srgbClr val="EB3517"/>
                </a:solidFill>
                <a:latin typeface="Times New Roman" pitchFamily="18" charset="0"/>
              </a:rPr>
              <a:t>.</a:t>
            </a:r>
          </a:p>
          <a:p>
            <a:pPr marL="914400" lvl="1" indent="-457200" eaLnBrk="1" hangingPunct="1">
              <a:buClr>
                <a:srgbClr val="422100"/>
              </a:buClr>
              <a:buFontTx/>
              <a:buAutoNum type="arabicParenR"/>
            </a:pPr>
            <a:r>
              <a:rPr lang="en-US" sz="2400" dirty="0">
                <a:latin typeface="Times New Roman" pitchFamily="18" charset="0"/>
              </a:rPr>
              <a:t>Isolate the specified variable (using the distributive property in reverse if more than one term).</a:t>
            </a:r>
          </a:p>
          <a:p>
            <a:pPr marL="914400" lvl="1" indent="-457200" eaLnBrk="1" hangingPunct="1">
              <a:buClr>
                <a:srgbClr val="422100"/>
              </a:buClr>
              <a:buFontTx/>
              <a:buAutoNum type="arabicParenR"/>
            </a:pPr>
            <a:r>
              <a:rPr lang="en-US" sz="2400" dirty="0">
                <a:latin typeface="Times New Roman" pitchFamily="18" charset="0"/>
              </a:rPr>
              <a:t>Divide both sides by the quantity that’s now in front of the variable you’re solving for. (If you had more than one term containing the variable you’re solving for, his will be an expression in parentheses.)</a:t>
            </a:r>
          </a:p>
        </p:txBody>
      </p:sp>
    </p:spTree>
    <p:extLst>
      <p:ext uri="{BB962C8B-B14F-4D97-AF65-F5344CB8AC3E}">
        <p14:creationId xmlns:p14="http://schemas.microsoft.com/office/powerpoint/2010/main" val="3921121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2_Network Blitz">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2_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2_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2_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2_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3803</TotalTime>
  <Words>839</Words>
  <Application>Microsoft Office PowerPoint</Application>
  <PresentationFormat>On-screen Show (4:3)</PresentationFormat>
  <Paragraphs>106</Paragraphs>
  <Slides>15</Slides>
  <Notes>13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5" baseType="lpstr">
      <vt:lpstr>Arial</vt:lpstr>
      <vt:lpstr>Arial Black</vt:lpstr>
      <vt:lpstr>Calibri</vt:lpstr>
      <vt:lpstr>Cambria Math</vt:lpstr>
      <vt:lpstr>Symbol</vt:lpstr>
      <vt:lpstr>Times New Roman</vt:lpstr>
      <vt:lpstr>Wingdings</vt:lpstr>
      <vt:lpstr>2_Network Blitz</vt:lpstr>
      <vt:lpstr>2_Office Theme</vt:lpstr>
      <vt:lpstr>Equation</vt:lpstr>
      <vt:lpstr>PowerPoint Presentation</vt:lpstr>
      <vt:lpstr>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4: Solve for v</vt:lpstr>
      <vt:lpstr>Example from today’s homework:</vt:lpstr>
      <vt:lpstr>HW NOTE: Dealing with negatives in the denominator:</vt:lpstr>
    </vt:vector>
  </TitlesOfParts>
  <Company>University of Wisconsin - 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Skorczewski, Tyler</cp:lastModifiedBy>
  <cp:revision>70</cp:revision>
  <dcterms:created xsi:type="dcterms:W3CDTF">2013-08-26T02:26:37Z</dcterms:created>
  <dcterms:modified xsi:type="dcterms:W3CDTF">2018-06-08T02:57:19Z</dcterms:modified>
</cp:coreProperties>
</file>