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305" r:id="rId4"/>
    <p:sldId id="306" r:id="rId5"/>
    <p:sldId id="258" r:id="rId6"/>
    <p:sldId id="307" r:id="rId7"/>
    <p:sldId id="308" r:id="rId8"/>
    <p:sldId id="259" r:id="rId9"/>
    <p:sldId id="309" r:id="rId10"/>
    <p:sldId id="310" r:id="rId11"/>
    <p:sldId id="260" r:id="rId12"/>
    <p:sldId id="261" r:id="rId13"/>
    <p:sldId id="262" r:id="rId14"/>
    <p:sldId id="311" r:id="rId15"/>
    <p:sldId id="31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313" r:id="rId35"/>
    <p:sldId id="314" r:id="rId36"/>
    <p:sldId id="281" r:id="rId37"/>
    <p:sldId id="282" r:id="rId38"/>
    <p:sldId id="283" r:id="rId39"/>
    <p:sldId id="284" r:id="rId40"/>
    <p:sldId id="285" r:id="rId41"/>
    <p:sldId id="286" r:id="rId42"/>
    <p:sldId id="315" r:id="rId43"/>
    <p:sldId id="316" r:id="rId44"/>
    <p:sldId id="287" r:id="rId45"/>
    <p:sldId id="318" r:id="rId46"/>
    <p:sldId id="319" r:id="rId47"/>
    <p:sldId id="320" r:id="rId48"/>
    <p:sldId id="290" r:id="rId49"/>
    <p:sldId id="291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292" r:id="rId60"/>
    <p:sldId id="330" r:id="rId61"/>
    <p:sldId id="293" r:id="rId62"/>
    <p:sldId id="294" r:id="rId63"/>
    <p:sldId id="295" r:id="rId64"/>
    <p:sldId id="296" r:id="rId65"/>
    <p:sldId id="297" r:id="rId66"/>
    <p:sldId id="298" r:id="rId67"/>
    <p:sldId id="331" r:id="rId68"/>
    <p:sldId id="332" r:id="rId69"/>
    <p:sldId id="333" r:id="rId70"/>
    <p:sldId id="334" r:id="rId71"/>
    <p:sldId id="299" r:id="rId72"/>
    <p:sldId id="300" r:id="rId73"/>
    <p:sldId id="301" r:id="rId74"/>
    <p:sldId id="302" r:id="rId75"/>
    <p:sldId id="303" r:id="rId76"/>
    <p:sldId id="304" r:id="rId77"/>
    <p:sldId id="336" r:id="rId78"/>
    <p:sldId id="337" r:id="rId79"/>
    <p:sldId id="335" r:id="rId80"/>
    <p:sldId id="338" r:id="rId81"/>
    <p:sldId id="339" r:id="rId82"/>
    <p:sldId id="340" r:id="rId83"/>
    <p:sldId id="34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7BC65-C2AC-4D17-BF49-79E73F1E443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3CBDB-09CD-4F87-BF81-47E60715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9F77B-1FBA-4424-B5A0-6208DFBD12A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1055-6A95-4F32-A789-1C40D3A96B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814F-230C-4DE0-870F-F2052B2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385" y="767751"/>
            <a:ext cx="9144000" cy="1905450"/>
          </a:xfrm>
        </p:spPr>
        <p:txBody>
          <a:bodyPr/>
          <a:lstStyle/>
          <a:p>
            <a:r>
              <a:rPr lang="en-US" b="1" dirty="0"/>
              <a:t>GPU </a:t>
            </a:r>
            <a:r>
              <a:rPr lang="en-US" b="1" dirty="0" smtClean="0"/>
              <a:t>Schedulers</a:t>
            </a:r>
            <a:r>
              <a:rPr lang="en-US" b="1" dirty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Fair </a:t>
            </a:r>
            <a:r>
              <a:rPr lang="en-US" b="1" dirty="0"/>
              <a:t>is </a:t>
            </a:r>
            <a:r>
              <a:rPr lang="en-US" b="1" dirty="0" smtClean="0"/>
              <a:t>Fair Enough</a:t>
            </a:r>
            <a:r>
              <a:rPr lang="en-US" b="1" dirty="0"/>
              <a:t>?</a:t>
            </a: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xfrm>
            <a:off x="1584385" y="3920151"/>
            <a:ext cx="9144000" cy="246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Tyler Sorensen</a:t>
            </a:r>
            <a:r>
              <a:rPr lang="en-US" sz="3000" dirty="0" smtClean="0"/>
              <a:t>, </a:t>
            </a:r>
            <a:r>
              <a:rPr lang="en-US" sz="3000" dirty="0" err="1" smtClean="0"/>
              <a:t>Hugues</a:t>
            </a:r>
            <a:r>
              <a:rPr lang="en-US" sz="3000" dirty="0" smtClean="0"/>
              <a:t> </a:t>
            </a:r>
            <a:r>
              <a:rPr lang="en-US" sz="3000" dirty="0" err="1" smtClean="0"/>
              <a:t>Evrard</a:t>
            </a:r>
            <a:r>
              <a:rPr lang="en-US" sz="3000" dirty="0"/>
              <a:t>, Alastair Donaldson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Imperial College London, UK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 </a:t>
            </a:r>
          </a:p>
          <a:p>
            <a:pPr algn="ctr"/>
            <a:r>
              <a:rPr lang="en-US" dirty="0" smtClean="0"/>
              <a:t>Sept.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Second experiment - lock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726602"/>
            <a:ext cx="0" cy="3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3125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7452" y="330681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64" y="4073273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1880543" y="5698351"/>
            <a:ext cx="0" cy="10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7264" y="5204445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41121" y="4684143"/>
            <a:ext cx="1026558" cy="1014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41121" y="6329029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1880543" y="4567179"/>
            <a:ext cx="0" cy="637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04181" y="5698351"/>
            <a:ext cx="4011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4" idx="0"/>
          </p:cNvCxnSpPr>
          <p:nvPr/>
        </p:nvCxnSpPr>
        <p:spPr>
          <a:xfrm>
            <a:off x="4054400" y="5698351"/>
            <a:ext cx="0" cy="630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23" idx="0"/>
          </p:cNvCxnSpPr>
          <p:nvPr/>
        </p:nvCxnSpPr>
        <p:spPr>
          <a:xfrm>
            <a:off x="4054400" y="3676149"/>
            <a:ext cx="0" cy="10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119" y="4675168"/>
            <a:ext cx="15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Critical section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73198" y="5783924"/>
            <a:ext cx="1548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Critical section</a:t>
            </a:r>
            <a:endParaRPr lang="en-US" i="1" dirty="0"/>
          </a:p>
        </p:txBody>
      </p:sp>
      <p:pic>
        <p:nvPicPr>
          <p:cNvPr id="1026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098" r="50519" b="14932"/>
          <a:stretch/>
        </p:blipFill>
        <p:spPr bwMode="auto">
          <a:xfrm>
            <a:off x="2451684" y="4073273"/>
            <a:ext cx="455418" cy="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1" t="7194" r="7800" b="12738"/>
          <a:stretch/>
        </p:blipFill>
        <p:spPr bwMode="auto">
          <a:xfrm>
            <a:off x="2466889" y="5143114"/>
            <a:ext cx="401650" cy="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098" r="50519" b="14932"/>
          <a:stretch/>
        </p:blipFill>
        <p:spPr bwMode="auto">
          <a:xfrm>
            <a:off x="4624813" y="4888538"/>
            <a:ext cx="455418" cy="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1" t="7194" r="7800" b="12738"/>
          <a:stretch/>
        </p:blipFill>
        <p:spPr bwMode="auto">
          <a:xfrm>
            <a:off x="4696560" y="6311900"/>
            <a:ext cx="401650" cy="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GP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2" y="4113022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479102" y="357132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</a:t>
            </a:r>
            <a:r>
              <a:rPr lang="en-US" i="1" dirty="0" smtClean="0"/>
              <a:t>fury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9174" y="5549208"/>
            <a:ext cx="359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Lock </a:t>
            </a:r>
            <a:r>
              <a:rPr lang="en-US" i="1" dirty="0" smtClean="0"/>
              <a:t>with 64 threads contending: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79101" y="6022164"/>
            <a:ext cx="30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92D050"/>
                </a:solidFill>
              </a:rPr>
              <a:t>WORKS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third experiment -  </a:t>
            </a:r>
            <a:r>
              <a:rPr lang="en-US" i="1" dirty="0" smtClean="0"/>
              <a:t>small</a:t>
            </a:r>
            <a:r>
              <a:rPr lang="en-US" dirty="0" smtClean="0"/>
              <a:t>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85056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8108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6334" y="414641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85056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6334" y="62397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3071004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third experiment -  </a:t>
            </a:r>
            <a:r>
              <a:rPr lang="en-US" i="1" dirty="0" smtClean="0"/>
              <a:t>small</a:t>
            </a:r>
            <a:r>
              <a:rPr lang="en-US" dirty="0" smtClean="0"/>
              <a:t>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85056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8108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6334" y="414641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85056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6334" y="62397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3071004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20" y="4157328"/>
            <a:ext cx="464515" cy="46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08" y="3549751"/>
            <a:ext cx="464515" cy="46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third experiment -  </a:t>
            </a:r>
            <a:r>
              <a:rPr lang="en-US" i="1" dirty="0" smtClean="0"/>
              <a:t>small</a:t>
            </a:r>
            <a:r>
              <a:rPr lang="en-US" dirty="0" smtClean="0"/>
              <a:t>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1984091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third experiment -  </a:t>
            </a:r>
            <a:r>
              <a:rPr lang="en-US" i="1" dirty="0" smtClean="0"/>
              <a:t>small</a:t>
            </a:r>
            <a:r>
              <a:rPr lang="en-US" dirty="0" smtClean="0"/>
              <a:t>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1984091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G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2" y="4113022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79102" y="357132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</a:t>
            </a:r>
            <a:r>
              <a:rPr lang="en-US" i="1" dirty="0" smtClean="0"/>
              <a:t>fury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79101" y="5588678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Barrier with </a:t>
            </a:r>
            <a:r>
              <a:rPr lang="en-US" i="1" strike="sngStrike" dirty="0" smtClean="0"/>
              <a:t>64</a:t>
            </a:r>
            <a:r>
              <a:rPr lang="en-US" i="1" dirty="0" smtClean="0"/>
              <a:t> </a:t>
            </a:r>
            <a:r>
              <a:rPr lang="en-US" b="1" i="1" dirty="0" smtClean="0"/>
              <a:t>32</a:t>
            </a:r>
            <a:r>
              <a:rPr lang="en-US" i="1" dirty="0" smtClean="0"/>
              <a:t> threads: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2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third experiment -  </a:t>
            </a:r>
            <a:r>
              <a:rPr lang="en-US" i="1" dirty="0" smtClean="0"/>
              <a:t>small</a:t>
            </a:r>
            <a:r>
              <a:rPr lang="en-US" dirty="0" smtClean="0"/>
              <a:t>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1984091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G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2" y="4113022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79102" y="357132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</a:t>
            </a:r>
            <a:r>
              <a:rPr lang="en-US" i="1" dirty="0" smtClean="0"/>
              <a:t>fury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9101" y="5588678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Barrier with </a:t>
            </a:r>
            <a:r>
              <a:rPr lang="en-US" i="1" strike="sngStrike" dirty="0" smtClean="0"/>
              <a:t>64</a:t>
            </a:r>
            <a:r>
              <a:rPr lang="en-US" i="1" dirty="0" smtClean="0"/>
              <a:t> </a:t>
            </a:r>
            <a:r>
              <a:rPr lang="en-US" b="1" i="1" dirty="0" smtClean="0"/>
              <a:t>32</a:t>
            </a:r>
            <a:r>
              <a:rPr lang="en-US" i="1" dirty="0" smtClean="0"/>
              <a:t> threads: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9100" y="6006878"/>
            <a:ext cx="30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92D050"/>
                </a:solidFill>
              </a:rPr>
              <a:t>WORKS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results: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34880"/>
              </p:ext>
            </p:extLst>
          </p:nvPr>
        </p:nvGraphicFramePr>
        <p:xfrm>
          <a:off x="1824967" y="2998846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Works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Works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4" y="3424686"/>
            <a:ext cx="281334" cy="2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 by rae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4" y="3787065"/>
            <a:ext cx="281334" cy="2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 mark by rae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4" y="4162345"/>
            <a:ext cx="281334" cy="2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results:</a:t>
            </a:r>
          </a:p>
        </p:txBody>
      </p:sp>
      <p:pic>
        <p:nvPicPr>
          <p:cNvPr id="6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3345" y="5193762"/>
            <a:ext cx="5711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Can we formally reason about these results?</a:t>
            </a:r>
            <a:endParaRPr lang="en-US" sz="2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21777"/>
              </p:ext>
            </p:extLst>
          </p:nvPr>
        </p:nvGraphicFramePr>
        <p:xfrm>
          <a:off x="1824967" y="2998846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Works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Works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4" y="3424686"/>
            <a:ext cx="281334" cy="2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 mark by rae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4" y="3787065"/>
            <a:ext cx="281334" cy="2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mark by rae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4" y="4162345"/>
            <a:ext cx="281334" cy="2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66206" y="2311888"/>
            <a:ext cx="2966041" cy="28122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1122" y="3174529"/>
            <a:ext cx="2056213" cy="19495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32439" y="3890522"/>
            <a:ext cx="1233577" cy="123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8083" y="4278709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2765" y="34780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Lock Free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0982" y="2485065"/>
            <a:ext cx="129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Obstruction</a:t>
            </a:r>
            <a:br>
              <a:rPr lang="en-US" dirty="0" smtClean="0"/>
            </a:b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3048" y="5609259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Non-blocking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652629" y="560925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Blocking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782643" y="2311888"/>
            <a:ext cx="2966041" cy="2812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37559" y="3174529"/>
            <a:ext cx="2056213" cy="194957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48876" y="3890522"/>
            <a:ext cx="1233577" cy="12335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12229" y="336512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66206" y="2311888"/>
            <a:ext cx="2966041" cy="28122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1122" y="3174529"/>
            <a:ext cx="2056213" cy="19495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32439" y="3890522"/>
            <a:ext cx="1233577" cy="123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8083" y="4278709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2765" y="34780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Lock Free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0982" y="2485065"/>
            <a:ext cx="129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Obstruction</a:t>
            </a:r>
            <a:br>
              <a:rPr lang="en-US" dirty="0" smtClean="0"/>
            </a:b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3048" y="5609259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Non-blocking</a:t>
            </a:r>
            <a:endParaRPr 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61960"/>
              </p:ext>
            </p:extLst>
          </p:nvPr>
        </p:nvGraphicFramePr>
        <p:xfrm>
          <a:off x="6006815" y="449908"/>
          <a:ext cx="4556844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78422"/>
                <a:gridCol w="2278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Right or wrong 5 by Arnoud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989" y="866491"/>
            <a:ext cx="281334" cy="2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heck mark by rae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989" y="1245151"/>
            <a:ext cx="281334" cy="2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heck mark by rae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989" y="1620431"/>
            <a:ext cx="281334" cy="2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6782643" y="2311888"/>
            <a:ext cx="2966041" cy="2812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237559" y="3174529"/>
            <a:ext cx="2056213" cy="194957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48876" y="3890522"/>
            <a:ext cx="1233577" cy="12335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12229" y="336512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???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52629" y="560925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7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GPUs are parallel devices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GPUs have a concurrent execution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classic shared memory </a:t>
            </a:r>
            <a:br>
              <a:rPr lang="en-US" dirty="0" smtClean="0"/>
            </a:br>
            <a:r>
              <a:rPr lang="en-US" dirty="0" smtClean="0"/>
              <a:t>concurrency</a:t>
            </a:r>
            <a:r>
              <a:rPr lang="en-US" dirty="0" smtClean="0"/>
              <a:t>” on GPUs?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G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4" y="1455925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68774" y="1571590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fury</a:t>
            </a:r>
            <a:br>
              <a:rPr lang="en-US" i="1" dirty="0" smtClean="0"/>
            </a:br>
            <a:r>
              <a:rPr lang="en-US" i="1" dirty="0"/>
              <a:t>4096 </a:t>
            </a:r>
            <a:r>
              <a:rPr lang="en-US" i="1" dirty="0" smtClean="0"/>
              <a:t>processing units  </a:t>
            </a:r>
            <a:endParaRPr lang="en-US" i="1" dirty="0"/>
          </a:p>
        </p:txBody>
      </p:sp>
      <p:pic>
        <p:nvPicPr>
          <p:cNvPr id="1028" name="Picture 4" descr="Image result for openc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33" y="3493826"/>
            <a:ext cx="1233578" cy="123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8244" y="3773646"/>
            <a:ext cx="28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kernels executed by </a:t>
            </a:r>
            <a:br>
              <a:rPr lang="en-US" i="1" dirty="0" smtClean="0"/>
            </a:br>
            <a:r>
              <a:rPr lang="en-US" i="1" dirty="0" smtClean="0"/>
              <a:t>millions of threads</a:t>
            </a:r>
            <a:endParaRPr lang="en-US" i="1" dirty="0"/>
          </a:p>
        </p:txBody>
      </p:sp>
      <p:pic>
        <p:nvPicPr>
          <p:cNvPr id="1030" name="Picture 6" descr="Image result for pthrea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53" y="5443268"/>
            <a:ext cx="882902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pen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73" y="5603328"/>
            <a:ext cx="2432351" cy="8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he art of multiprocessor programm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20" y="5060675"/>
            <a:ext cx="1341580" cy="16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5057" y="3036498"/>
            <a:ext cx="11637034" cy="3821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parameterized formula for </a:t>
            </a:r>
            <a:r>
              <a:rPr lang="en-US" i="1" dirty="0" smtClean="0"/>
              <a:t>semi-fair</a:t>
            </a:r>
            <a:r>
              <a:rPr lang="en-US" dirty="0" smtClean="0"/>
              <a:t> schedulers</a:t>
            </a:r>
          </a:p>
          <a:p>
            <a:endParaRPr lang="en-US" dirty="0"/>
          </a:p>
          <a:p>
            <a:r>
              <a:rPr lang="en-US" dirty="0" smtClean="0"/>
              <a:t>Instantiate formula for several GPU schedulers</a:t>
            </a:r>
          </a:p>
          <a:p>
            <a:endParaRPr lang="en-US" dirty="0"/>
          </a:p>
          <a:p>
            <a:r>
              <a:rPr lang="en-US" dirty="0" err="1" smtClean="0"/>
              <a:t>Analyse</a:t>
            </a:r>
            <a:r>
              <a:rPr lang="en-US" dirty="0" smtClean="0"/>
              <a:t> common blocking idioms under each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038" y="2656936"/>
            <a:ext cx="2622430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226238">
            <a:off x="5132336" y="2826067"/>
            <a:ext cx="1928966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9516" y="6104040"/>
            <a:ext cx="147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13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8906" y="3209026"/>
            <a:ext cx="1639019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7452" y="2139351"/>
            <a:ext cx="2070721" cy="479683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9516" y="6104040"/>
            <a:ext cx="241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5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6159" y="4295955"/>
            <a:ext cx="2648309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06855" y="2147977"/>
            <a:ext cx="2070721" cy="479683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9516" y="6104040"/>
            <a:ext cx="305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3</a:t>
            </a:r>
            <a:r>
              <a:rPr lang="en-US" sz="2800" dirty="0" smtClean="0"/>
              <a:t>) (3→</a:t>
            </a:r>
            <a:r>
              <a:rPr lang="en-US" sz="2800" dirty="0"/>
              <a:t>5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43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3412" y="4873925"/>
            <a:ext cx="1604513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234755">
            <a:off x="9816476" y="2723818"/>
            <a:ext cx="2070721" cy="479683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9515" y="6104040"/>
            <a:ext cx="435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3</a:t>
            </a:r>
            <a:r>
              <a:rPr lang="en-US" sz="2800" dirty="0" smtClean="0"/>
              <a:t>) (3→</a:t>
            </a:r>
            <a:r>
              <a:rPr lang="en-US" sz="2800" dirty="0"/>
              <a:t>5</a:t>
            </a:r>
            <a:r>
              <a:rPr lang="en-US" sz="2800" dirty="0" smtClean="0"/>
              <a:t>) (5→7)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5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8301" y="4347713"/>
            <a:ext cx="2622430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480647">
            <a:off x="5131516" y="3869863"/>
            <a:ext cx="1928966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9516" y="6104040"/>
            <a:ext cx="147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41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037" y="2656935"/>
            <a:ext cx="2622430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3766" y="4416725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0890" y="6104040"/>
            <a:ext cx="551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1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037" y="2656935"/>
            <a:ext cx="2622430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3766" y="4416725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0890" y="6104040"/>
            <a:ext cx="551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 (2→2)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1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GPUs are parallel devices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GPUs have a concurrent execution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classic shared memory </a:t>
            </a:r>
            <a:br>
              <a:rPr lang="en-US" dirty="0" smtClean="0"/>
            </a:br>
            <a:r>
              <a:rPr lang="en-US" dirty="0" smtClean="0"/>
              <a:t>concurrency</a:t>
            </a:r>
            <a:r>
              <a:rPr lang="en-US" dirty="0" smtClean="0"/>
              <a:t>” on GPUs?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G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4" y="1455925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68774" y="1571590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fury</a:t>
            </a:r>
            <a:br>
              <a:rPr lang="en-US" i="1" dirty="0" smtClean="0"/>
            </a:br>
            <a:r>
              <a:rPr lang="en-US" i="1" dirty="0"/>
              <a:t>4096 </a:t>
            </a:r>
            <a:r>
              <a:rPr lang="en-US" i="1" dirty="0" smtClean="0"/>
              <a:t>processing units  </a:t>
            </a:r>
            <a:endParaRPr lang="en-US" i="1" dirty="0"/>
          </a:p>
        </p:txBody>
      </p:sp>
      <p:pic>
        <p:nvPicPr>
          <p:cNvPr id="1028" name="Picture 4" descr="Image result for openc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33" y="3493826"/>
            <a:ext cx="1233578" cy="123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8244" y="3773646"/>
            <a:ext cx="28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kernels executed by </a:t>
            </a:r>
            <a:br>
              <a:rPr lang="en-US" i="1" dirty="0" smtClean="0"/>
            </a:br>
            <a:r>
              <a:rPr lang="en-US" i="1" dirty="0" smtClean="0"/>
              <a:t>millions of threads</a:t>
            </a:r>
            <a:endParaRPr lang="en-US" i="1" dirty="0"/>
          </a:p>
        </p:txBody>
      </p:sp>
      <p:pic>
        <p:nvPicPr>
          <p:cNvPr id="1030" name="Picture 6" descr="Image result for pthrea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53" y="5443268"/>
            <a:ext cx="882902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pen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73" y="5603328"/>
            <a:ext cx="2432351" cy="8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he art of multiprocessor programm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20" y="5060675"/>
            <a:ext cx="1341580" cy="16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5057" y="4879602"/>
            <a:ext cx="11637034" cy="197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037" y="2656935"/>
            <a:ext cx="2622430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3766" y="4416725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0890" y="6104040"/>
            <a:ext cx="551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 (2→2) (2→2)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2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2010245"/>
            <a:ext cx="3992675" cy="359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037" y="2656935"/>
            <a:ext cx="2622430" cy="31917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3766" y="4416725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0890" y="6104040"/>
            <a:ext cx="551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44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1701" y="5022396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Weak </a:t>
            </a:r>
            <a:r>
              <a:rPr lang="en-US" sz="3200" dirty="0" smtClean="0">
                <a:solidFill>
                  <a:srgbClr val="00B0F0"/>
                </a:solidFill>
              </a:rPr>
              <a:t>Fairness</a:t>
            </a:r>
            <a:endParaRPr lang="en-US" sz="3200" baseline="30000" dirty="0" smtClean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" y="5606514"/>
            <a:ext cx="4934580" cy="7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1701" y="5022396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trike="sngStrike" dirty="0" smtClean="0">
                <a:solidFill>
                  <a:srgbClr val="00B0F0"/>
                </a:solidFill>
              </a:rPr>
              <a:t>Weak</a:t>
            </a:r>
            <a:r>
              <a:rPr lang="en-US" sz="3200" dirty="0" smtClean="0">
                <a:solidFill>
                  <a:srgbClr val="00B0F0"/>
                </a:solidFill>
              </a:rPr>
              <a:t> Fairness</a:t>
            </a:r>
            <a:endParaRPr lang="en-US" sz="3200" baseline="30000" dirty="0" smtClean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" y="5606514"/>
            <a:ext cx="4934580" cy="7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ormal Schedulers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1701" y="5022396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Fairness</a:t>
            </a:r>
            <a:endParaRPr lang="en-US" sz="3200" baseline="30000" dirty="0" smtClean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" y="5606514"/>
            <a:ext cx="4934580" cy="7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Schedulers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701" y="5022396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Fairness</a:t>
            </a:r>
            <a:endParaRPr lang="en-US" sz="3200" baseline="30000" dirty="0" smtClean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5606514"/>
            <a:ext cx="4934580" cy="72653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26299"/>
              </p:ext>
            </p:extLst>
          </p:nvPr>
        </p:nvGraphicFramePr>
        <p:xfrm>
          <a:off x="1954363" y="2533020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Fairness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Schedulers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01418"/>
              </p:ext>
            </p:extLst>
          </p:nvPr>
        </p:nvGraphicFramePr>
        <p:xfrm>
          <a:off x="1954363" y="2533020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Fairness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1701" y="5022396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Fairness</a:t>
            </a:r>
            <a:endParaRPr lang="en-US" sz="3200" baseline="30000" dirty="0" smtClean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411" y="4287328"/>
            <a:ext cx="2685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We want something</a:t>
            </a:r>
          </a:p>
          <a:p>
            <a:pPr algn="ctr"/>
            <a:r>
              <a:rPr lang="en-US" sz="2400" i="1" dirty="0" smtClean="0"/>
              <a:t>in between!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5606514"/>
            <a:ext cx="4934580" cy="7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36" y="1690688"/>
            <a:ext cx="7679727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9" y="1806482"/>
            <a:ext cx="10036460" cy="1014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9751" y="1880558"/>
            <a:ext cx="2147977" cy="767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GPUs are parallel devices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GPUs have a concurrent execution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classic shared memory </a:t>
            </a:r>
            <a:br>
              <a:rPr lang="en-US" dirty="0" smtClean="0"/>
            </a:br>
            <a:r>
              <a:rPr lang="en-US" dirty="0" smtClean="0"/>
              <a:t>concurrency</a:t>
            </a:r>
            <a:r>
              <a:rPr lang="en-US" dirty="0" smtClean="0"/>
              <a:t>” on GPUs?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G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4" y="1455925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68774" y="1571590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fury</a:t>
            </a:r>
            <a:br>
              <a:rPr lang="en-US" i="1" dirty="0" smtClean="0"/>
            </a:br>
            <a:r>
              <a:rPr lang="en-US" i="1" dirty="0"/>
              <a:t>4096 </a:t>
            </a:r>
            <a:r>
              <a:rPr lang="en-US" i="1" dirty="0" smtClean="0"/>
              <a:t>processing units  </a:t>
            </a:r>
            <a:endParaRPr lang="en-US" i="1" dirty="0"/>
          </a:p>
        </p:txBody>
      </p:sp>
      <p:pic>
        <p:nvPicPr>
          <p:cNvPr id="1028" name="Picture 4" descr="Image result for openc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33" y="3493826"/>
            <a:ext cx="1233578" cy="123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18244" y="3773646"/>
            <a:ext cx="28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kernels executed by </a:t>
            </a:r>
            <a:br>
              <a:rPr lang="en-US" i="1" dirty="0" smtClean="0"/>
            </a:br>
            <a:r>
              <a:rPr lang="en-US" i="1" dirty="0" smtClean="0"/>
              <a:t>millions of threads</a:t>
            </a:r>
            <a:endParaRPr lang="en-US" i="1" dirty="0"/>
          </a:p>
        </p:txBody>
      </p:sp>
      <p:pic>
        <p:nvPicPr>
          <p:cNvPr id="1030" name="Picture 6" descr="Image result for pthrea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53" y="5443268"/>
            <a:ext cx="882902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pen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73" y="5603328"/>
            <a:ext cx="2432351" cy="8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he art of multiprocessor programm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20" y="5060675"/>
            <a:ext cx="1341580" cy="16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0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039" y="3619942"/>
            <a:ext cx="11310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</a:t>
            </a:r>
            <a:r>
              <a:rPr lang="en-US" sz="2600" b="1" dirty="0" smtClean="0"/>
              <a:t>Thread Fairness Criterion </a:t>
            </a:r>
            <a:r>
              <a:rPr lang="en-US" sz="2600" dirty="0" smtClean="0"/>
              <a:t>(TFC) is a per-thread predicate that can enable fairness for individual threads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9" y="1806482"/>
            <a:ext cx="10036460" cy="10149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95026" y="1690688"/>
            <a:ext cx="2053087" cy="1225040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9" y="1806482"/>
            <a:ext cx="10036460" cy="101492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6467"/>
              </p:ext>
            </p:extLst>
          </p:nvPr>
        </p:nvGraphicFramePr>
        <p:xfrm>
          <a:off x="1764582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Fairness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1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9" y="1806482"/>
            <a:ext cx="10036460" cy="101492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64582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Fairness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17721" y="4299406"/>
            <a:ext cx="1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TFC(t) = False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363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9" y="1806482"/>
            <a:ext cx="10036460" cy="101492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64582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Fairness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</a:t>
                      </a:r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hang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17721" y="4299406"/>
            <a:ext cx="1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TFC(t) = False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933426" y="4299405"/>
            <a:ext cx="1762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TFC(t) = True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45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35838"/>
            <a:ext cx="10515600" cy="483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first GPU scheduler: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8" name="Picture 4" descr="Image result for openc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11" y="1569916"/>
            <a:ext cx="1253795" cy="12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31" y="3362724"/>
            <a:ext cx="288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Page 29 of OpenCL </a:t>
            </a:r>
            <a:r>
              <a:rPr lang="en-US" i="1" dirty="0" smtClean="0"/>
              <a:t>Standard</a:t>
            </a:r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35838"/>
            <a:ext cx="10515600" cy="483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first GPU scheduler: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8" name="Picture 4" descr="Image result for openc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11" y="1569916"/>
            <a:ext cx="1253795" cy="12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15" r="3886"/>
          <a:stretch/>
        </p:blipFill>
        <p:spPr>
          <a:xfrm rot="410483">
            <a:off x="-214590" y="4255438"/>
            <a:ext cx="6520803" cy="28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31" y="3362724"/>
            <a:ext cx="288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Page 29 of OpenCL </a:t>
            </a:r>
            <a:r>
              <a:rPr lang="en-US" i="1" dirty="0" smtClean="0"/>
              <a:t>Standard</a:t>
            </a:r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35838"/>
            <a:ext cx="10515600" cy="483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first GPU scheduler: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8" name="Picture 4" descr="Image result for openc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11" y="1569916"/>
            <a:ext cx="1253795" cy="12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15" r="3886"/>
          <a:stretch/>
        </p:blipFill>
        <p:spPr>
          <a:xfrm rot="410483">
            <a:off x="-214590" y="4255438"/>
            <a:ext cx="6520803" cy="28513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436499">
            <a:off x="328201" y="4875582"/>
            <a:ext cx="5434642" cy="6762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31" y="3362724"/>
            <a:ext cx="288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Page 29 of OpenCL </a:t>
            </a:r>
            <a:r>
              <a:rPr lang="en-US" i="1" dirty="0" smtClean="0"/>
              <a:t>Standard</a:t>
            </a:r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35838"/>
            <a:ext cx="10515600" cy="483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first GPU scheduler: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8" name="Picture 4" descr="Image result for openc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11" y="1569916"/>
            <a:ext cx="1253795" cy="12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72068" y="3362724"/>
            <a:ext cx="4206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i="1" dirty="0" err="1" smtClean="0"/>
              <a:t>TFC</a:t>
            </a:r>
            <a:r>
              <a:rPr lang="en-US" sz="4200" i="1" baseline="-25000" dirty="0" err="1" smtClean="0"/>
              <a:t>OpenCL</a:t>
            </a:r>
            <a:r>
              <a:rPr lang="en-US" sz="4200" i="1" dirty="0"/>
              <a:t>(t</a:t>
            </a:r>
            <a:r>
              <a:rPr lang="en-US" sz="4200" i="1" dirty="0" smtClean="0"/>
              <a:t>) = False</a:t>
            </a:r>
            <a:endParaRPr lang="en-US" sz="4200" i="1" baseline="-2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15" r="3886"/>
          <a:stretch/>
        </p:blipFill>
        <p:spPr>
          <a:xfrm rot="410483">
            <a:off x="-214590" y="4255438"/>
            <a:ext cx="6520803" cy="28513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436499">
            <a:off x="328201" y="4875582"/>
            <a:ext cx="5434642" cy="6762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27384" y="3136840"/>
            <a:ext cx="7926237" cy="624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Now for something </a:t>
            </a:r>
            <a:r>
              <a:rPr lang="en-US" sz="3600" dirty="0" smtClean="0"/>
              <a:t>more interesting</a:t>
            </a:r>
            <a:r>
              <a:rPr lang="en-US" sz="3600" dirty="0" smtClean="0"/>
              <a:t>….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2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</a:t>
            </a:r>
            <a:r>
              <a:rPr lang="en-US" dirty="0" smtClean="0"/>
              <a:t>Execution (OBE)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Persistent thread execution (Gupta et. al, </a:t>
            </a:r>
            <a:r>
              <a:rPr lang="en-US" dirty="0" err="1" smtClean="0"/>
              <a:t>InPar</a:t>
            </a:r>
            <a:r>
              <a:rPr lang="en-US" dirty="0" smtClean="0"/>
              <a:t> 2012) and</a:t>
            </a:r>
          </a:p>
          <a:p>
            <a:pPr marL="0" indent="0">
              <a:buNone/>
            </a:pPr>
            <a:r>
              <a:rPr lang="en-US" dirty="0" smtClean="0"/>
              <a:t>Occupancy bound </a:t>
            </a:r>
            <a:r>
              <a:rPr lang="en-US" dirty="0" smtClean="0"/>
              <a:t>execution </a:t>
            </a:r>
            <a:r>
              <a:rPr lang="en-US" dirty="0" smtClean="0"/>
              <a:t>(Sorensen et. al, OOPSLA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First experiment -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85056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8108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6334" y="414641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85056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6334" y="62397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3071004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</a:t>
            </a:r>
            <a:r>
              <a:rPr lang="en-US" dirty="0" smtClean="0"/>
              <a:t>Bound </a:t>
            </a:r>
            <a:r>
              <a:rPr lang="en-US" dirty="0"/>
              <a:t>E</a:t>
            </a:r>
            <a:r>
              <a:rPr lang="en-US" dirty="0" smtClean="0"/>
              <a:t>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4852" y="226438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902" y="2264387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1946" y="2264387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4852" y="226438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902" y="2264387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1946" y="2264387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58234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32724" y="2264386"/>
            <a:ext cx="1521078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32724" y="2264386"/>
            <a:ext cx="1521078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330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330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9041" y="2264386"/>
            <a:ext cx="251476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66052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3952" y="5595917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7102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92902" y="5595917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75002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9041" y="2264386"/>
            <a:ext cx="251476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11577" y="4039144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Finished!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58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97615" y="3460218"/>
            <a:ext cx="4451230" cy="98238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32984" y="2023034"/>
            <a:ext cx="285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Once a thread starts executing, it is guaranteed fair scheduling until termination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7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12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3194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    - </a:t>
            </a:r>
            <a:r>
              <a:rPr lang="en-US" sz="2600" dirty="0" smtClean="0"/>
              <a:t>past time operator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6" y="1690688"/>
            <a:ext cx="491416" cy="6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First experiment -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85056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8108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6334" y="414641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85056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6334" y="62397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3071004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Image result for G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2" y="4113022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479102" y="357132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</a:t>
            </a:r>
            <a:r>
              <a:rPr lang="en-US" i="1" dirty="0" smtClean="0"/>
              <a:t>fury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79102" y="5566532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Barrier with 64 threads: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3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12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194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    - </a:t>
            </a:r>
            <a:r>
              <a:rPr lang="en-US" sz="2600" dirty="0" smtClean="0"/>
              <a:t>past time operator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6" y="1690688"/>
            <a:ext cx="491416" cy="639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7" y="3508694"/>
            <a:ext cx="5831546" cy="12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17974"/>
          <a:stretch/>
        </p:blipFill>
        <p:spPr>
          <a:xfrm>
            <a:off x="-44" y="5829588"/>
            <a:ext cx="5831546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766" y="4416725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3464" y="2429891"/>
            <a:ext cx="2303253" cy="576752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17974"/>
          <a:stretch/>
        </p:blipFill>
        <p:spPr>
          <a:xfrm>
            <a:off x="-44" y="5829588"/>
            <a:ext cx="5831546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7888" y="2455977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1701" y="3006642"/>
            <a:ext cx="2303253" cy="576752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56903" y="2488878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Disallowed!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17974"/>
          <a:stretch/>
        </p:blipFill>
        <p:spPr>
          <a:xfrm>
            <a:off x="-44" y="5829588"/>
            <a:ext cx="5831546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903" y="2488878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Disallowed!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10437" y="3107037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Disallowed!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17974"/>
          <a:stretch/>
        </p:blipFill>
        <p:spPr>
          <a:xfrm>
            <a:off x="-44" y="5829588"/>
            <a:ext cx="5831546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Bound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701" y="2095166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6"/>
                </a:solidFill>
              </a:rPr>
              <a:t>Mutex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b="1" dirty="0" smtClean="0">
                <a:solidFill>
                  <a:schemeClr val="accent6"/>
                </a:solidFill>
              </a:rPr>
              <a:t>works</a:t>
            </a:r>
            <a:r>
              <a:rPr lang="en-US" sz="3200" dirty="0" smtClean="0">
                <a:solidFill>
                  <a:schemeClr val="accent6"/>
                </a:solidFill>
              </a:rPr>
              <a:t> under </a:t>
            </a:r>
            <a:r>
              <a:rPr lang="en-US" sz="3200" dirty="0" smtClean="0">
                <a:solidFill>
                  <a:schemeClr val="accent6"/>
                </a:solidFill>
              </a:rPr>
              <a:t>OBE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7974"/>
          <a:stretch/>
        </p:blipFill>
        <p:spPr>
          <a:xfrm>
            <a:off x="-44" y="5829588"/>
            <a:ext cx="5831546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Heterogeneous System Architecture (HSA): portable specification for GPU-like systems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85" y="2409917"/>
            <a:ext cx="4623460" cy="29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67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97615" y="3460218"/>
            <a:ext cx="1509623" cy="98238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2253" y="3605842"/>
            <a:ext cx="285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Only the thread with the lowest id is guaranteed fair execution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80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68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97615" y="3460218"/>
            <a:ext cx="1509623" cy="98238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2253" y="3605842"/>
            <a:ext cx="285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Only the thread with the lowest id is guaranteed fair execution</a:t>
            </a:r>
            <a:endParaRPr lang="en-US" i="1" dirty="0"/>
          </a:p>
        </p:txBody>
      </p:sp>
      <p:pic>
        <p:nvPicPr>
          <p:cNvPr id="23" name="Picture 4" descr="Right or wrong 5 by Arnoud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95" y="4067507"/>
            <a:ext cx="1042887" cy="10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E3CE-0A0B-48AA-B38A-352324E87060}" type="slidenum">
              <a:rPr lang="en-US" smtClean="0"/>
              <a:t>69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421" y="2265190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queue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97615" y="3460218"/>
            <a:ext cx="1509623" cy="98238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2253" y="3605842"/>
            <a:ext cx="285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Only the thread with the lowest id is guaranteed fair execution</a:t>
            </a:r>
            <a:endParaRPr lang="en-US" i="1" dirty="0"/>
          </a:p>
        </p:txBody>
      </p:sp>
      <p:pic>
        <p:nvPicPr>
          <p:cNvPr id="23" name="Picture 4" descr="Right or wrong 5 by Arnoud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95" y="4067507"/>
            <a:ext cx="1042887" cy="10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52324" y="2264385"/>
            <a:ext cx="508950" cy="474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4823958" y="1897637"/>
            <a:ext cx="5752027" cy="1974318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First experiment - barrier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5381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0219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85056" y="3985389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8433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7304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8108" y="35713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6334" y="414641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85056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6334" y="62397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14717" y="5192451"/>
            <a:ext cx="3071004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64584" y="6078732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1015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80543" y="6082239"/>
            <a:ext cx="0" cy="53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" descr="Image result for G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2" y="4113022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79102" y="357132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</a:t>
            </a:r>
            <a:r>
              <a:rPr lang="en-US" i="1" dirty="0" smtClean="0"/>
              <a:t>fury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79102" y="5566532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Barrier with 64 threads: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79102" y="5977530"/>
            <a:ext cx="30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HANGS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the thread with the lowest id gets fair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17" y="3123760"/>
            <a:ext cx="8350370" cy="8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4746" y="2562481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568" y="3020647"/>
            <a:ext cx="2303253" cy="576752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2" y="5829588"/>
            <a:ext cx="8350370" cy="8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768" y="4420693"/>
            <a:ext cx="1086928" cy="1213260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7969" y="2411934"/>
            <a:ext cx="2303253" cy="576752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10437" y="3107037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Disallowed!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2" y="5829588"/>
            <a:ext cx="8350370" cy="8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4" y="2411934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(0→2) (2→2)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3464" y="3047413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(0→1) (1→</a:t>
            </a:r>
            <a:r>
              <a:rPr lang="en-US" sz="2800" dirty="0"/>
              <a:t>1</a:t>
            </a:r>
            <a:r>
              <a:rPr lang="en-US" sz="2800" dirty="0" smtClean="0"/>
              <a:t>)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3464" y="1732857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Paths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0437" y="3107037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Disallowed!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56903" y="2488878"/>
            <a:ext cx="10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allowed!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2" y="5829588"/>
            <a:ext cx="8350370" cy="8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1955274"/>
            <a:ext cx="7134045" cy="36518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701" y="2095166"/>
            <a:ext cx="440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Mutex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>
                <a:solidFill>
                  <a:srgbClr val="FF0000"/>
                </a:solidFill>
              </a:rPr>
              <a:t> guaranteed termination under HSA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2" y="5829588"/>
            <a:ext cx="8350370" cy="8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guaranteed termination under OBE, but not HSA.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Does OBE offer strictly stronger guarantees than HSA?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0765" y="3424834"/>
            <a:ext cx="800453" cy="80045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336526" y="3426440"/>
            <a:ext cx="798847" cy="798847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0793276" y="3424661"/>
            <a:ext cx="800626" cy="800626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 flipV="1">
            <a:off x="9135373" y="3824974"/>
            <a:ext cx="1657903" cy="89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3"/>
            <a:endCxn id="4" idx="6"/>
          </p:cNvCxnSpPr>
          <p:nvPr/>
        </p:nvCxnSpPr>
        <p:spPr>
          <a:xfrm rot="5400000" flipH="1" flipV="1">
            <a:off x="6128102" y="3624947"/>
            <a:ext cx="283002" cy="683229"/>
          </a:xfrm>
          <a:prstGeom prst="curvedConnector4">
            <a:avLst>
              <a:gd name="adj1" fmla="val -183162"/>
              <a:gd name="adj2" fmla="val 133459"/>
            </a:avLst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38778" y="474999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Consume_wait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623" y="327106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T0: Produce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6091" y="43806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Consume_success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6611218" y="3825061"/>
            <a:ext cx="1725308" cy="80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One-way producer consumer</a:t>
            </a:r>
          </a:p>
          <a:p>
            <a:pPr lvl="1"/>
            <a:r>
              <a:rPr lang="en-US" dirty="0" smtClean="0"/>
              <a:t>Thread 1 waits for Thread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0765" y="3424834"/>
            <a:ext cx="800453" cy="80045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336526" y="3426440"/>
            <a:ext cx="798847" cy="798847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0793276" y="3424661"/>
            <a:ext cx="800626" cy="800626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 flipV="1">
            <a:off x="9135373" y="3824974"/>
            <a:ext cx="1657903" cy="89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3"/>
            <a:endCxn id="4" idx="6"/>
          </p:cNvCxnSpPr>
          <p:nvPr/>
        </p:nvCxnSpPr>
        <p:spPr>
          <a:xfrm rot="5400000" flipH="1" flipV="1">
            <a:off x="6128102" y="3624947"/>
            <a:ext cx="283002" cy="683229"/>
          </a:xfrm>
          <a:prstGeom prst="curvedConnector4">
            <a:avLst>
              <a:gd name="adj1" fmla="val -183162"/>
              <a:gd name="adj2" fmla="val 133459"/>
            </a:avLst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38778" y="474999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Consume_wait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623" y="327106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T0: Produce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6091" y="43806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Consume_success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6611218" y="3825061"/>
            <a:ext cx="1725308" cy="80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One-way producer consumer</a:t>
            </a:r>
          </a:p>
          <a:p>
            <a:pPr lvl="1"/>
            <a:r>
              <a:rPr lang="en-US" dirty="0" smtClean="0"/>
              <a:t>Thread 1 waits for Thread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725" y="3702067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</a:t>
            </a:r>
            <a:r>
              <a:rPr lang="en-US" sz="2800" dirty="0" smtClean="0"/>
              <a:t>→0) 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1725" y="3022990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</a:t>
            </a:r>
            <a:r>
              <a:rPr lang="en-US" sz="3200" dirty="0" smtClean="0">
                <a:solidFill>
                  <a:srgbClr val="FF0000"/>
                </a:solidFill>
              </a:rPr>
              <a:t>Path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0765" y="3424834"/>
            <a:ext cx="800453" cy="80045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336526" y="3426440"/>
            <a:ext cx="798847" cy="798847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0793276" y="3424661"/>
            <a:ext cx="800626" cy="800626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 flipV="1">
            <a:off x="9135373" y="3824974"/>
            <a:ext cx="1657903" cy="89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3"/>
            <a:endCxn id="4" idx="6"/>
          </p:cNvCxnSpPr>
          <p:nvPr/>
        </p:nvCxnSpPr>
        <p:spPr>
          <a:xfrm rot="5400000" flipH="1" flipV="1">
            <a:off x="6128102" y="3624947"/>
            <a:ext cx="283002" cy="683229"/>
          </a:xfrm>
          <a:prstGeom prst="curvedConnector4">
            <a:avLst>
              <a:gd name="adj1" fmla="val -183162"/>
              <a:gd name="adj2" fmla="val 133459"/>
            </a:avLst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38778" y="474999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Consume_wait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623" y="327106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T0: Produce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6091" y="438066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Consume_success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6611218" y="3825061"/>
            <a:ext cx="1725308" cy="80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One-way producer consumer</a:t>
            </a:r>
          </a:p>
          <a:p>
            <a:pPr lvl="1"/>
            <a:r>
              <a:rPr lang="en-US" dirty="0" smtClean="0"/>
              <a:t>Thread 1 waits for Thread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725" y="3702067"/>
            <a:ext cx="237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(0</a:t>
            </a:r>
            <a:r>
              <a:rPr lang="en-US" sz="2800" dirty="0" smtClean="0"/>
              <a:t>→0) </a:t>
            </a:r>
            <a:r>
              <a:rPr lang="el-GR" sz="2800" baseline="30000" dirty="0" smtClean="0"/>
              <a:t>ω</a:t>
            </a:r>
            <a:endParaRPr lang="en-US" sz="2800" baseline="30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1725" y="3022990"/>
            <a:ext cx="440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Problematic </a:t>
            </a:r>
            <a:r>
              <a:rPr lang="en-US" sz="3200" dirty="0" smtClean="0">
                <a:solidFill>
                  <a:srgbClr val="FF0000"/>
                </a:solidFill>
              </a:rPr>
              <a:t>Path</a:t>
            </a:r>
            <a:endParaRPr lang="en-US" sz="3200" baseline="300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725" y="4739460"/>
            <a:ext cx="3641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92D050"/>
                </a:solidFill>
              </a:rPr>
              <a:t>Disallowed</a:t>
            </a:r>
            <a:r>
              <a:rPr lang="en-US" sz="3200" i="1" dirty="0" smtClean="0"/>
              <a:t> by HSA</a:t>
            </a:r>
          </a:p>
          <a:p>
            <a:r>
              <a:rPr lang="en-US" sz="3200" i="1" dirty="0" smtClean="0">
                <a:solidFill>
                  <a:srgbClr val="FF0000"/>
                </a:solidFill>
              </a:rPr>
              <a:t>Allowed</a:t>
            </a:r>
            <a:r>
              <a:rPr lang="en-US" sz="3200" i="1" dirty="0" smtClean="0"/>
              <a:t> by OBE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9094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Semi-fair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HSA and OBE </a:t>
            </a:r>
            <a:r>
              <a:rPr lang="en-US" i="1" dirty="0" smtClean="0"/>
              <a:t>incomparable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OBE is pragmatic while HSA is industry endorsed</a:t>
            </a:r>
          </a:p>
          <a:p>
            <a:endParaRPr lang="en-US" dirty="0"/>
          </a:p>
          <a:p>
            <a:r>
              <a:rPr lang="en-US" dirty="0" smtClean="0"/>
              <a:t>Real world applications exist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Second experiment - lock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726602"/>
            <a:ext cx="0" cy="3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3125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7452" y="330681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64" y="4073273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1880543" y="5698351"/>
            <a:ext cx="0" cy="10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7264" y="5204445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41121" y="4684143"/>
            <a:ext cx="1026558" cy="1014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41121" y="6329029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1880543" y="4567179"/>
            <a:ext cx="0" cy="637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04181" y="5698351"/>
            <a:ext cx="4011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4" idx="0"/>
          </p:cNvCxnSpPr>
          <p:nvPr/>
        </p:nvCxnSpPr>
        <p:spPr>
          <a:xfrm>
            <a:off x="4054400" y="5698351"/>
            <a:ext cx="0" cy="630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23" idx="0"/>
          </p:cNvCxnSpPr>
          <p:nvPr/>
        </p:nvCxnSpPr>
        <p:spPr>
          <a:xfrm>
            <a:off x="4054400" y="3676149"/>
            <a:ext cx="0" cy="10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119" y="4675168"/>
            <a:ext cx="15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Critical section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73198" y="5783924"/>
            <a:ext cx="1548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Critical section</a:t>
            </a:r>
            <a:endParaRPr lang="en-US" i="1" dirty="0"/>
          </a:p>
        </p:txBody>
      </p:sp>
      <p:pic>
        <p:nvPicPr>
          <p:cNvPr id="1026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098" r="50519" b="14932"/>
          <a:stretch/>
        </p:blipFill>
        <p:spPr bwMode="auto">
          <a:xfrm>
            <a:off x="2451684" y="4073273"/>
            <a:ext cx="455418" cy="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1" t="7194" r="7800" b="12738"/>
          <a:stretch/>
        </p:blipFill>
        <p:spPr bwMode="auto">
          <a:xfrm>
            <a:off x="2466889" y="5143114"/>
            <a:ext cx="401650" cy="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098" r="50519" b="14932"/>
          <a:stretch/>
        </p:blipFill>
        <p:spPr bwMode="auto">
          <a:xfrm>
            <a:off x="4624813" y="4888538"/>
            <a:ext cx="455418" cy="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1" t="7194" r="7800" b="12738"/>
          <a:stretch/>
        </p:blipFill>
        <p:spPr bwMode="auto">
          <a:xfrm>
            <a:off x="4696560" y="6311900"/>
            <a:ext cx="401650" cy="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Semi-fair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new TFC can combine guarantees: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3" y="2788694"/>
            <a:ext cx="10877909" cy="12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Discussion of applications that rely on semi-fair scheduling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more intuitive unified semi-fair scheduler: </a:t>
            </a:r>
            <a:r>
              <a:rPr lang="en-US" dirty="0" smtClean="0"/>
              <a:t>LOBE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application use-case for LOBE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36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formal framework for semi-fair schedulers found on current GPUs and perhaps general accelerators.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395" y="1274733"/>
            <a:ext cx="10843405" cy="285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41" y="6076349"/>
            <a:ext cx="51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Tyler Sorensen: </a:t>
            </a:r>
            <a:r>
              <a:rPr lang="en-US" u="sng" dirty="0" smtClean="0">
                <a:solidFill>
                  <a:srgbClr val="00B0F0"/>
                </a:solidFill>
              </a:rPr>
              <a:t>http</a:t>
            </a:r>
            <a:r>
              <a:rPr lang="en-US" u="sng" dirty="0">
                <a:solidFill>
                  <a:srgbClr val="00B0F0"/>
                </a:solidFill>
              </a:rPr>
              <a:t>://www.cs.princeton.edu/~ts20/</a:t>
            </a:r>
          </a:p>
        </p:txBody>
      </p:sp>
    </p:spTree>
    <p:extLst>
      <p:ext uri="{BB962C8B-B14F-4D97-AF65-F5344CB8AC3E}">
        <p14:creationId xmlns:p14="http://schemas.microsoft.com/office/powerpoint/2010/main" val="40456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009960" y="2465626"/>
            <a:ext cx="1710906" cy="2470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74235" y="2465626"/>
            <a:ext cx="1710906" cy="2470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256578" y="2737444"/>
            <a:ext cx="940285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256578" y="2737444"/>
            <a:ext cx="940285" cy="39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256578" y="2737444"/>
            <a:ext cx="940285" cy="814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96861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550545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257913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196861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50545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257913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57913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196861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50545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04229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257913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661136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14820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368504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722188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661136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014820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368504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8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661136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014820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68504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22188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661136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014820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5368504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722188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904229" y="262458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04229" y="3014940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196861" y="343403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550545" y="343403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904229" y="343403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581953" y="2642553"/>
            <a:ext cx="97479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570452" y="4502979"/>
            <a:ext cx="986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581953" y="3568450"/>
            <a:ext cx="986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966827" y="5287989"/>
            <a:ext cx="7651626" cy="618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Global Memory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09960" y="2096294"/>
            <a:ext cx="171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Workgroup 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74235" y="2096294"/>
            <a:ext cx="171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Workgroup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5467" y="2552778"/>
            <a:ext cx="112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096219" y="4278692"/>
            <a:ext cx="1570009" cy="534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memory </a:t>
            </a:r>
            <a:r>
              <a:rPr lang="en-US" sz="1400" dirty="0"/>
              <a:t>f</a:t>
            </a:r>
            <a:r>
              <a:rPr lang="en-US" sz="1400" dirty="0" smtClean="0"/>
              <a:t>or WG0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4560494" y="4278692"/>
            <a:ext cx="1570009" cy="534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memory </a:t>
            </a:r>
            <a:r>
              <a:rPr lang="en-US" sz="1400" dirty="0"/>
              <a:t>f</a:t>
            </a:r>
            <a:r>
              <a:rPr lang="en-US" sz="1400" dirty="0" smtClean="0"/>
              <a:t>or WG1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83</a:t>
            </a:fld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96039" y="2465626"/>
            <a:ext cx="1882338" cy="248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086530" y="2629313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8440214" y="2629313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9251382" y="262835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8085822" y="298906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ectangle 106"/>
          <p:cNvSpPr/>
          <p:nvPr/>
        </p:nvSpPr>
        <p:spPr>
          <a:xfrm>
            <a:off x="8439506" y="298906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9251382" y="2988883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9251382" y="347384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8078177" y="3816099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8431861" y="3816099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8897698" y="3816100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9251382" y="3816100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8897698" y="263337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8897698" y="2986779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8078177" y="3486969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8431861" y="3486969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8897698" y="3486789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9" name="Straight Connector 118"/>
          <p:cNvCxnSpPr>
            <a:stCxn id="121" idx="1"/>
          </p:cNvCxnSpPr>
          <p:nvPr/>
        </p:nvCxnSpPr>
        <p:spPr>
          <a:xfrm flipH="1" flipV="1">
            <a:off x="9632213" y="2939364"/>
            <a:ext cx="610124" cy="176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21" idx="1"/>
          </p:cNvCxnSpPr>
          <p:nvPr/>
        </p:nvCxnSpPr>
        <p:spPr>
          <a:xfrm flipH="1">
            <a:off x="9627171" y="3116067"/>
            <a:ext cx="615166" cy="619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242337" y="2377403"/>
            <a:ext cx="181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Within workgroups, threads</a:t>
            </a:r>
          </a:p>
          <a:p>
            <a:r>
              <a:rPr lang="en-US" dirty="0"/>
              <a:t>a</a:t>
            </a:r>
            <a:r>
              <a:rPr lang="en-US" dirty="0" smtClean="0"/>
              <a:t>re grouped into subgroups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7975036" y="3360807"/>
            <a:ext cx="16521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985730" y="4190216"/>
            <a:ext cx="164144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85730" y="2570027"/>
            <a:ext cx="164144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627170" y="2570027"/>
            <a:ext cx="0" cy="16201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975036" y="2561019"/>
            <a:ext cx="0" cy="16201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803624" y="2570049"/>
            <a:ext cx="0" cy="16201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96040" y="2101417"/>
            <a:ext cx="18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Workgroup 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982298" y="4278692"/>
            <a:ext cx="1734196" cy="534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memory </a:t>
            </a:r>
            <a:r>
              <a:rPr lang="en-US" sz="1400" dirty="0"/>
              <a:t>f</a:t>
            </a:r>
            <a:r>
              <a:rPr lang="en-US" sz="1400" dirty="0" smtClean="0"/>
              <a:t>or </a:t>
            </a:r>
            <a:r>
              <a:rPr lang="en-US" sz="1400" dirty="0" err="1" smtClean="0"/>
              <a:t>WGn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6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scientists: </a:t>
            </a:r>
            <a:r>
              <a:rPr lang="en-US" dirty="0"/>
              <a:t>l</a:t>
            </a:r>
            <a:r>
              <a:rPr lang="en-US" dirty="0" smtClean="0"/>
              <a:t>et’s experiment!</a:t>
            </a:r>
          </a:p>
          <a:p>
            <a:endParaRPr lang="en-US" dirty="0"/>
          </a:p>
          <a:p>
            <a:r>
              <a:rPr lang="en-US" dirty="0" smtClean="0"/>
              <a:t>Second experiment - lock</a:t>
            </a:r>
          </a:p>
        </p:txBody>
      </p:sp>
      <p:pic>
        <p:nvPicPr>
          <p:cNvPr id="2052" name="Picture 4" descr="Image result for scientist carto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12177" r="25658" b="10378"/>
          <a:stretch/>
        </p:blipFill>
        <p:spPr bwMode="auto">
          <a:xfrm>
            <a:off x="6029865" y="656726"/>
            <a:ext cx="1449237" cy="21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80543" y="3726602"/>
            <a:ext cx="0" cy="3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0762" y="33125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7452" y="330681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64" y="4073273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1880543" y="5698351"/>
            <a:ext cx="0" cy="10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7264" y="5204445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41121" y="4684143"/>
            <a:ext cx="1026558" cy="1014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41121" y="6329029"/>
            <a:ext cx="1026558" cy="493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1880543" y="4567179"/>
            <a:ext cx="0" cy="637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04181" y="5698351"/>
            <a:ext cx="4011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4" idx="0"/>
          </p:cNvCxnSpPr>
          <p:nvPr/>
        </p:nvCxnSpPr>
        <p:spPr>
          <a:xfrm>
            <a:off x="4054400" y="5698351"/>
            <a:ext cx="0" cy="630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23" idx="0"/>
          </p:cNvCxnSpPr>
          <p:nvPr/>
        </p:nvCxnSpPr>
        <p:spPr>
          <a:xfrm>
            <a:off x="4054400" y="3676149"/>
            <a:ext cx="0" cy="10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119" y="4675168"/>
            <a:ext cx="15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Critical section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73198" y="5783924"/>
            <a:ext cx="1548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Critical section</a:t>
            </a:r>
            <a:endParaRPr lang="en-US" i="1" dirty="0"/>
          </a:p>
        </p:txBody>
      </p:sp>
      <p:pic>
        <p:nvPicPr>
          <p:cNvPr id="1026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098" r="50519" b="14932"/>
          <a:stretch/>
        </p:blipFill>
        <p:spPr bwMode="auto">
          <a:xfrm>
            <a:off x="2451684" y="4073273"/>
            <a:ext cx="455418" cy="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1" t="7194" r="7800" b="12738"/>
          <a:stretch/>
        </p:blipFill>
        <p:spPr bwMode="auto">
          <a:xfrm>
            <a:off x="2466889" y="5143114"/>
            <a:ext cx="401650" cy="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098" r="50519" b="14932"/>
          <a:stretch/>
        </p:blipFill>
        <p:spPr bwMode="auto">
          <a:xfrm>
            <a:off x="4624813" y="4888538"/>
            <a:ext cx="455418" cy="5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timgsa.baidu.com/timg?image&amp;quality=80&amp;size=b9999_10000&amp;sec=1536570359&amp;di=8e963c827c5d230732e935cfc73e1e8b&amp;imgtype=jpg&amp;er=1&amp;src=http%3A%2F%2Fimgsrc.baidu.com%2Fimgad%2Fpic%2Fitem%2F472309f79052982282584ff9dcca7bcb0a46d4a5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1" t="7194" r="7800" b="12738"/>
          <a:stretch/>
        </p:blipFill>
        <p:spPr bwMode="auto">
          <a:xfrm>
            <a:off x="4696560" y="6311900"/>
            <a:ext cx="401650" cy="5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GP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02" y="4113022"/>
            <a:ext cx="2430764" cy="13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479102" y="357132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AMD Radeon R9 </a:t>
            </a:r>
            <a:r>
              <a:rPr lang="en-US" i="1" dirty="0" smtClean="0"/>
              <a:t>fury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9174" y="5549208"/>
            <a:ext cx="359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Lock </a:t>
            </a:r>
            <a:r>
              <a:rPr lang="en-US" i="1" dirty="0" smtClean="0"/>
              <a:t>with 64 threads contending: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14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1686</Words>
  <Application>Microsoft Office PowerPoint</Application>
  <PresentationFormat>Widescreen</PresentationFormat>
  <Paragraphs>679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Courier New</vt:lpstr>
      <vt:lpstr>Office Theme</vt:lpstr>
      <vt:lpstr>GPU Schedulers:  How Fair is Fair Enough?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Contributions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Formal Schedulers</vt:lpstr>
      <vt:lpstr>Semi-fair Schedulers</vt:lpstr>
      <vt:lpstr>Semi-fair Schedulers</vt:lpstr>
      <vt:lpstr>Semi-fair Schedulers</vt:lpstr>
      <vt:lpstr>Semi-fair Schedulers</vt:lpstr>
      <vt:lpstr>Semi-fair Schedulers</vt:lpstr>
      <vt:lpstr>Semi-fair Schedulers</vt:lpstr>
      <vt:lpstr>Semi-fair Schedulers</vt:lpstr>
      <vt:lpstr>Semi-fair Schedulers</vt:lpstr>
      <vt:lpstr>Semi-fair Schedulers</vt:lpstr>
      <vt:lpstr>Semi-fair Schedulers</vt:lpstr>
      <vt:lpstr>PowerPoint Presentation</vt:lpstr>
      <vt:lpstr>Occupancy Bound Execution (OBE)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HSA</vt:lpstr>
      <vt:lpstr>HSA</vt:lpstr>
      <vt:lpstr>HSA</vt:lpstr>
      <vt:lpstr>HSA</vt:lpstr>
      <vt:lpstr>HSA</vt:lpstr>
      <vt:lpstr>HSA</vt:lpstr>
      <vt:lpstr>HSA</vt:lpstr>
      <vt:lpstr>HSA</vt:lpstr>
      <vt:lpstr>HSA</vt:lpstr>
      <vt:lpstr>Semi-fair Schedulers</vt:lpstr>
      <vt:lpstr>Semi-fair Schedulers</vt:lpstr>
      <vt:lpstr>Semi-fair Schedulers</vt:lpstr>
      <vt:lpstr>Semi-fair Schedulers</vt:lpstr>
      <vt:lpstr>Semi-fair Scheduler</vt:lpstr>
      <vt:lpstr>Unified Semi-fair Schedulers</vt:lpstr>
      <vt:lpstr>More in the paper…</vt:lpstr>
      <vt:lpstr>Conclusion</vt:lpstr>
      <vt:lpstr>GPU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Schedulers:  How Fair is Fair Enough?</dc:title>
  <dc:creator>Tyler Sorensen</dc:creator>
  <cp:lastModifiedBy>Tyler Sorensen</cp:lastModifiedBy>
  <cp:revision>48</cp:revision>
  <dcterms:created xsi:type="dcterms:W3CDTF">2018-08-28T21:50:25Z</dcterms:created>
  <dcterms:modified xsi:type="dcterms:W3CDTF">2018-09-04T05:14:11Z</dcterms:modified>
</cp:coreProperties>
</file>