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8" r:id="rId3"/>
    <p:sldId id="449" r:id="rId4"/>
    <p:sldId id="451" r:id="rId5"/>
    <p:sldId id="259" r:id="rId6"/>
    <p:sldId id="511" r:id="rId7"/>
    <p:sldId id="406" r:id="rId8"/>
    <p:sldId id="270" r:id="rId9"/>
    <p:sldId id="271" r:id="rId10"/>
    <p:sldId id="273" r:id="rId11"/>
    <p:sldId id="272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4" r:id="rId20"/>
    <p:sldId id="282" r:id="rId21"/>
    <p:sldId id="286" r:id="rId22"/>
    <p:sldId id="287" r:id="rId23"/>
    <p:sldId id="512" r:id="rId24"/>
    <p:sldId id="513" r:id="rId25"/>
    <p:sldId id="289" r:id="rId26"/>
    <p:sldId id="290" r:id="rId27"/>
    <p:sldId id="292" r:id="rId28"/>
    <p:sldId id="291" r:id="rId29"/>
    <p:sldId id="509" r:id="rId30"/>
    <p:sldId id="314" r:id="rId31"/>
    <p:sldId id="315" r:id="rId32"/>
    <p:sldId id="317" r:id="rId33"/>
    <p:sldId id="318" r:id="rId34"/>
    <p:sldId id="319" r:id="rId35"/>
    <p:sldId id="510" r:id="rId36"/>
    <p:sldId id="514" r:id="rId37"/>
    <p:sldId id="515" r:id="rId38"/>
    <p:sldId id="518" r:id="rId39"/>
    <p:sldId id="458" r:id="rId40"/>
    <p:sldId id="422" r:id="rId41"/>
    <p:sldId id="423" r:id="rId42"/>
    <p:sldId id="520" r:id="rId43"/>
    <p:sldId id="333" r:id="rId44"/>
    <p:sldId id="340" r:id="rId45"/>
    <p:sldId id="341" r:id="rId46"/>
    <p:sldId id="342" r:id="rId47"/>
    <p:sldId id="343" r:id="rId48"/>
    <p:sldId id="344" r:id="rId49"/>
    <p:sldId id="345" r:id="rId50"/>
    <p:sldId id="339" r:id="rId51"/>
    <p:sldId id="359" r:id="rId52"/>
    <p:sldId id="360" r:id="rId53"/>
    <p:sldId id="361" r:id="rId54"/>
    <p:sldId id="362" r:id="rId55"/>
    <p:sldId id="363" r:id="rId56"/>
    <p:sldId id="455" r:id="rId57"/>
    <p:sldId id="480" r:id="rId58"/>
    <p:sldId id="481" r:id="rId59"/>
    <p:sldId id="488" r:id="rId60"/>
    <p:sldId id="489" r:id="rId61"/>
    <p:sldId id="36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F1B40-13F2-4AE6-B3FF-E7633CB5FD44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4A3FE-CCA5-4053-9121-926E0759D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2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4A3FE-CCA5-4053-9121-926E0759D3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9F77B-1FBA-4424-B5A0-6208DFBD12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9F77B-1FBA-4424-B5A0-6208DFBD12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41C5-04A9-4763-A128-979E1722E49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E2D-AD49-41BE-BBF6-33089A54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41C5-04A9-4763-A128-979E1722E49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E2D-AD49-41BE-BBF6-33089A54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2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41C5-04A9-4763-A128-979E1722E49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E2D-AD49-41BE-BBF6-33089A54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3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41C5-04A9-4763-A128-979E1722E49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E2D-AD49-41BE-BBF6-33089A54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6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41C5-04A9-4763-A128-979E1722E49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E2D-AD49-41BE-BBF6-33089A54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41C5-04A9-4763-A128-979E1722E49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E2D-AD49-41BE-BBF6-33089A54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3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41C5-04A9-4763-A128-979E1722E49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E2D-AD49-41BE-BBF6-33089A54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7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41C5-04A9-4763-A128-979E1722E49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E2D-AD49-41BE-BBF6-33089A54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4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41C5-04A9-4763-A128-979E1722E49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E2D-AD49-41BE-BBF6-33089A54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41C5-04A9-4763-A128-979E1722E49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E2D-AD49-41BE-BBF6-33089A54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6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41C5-04A9-4763-A128-979E1722E49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1E2D-AD49-41BE-BBF6-33089A54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341C5-04A9-4763-A128-979E1722E49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1E2D-AD49-41BE-BBF6-33089A54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7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c-imperial/gpu_discovery_barri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0107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Portable Inter-workgroup Barrier </a:t>
            </a:r>
            <a:r>
              <a:rPr lang="en-US" dirty="0" err="1"/>
              <a:t>Synchronisation</a:t>
            </a:r>
            <a:r>
              <a:rPr lang="en-US" dirty="0"/>
              <a:t> for GPUs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715" y="3752033"/>
            <a:ext cx="3832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Tyler Sorensen</a:t>
            </a:r>
            <a:r>
              <a:rPr lang="en-US" sz="2000" dirty="0" smtClean="0"/>
              <a:t>, Alastair Donaldson</a:t>
            </a:r>
            <a:br>
              <a:rPr lang="en-US" sz="2000" dirty="0" smtClean="0"/>
            </a:br>
            <a:r>
              <a:rPr lang="en-US" sz="2000" dirty="0" smtClean="0"/>
              <a:t>Imperial College London, UK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86496" y="3752033"/>
            <a:ext cx="2456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Mark Batty</a:t>
            </a:r>
            <a:br>
              <a:rPr lang="en-US" sz="2000" dirty="0" smtClean="0"/>
            </a:br>
            <a:r>
              <a:rPr lang="en-US" sz="2000" dirty="0" smtClean="0"/>
              <a:t>University of Kent, UK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358177" y="3752033"/>
            <a:ext cx="483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Ganesh Gopalakrishnan, Zvonimir Rakamaric</a:t>
            </a:r>
            <a:br>
              <a:rPr lang="en-US" sz="2000" dirty="0" smtClean="0"/>
            </a:br>
            <a:r>
              <a:rPr lang="en-US" sz="2000" dirty="0" smtClean="0"/>
              <a:t>University of Utah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291132" y="6121941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OOPSLA 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081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0876" y="367780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421" y="2265190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with </a:t>
            </a:r>
            <a:r>
              <a:rPr lang="en-US" dirty="0" smtClean="0"/>
              <a:t>5 workgroups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258234" y="3684225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2996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32724" y="2264386"/>
            <a:ext cx="1521078" cy="474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0876" y="367780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421" y="2265190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with </a:t>
            </a:r>
            <a:r>
              <a:rPr lang="en-US" dirty="0" smtClean="0"/>
              <a:t>5 workgroups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74355" y="559591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2996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32724" y="2264386"/>
            <a:ext cx="1521078" cy="474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7102" y="61896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finished workgroups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0876" y="367780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421" y="2265190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with </a:t>
            </a:r>
            <a:r>
              <a:rPr lang="en-US" dirty="0" smtClean="0"/>
              <a:t>5 workgroups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74355" y="559591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08564" y="367780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47990" y="2264386"/>
            <a:ext cx="2005812" cy="474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57102" y="61896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finished workgroups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3305" y="559591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421" y="2265190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with </a:t>
            </a:r>
            <a:r>
              <a:rPr lang="en-US" dirty="0" smtClean="0"/>
              <a:t>5 workgroups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74355" y="559591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08564" y="367780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47990" y="2264386"/>
            <a:ext cx="2005812" cy="474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57102" y="61896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finished workgroups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3305" y="559591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421" y="2265190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with </a:t>
            </a:r>
            <a:r>
              <a:rPr lang="en-US" dirty="0" smtClean="0"/>
              <a:t>5 workgroups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74355" y="559591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08564" y="367780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10876" y="367780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9041" y="2264386"/>
            <a:ext cx="2514762" cy="474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57102" y="61896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finished workgroups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66052" y="559591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421" y="2265190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with </a:t>
            </a:r>
            <a:r>
              <a:rPr lang="en-US" dirty="0" smtClean="0"/>
              <a:t>5 workgroups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83952" y="5595917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7102" y="559591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92902" y="5595917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75002" y="559591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57102" y="61896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finished workgroups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39041" y="2264386"/>
            <a:ext cx="2514762" cy="474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11577" y="4039144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Finished!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91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44852" y="226438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421" y="2265190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with </a:t>
            </a:r>
            <a:r>
              <a:rPr lang="en-US" dirty="0" smtClean="0"/>
              <a:t>5 workgroups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35902" y="2264387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41946" y="2264387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2996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44852" y="226438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421" y="2265190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with </a:t>
            </a:r>
            <a:r>
              <a:rPr lang="en-US" dirty="0" smtClean="0"/>
              <a:t>5 workgroups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35902" y="2264387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41946" y="2264387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2996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0876" y="367780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421" y="2265190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with </a:t>
            </a:r>
            <a:r>
              <a:rPr lang="en-US" dirty="0" smtClean="0"/>
              <a:t>5 workgroups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258234" y="3684225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2996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32724" y="2264386"/>
            <a:ext cx="1521078" cy="474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22597" y="3936787"/>
            <a:ext cx="3231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Cannot </a:t>
            </a:r>
            <a:r>
              <a:rPr lang="en-US" sz="2400" i="1" dirty="0" err="1" smtClean="0"/>
              <a:t>synchronise</a:t>
            </a:r>
            <a:r>
              <a:rPr lang="en-US" sz="2400" i="1" dirty="0" smtClean="0"/>
              <a:t> with</a:t>
            </a:r>
          </a:p>
          <a:p>
            <a:pPr algn="ctr"/>
            <a:r>
              <a:rPr lang="en-US" sz="2400" i="1" dirty="0"/>
              <a:t>w</a:t>
            </a:r>
            <a:r>
              <a:rPr lang="en-US" sz="2400" i="1" dirty="0" smtClean="0"/>
              <a:t>orkgroups in queue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22597" y="5204871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Barrier gives deadlock!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4076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0876" y="367780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421" y="2265190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with </a:t>
            </a:r>
            <a:r>
              <a:rPr lang="en-US" dirty="0" smtClean="0"/>
              <a:t>5 workgroups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258234" y="3684225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2996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32724" y="2264386"/>
            <a:ext cx="1521078" cy="474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827688" y="3684225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60373" y="3936787"/>
            <a:ext cx="315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Barrier is possible if </a:t>
            </a:r>
            <a:br>
              <a:rPr lang="en-US" sz="2400" i="1" dirty="0" smtClean="0"/>
            </a:br>
            <a:r>
              <a:rPr lang="en-US" sz="2400" i="1" dirty="0" smtClean="0"/>
              <a:t>we know the occupancy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254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789648" y="2656933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324486" y="2656933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859324" y="2656933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394161" y="2656933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99867" y="225149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17538" y="225149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26409" y="225149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87213" y="225149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805439" y="281796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789648" y="4750276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324486" y="4750276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859324" y="4750276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394161" y="4750276"/>
            <a:ext cx="0" cy="9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05439" y="491130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323822" y="3863995"/>
            <a:ext cx="3071004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barrier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Provided as primitives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MPI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Pthreads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GPU (intra-workgroup)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bound execution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Launch as many workgroups as compute units?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bound execution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Launch as many workgroups as compute units?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29630" y="4873920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4852" y="2980374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20597" y="3552807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421" y="2981176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with </a:t>
            </a:r>
            <a:r>
              <a:rPr lang="en-US" dirty="0" smtClean="0"/>
              <a:t>5 workgroups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35902" y="2980373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41946" y="2980373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69491" y="6234720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2996" y="2980372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39040" y="2980372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6181434" y="3116436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2272" y="4873921"/>
            <a:ext cx="1017900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89019" y="4873920"/>
            <a:ext cx="1017900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bound execution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Launch as many workgroups as compute units?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82272" y="4873921"/>
            <a:ext cx="1017900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89019" y="4873920"/>
            <a:ext cx="1017900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29630" y="4873920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2272" y="4399467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20597" y="3552807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421" y="2981176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with </a:t>
            </a:r>
            <a:r>
              <a:rPr lang="en-US" dirty="0" smtClean="0"/>
              <a:t>5 workgroups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91222" y="440127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97969" y="440372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69491" y="6234720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89019" y="4403725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029630" y="4399467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6181434" y="3116436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39040" y="2980371"/>
            <a:ext cx="2514762" cy="474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3236" y="4723117"/>
            <a:ext cx="3766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Depending on resources, multiple </a:t>
            </a:r>
            <a:r>
              <a:rPr lang="en-US" i="1" dirty="0" err="1" smtClean="0"/>
              <a:t>wgs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can execute on CU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89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of occupancy </a:t>
            </a:r>
            <a:r>
              <a:rPr lang="en-US" dirty="0"/>
              <a:t>d</a:t>
            </a:r>
            <a:r>
              <a:rPr lang="en-US" dirty="0" smtClean="0"/>
              <a:t>iscovery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06665"/>
              </p:ext>
            </p:extLst>
          </p:nvPr>
        </p:nvGraphicFramePr>
        <p:xfrm>
          <a:off x="2550543" y="2165310"/>
          <a:ext cx="7090914" cy="4114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70473"/>
                <a:gridCol w="2270473"/>
                <a:gridCol w="25499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Chip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Compute Units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Occupancy Bound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GTX 980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Quadro</a:t>
                      </a:r>
                      <a:r>
                        <a:rPr lang="en-US" sz="2400" dirty="0" smtClean="0"/>
                        <a:t> K500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Iris 6100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HD 5500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Radeon R9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Radeon R7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/>
                        <a:t>T628-4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 smtClean="0"/>
                        <a:t>T628-2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4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of occupancy </a:t>
            </a:r>
            <a:r>
              <a:rPr lang="en-US" dirty="0"/>
              <a:t>d</a:t>
            </a:r>
            <a:r>
              <a:rPr lang="en-US" dirty="0" smtClean="0"/>
              <a:t>iscovery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550543" y="2165310"/>
          <a:ext cx="7090914" cy="4114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70473"/>
                <a:gridCol w="2270473"/>
                <a:gridCol w="25499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Chip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Compute Units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Occupancy Bound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GTX 980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Quadro</a:t>
                      </a:r>
                      <a:r>
                        <a:rPr lang="en-US" sz="2400" dirty="0" smtClean="0"/>
                        <a:t> K500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Iris 6100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HD 5500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Radeon R9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Radeon R7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/>
                        <a:t>T628-4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 smtClean="0"/>
                        <a:t>T628-2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5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approach (scheduling)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4852" y="2980374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20597" y="3552807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7936" y="2980372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35902" y="2980373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41946" y="2980373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69491" y="6234720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2996" y="2980372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39040" y="2980372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6181434" y="3116436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44852" y="245692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5902" y="2456927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41946" y="2456927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w8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32996" y="245692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w9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39040" y="245692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82272" y="4873921"/>
            <a:ext cx="1015046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589019" y="4873920"/>
            <a:ext cx="1017900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029630" y="4873920"/>
            <a:ext cx="1017900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approach (scheduling)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82272" y="4873921"/>
            <a:ext cx="1015046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89019" y="4873920"/>
            <a:ext cx="1017900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29630" y="4873920"/>
            <a:ext cx="1017900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7969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20597" y="3552807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7936" y="2980372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35902" y="2980373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82272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69491" y="6234720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29630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39040" y="2980372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6181434" y="3116436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44852" y="245692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89019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26952" y="2456924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w8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588368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w9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538580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39040" y="2980371"/>
            <a:ext cx="2514762" cy="474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29818" y="2456926"/>
            <a:ext cx="2514762" cy="474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approach (scheduling)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82272" y="4873921"/>
            <a:ext cx="1015046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89019" y="4873920"/>
            <a:ext cx="1017900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29630" y="4873920"/>
            <a:ext cx="1017900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7969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20597" y="3552807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7936" y="2980372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35902" y="2980373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82272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69491" y="6234720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29630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39040" y="2980372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6181434" y="3116436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44852" y="245692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89019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26952" y="2456924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w8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588368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w9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538580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39040" y="2980371"/>
            <a:ext cx="2514762" cy="474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29818" y="2456926"/>
            <a:ext cx="2514762" cy="474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02205" y="4470330"/>
            <a:ext cx="3891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i="1" dirty="0" smtClean="0"/>
              <a:t>Dynamically estimate occupancy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142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approach (scheduling)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82272" y="4873921"/>
            <a:ext cx="1015046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89019" y="4873920"/>
            <a:ext cx="1017900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29630" y="4873920"/>
            <a:ext cx="1017900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7969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20597" y="3552807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7936" y="2980372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35902" y="2980373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82272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69491" y="6234720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29630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39040" y="2980372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6181434" y="3116436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44852" y="245692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89019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26952" y="2456924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w8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588368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w9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538580" y="4405900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39040" y="2980371"/>
            <a:ext cx="2514762" cy="474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29818" y="2456926"/>
            <a:ext cx="2514762" cy="474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02205" y="4470330"/>
            <a:ext cx="3891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i="1" dirty="0" smtClean="0"/>
              <a:t>Dynamically estimate occupancy</a:t>
            </a:r>
            <a:endParaRPr lang="en-US" sz="2200" i="1" dirty="0"/>
          </a:p>
        </p:txBody>
      </p:sp>
      <p:pic>
        <p:nvPicPr>
          <p:cNvPr id="24" name="Picture 2" descr="Check mark by raem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714" y="4456441"/>
            <a:ext cx="3947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ight or wrong 5 by Arnoud9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61" y="2997620"/>
            <a:ext cx="415708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ight or wrong 5 by Arnoud9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73" y="2486296"/>
            <a:ext cx="415708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ight or wrong 5 by Arnoud9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74" y="3013301"/>
            <a:ext cx="415708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ight or wrong 5 by Arnoud9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64" y="2521569"/>
            <a:ext cx="415708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ight or wrong 5 by Arnoud9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766" y="4470330"/>
            <a:ext cx="415708" cy="4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heck mark by raem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17" y="4449554"/>
            <a:ext cx="3947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heck mark by raem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621" y="4451850"/>
            <a:ext cx="3947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heck mark by raem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824" y="4444963"/>
            <a:ext cx="3947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heck mark by raem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6" y="4451850"/>
            <a:ext cx="3947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occupant workgroups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Executed by 1 thread per workgroup</a:t>
            </a:r>
          </a:p>
          <a:p>
            <a:endParaRPr lang="en-US" dirty="0"/>
          </a:p>
          <a:p>
            <a:r>
              <a:rPr lang="en-US" dirty="0" smtClean="0"/>
              <a:t>Two phases: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Polling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302872" y="2737444"/>
            <a:ext cx="89399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1302872" y="2737444"/>
            <a:ext cx="893992" cy="39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1302872" y="2737444"/>
            <a:ext cx="893992" cy="8144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programming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96861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550545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257913" y="261956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196861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550545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257913" y="3014941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257913" y="3421096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196861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50545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04229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257913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661136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014820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5368504" y="261956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722188" y="261956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4661136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5014820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368504" y="3014941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722188" y="3014941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4661136" y="3421097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014820" y="3421097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68504" y="3421096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5722188" y="3421096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4661136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5014820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5368504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5722188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904229" y="262458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904229" y="3014940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2196861" y="3434038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550545" y="3434038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2904229" y="3434037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581953" y="2642553"/>
            <a:ext cx="97479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570452" y="4502979"/>
            <a:ext cx="98629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581953" y="3568450"/>
            <a:ext cx="98629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5467" y="2552778"/>
            <a:ext cx="112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3</a:t>
            </a:fld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047340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8401024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8754708" y="261956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9108392" y="261956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8047340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8401024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8754708" y="3014941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9108392" y="3014941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8047340" y="3421097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8401024" y="3421097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8754708" y="3421096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9108392" y="3421096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8047340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8401024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8754708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9108392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1966827" y="5287989"/>
            <a:ext cx="7651626" cy="6182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Global Memory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3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occupant workgroups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Executed by 1 thread per workgroup</a:t>
            </a:r>
          </a:p>
          <a:p>
            <a:endParaRPr lang="en-US" dirty="0" smtClean="0"/>
          </a:p>
          <a:p>
            <a:r>
              <a:rPr lang="en-US" dirty="0" smtClean="0"/>
              <a:t>Three global variables: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Mutex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Bool poll flag: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 smtClean="0"/>
              <a:t>Integer counter: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occupant workgroups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Executed by 1 thread per workgroup</a:t>
            </a:r>
          </a:p>
          <a:p>
            <a:endParaRPr lang="en-US" dirty="0"/>
          </a:p>
          <a:p>
            <a:r>
              <a:rPr lang="en-US" dirty="0"/>
              <a:t>Three global variables: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Mutex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Bool poll flag: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Integer counter: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665" y="1431984"/>
            <a:ext cx="39940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lock(m)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count++;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unlock(m);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unlock(m);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lock(m)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unlock(m)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occupant workgroups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Executed by 1 thread per workgroup</a:t>
            </a:r>
          </a:p>
          <a:p>
            <a:endParaRPr lang="en-US" dirty="0"/>
          </a:p>
          <a:p>
            <a:r>
              <a:rPr lang="en-US" dirty="0"/>
              <a:t>Three global variables: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Mutex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Bool poll flag: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Integer counter: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665" y="1431984"/>
            <a:ext cx="39940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lock(m)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count++;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unlock(m);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unlock(m);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lock(m)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unlock(m)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55680" y="736534"/>
            <a:ext cx="1837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Polling phase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45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occupant workgroups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Executed by 1 thread per workgroup</a:t>
            </a:r>
          </a:p>
          <a:p>
            <a:endParaRPr lang="en-US" dirty="0"/>
          </a:p>
          <a:p>
            <a:r>
              <a:rPr lang="en-US" dirty="0"/>
              <a:t>Three global variables: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Mutex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Bool poll flag: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Integer counter: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665" y="1431984"/>
            <a:ext cx="39940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lock(m)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count++;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unlock(m);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unlock(m);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lock(m)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unlock(m)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55680" y="736534"/>
            <a:ext cx="1837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Polling phase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522151" y="5987077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Closing phase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178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occupant workgroups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Executed by 1 thread per workgroup</a:t>
            </a:r>
          </a:p>
          <a:p>
            <a:endParaRPr lang="en-US" dirty="0"/>
          </a:p>
          <a:p>
            <a:r>
              <a:rPr lang="en-US" dirty="0"/>
              <a:t>Three global variables: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Mutex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Bool poll flag: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Integer counter: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665" y="1431984"/>
            <a:ext cx="39940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lock(m)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count++;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unlock(m);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unlock(m);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lock(m)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unlock(m)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occupant workgroups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Executed by 1 thread per workgroup</a:t>
            </a:r>
          </a:p>
          <a:p>
            <a:endParaRPr lang="en-US" dirty="0"/>
          </a:p>
          <a:p>
            <a:r>
              <a:rPr lang="en-US" dirty="0"/>
              <a:t>Three global variables: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Mutex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Bool poll flag: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Integer counter: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665" y="1431984"/>
            <a:ext cx="39940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lock(m)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count++;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unlock(m);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unlock(m);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lock(m)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poll_open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unlock(m)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of occupancy </a:t>
            </a:r>
            <a:r>
              <a:rPr lang="en-US" dirty="0"/>
              <a:t>d</a:t>
            </a:r>
            <a:r>
              <a:rPr lang="en-US" dirty="0" smtClean="0"/>
              <a:t>iscovery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51672"/>
              </p:ext>
            </p:extLst>
          </p:nvPr>
        </p:nvGraphicFramePr>
        <p:xfrm>
          <a:off x="181154" y="2053166"/>
          <a:ext cx="11352365" cy="4114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70473"/>
                <a:gridCol w="2270473"/>
                <a:gridCol w="2549968"/>
                <a:gridCol w="1990978"/>
                <a:gridCol w="22704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Chip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Compute Units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Occupancy Bound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Spin Lock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Ticket Lock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GTX 980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Quadro</a:t>
                      </a:r>
                      <a:r>
                        <a:rPr lang="en-US" sz="2400" dirty="0" smtClean="0"/>
                        <a:t> K500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Iris 6100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HD 5500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Radeon R9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Radeon R7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/>
                        <a:t>T628-4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 smtClean="0"/>
                        <a:t>T628-2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of occupancy </a:t>
            </a:r>
            <a:r>
              <a:rPr lang="en-US" dirty="0"/>
              <a:t>d</a:t>
            </a:r>
            <a:r>
              <a:rPr lang="en-US" dirty="0" smtClean="0"/>
              <a:t>iscovery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56383"/>
              </p:ext>
            </p:extLst>
          </p:nvPr>
        </p:nvGraphicFramePr>
        <p:xfrm>
          <a:off x="181154" y="2053166"/>
          <a:ext cx="11352365" cy="4114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70473"/>
                <a:gridCol w="2270473"/>
                <a:gridCol w="2549968"/>
                <a:gridCol w="1990978"/>
                <a:gridCol w="22704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Chip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Compute Units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Occupancy Bound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Spin Lock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Ticket Lock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GTX 980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3.1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Quadro</a:t>
                      </a:r>
                      <a:r>
                        <a:rPr lang="en-US" sz="2400" dirty="0" smtClean="0"/>
                        <a:t> K500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2.3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Iris 6100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HD 5500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Radeon R9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7.7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Radeon R7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4.6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/>
                        <a:t>T628-4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 smtClean="0"/>
                        <a:t>T628-2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2.0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5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of occupancy </a:t>
            </a:r>
            <a:r>
              <a:rPr lang="en-US" dirty="0"/>
              <a:t>d</a:t>
            </a:r>
            <a:r>
              <a:rPr lang="en-US" dirty="0" smtClean="0"/>
              <a:t>iscovery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81154" y="2053166"/>
          <a:ext cx="11352365" cy="4114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70473"/>
                <a:gridCol w="2270473"/>
                <a:gridCol w="2549968"/>
                <a:gridCol w="1990978"/>
                <a:gridCol w="22704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Chip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Compute Units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Occupancy Bound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Spin Lock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Ticket Lock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GTX 980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3.1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32.0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Quadro</a:t>
                      </a:r>
                      <a:r>
                        <a:rPr lang="en-US" sz="2400" dirty="0" smtClean="0"/>
                        <a:t> K500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2.3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12.0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Iris 6100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6.0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HD 5500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3.0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Radeon R9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7.7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48.0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Radeon R7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4.6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16.0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/>
                        <a:t>T628-4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4.0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 smtClean="0"/>
                        <a:t>T628-2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2.0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2.0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2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Scheduling</a:t>
            </a:r>
          </a:p>
          <a:p>
            <a:pPr lvl="1"/>
            <a:endParaRPr lang="en-US" dirty="0"/>
          </a:p>
          <a:p>
            <a:r>
              <a:rPr lang="en-US" dirty="0"/>
              <a:t>Memory consistency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heck mark by raem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782" y="2282585"/>
            <a:ext cx="3947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8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2009960" y="2465626"/>
            <a:ext cx="1710906" cy="24701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474235" y="2465626"/>
            <a:ext cx="1710906" cy="24701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1256578" y="2737444"/>
            <a:ext cx="940285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1256578" y="2737444"/>
            <a:ext cx="940285" cy="395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1256578" y="2737444"/>
            <a:ext cx="940285" cy="814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programming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96861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550545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257913" y="261956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196861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550545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257913" y="3014941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257913" y="3421096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196861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50545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04229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257913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661136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014820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5368504" y="261956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722188" y="261956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4661136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5014820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368504" y="3014941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722188" y="3014941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4661136" y="3421097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014820" y="3421097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68504" y="3421096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5722188" y="3421096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4661136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5014820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5368504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5722188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904229" y="262458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904229" y="3014940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2196861" y="3434038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550545" y="3434038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2904229" y="3434037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581953" y="2642553"/>
            <a:ext cx="97479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570452" y="4502979"/>
            <a:ext cx="98629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581953" y="3568450"/>
            <a:ext cx="98629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966827" y="5287989"/>
            <a:ext cx="7651626" cy="6182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Global Memory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2009960" y="2096294"/>
            <a:ext cx="171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Workgroup 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474235" y="2096294"/>
            <a:ext cx="171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Workgroup 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35467" y="2552778"/>
            <a:ext cx="112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096219" y="4278692"/>
            <a:ext cx="1570009" cy="5348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memory </a:t>
            </a:r>
            <a:r>
              <a:rPr lang="en-US" sz="1400" dirty="0"/>
              <a:t>f</a:t>
            </a:r>
            <a:r>
              <a:rPr lang="en-US" sz="1400" dirty="0" smtClean="0"/>
              <a:t>or WG0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4560494" y="4278692"/>
            <a:ext cx="1570009" cy="5348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memory </a:t>
            </a:r>
            <a:r>
              <a:rPr lang="en-US" sz="1400" dirty="0"/>
              <a:t>f</a:t>
            </a:r>
            <a:r>
              <a:rPr lang="en-US" sz="1400" dirty="0" smtClean="0"/>
              <a:t>or WG1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2654-0694-40BB-AFD7-5FD1B693664E}" type="slidenum">
              <a:rPr lang="en-US" smtClean="0"/>
              <a:t>4</a:t>
            </a:fld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896039" y="2465626"/>
            <a:ext cx="1722414" cy="248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896040" y="2101417"/>
            <a:ext cx="18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Workgroup 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82298" y="4278692"/>
            <a:ext cx="1532638" cy="5348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memory </a:t>
            </a:r>
            <a:r>
              <a:rPr lang="en-US" sz="1400" dirty="0"/>
              <a:t>f</a:t>
            </a:r>
            <a:r>
              <a:rPr lang="en-US" sz="1400" dirty="0" smtClean="0"/>
              <a:t>or </a:t>
            </a:r>
            <a:r>
              <a:rPr lang="en-US" sz="1400" dirty="0" err="1" smtClean="0"/>
              <a:t>WGn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8047340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8401024" y="261956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4" name="Rectangle 83"/>
          <p:cNvSpPr/>
          <p:nvPr/>
        </p:nvSpPr>
        <p:spPr>
          <a:xfrm>
            <a:off x="8754708" y="261956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9108392" y="261956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8047340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8401024" y="3014942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5" name="Rectangle 94"/>
          <p:cNvSpPr/>
          <p:nvPr/>
        </p:nvSpPr>
        <p:spPr>
          <a:xfrm>
            <a:off x="8754708" y="3014941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6" name="Rectangle 95"/>
          <p:cNvSpPr/>
          <p:nvPr/>
        </p:nvSpPr>
        <p:spPr>
          <a:xfrm>
            <a:off x="9108392" y="3014941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8047340" y="3421097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8" name="Rectangle 97"/>
          <p:cNvSpPr/>
          <p:nvPr/>
        </p:nvSpPr>
        <p:spPr>
          <a:xfrm>
            <a:off x="8401024" y="3421097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8754708" y="3421096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0" name="Rectangle 99"/>
          <p:cNvSpPr/>
          <p:nvPr/>
        </p:nvSpPr>
        <p:spPr>
          <a:xfrm>
            <a:off x="9108392" y="3421096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1" name="Rectangle 100"/>
          <p:cNvSpPr/>
          <p:nvPr/>
        </p:nvSpPr>
        <p:spPr>
          <a:xfrm>
            <a:off x="8047340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2" name="Rectangle 101"/>
          <p:cNvSpPr/>
          <p:nvPr/>
        </p:nvSpPr>
        <p:spPr>
          <a:xfrm>
            <a:off x="8401024" y="3824395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3" name="Rectangle 102"/>
          <p:cNvSpPr/>
          <p:nvPr/>
        </p:nvSpPr>
        <p:spPr>
          <a:xfrm>
            <a:off x="8754708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4" name="Rectangle 103"/>
          <p:cNvSpPr/>
          <p:nvPr/>
        </p:nvSpPr>
        <p:spPr>
          <a:xfrm>
            <a:off x="9108392" y="3824394"/>
            <a:ext cx="278919" cy="253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85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approach (memory consistency)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60019" y="2035834"/>
            <a:ext cx="0" cy="16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29525" y="2035834"/>
            <a:ext cx="0" cy="16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04312" y="2035834"/>
            <a:ext cx="0" cy="16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70237" y="1466491"/>
            <a:ext cx="49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98162" y="1466490"/>
            <a:ext cx="49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97411" y="1462971"/>
            <a:ext cx="49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65207" y="2735010"/>
            <a:ext cx="61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01600" y="4751706"/>
            <a:ext cx="0" cy="151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29525" y="4750273"/>
            <a:ext cx="0" cy="146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28774" y="4750273"/>
            <a:ext cx="0" cy="143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5206" y="5016948"/>
            <a:ext cx="61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106167" y="3863992"/>
            <a:ext cx="3648979" cy="673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barrier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4087543" y="2634684"/>
            <a:ext cx="781087" cy="745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m0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6166906" y="4924247"/>
            <a:ext cx="781087" cy="745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approach </a:t>
            </a:r>
            <a:r>
              <a:rPr lang="en-US" dirty="0"/>
              <a:t>(memory consistency)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60019" y="2035834"/>
            <a:ext cx="0" cy="16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29525" y="2035834"/>
            <a:ext cx="0" cy="16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04312" y="2035834"/>
            <a:ext cx="0" cy="16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70237" y="1466491"/>
            <a:ext cx="49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98162" y="1466490"/>
            <a:ext cx="49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97411" y="1462971"/>
            <a:ext cx="49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65207" y="2735010"/>
            <a:ext cx="61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01600" y="4751706"/>
            <a:ext cx="0" cy="151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29525" y="4750273"/>
            <a:ext cx="0" cy="146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28774" y="4750273"/>
            <a:ext cx="0" cy="143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5206" y="5016948"/>
            <a:ext cx="61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106167" y="3863992"/>
            <a:ext cx="3648979" cy="673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barrier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4087543" y="2634684"/>
            <a:ext cx="781087" cy="745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m0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6166906" y="4924247"/>
            <a:ext cx="781087" cy="745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0" idx="5"/>
            <a:endCxn id="70" idx="1"/>
          </p:cNvCxnSpPr>
          <p:nvPr/>
        </p:nvCxnSpPr>
        <p:spPr>
          <a:xfrm>
            <a:off x="4754242" y="3271257"/>
            <a:ext cx="1527052" cy="17622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19469" y="4016076"/>
            <a:ext cx="55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approach </a:t>
            </a:r>
            <a:r>
              <a:rPr lang="en-US" dirty="0"/>
              <a:t>(memory consistency)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60019" y="2035834"/>
            <a:ext cx="0" cy="96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29525" y="2035834"/>
            <a:ext cx="0" cy="96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04312" y="2035834"/>
            <a:ext cx="0" cy="96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70237" y="1466491"/>
            <a:ext cx="49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98162" y="1466490"/>
            <a:ext cx="49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97411" y="1462971"/>
            <a:ext cx="49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65207" y="2735010"/>
            <a:ext cx="61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01600" y="4751706"/>
            <a:ext cx="0" cy="151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29525" y="4750273"/>
            <a:ext cx="0" cy="146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28774" y="4750273"/>
            <a:ext cx="0" cy="143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5206" y="5016948"/>
            <a:ext cx="61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106167" y="3104342"/>
            <a:ext cx="3648979" cy="14331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460019" y="3214778"/>
            <a:ext cx="974623" cy="12019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60018" y="3202003"/>
            <a:ext cx="2068756" cy="12136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01600" y="3245957"/>
            <a:ext cx="2727336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606506" y="3245957"/>
            <a:ext cx="869717" cy="11696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94397" y="3244878"/>
            <a:ext cx="1004115" cy="11707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64135" y="3244878"/>
            <a:ext cx="1904095" cy="11279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606506" y="3200924"/>
            <a:ext cx="1933588" cy="12147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434642" y="3213699"/>
            <a:ext cx="1078008" cy="12019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536836" y="3244878"/>
            <a:ext cx="935216" cy="11279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82961" y="2838789"/>
            <a:ext cx="3502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Barrier implementation creates HB web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Using OpenCL 2.0 atomic operations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513082" y="3170914"/>
            <a:ext cx="942634" cy="12019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526718" y="3244878"/>
            <a:ext cx="1953397" cy="11591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773472" y="3249476"/>
            <a:ext cx="2738965" cy="1123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6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an implementation from Xiao and Feng (2010)</a:t>
            </a:r>
          </a:p>
          <a:p>
            <a:endParaRPr lang="en-US" dirty="0"/>
          </a:p>
          <a:p>
            <a:pPr lvl="1"/>
            <a:r>
              <a:rPr lang="en-US" dirty="0" smtClean="0"/>
              <a:t>Written in CUDA (ported to OpenCL)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No formal memory consistency properties</a:t>
            </a:r>
          </a:p>
        </p:txBody>
      </p:sp>
    </p:spTree>
    <p:extLst>
      <p:ext uri="{BB962C8B-B14F-4D97-AF65-F5344CB8AC3E}">
        <p14:creationId xmlns:p14="http://schemas.microsoft.com/office/powerpoint/2010/main" val="19282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950" y="464214"/>
            <a:ext cx="2513978" cy="6087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248" y="464216"/>
            <a:ext cx="4229555" cy="6087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406" y="982023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587" y="98229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1429" y="963560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3340" y="974882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7249" y="464211"/>
            <a:ext cx="2517847" cy="6087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58" y="964014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18958" y="97203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6366" y="457050"/>
            <a:ext cx="4229443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Workgroup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949" y="464212"/>
            <a:ext cx="2516831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52" y="464215"/>
            <a:ext cx="2517845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1 </a:t>
            </a:r>
          </a:p>
        </p:txBody>
      </p:sp>
    </p:spTree>
    <p:extLst>
      <p:ext uri="{BB962C8B-B14F-4D97-AF65-F5344CB8AC3E}">
        <p14:creationId xmlns:p14="http://schemas.microsoft.com/office/powerpoint/2010/main" val="36795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950" y="464214"/>
            <a:ext cx="2513978" cy="6087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248" y="464216"/>
            <a:ext cx="4229555" cy="6087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406" y="982023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587" y="98229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1429" y="963560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3340" y="974882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7249" y="464211"/>
            <a:ext cx="2517847" cy="6087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58" y="964014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18958" y="97203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6366" y="457050"/>
            <a:ext cx="4229443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Workgroup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949" y="464212"/>
            <a:ext cx="2516831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52" y="464215"/>
            <a:ext cx="2517845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1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2871" y="1527821"/>
            <a:ext cx="2219811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22204" y="1514516"/>
            <a:ext cx="2217208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56994" y="1556233"/>
            <a:ext cx="0" cy="114510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64948" y="1555242"/>
            <a:ext cx="0" cy="11460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54636" y="2740132"/>
            <a:ext cx="198874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9034" y="2745566"/>
            <a:ext cx="162237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6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950" y="464214"/>
            <a:ext cx="2513978" cy="6087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248" y="464216"/>
            <a:ext cx="4229555" cy="6087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406" y="982023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587" y="98229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1429" y="963560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3340" y="974882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7249" y="464211"/>
            <a:ext cx="2517847" cy="6087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58" y="964014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18958" y="97203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6366" y="457050"/>
            <a:ext cx="4229443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Workgroup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949" y="464212"/>
            <a:ext cx="2516831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52" y="464215"/>
            <a:ext cx="2517845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1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2871" y="1527821"/>
            <a:ext cx="2219811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22204" y="1514516"/>
            <a:ext cx="2217208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56994" y="1556233"/>
            <a:ext cx="0" cy="114510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64948" y="1555242"/>
            <a:ext cx="0" cy="11460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6033" y="6018802"/>
            <a:ext cx="2219810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2204" y="5975212"/>
            <a:ext cx="2217208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77377" y="2102927"/>
            <a:ext cx="0" cy="387228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052082" y="2102927"/>
            <a:ext cx="0" cy="383470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54636" y="2740132"/>
            <a:ext cx="198874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9034" y="2745566"/>
            <a:ext cx="162237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950" y="464214"/>
            <a:ext cx="2513978" cy="6087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248" y="464216"/>
            <a:ext cx="4229555" cy="6087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406" y="982023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587" y="98229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1429" y="963560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3340" y="974882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7249" y="464211"/>
            <a:ext cx="2517847" cy="6087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58" y="964014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18958" y="97203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6366" y="457050"/>
            <a:ext cx="4229443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Workgroup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949" y="464212"/>
            <a:ext cx="2516831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52" y="464215"/>
            <a:ext cx="2517845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1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2871" y="1527821"/>
            <a:ext cx="2219811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22204" y="1514516"/>
            <a:ext cx="2217208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56994" y="1556233"/>
            <a:ext cx="0" cy="114510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64948" y="1555242"/>
            <a:ext cx="0" cy="11460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6033" y="6018802"/>
            <a:ext cx="2219810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2204" y="5975212"/>
            <a:ext cx="2217208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77377" y="2102927"/>
            <a:ext cx="0" cy="387228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052082" y="2102927"/>
            <a:ext cx="0" cy="383470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1180" y="2502829"/>
            <a:ext cx="1654108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834" y="2498955"/>
            <a:ext cx="1659390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76406" y="210292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739201" y="206534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54636" y="2740132"/>
            <a:ext cx="198874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19034" y="2745566"/>
            <a:ext cx="162237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950" y="464214"/>
            <a:ext cx="2513978" cy="6087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248" y="464216"/>
            <a:ext cx="4229555" cy="6087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406" y="982023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587" y="98229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1429" y="963560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3340" y="974882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7249" y="464211"/>
            <a:ext cx="2517847" cy="6087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58" y="964014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18958" y="97203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6366" y="457050"/>
            <a:ext cx="4229443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Workgroup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949" y="464212"/>
            <a:ext cx="2516831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52" y="464215"/>
            <a:ext cx="2517845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1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2871" y="1527821"/>
            <a:ext cx="2219811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22204" y="1514516"/>
            <a:ext cx="2217208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56994" y="1556233"/>
            <a:ext cx="0" cy="114510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64948" y="1555242"/>
            <a:ext cx="0" cy="11460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6033" y="6018802"/>
            <a:ext cx="2219810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2204" y="5975212"/>
            <a:ext cx="2217208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77377" y="2102927"/>
            <a:ext cx="0" cy="387228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052082" y="2102927"/>
            <a:ext cx="0" cy="383470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76406" y="210292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739201" y="206534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54636" y="2740132"/>
            <a:ext cx="198874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19034" y="2745566"/>
            <a:ext cx="162237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3220" y="3828033"/>
            <a:ext cx="3571101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63917" y="3189836"/>
            <a:ext cx="0" cy="190347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762987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56994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726530" y="3246444"/>
            <a:ext cx="0" cy="184686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02937" y="5122898"/>
            <a:ext cx="1596269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72569" y="5105173"/>
            <a:ext cx="2002541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1180" y="2502829"/>
            <a:ext cx="1654108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84834" y="2498955"/>
            <a:ext cx="1659390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950" y="464214"/>
            <a:ext cx="2513978" cy="6087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248" y="464216"/>
            <a:ext cx="4229555" cy="6087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406" y="982023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587" y="98229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1429" y="963560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3340" y="974882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7249" y="464211"/>
            <a:ext cx="2517847" cy="6087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58" y="964014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18958" y="97203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6366" y="457050"/>
            <a:ext cx="4229443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Workgroup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949" y="464212"/>
            <a:ext cx="2516831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52" y="464215"/>
            <a:ext cx="2517845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1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2871" y="1527821"/>
            <a:ext cx="2219811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22204" y="1514516"/>
            <a:ext cx="2217208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56994" y="1556233"/>
            <a:ext cx="0" cy="114510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64948" y="1555242"/>
            <a:ext cx="0" cy="11460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6033" y="6018802"/>
            <a:ext cx="2219810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2204" y="5975212"/>
            <a:ext cx="2217208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77377" y="2102927"/>
            <a:ext cx="0" cy="387228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052082" y="2102927"/>
            <a:ext cx="0" cy="383470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76406" y="210292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739201" y="206534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54636" y="2740132"/>
            <a:ext cx="198874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19034" y="2745566"/>
            <a:ext cx="162237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3220" y="3828033"/>
            <a:ext cx="3571101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63917" y="3189836"/>
            <a:ext cx="0" cy="190347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762987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56994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726530" y="3246444"/>
            <a:ext cx="0" cy="184686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81986" y="4934443"/>
            <a:ext cx="1910722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5178" y="4939876"/>
            <a:ext cx="1584515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759072" y="4319744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653079" y="4319744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02937" y="5122898"/>
            <a:ext cx="1596269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72569" y="5105173"/>
            <a:ext cx="2002541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01180" y="2502829"/>
            <a:ext cx="1654108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84834" y="2498955"/>
            <a:ext cx="1659390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Inter-workgroup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provided as primitive</a:t>
            </a:r>
          </a:p>
          <a:p>
            <a:endParaRPr lang="en-US" dirty="0"/>
          </a:p>
          <a:p>
            <a:r>
              <a:rPr lang="en-US" dirty="0" smtClean="0"/>
              <a:t>Building blocks provided:</a:t>
            </a:r>
          </a:p>
          <a:p>
            <a:endParaRPr lang="en-US" dirty="0"/>
          </a:p>
          <a:p>
            <a:pPr lvl="1"/>
            <a:r>
              <a:rPr lang="en-US" dirty="0" smtClean="0"/>
              <a:t>Inter-workgroup shared memory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950" y="464214"/>
            <a:ext cx="2513978" cy="6087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248" y="464216"/>
            <a:ext cx="4229555" cy="6087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871" y="1527821"/>
            <a:ext cx="2219811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2937" y="5122898"/>
            <a:ext cx="1596269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3220" y="3828033"/>
            <a:ext cx="3571101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6033" y="6018802"/>
            <a:ext cx="2219810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54636" y="2740132"/>
            <a:ext cx="198874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406" y="982023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587" y="98229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9034" y="2745566"/>
            <a:ext cx="162237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1429" y="963560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3340" y="974882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7249" y="464211"/>
            <a:ext cx="2517847" cy="6087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22204" y="1514516"/>
            <a:ext cx="2217208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72569" y="5105173"/>
            <a:ext cx="2002541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22204" y="5975212"/>
            <a:ext cx="2217208" cy="42120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02758" y="964014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18958" y="97203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6366" y="457050"/>
            <a:ext cx="4229443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Workgroup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949" y="464212"/>
            <a:ext cx="2516831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52" y="464215"/>
            <a:ext cx="2517845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1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376406" y="210292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917" y="3189836"/>
            <a:ext cx="0" cy="190347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77377" y="2102927"/>
            <a:ext cx="0" cy="387228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739201" y="206534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052082" y="2102927"/>
            <a:ext cx="0" cy="383470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62987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56994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56994" y="1556233"/>
            <a:ext cx="0" cy="114510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64948" y="1555242"/>
            <a:ext cx="0" cy="11460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59072" y="4319744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53079" y="4319744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69853" y="5604782"/>
            <a:ext cx="0" cy="37043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26530" y="3246444"/>
            <a:ext cx="0" cy="184686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27705" y="5554676"/>
            <a:ext cx="0" cy="38295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81986" y="4934443"/>
            <a:ext cx="1910722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5178" y="4939876"/>
            <a:ext cx="1584515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1180" y="2502829"/>
            <a:ext cx="1654108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84834" y="2498955"/>
            <a:ext cx="1659390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5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950" y="464214"/>
            <a:ext cx="2513978" cy="6087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248" y="464216"/>
            <a:ext cx="4229555" cy="6087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2937" y="5122898"/>
            <a:ext cx="1596269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3220" y="3828033"/>
            <a:ext cx="3571101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4636" y="2740132"/>
            <a:ext cx="198874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406" y="982023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587" y="98229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9034" y="2745566"/>
            <a:ext cx="162237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1429" y="963560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3340" y="974882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7249" y="464211"/>
            <a:ext cx="2517847" cy="6087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2569" y="5105173"/>
            <a:ext cx="2002541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58" y="964014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18958" y="97203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6366" y="457050"/>
            <a:ext cx="4229443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Workgroup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949" y="464212"/>
            <a:ext cx="2516831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52" y="464215"/>
            <a:ext cx="2517845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1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376406" y="210292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917" y="3189836"/>
            <a:ext cx="0" cy="190347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77377" y="2102927"/>
            <a:ext cx="0" cy="387228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739201" y="206534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052082" y="2102927"/>
            <a:ext cx="0" cy="383470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62987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56994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56994" y="1556233"/>
            <a:ext cx="0" cy="114510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64948" y="1555242"/>
            <a:ext cx="0" cy="11460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59072" y="4319744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53079" y="4319744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69853" y="5604782"/>
            <a:ext cx="0" cy="37043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26530" y="3246444"/>
            <a:ext cx="0" cy="184686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27705" y="5554676"/>
            <a:ext cx="0" cy="38295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81986" y="4934443"/>
            <a:ext cx="1910722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5178" y="4939876"/>
            <a:ext cx="1584515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1180" y="2502829"/>
            <a:ext cx="1654108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84834" y="2498955"/>
            <a:ext cx="1659390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363917" y="1558358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17194" y="1527821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217194" y="1514516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323975" y="1527821"/>
            <a:ext cx="1039942" cy="377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323975" y="6022585"/>
            <a:ext cx="952500" cy="39567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430756" y="6062644"/>
            <a:ext cx="899020" cy="3506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797170" y="6002423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8903951" y="5937632"/>
            <a:ext cx="1094830" cy="4554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852058" y="1522537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958839" y="1535842"/>
            <a:ext cx="1039942" cy="377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30980" y="3821997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237761" y="3835302"/>
            <a:ext cx="1039942" cy="377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384973" y="6062644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38250" y="603210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052082" y="6046265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709728" y="603210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052082" y="1566379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226267" y="1492185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737382" y="387999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76007" y="387999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96033" y="6018802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84834" y="6027346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5191" y="1505900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732125" y="1514516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</a:t>
            </a:r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Device release-acquire rule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45090" y="3985704"/>
            <a:ext cx="1754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1</a:t>
            </a:r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7421" y="3944846"/>
            <a:ext cx="1760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1</a:t>
            </a:r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47479" y="3215333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30750" y="336007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>
            <a:stCxn id="16" idx="1"/>
          </p:cNvCxnSpPr>
          <p:nvPr/>
        </p:nvCxnSpPr>
        <p:spPr>
          <a:xfrm flipH="1">
            <a:off x="3691826" y="4278092"/>
            <a:ext cx="3253264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30750" y="1859964"/>
            <a:ext cx="3139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T0 and T1 in different workgroups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690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950" y="464214"/>
            <a:ext cx="2513978" cy="6087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248" y="464216"/>
            <a:ext cx="4229555" cy="6087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2937" y="5122898"/>
            <a:ext cx="1596269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3220" y="3828033"/>
            <a:ext cx="3571101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4636" y="2740132"/>
            <a:ext cx="198874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406" y="982023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587" y="98229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9034" y="2745566"/>
            <a:ext cx="162237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1429" y="963560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3340" y="974882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7250" y="464212"/>
            <a:ext cx="2517847" cy="604063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2569" y="5105173"/>
            <a:ext cx="2002541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58" y="964014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18958" y="97203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6366" y="457050"/>
            <a:ext cx="4229443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Workgroup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949" y="464212"/>
            <a:ext cx="2516831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52" y="464215"/>
            <a:ext cx="2517845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1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376406" y="210292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917" y="3189836"/>
            <a:ext cx="0" cy="190347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77377" y="2102927"/>
            <a:ext cx="0" cy="387228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739201" y="206534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052082" y="2102927"/>
            <a:ext cx="0" cy="383470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62987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56994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56994" y="1556233"/>
            <a:ext cx="0" cy="114510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64948" y="1555242"/>
            <a:ext cx="0" cy="11460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59072" y="4319744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53079" y="4319744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69853" y="5604782"/>
            <a:ext cx="0" cy="37043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26530" y="3246444"/>
            <a:ext cx="0" cy="184686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27705" y="5554676"/>
            <a:ext cx="0" cy="38295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81986" y="4934443"/>
            <a:ext cx="1910722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5178" y="4939876"/>
            <a:ext cx="1584515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1180" y="2502829"/>
            <a:ext cx="1654108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84834" y="2498955"/>
            <a:ext cx="1659390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363917" y="1558358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17194" y="1527821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217194" y="1514516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323975" y="1527821"/>
            <a:ext cx="1039942" cy="377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323975" y="6022585"/>
            <a:ext cx="952500" cy="39567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430756" y="6062644"/>
            <a:ext cx="899020" cy="3506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797170" y="6002423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8903951" y="5937632"/>
            <a:ext cx="1094830" cy="4554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852058" y="1522537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958839" y="1535842"/>
            <a:ext cx="1039942" cy="377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30980" y="3821997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237761" y="3835302"/>
            <a:ext cx="1039942" cy="377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384973" y="6062644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38250" y="603210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052082" y="6046265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709728" y="603210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052082" y="1566379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226267" y="1492185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737382" y="387999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76007" y="387999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96033" y="6018802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84834" y="6027346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5191" y="1505900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732125" y="1514516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0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950" y="464214"/>
            <a:ext cx="2513978" cy="6087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248" y="464216"/>
            <a:ext cx="4229555" cy="6087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2937" y="5122898"/>
            <a:ext cx="1596269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3220" y="3828033"/>
            <a:ext cx="3571101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4636" y="2740132"/>
            <a:ext cx="198874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406" y="982023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587" y="98229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9034" y="2745566"/>
            <a:ext cx="1622376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1429" y="963560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3340" y="974882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7249" y="464211"/>
            <a:ext cx="2517847" cy="6087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2569" y="5105173"/>
            <a:ext cx="2002541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spin(x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58" y="964014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18958" y="97203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6366" y="457050"/>
            <a:ext cx="4229443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Workgroup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949" y="464212"/>
            <a:ext cx="2516831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52" y="464215"/>
            <a:ext cx="2517845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1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376406" y="210292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917" y="3189836"/>
            <a:ext cx="0" cy="190347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77377" y="2102927"/>
            <a:ext cx="0" cy="387228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739201" y="206534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052082" y="2102927"/>
            <a:ext cx="0" cy="383470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62987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56994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56994" y="1556233"/>
            <a:ext cx="0" cy="114510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64948" y="1555242"/>
            <a:ext cx="0" cy="11460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59072" y="4319744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53079" y="4319744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69853" y="5604782"/>
            <a:ext cx="0" cy="37043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26530" y="3246444"/>
            <a:ext cx="0" cy="184686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27705" y="5554676"/>
            <a:ext cx="0" cy="38295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60089" y="4938497"/>
            <a:ext cx="1910722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37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25865" y="4938497"/>
            <a:ext cx="1854378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37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78481" y="2500865"/>
            <a:ext cx="1654108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37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84834" y="2498955"/>
            <a:ext cx="1659390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37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363917" y="1558358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17194" y="1527821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217194" y="1514516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323975" y="1527821"/>
            <a:ext cx="1039942" cy="377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323975" y="6022585"/>
            <a:ext cx="952500" cy="39567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430756" y="6062644"/>
            <a:ext cx="899020" cy="3506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797170" y="6002423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8903951" y="5937632"/>
            <a:ext cx="1094830" cy="4554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852058" y="1522537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958839" y="1535842"/>
            <a:ext cx="1039942" cy="377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30980" y="3821997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237761" y="3835302"/>
            <a:ext cx="1039942" cy="377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384973" y="6062644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38250" y="603210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052082" y="6046265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709728" y="603210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052082" y="1566379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226267" y="1492185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737382" y="387999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76007" y="387999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96033" y="6018802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84834" y="6027346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5191" y="1505900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732125" y="1514516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950" y="464214"/>
            <a:ext cx="2513978" cy="6087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248" y="464216"/>
            <a:ext cx="4229555" cy="6087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3864" y="5072149"/>
            <a:ext cx="2654713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spin(R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3220" y="3828033"/>
            <a:ext cx="3571101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7166" y="2741071"/>
            <a:ext cx="2465338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spin(R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406" y="982023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587" y="98229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60620" y="2732949"/>
            <a:ext cx="2150077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spin(R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1429" y="963560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3340" y="974882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7249" y="464211"/>
            <a:ext cx="2517847" cy="6087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13258" y="5135522"/>
            <a:ext cx="2002541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spin(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58" y="964014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18958" y="97203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6366" y="457050"/>
            <a:ext cx="4229443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Workgroup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949" y="464212"/>
            <a:ext cx="2516831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52" y="464215"/>
            <a:ext cx="2517845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1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376406" y="210292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917" y="3189836"/>
            <a:ext cx="0" cy="190347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77377" y="2102927"/>
            <a:ext cx="0" cy="387228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739201" y="206534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052082" y="2102927"/>
            <a:ext cx="0" cy="383470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62987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56994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56994" y="1556233"/>
            <a:ext cx="0" cy="114510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64948" y="1555242"/>
            <a:ext cx="0" cy="11460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59072" y="4319744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53079" y="4319744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69853" y="5604782"/>
            <a:ext cx="0" cy="37043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26530" y="3246444"/>
            <a:ext cx="0" cy="184686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27705" y="5554676"/>
            <a:ext cx="0" cy="38295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363917" y="1558358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17194" y="1527821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217194" y="1514516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323975" y="1527821"/>
            <a:ext cx="1039942" cy="377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323975" y="6022585"/>
            <a:ext cx="952500" cy="39567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430756" y="6062644"/>
            <a:ext cx="899020" cy="3506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797170" y="6002423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8903951" y="5937632"/>
            <a:ext cx="1094830" cy="4554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852058" y="1522537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958839" y="1535842"/>
            <a:ext cx="1039942" cy="377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30980" y="3821997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237761" y="3835302"/>
            <a:ext cx="1039942" cy="377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384973" y="6062644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38250" y="603210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052082" y="6046265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709728" y="603210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052082" y="1566379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226267" y="1492185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737382" y="387999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76007" y="387999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96033" y="6018802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84834" y="6027346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5191" y="1505900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732125" y="1514516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60089" y="4938497"/>
            <a:ext cx="1910722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37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25865" y="4938497"/>
            <a:ext cx="1854378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37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78481" y="2500865"/>
            <a:ext cx="1654108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37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84834" y="2498955"/>
            <a:ext cx="1659390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37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950" y="464214"/>
            <a:ext cx="2513978" cy="6087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248" y="464216"/>
            <a:ext cx="4229555" cy="6087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3864" y="5072149"/>
            <a:ext cx="2654713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spin(R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3220" y="3828033"/>
            <a:ext cx="3571101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7166" y="2741071"/>
            <a:ext cx="2465338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spin(R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406" y="982023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587" y="98229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60620" y="2732949"/>
            <a:ext cx="2150077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spin(R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1)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1429" y="963560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3340" y="974882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7249" y="464211"/>
            <a:ext cx="2517847" cy="60872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160" tIns="37579" rIns="75160" bIns="375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13258" y="5135522"/>
            <a:ext cx="2002541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spin(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13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0)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58" y="964014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18958" y="972035"/>
            <a:ext cx="487634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6366" y="457050"/>
            <a:ext cx="4229443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Workgroup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949" y="464212"/>
            <a:ext cx="2516831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52" y="464215"/>
            <a:ext cx="2517845" cy="42120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Workgroup 1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376406" y="210292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917" y="3189836"/>
            <a:ext cx="0" cy="190347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77377" y="2102927"/>
            <a:ext cx="0" cy="387228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739201" y="206534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052082" y="2102927"/>
            <a:ext cx="0" cy="383470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62987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56994" y="3224437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56994" y="1556233"/>
            <a:ext cx="0" cy="114510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764948" y="1555242"/>
            <a:ext cx="0" cy="11460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59072" y="4319744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53079" y="4319744"/>
            <a:ext cx="0" cy="5200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69853" y="5604782"/>
            <a:ext cx="0" cy="37043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26530" y="3246444"/>
            <a:ext cx="0" cy="184686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27705" y="5554676"/>
            <a:ext cx="0" cy="38295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363917" y="1558358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17194" y="1527821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217194" y="1514516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323975" y="1527821"/>
            <a:ext cx="1039942" cy="377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323975" y="6022585"/>
            <a:ext cx="952500" cy="39567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430756" y="6062644"/>
            <a:ext cx="899020" cy="3506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797170" y="6002423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8903951" y="5937632"/>
            <a:ext cx="1094830" cy="4554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852058" y="1522537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958839" y="1535842"/>
            <a:ext cx="1039942" cy="377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30980" y="3821997"/>
            <a:ext cx="1059281" cy="421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237761" y="3835302"/>
            <a:ext cx="1039942" cy="3773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384973" y="6062644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38250" y="603210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052082" y="6046265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709728" y="603210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052082" y="1566379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226267" y="1492185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737382" y="387999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76007" y="3879997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96033" y="6018802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84834" y="6027346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5191" y="1505900"/>
            <a:ext cx="2219810" cy="42120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1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732125" y="1514516"/>
            <a:ext cx="0" cy="37736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639050" y="2709558"/>
            <a:ext cx="645784" cy="3645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1" idx="1"/>
          </p:cNvCxnSpPr>
          <p:nvPr/>
        </p:nvCxnSpPr>
        <p:spPr>
          <a:xfrm>
            <a:off x="3001818" y="2709558"/>
            <a:ext cx="585348" cy="2421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298938" y="5135522"/>
            <a:ext cx="661151" cy="1472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474321" y="5209137"/>
            <a:ext cx="601950" cy="1591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60089" y="4938497"/>
            <a:ext cx="1910722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37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25865" y="4938497"/>
            <a:ext cx="1854378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37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78481" y="2500865"/>
            <a:ext cx="1654108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37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284834" y="2498955"/>
            <a:ext cx="1659390" cy="42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3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37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37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13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Barrier vs. multi-kernel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3305"/>
            <a:ext cx="170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Pannotia</a:t>
            </a:r>
            <a:endParaRPr lang="en-US" sz="3200" b="1" baseline="30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2713696"/>
            <a:ext cx="5139906" cy="2427647"/>
          </a:xfrm>
        </p:spPr>
        <p:txBody>
          <a:bodyPr/>
          <a:lstStyle/>
          <a:p>
            <a:r>
              <a:rPr lang="en-US" dirty="0" smtClean="0"/>
              <a:t>Target AMD Radeon HD 7000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Written in OpenCL 1.x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4  graph algorithms applications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8662" y="6341217"/>
            <a:ext cx="3823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accent5"/>
                </a:solidFill>
              </a:rPr>
              <a:t>https://github.com/pannotia/pannotia</a:t>
            </a:r>
          </a:p>
        </p:txBody>
      </p:sp>
      <p:sp>
        <p:nvSpPr>
          <p:cNvPr id="9" name="Oval 8"/>
          <p:cNvSpPr/>
          <p:nvPr/>
        </p:nvSpPr>
        <p:spPr>
          <a:xfrm>
            <a:off x="9086698" y="365125"/>
            <a:ext cx="465004" cy="4650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33324" y="1414672"/>
            <a:ext cx="465004" cy="4650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015930" y="2089745"/>
            <a:ext cx="465004" cy="4650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20920" y="2764819"/>
            <a:ext cx="465004" cy="4650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814033" y="949668"/>
            <a:ext cx="465004" cy="4650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983686" y="2929223"/>
            <a:ext cx="465004" cy="4650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3"/>
            <a:endCxn id="10" idx="7"/>
          </p:cNvCxnSpPr>
          <p:nvPr/>
        </p:nvCxnSpPr>
        <p:spPr>
          <a:xfrm flipH="1">
            <a:off x="8730230" y="762031"/>
            <a:ext cx="424566" cy="720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3" idx="2"/>
          </p:cNvCxnSpPr>
          <p:nvPr/>
        </p:nvCxnSpPr>
        <p:spPr>
          <a:xfrm flipV="1">
            <a:off x="8798328" y="1182170"/>
            <a:ext cx="2015705" cy="465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2" idx="0"/>
          </p:cNvCxnSpPr>
          <p:nvPr/>
        </p:nvCxnSpPr>
        <p:spPr>
          <a:xfrm>
            <a:off x="8565826" y="1879676"/>
            <a:ext cx="487596" cy="885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5"/>
            <a:endCxn id="14" idx="1"/>
          </p:cNvCxnSpPr>
          <p:nvPr/>
        </p:nvCxnSpPr>
        <p:spPr>
          <a:xfrm>
            <a:off x="10412836" y="2486651"/>
            <a:ext cx="638948" cy="510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1" idx="7"/>
          </p:cNvCxnSpPr>
          <p:nvPr/>
        </p:nvCxnSpPr>
        <p:spPr>
          <a:xfrm flipH="1">
            <a:off x="10412836" y="1346574"/>
            <a:ext cx="469295" cy="811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5"/>
          </p:cNvCxnSpPr>
          <p:nvPr/>
        </p:nvCxnSpPr>
        <p:spPr>
          <a:xfrm>
            <a:off x="11210939" y="1346574"/>
            <a:ext cx="0" cy="1582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  <a:endCxn id="14" idx="2"/>
          </p:cNvCxnSpPr>
          <p:nvPr/>
        </p:nvCxnSpPr>
        <p:spPr>
          <a:xfrm>
            <a:off x="9285924" y="2997321"/>
            <a:ext cx="1697762" cy="164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DC5-4E66-4314-B3F3-0126B626F3C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Barrier vs. </a:t>
            </a:r>
            <a:r>
              <a:rPr lang="en-US" dirty="0" smtClean="0"/>
              <a:t>multi-kernel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889" y="3622281"/>
            <a:ext cx="430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GPU_linear_algebra_routine1;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GPU_linear_algebra_routine2;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GPU_linear_algebra_routine3;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rc 4"/>
          <p:cNvSpPr/>
          <p:nvPr/>
        </p:nvSpPr>
        <p:spPr>
          <a:xfrm rot="15675663">
            <a:off x="439467" y="3391520"/>
            <a:ext cx="922318" cy="1394441"/>
          </a:xfrm>
          <a:prstGeom prst="arc">
            <a:avLst>
              <a:gd name="adj1" fmla="val 11870466"/>
              <a:gd name="adj2" fmla="val 2111720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099" y="4723986"/>
            <a:ext cx="340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Loop until a fixed point is reached.</a:t>
            </a:r>
            <a:endParaRPr lang="en-US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DC5-4E66-4314-B3F3-0126B626F3CF}" type="slidenum">
              <a:rPr lang="en-US" smtClean="0"/>
              <a:t>58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9099" y="3108270"/>
            <a:ext cx="61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Host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765293" y="3108270"/>
            <a:ext cx="4309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GPU_linear_algebra_routine1;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global_barrier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GPU_linear_algebra_routine2;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lobal_barrier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GPU_linear_algebra_routine3;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global_barrier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Arc 28"/>
          <p:cNvSpPr/>
          <p:nvPr/>
        </p:nvSpPr>
        <p:spPr>
          <a:xfrm rot="15675663">
            <a:off x="6998879" y="3234129"/>
            <a:ext cx="1643938" cy="1394441"/>
          </a:xfrm>
          <a:prstGeom prst="arc">
            <a:avLst>
              <a:gd name="adj1" fmla="val 11870466"/>
              <a:gd name="adj2" fmla="val 2111720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006838" y="4957873"/>
            <a:ext cx="340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Loop until a fixed point is reached.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7024503" y="2594259"/>
            <a:ext cx="79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</a:t>
            </a:r>
            <a:r>
              <a:rPr lang="en-US" i="1" dirty="0" smtClean="0"/>
              <a:t>evice</a:t>
            </a:r>
            <a:endParaRPr lang="en-US" i="1" dirty="0"/>
          </a:p>
        </p:txBody>
      </p:sp>
      <p:sp>
        <p:nvSpPr>
          <p:cNvPr id="19" name="Right Arrow 18"/>
          <p:cNvSpPr/>
          <p:nvPr/>
        </p:nvSpPr>
        <p:spPr>
          <a:xfrm>
            <a:off x="5558101" y="3769743"/>
            <a:ext cx="819509" cy="483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vs. multi-kernel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to </a:t>
            </a:r>
            <a:r>
              <a:rPr lang="en-US" dirty="0" smtClean="0">
                <a:solidFill>
                  <a:schemeClr val="accent6"/>
                </a:solidFill>
              </a:rPr>
              <a:t>2.2x</a:t>
            </a:r>
            <a:r>
              <a:rPr lang="en-US" dirty="0" smtClean="0"/>
              <a:t> speedup (ARM)</a:t>
            </a:r>
          </a:p>
          <a:p>
            <a:endParaRPr lang="en-US" dirty="0"/>
          </a:p>
          <a:p>
            <a:r>
              <a:rPr lang="en-US" dirty="0" smtClean="0"/>
              <a:t>Always observed a speedup on Intel (</a:t>
            </a:r>
            <a:r>
              <a:rPr lang="en-US" dirty="0" smtClean="0">
                <a:solidFill>
                  <a:schemeClr val="accent6"/>
                </a:solidFill>
              </a:rPr>
              <a:t>1.25x</a:t>
            </a:r>
            <a:r>
              <a:rPr lang="en-US" dirty="0" smtClean="0"/>
              <a:t> median)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Broke even with </a:t>
            </a:r>
            <a:r>
              <a:rPr lang="en-US" dirty="0" err="1" smtClean="0"/>
              <a:t>Nvidia</a:t>
            </a:r>
            <a:r>
              <a:rPr lang="en-US" dirty="0" smtClean="0"/>
              <a:t>  (1.0x median)</a:t>
            </a:r>
          </a:p>
          <a:p>
            <a:endParaRPr lang="en-US" dirty="0"/>
          </a:p>
          <a:p>
            <a:r>
              <a:rPr lang="en-US" dirty="0" smtClean="0"/>
              <a:t>In some cases a slowdown (</a:t>
            </a:r>
            <a:r>
              <a:rPr lang="en-US" dirty="0" smtClean="0">
                <a:solidFill>
                  <a:srgbClr val="FF0000"/>
                </a:solidFill>
              </a:rPr>
              <a:t>0.22x</a:t>
            </a:r>
            <a:r>
              <a:rPr lang="en-US" dirty="0" smtClean="0"/>
              <a:t> on ARM)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38149" y="2053166"/>
          <a:ext cx="11125200" cy="4114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25040"/>
                <a:gridCol w="2225040"/>
                <a:gridCol w="2225040"/>
                <a:gridCol w="2225040"/>
                <a:gridCol w="2225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Chip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Vendor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Compute Units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OpenCL</a:t>
                      </a:r>
                      <a:r>
                        <a:rPr lang="en-US" sz="2400" baseline="0" dirty="0" smtClean="0"/>
                        <a:t> Version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GTX 980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Nvidia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Discrete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Quadro</a:t>
                      </a:r>
                      <a:r>
                        <a:rPr lang="en-US" sz="2400" dirty="0" smtClean="0"/>
                        <a:t> K500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Nvidia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Discrete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Iris 6100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Integrated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HD 5500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Integrated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Radeon R9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AMD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Discrete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Radeon R7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AMD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Integrated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/>
                        <a:t>T628-4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/>
                        <a:t>ARM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Integrated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 smtClean="0"/>
                        <a:t>T628-2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/>
                        <a:t>ARM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integrated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1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vs. multi-kernel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to </a:t>
            </a:r>
            <a:r>
              <a:rPr lang="en-US" dirty="0" smtClean="0">
                <a:solidFill>
                  <a:schemeClr val="accent6"/>
                </a:solidFill>
              </a:rPr>
              <a:t>2.2x</a:t>
            </a:r>
            <a:r>
              <a:rPr lang="en-US" dirty="0" smtClean="0"/>
              <a:t> speedup (ARM)</a:t>
            </a:r>
          </a:p>
          <a:p>
            <a:endParaRPr lang="en-US" dirty="0"/>
          </a:p>
          <a:p>
            <a:r>
              <a:rPr lang="en-US" dirty="0" smtClean="0"/>
              <a:t>Always observed a speedup on Intel (</a:t>
            </a:r>
            <a:r>
              <a:rPr lang="en-US" dirty="0" smtClean="0">
                <a:solidFill>
                  <a:schemeClr val="accent6"/>
                </a:solidFill>
              </a:rPr>
              <a:t>1.25x</a:t>
            </a:r>
            <a:r>
              <a:rPr lang="en-US" dirty="0" smtClean="0"/>
              <a:t> median)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Broke even with </a:t>
            </a:r>
            <a:r>
              <a:rPr lang="en-US" dirty="0" err="1" smtClean="0"/>
              <a:t>Nvidia</a:t>
            </a:r>
            <a:r>
              <a:rPr lang="en-US" dirty="0" smtClean="0"/>
              <a:t>  (1.0x median)</a:t>
            </a:r>
          </a:p>
          <a:p>
            <a:endParaRPr lang="en-US" dirty="0"/>
          </a:p>
          <a:p>
            <a:r>
              <a:rPr lang="en-US" dirty="0" smtClean="0"/>
              <a:t>In some cases a slowdown (</a:t>
            </a:r>
            <a:r>
              <a:rPr lang="en-US" dirty="0" smtClean="0">
                <a:solidFill>
                  <a:srgbClr val="FF0000"/>
                </a:solidFill>
              </a:rPr>
              <a:t>0.22x</a:t>
            </a:r>
            <a:r>
              <a:rPr lang="en-US" dirty="0" smtClean="0"/>
              <a:t> on ARM)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0973" y="5480903"/>
            <a:ext cx="3409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Fine grained performance</a:t>
            </a:r>
            <a:br>
              <a:rPr lang="en-US" sz="2400" i="1" dirty="0" smtClean="0"/>
            </a:br>
            <a:r>
              <a:rPr lang="en-US" sz="2400" i="1" dirty="0" smtClean="0"/>
              <a:t>model for tuning needed!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765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82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/>
              <a:t>Portable </a:t>
            </a:r>
            <a:r>
              <a:rPr lang="en-US" sz="5500" b="1" dirty="0" smtClean="0"/>
              <a:t>GPU </a:t>
            </a:r>
            <a:r>
              <a:rPr lang="en-US" sz="5500" b="1" dirty="0"/>
              <a:t>Barrier </a:t>
            </a:r>
            <a:r>
              <a:rPr lang="en-US" sz="5500" b="1" dirty="0" err="1" smtClean="0"/>
              <a:t>Synchronisation</a:t>
            </a:r>
            <a:endParaRPr lang="en-US" sz="55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5505" y="1570008"/>
            <a:ext cx="10515600" cy="48493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u="sng" dirty="0">
              <a:solidFill>
                <a:schemeClr val="accent5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541855"/>
            <a:ext cx="10515600" cy="517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Designed a GPU inter-workgroup barrier portable under occupancy bound execution and OpenCL memory model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Evaluated on 8 GPUs (4 vendors)</a:t>
            </a:r>
          </a:p>
          <a:p>
            <a:endParaRPr lang="en-US" dirty="0"/>
          </a:p>
          <a:p>
            <a:r>
              <a:rPr lang="en-US" dirty="0" smtClean="0"/>
              <a:t>Nearly perfect recall on modern GPUs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Can provide substantial performance gains in applications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Try it out now!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github.com/mc-imperial/gpu_discovery_barrier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DC5-4E66-4314-B3F3-0126B626F3CF}" type="slidenum">
              <a:rPr lang="en-US" smtClean="0"/>
              <a:t>61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34" y="2615022"/>
            <a:ext cx="1670166" cy="167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Scheduling</a:t>
            </a:r>
          </a:p>
          <a:p>
            <a:pPr lvl="1"/>
            <a:endParaRPr lang="en-US" dirty="0"/>
          </a:p>
          <a:p>
            <a:r>
              <a:rPr lang="en-US" dirty="0"/>
              <a:t>Memory consistency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44852" y="226438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421" y="2265190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with 5 workgroups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35902" y="2264387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41946" y="2264387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2996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bound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2272" y="4157935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9019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9630" y="4157934"/>
            <a:ext cx="966158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44852" y="2264388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0597" y="2836821"/>
            <a:ext cx="25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orkgroup queue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421" y="2265190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with </a:t>
            </a:r>
            <a:r>
              <a:rPr lang="en-US" dirty="0" smtClean="0"/>
              <a:t>5 workgroups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35902" y="2264387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41946" y="2264387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9" y="570103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with 3 compute units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2996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9040" y="2264386"/>
            <a:ext cx="508950" cy="474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6012611" y="2363769"/>
            <a:ext cx="2976114" cy="1242073"/>
          </a:xfrm>
          <a:custGeom>
            <a:avLst/>
            <a:gdLst>
              <a:gd name="connsiteX0" fmla="*/ 0 w 3761117"/>
              <a:gd name="connsiteY0" fmla="*/ 146518 h 1242073"/>
              <a:gd name="connsiteX1" fmla="*/ 2380890 w 3761117"/>
              <a:gd name="connsiteY1" fmla="*/ 94759 h 1242073"/>
              <a:gd name="connsiteX2" fmla="*/ 3761117 w 3761117"/>
              <a:gd name="connsiteY2" fmla="*/ 1242073 h 124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117" h="1242073">
                <a:moveTo>
                  <a:pt x="0" y="146518"/>
                </a:moveTo>
                <a:cubicBezTo>
                  <a:pt x="877018" y="29342"/>
                  <a:pt x="1754037" y="-87833"/>
                  <a:pt x="2380890" y="94759"/>
                </a:cubicBezTo>
                <a:cubicBezTo>
                  <a:pt x="3007743" y="277351"/>
                  <a:pt x="3384430" y="759712"/>
                  <a:pt x="3761117" y="124207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1952</Words>
  <Application>Microsoft Office PowerPoint</Application>
  <PresentationFormat>Widescreen</PresentationFormat>
  <Paragraphs>968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Courier New</vt:lpstr>
      <vt:lpstr>Times New Roman</vt:lpstr>
      <vt:lpstr>Office Theme</vt:lpstr>
      <vt:lpstr>Portable Inter-workgroup Barrier Synchronisation for GPUs</vt:lpstr>
      <vt:lpstr>Barriers</vt:lpstr>
      <vt:lpstr>GPU programming</vt:lpstr>
      <vt:lpstr>GPU programming</vt:lpstr>
      <vt:lpstr>Inter-workgroup barrier</vt:lpstr>
      <vt:lpstr>Experimental results</vt:lpstr>
      <vt:lpstr>Challenges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Occupancy bound execution</vt:lpstr>
      <vt:lpstr>Recall of occupancy discovery</vt:lpstr>
      <vt:lpstr>Recall of occupancy discovery</vt:lpstr>
      <vt:lpstr>Our approach (scheduling)</vt:lpstr>
      <vt:lpstr>Our approach (scheduling)</vt:lpstr>
      <vt:lpstr>Our approach (scheduling)</vt:lpstr>
      <vt:lpstr>Our approach (scheduling)</vt:lpstr>
      <vt:lpstr>Finding occupant workgroups</vt:lpstr>
      <vt:lpstr>Finding occupant workgroups</vt:lpstr>
      <vt:lpstr>Finding occupant workgroups</vt:lpstr>
      <vt:lpstr>Finding occupant workgroups</vt:lpstr>
      <vt:lpstr>Finding occupant workgroups</vt:lpstr>
      <vt:lpstr>Finding occupant workgroups</vt:lpstr>
      <vt:lpstr>Finding occupant workgroups</vt:lpstr>
      <vt:lpstr>Recall of occupancy discovery</vt:lpstr>
      <vt:lpstr>Recall of occupancy discovery</vt:lpstr>
      <vt:lpstr>Recall of occupancy discovery</vt:lpstr>
      <vt:lpstr>Challenges</vt:lpstr>
      <vt:lpstr>Our approach (memory consistency)</vt:lpstr>
      <vt:lpstr>Our approach (memory consistency)</vt:lpstr>
      <vt:lpstr>Our approach (memory consistency)</vt:lpstr>
      <vt:lpstr>Barrier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Barrier memory consistency</vt:lpstr>
      <vt:lpstr>PowerPoint Presentation</vt:lpstr>
      <vt:lpstr>PowerPoint Presentation</vt:lpstr>
      <vt:lpstr>PowerPoint Presentation</vt:lpstr>
      <vt:lpstr>PowerPoint Presentation</vt:lpstr>
      <vt:lpstr>Barrier vs. multi-kernel</vt:lpstr>
      <vt:lpstr>Barrier vs. multi-kernel</vt:lpstr>
      <vt:lpstr>Barrier vs. multi-kernel</vt:lpstr>
      <vt:lpstr>Barrier vs. multi-kernel</vt:lpstr>
      <vt:lpstr>Portable GPU Barrier Synchronisation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135</cp:revision>
  <dcterms:created xsi:type="dcterms:W3CDTF">2016-04-22T11:26:36Z</dcterms:created>
  <dcterms:modified xsi:type="dcterms:W3CDTF">2016-11-21T17:03:14Z</dcterms:modified>
</cp:coreProperties>
</file>