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65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0343-E2E1-4552-893F-5AE898183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80E5A-C4DF-40C8-B43F-B0BFCD9A7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AD549-DE14-4A28-B058-C3BE00F6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E96E-B47E-48AD-B966-D2CCD447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7C1C4-0D23-4845-B459-670CF23D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8747-7ADB-4A29-BF36-A3774E9A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BFF50-A65F-445D-9FB7-6BDBDD93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232A-39FC-4AC7-A8EA-9E6B141D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D70D-D58A-4A1C-9816-FCE93887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6B401-A414-4509-B887-A477BA94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5A67C-8198-4173-9C11-9A3165CBE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FD178-6820-4208-8FB4-26E15BCF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EB00-79DA-4171-A336-18682FAC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5F82-F70E-4ED5-BD46-E55ACB46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72D5-81A0-4E0F-B821-47A7BCA2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0722-EB59-42E3-9E65-1EE4151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AD22-EB67-4518-AE5B-A17EEF72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DEFE-25E6-428A-A895-5B90353D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05CF-C250-406A-8197-B6C3217A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44A5-E0F5-4ED9-9CA6-BC622486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5754-5963-43A3-AD30-2F6B9FB0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6C21C-F218-43F4-92A5-52CB98E64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2C6D-981B-435D-9BCD-75BB821B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422C-DDBD-4CFC-A17B-9B7259A1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4F73-2A59-4DC7-A65A-3C952CDE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51A4-B1CA-454F-A197-ABB2E0C5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17AB-B4EB-4EE2-A731-35021AFC2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1B245-CCAA-4C67-9F7F-B0760B6D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5ED1A-D2FE-47D5-84B3-DB414CB1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4099D-EE94-4130-85EE-FE6AC2E3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43D1A-C7AD-4B9E-8214-92FE77AE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3DAD-D872-466A-847A-3E0F4675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6A928-EAC4-4682-A5ED-5DC198935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7DABF-DD99-4C7A-BAF4-D10F83A0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2717A-44C6-4B9E-A468-678FD877E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98EEF-105F-44C3-A723-7EDEF638C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F6849-A122-4CF6-B93D-3D8621A5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9BB23-BF51-4B2E-9786-00C09DFE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61256-5A75-4EBE-AA26-BE570724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2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C310-D349-4243-AE44-8DC91CE7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8881E-634A-4437-89E4-4158A041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4DD76-F9CE-4665-B627-9C1FF91C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53230-0F12-4AE6-8D15-63D4223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05C26-C93F-483D-A332-AEA97618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27C92-DF7D-44A3-B53A-C78314D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B2A3-2BB9-4345-8DAC-1A532F69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920D-4972-4B05-86D3-8C68DA8D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8D2A-D293-48B0-9CDD-28CC80F1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6FC5-41BE-42A2-8023-7A74F386C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6826E-F471-4E79-8F82-5542A7B6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7E11F-37E7-4859-AA27-9F5C120C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AF9AF-2BE9-4433-BC11-BDCAC153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8A1B-2E36-41BF-A673-F0B0A755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D799-9F31-4713-9FE0-9384BD9B3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586D9-7C40-4F05-94B5-FE3601384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11D4B-B2E1-44B2-9DFB-2D48C207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D23B5-0FB6-4B0C-83B3-1DC96689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D7FF5-86E0-4FFD-8D50-1C3A8E47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9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E5D7C-A723-4835-83FA-B9DB8188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98CB-9477-4E93-B864-FAE06718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B8536-B2BB-4B2D-8A26-6F2C94E2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D162-C784-4B64-AC04-512CB78B73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38C1-43A5-4F30-BBB2-29A1562BC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5895-CDD8-44EA-B335-3B4E588C2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0687-02C1-4D45-93AC-9B961C420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1B3E-3BCC-4A1B-BF73-A68EFDFD9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382CE-0F9D-4066-8E63-734386DF5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3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ACDE-36CF-4383-8092-B63A848E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F241-8CA5-43CC-BDDB-78B88A5D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something without</a:t>
            </a:r>
            <a:br>
              <a:rPr lang="en-US" dirty="0"/>
            </a:br>
            <a:r>
              <a:rPr lang="en-US" dirty="0"/>
              <a:t>needing any human input</a:t>
            </a:r>
          </a:p>
          <a:p>
            <a:r>
              <a:rPr lang="en-US" dirty="0"/>
              <a:t>A normal step. Most common.</a:t>
            </a:r>
          </a:p>
          <a:p>
            <a:r>
              <a:rPr lang="en-US" dirty="0"/>
              <a:t>Can have MANY INPUTS</a:t>
            </a:r>
          </a:p>
          <a:p>
            <a:r>
              <a:rPr lang="en-US" dirty="0"/>
              <a:t>Can have ONE OUTPUT</a:t>
            </a:r>
          </a:p>
          <a:p>
            <a:endParaRPr lang="en-US" dirty="0"/>
          </a:p>
          <a:p>
            <a:r>
              <a:rPr lang="en-US" dirty="0"/>
              <a:t>Commonly confused with I/O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8551C-0CE7-4DFD-AD7E-6D3F6DA2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9180"/>
            <a:ext cx="5257800" cy="42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5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D44D-A8B5-4B23-893C-E28DA9D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/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457F-74DD-40D9-8DA0-D28F3164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human input OR</a:t>
            </a:r>
            <a:br>
              <a:rPr lang="en-US" dirty="0"/>
            </a:br>
            <a:r>
              <a:rPr lang="en-US" dirty="0"/>
              <a:t>gives human output</a:t>
            </a:r>
          </a:p>
          <a:p>
            <a:r>
              <a:rPr lang="en-US" dirty="0"/>
              <a:t>Can have MANY INPUTS</a:t>
            </a:r>
          </a:p>
          <a:p>
            <a:r>
              <a:rPr lang="en-US" dirty="0"/>
              <a:t>Can have ONE OUTPUT</a:t>
            </a:r>
          </a:p>
          <a:p>
            <a:endParaRPr lang="en-US" dirty="0"/>
          </a:p>
          <a:p>
            <a:r>
              <a:rPr lang="en-US" dirty="0"/>
              <a:t>Most frequently confused</a:t>
            </a:r>
            <a:br>
              <a:rPr lang="en-US" dirty="0"/>
            </a:br>
            <a:r>
              <a:rPr lang="en-US" dirty="0"/>
              <a:t>with Process 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12014-BE30-407E-9B11-534C900B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9180"/>
            <a:ext cx="5257800" cy="42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70FC-61D7-4253-B1FE-E4AC9D93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CAB1-4530-4F7D-9BA2-CDBA88C0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flow of a chart by checking</a:t>
            </a:r>
            <a:br>
              <a:rPr lang="en-US" dirty="0"/>
            </a:br>
            <a:r>
              <a:rPr lang="en-US" dirty="0"/>
              <a:t>a condition and making a decision</a:t>
            </a:r>
          </a:p>
          <a:p>
            <a:r>
              <a:rPr lang="en-US" dirty="0"/>
              <a:t>You know them as “if statements”</a:t>
            </a:r>
          </a:p>
          <a:p>
            <a:pPr lvl="1"/>
            <a:r>
              <a:rPr lang="en-US" dirty="0"/>
              <a:t>But they are also while and for loops,</a:t>
            </a:r>
            <a:br>
              <a:rPr lang="en-US" dirty="0"/>
            </a:br>
            <a:r>
              <a:rPr lang="en-US" dirty="0"/>
              <a:t>among other uses</a:t>
            </a:r>
          </a:p>
          <a:p>
            <a:r>
              <a:rPr lang="en-US" dirty="0"/>
              <a:t>Can have MANY INPUTS</a:t>
            </a:r>
          </a:p>
          <a:p>
            <a:r>
              <a:rPr lang="en-US" dirty="0">
                <a:highlight>
                  <a:srgbClr val="FFFF00"/>
                </a:highlight>
              </a:rPr>
              <a:t>MUST HAVE AT LEAST TWO OUTPUTS</a:t>
            </a:r>
          </a:p>
          <a:p>
            <a:r>
              <a:rPr lang="en-US" dirty="0"/>
              <a:t>Output arrows must be labelled as</a:t>
            </a:r>
            <a:br>
              <a:rPr lang="en-US" dirty="0"/>
            </a:br>
            <a:r>
              <a:rPr lang="en-US" dirty="0"/>
              <a:t>the condition it represents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FBD65-898A-4853-B919-AE4F7DDC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9179"/>
            <a:ext cx="5257800" cy="42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5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7146-00F6-4BF6-A0CE-2E2DD7F0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common shapes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CC6AD6-7831-4E8D-9ADE-D840F9778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610644"/>
            <a:ext cx="4724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8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3822-3075-48B6-B068-D6142DB8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the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03F4-6458-4F12-8215-8E799183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will I use them most?</a:t>
            </a:r>
          </a:p>
          <a:p>
            <a:pPr lvl="1"/>
            <a:r>
              <a:rPr lang="en-US" dirty="0"/>
              <a:t>Large projects with a team</a:t>
            </a:r>
          </a:p>
          <a:p>
            <a:pPr lvl="1"/>
            <a:r>
              <a:rPr lang="en-US" dirty="0"/>
              <a:t>Small feature addon “whitepapers” (a paper explaining what your plan is)</a:t>
            </a:r>
          </a:p>
          <a:p>
            <a:r>
              <a:rPr lang="en-US" dirty="0"/>
              <a:t>Does the flow chart get edited when adding features?</a:t>
            </a:r>
          </a:p>
          <a:p>
            <a:pPr lvl="1"/>
            <a:r>
              <a:rPr lang="en-US" dirty="0"/>
              <a:t>Only if it effects the core flow of the program.</a:t>
            </a:r>
          </a:p>
          <a:p>
            <a:pPr lvl="1"/>
            <a:r>
              <a:rPr lang="en-US" dirty="0"/>
              <a:t>Otherwise it will probably be a whitepaper</a:t>
            </a:r>
          </a:p>
          <a:p>
            <a:r>
              <a:rPr lang="en-US" dirty="0"/>
              <a:t>What if it’s a HUGE project?</a:t>
            </a:r>
          </a:p>
          <a:p>
            <a:pPr lvl="1"/>
            <a:r>
              <a:rPr lang="en-US" dirty="0"/>
              <a:t>This is where JUMPS/SUBROUTINES come into play</a:t>
            </a:r>
          </a:p>
          <a:p>
            <a:pPr lvl="1"/>
            <a:r>
              <a:rPr lang="en-US" dirty="0"/>
              <a:t>Abstraction is used to represent many small steps as one big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2E6A-32B3-4712-9F83-88CF2C68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Jumps: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11C040-2FD1-4B96-9B7F-D1C613A88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380" y="1825625"/>
            <a:ext cx="5407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5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2E6A-32B3-4712-9F83-88CF2C68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Abstractions: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A9766B-44AA-4663-BAA7-50CC59CE5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5" y="3363119"/>
            <a:ext cx="83248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DD50-37B1-4263-838D-5DD99B7A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have multiple routines?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07CB-DCE4-48A2-BD55-73EEC952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just make multiple flowcharts or jumps, </a:t>
            </a:r>
            <a:r>
              <a:rPr lang="en-US" dirty="0" err="1"/>
              <a:t>ya</a:t>
            </a:r>
            <a:r>
              <a:rPr lang="en-US" dirty="0"/>
              <a:t> dingus.</a:t>
            </a:r>
          </a:p>
        </p:txBody>
      </p:sp>
    </p:spTree>
    <p:extLst>
      <p:ext uri="{BB962C8B-B14F-4D97-AF65-F5344CB8AC3E}">
        <p14:creationId xmlns:p14="http://schemas.microsoft.com/office/powerpoint/2010/main" val="21878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99D4-FC2C-4C48-A0CE-1D69C7B7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flow charts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EDEE-6997-4EAB-BD0D-17B01AEBA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glad you asked.</a:t>
            </a:r>
          </a:p>
        </p:txBody>
      </p:sp>
    </p:spTree>
    <p:extLst>
      <p:ext uri="{BB962C8B-B14F-4D97-AF65-F5344CB8AC3E}">
        <p14:creationId xmlns:p14="http://schemas.microsoft.com/office/powerpoint/2010/main" val="342364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F810-F6AE-4BC0-B426-67011E2A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Flow Chart?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B61B-A564-492E-B1D6-A3DBAF0A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graphical representation of a routine/process</a:t>
            </a:r>
          </a:p>
          <a:p>
            <a:r>
              <a:rPr lang="en-US" dirty="0"/>
              <a:t>Made of pure logic to avoid ambiguity</a:t>
            </a:r>
          </a:p>
          <a:p>
            <a:pPr lvl="1"/>
            <a:r>
              <a:rPr lang="en-US" dirty="0"/>
              <a:t>TRUE and FALSE only</a:t>
            </a:r>
          </a:p>
          <a:p>
            <a:r>
              <a:rPr lang="en-US" dirty="0"/>
              <a:t>Are great for outlining how a program will be coded</a:t>
            </a:r>
          </a:p>
          <a:p>
            <a:r>
              <a:rPr lang="en-US" dirty="0"/>
              <a:t>Are great for showing “what do I do, and when?”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1345-D2C7-48F7-9D2F-9CCD4B6D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go through processes every day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BF3F78-6A64-4F8F-AD02-E8ED712D1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2667794"/>
            <a:ext cx="9639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80E3-3CA6-42F2-BBFC-8EB05EBA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used outside of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C7FD-78EC-4AEF-A71D-48C8C69B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Yes! All of the time!</a:t>
            </a:r>
          </a:p>
          <a:p>
            <a:r>
              <a:rPr lang="en-US" dirty="0"/>
              <a:t>Technicians use them to troubleshoot problems.</a:t>
            </a:r>
          </a:p>
          <a:p>
            <a:pPr lvl="1"/>
            <a:r>
              <a:rPr lang="en-US" dirty="0"/>
              <a:t>If your computer won’t turn on, what’s the first thing you check?</a:t>
            </a:r>
          </a:p>
          <a:p>
            <a:pPr lvl="1"/>
            <a:r>
              <a:rPr lang="en-US" dirty="0"/>
              <a:t>If that thing is ok, then what do you check next?</a:t>
            </a:r>
          </a:p>
          <a:p>
            <a:r>
              <a:rPr lang="en-US" dirty="0"/>
              <a:t>Businesses use them to outline protocols and policies.</a:t>
            </a:r>
          </a:p>
          <a:p>
            <a:pPr lvl="1"/>
            <a:r>
              <a:rPr lang="en-US" dirty="0"/>
              <a:t>If an engineer wants to buy something, how does his boss approve it, how does management pay for it, and how does shipping now to deliver it to him?</a:t>
            </a:r>
          </a:p>
          <a:p>
            <a:r>
              <a:rPr lang="en-US" dirty="0"/>
              <a:t>Customer Service reps use them to help you with your problems.</a:t>
            </a:r>
          </a:p>
          <a:p>
            <a:r>
              <a:rPr lang="en-US" dirty="0"/>
              <a:t>Dungeon Masters use them to organize the effects of events in their worlds.</a:t>
            </a:r>
          </a:p>
        </p:txBody>
      </p:sp>
    </p:spTree>
    <p:extLst>
      <p:ext uri="{BB962C8B-B14F-4D97-AF65-F5344CB8AC3E}">
        <p14:creationId xmlns:p14="http://schemas.microsoft.com/office/powerpoint/2010/main" val="178702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9B7E-7636-4A8F-B252-06F391F2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programmer…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4FA4-3B13-4428-8BEC-DEAFAF17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I use them frequently?</a:t>
            </a:r>
          </a:p>
          <a:p>
            <a:pPr lvl="1"/>
            <a:r>
              <a:rPr lang="en-US" dirty="0"/>
              <a:t>Yes, in large software development companies where teams are common.</a:t>
            </a:r>
          </a:p>
          <a:p>
            <a:r>
              <a:rPr lang="en-US" dirty="0"/>
              <a:t>Do I have to write one before every program?</a:t>
            </a:r>
          </a:p>
          <a:p>
            <a:pPr lvl="1"/>
            <a:r>
              <a:rPr lang="en-US" dirty="0"/>
              <a:t>No, but it’s highly recommended for large projects with more than one programmer.</a:t>
            </a:r>
          </a:p>
        </p:txBody>
      </p:sp>
    </p:spTree>
    <p:extLst>
      <p:ext uri="{BB962C8B-B14F-4D97-AF65-F5344CB8AC3E}">
        <p14:creationId xmlns:p14="http://schemas.microsoft.com/office/powerpoint/2010/main" val="59181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F69E-D3B6-490F-834C-128D5A14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other ways to write flow charts?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4B9A-BEE1-4120-A3D0-B26ADDC6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Flowcharts are just symbols connected by arrows.</a:t>
            </a:r>
          </a:p>
          <a:p>
            <a:r>
              <a:rPr lang="en-US" dirty="0"/>
              <a:t>Most flowcharts use the same common convention, but each is tailored to its purpose.</a:t>
            </a:r>
          </a:p>
          <a:p>
            <a:r>
              <a:rPr lang="en-US" dirty="0"/>
              <a:t>Almost all flow charts use the same 4-8 symbols, but there are potentially infinite symbols, depending on your case.</a:t>
            </a:r>
          </a:p>
          <a:p>
            <a:r>
              <a:rPr lang="en-US" dirty="0"/>
              <a:t>Readability is key. I always avoid making arrows jump over other arrows.</a:t>
            </a:r>
          </a:p>
        </p:txBody>
      </p:sp>
    </p:spTree>
    <p:extLst>
      <p:ext uri="{BB962C8B-B14F-4D97-AF65-F5344CB8AC3E}">
        <p14:creationId xmlns:p14="http://schemas.microsoft.com/office/powerpoint/2010/main" val="11410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B23-55C0-45F4-9BC5-70F9C2AF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software can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8E9A-B98D-4815-9601-E85413C6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Visio, because the school pays for it.</a:t>
            </a:r>
          </a:p>
          <a:p>
            <a:r>
              <a:rPr lang="en-US" dirty="0"/>
              <a:t>LibreOffice Draw is open source and free.</a:t>
            </a:r>
          </a:p>
          <a:p>
            <a:r>
              <a:rPr lang="en-US" dirty="0"/>
              <a:t>code2flow.com converts </a:t>
            </a:r>
            <a:r>
              <a:rPr lang="en-US" dirty="0" err="1"/>
              <a:t>javascriptish</a:t>
            </a:r>
            <a:r>
              <a:rPr lang="en-US" dirty="0"/>
              <a:t> to a flowchart.</a:t>
            </a:r>
          </a:p>
          <a:p>
            <a:r>
              <a:rPr lang="en-US" dirty="0"/>
              <a:t>There are many online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972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0721-5342-4044-8065-7BF037B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shapes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AD0B9A-5923-4FD6-97F6-D48F3177B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1877219"/>
            <a:ext cx="5524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140A-A311-48ED-A505-5A7D2443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/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5DE1-C868-49F8-8C77-31A32DE4E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is beginning or ending</a:t>
            </a:r>
          </a:p>
          <a:p>
            <a:r>
              <a:rPr lang="en-US" dirty="0">
                <a:highlight>
                  <a:srgbClr val="FFFF00"/>
                </a:highlight>
              </a:rPr>
              <a:t>Can have ONE OUTPUT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and NO INPUTS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XOR…</a:t>
            </a:r>
            <a:br>
              <a:rPr lang="en-US" dirty="0"/>
            </a:b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Can have MANY INPUTS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and NOT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F8152-A7B9-4FBA-A65D-B737832DA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9180"/>
            <a:ext cx="5257800" cy="42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04A876-FC6D-4B8E-A419-E16BC6D38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6C1949-A7A2-414E-A574-FA7BC7BAE1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FC3669-0D37-49F7-8EF5-8E8E72EADC5E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cc9255bc-4d99-4f42-bba5-857cbcc6e725"/>
    <ds:schemaRef ds:uri="fc2bff61-6a31-4c51-9f32-b9bba46405e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607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Flow Charts</vt:lpstr>
      <vt:lpstr>What is a Flow Chart?</vt:lpstr>
      <vt:lpstr>You go through processes every day</vt:lpstr>
      <vt:lpstr>Are they used outside of coding?</vt:lpstr>
      <vt:lpstr>As a programmer…</vt:lpstr>
      <vt:lpstr>Are there other ways to write flow charts?</vt:lpstr>
      <vt:lpstr>What software can I use?</vt:lpstr>
      <vt:lpstr>The shapes</vt:lpstr>
      <vt:lpstr>Start / End</vt:lpstr>
      <vt:lpstr>Process Step</vt:lpstr>
      <vt:lpstr>Input / Output</vt:lpstr>
      <vt:lpstr>Decision Step</vt:lpstr>
      <vt:lpstr>Other common shapes</vt:lpstr>
      <vt:lpstr>Going back to the questions…</vt:lpstr>
      <vt:lpstr>Using Jumps:</vt:lpstr>
      <vt:lpstr>Abstractions:</vt:lpstr>
      <vt:lpstr>What if I have multiple routines?</vt:lpstr>
      <vt:lpstr>How to convert flow charts to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Charts</dc:title>
  <dc:creator>Mr. Smith</dc:creator>
  <cp:lastModifiedBy>Mr. Smith</cp:lastModifiedBy>
  <cp:revision>8</cp:revision>
  <dcterms:created xsi:type="dcterms:W3CDTF">2022-01-04T20:50:55Z</dcterms:created>
  <dcterms:modified xsi:type="dcterms:W3CDTF">2022-01-04T21:56:35Z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