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9FE-824C-4358-8251-B5F39C5F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A2CF-F4C8-46FB-9B90-C23C2C66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F06E-4C55-4F9D-99A9-10FD44FE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78-13AF-4EA2-9549-B29629A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9641-90F4-40F2-90ED-7A31140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1B3-0278-4025-83E3-E277FEF2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34006-5028-4945-A6D8-B487A05E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8AA8-0F6E-4C16-BEB1-6AFA2D62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0D7B-E7F6-4504-A9B2-04E6BDA2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AD0D-6E2C-487C-968A-8944BFC3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8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61E90-A4AF-4447-9E7F-12BE8422F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ADB4A-45D7-48C1-A2A2-54956C84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6C74-35C6-4B41-B3EB-44E683F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DB5D-F4E6-4502-9BB5-64DD658D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977E-1018-4EBB-A192-8A1BBA97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8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C975-BCE7-4DE7-BEAE-9BB15E5F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A28-3312-4685-BBE5-6D6EF034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E688-1136-40CC-923D-631E35D2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7DD24-75D2-48EB-AD6B-29DA0B95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1495-CD72-444C-AD4E-5B221380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811-CB1B-43A2-A55D-19DBA7E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00546-58A6-49CE-A64A-22FC26C7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5F4F-2617-4FAC-BD9E-2D4A96A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4621-6982-48B5-A8B1-AA316A54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1DCC-98C7-4BD3-B63C-1FACD050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2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F60F-ABFA-4381-8B8B-625A96CB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B15C-7ADE-4BBC-8076-13D2F230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210C-C527-41A5-B4BD-E95B4758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864C-62A8-4ED6-863D-C9EF9D84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8881C-B457-4708-B8D3-EFD35EC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A9A3-7124-4A55-AA1B-91EF041B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CA2-D53D-44E5-A273-221628F8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52B4-8D5D-4C30-B0FE-614897F4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1C302-C8C4-4D00-90D1-DD6A41DE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F5EF0-C128-483D-93E3-617D16C0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0242B-8F71-4558-8C8B-F366D7E93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C164B-5FA3-4737-891F-FFA87A18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E88BC-84B5-4A33-8B75-063C516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4B1AA-B682-477F-B454-5AD51C85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FE79-F340-429B-B6E2-6D8D32AE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5F049-F90C-4669-BA08-24839BC6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1B683-2F05-4C20-8D74-C8A3165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0158-57A8-4C55-BEFA-036B6B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8AE63-BEFF-4A10-BC78-FD7EAC59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87CE-BCB6-4D7A-99C4-4DDCCF9A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91921-526A-45FC-A0B6-39080CE2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DF61-47FB-436A-A211-BDB27EC0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386C-FF8E-42DA-8925-61276544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9088C-33CD-4E81-908E-C96CF2A5D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4CC8-9ACD-4AD3-A6C0-C9724ADB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EB60B-4315-464A-A404-528AF645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B01C-2655-4CBA-9720-331123B3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23C-3776-4B0F-A9DA-D63BC599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76CE4-F78D-43B0-BEBE-727DE752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F7A5-6963-42B8-A263-288B6D68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ACAEC-E937-4C1D-819A-48B93F63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8D8CF-F597-4884-9969-0F9F3646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4EF6-E394-4653-93F4-C9C2AC8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3A3C8-8AC8-41AE-BB96-A947F900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389E-CE33-43F0-9ED0-BACBA338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0A82-E55D-4843-89FE-B2FBE23F8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C9A3-60D3-4DD8-9222-4AB011B3015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10D8-5F08-4C64-964D-BF3CF0F72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0306-CC26-4D92-B8E1-B2577D38F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087D-94CA-41ED-89E9-881BC33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F938-9EF4-490F-A4C0-AD2F44AF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Meritocracy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48F8-5E5A-41CF-A61A-21A4CFB78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60829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BC0-A4EA-41C3-8245-F7D75B7B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pick your coworkers?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A579-47C4-4422-9C01-D3A72814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said you couldn’t “in the real world”</a:t>
            </a:r>
          </a:p>
          <a:p>
            <a:pPr marL="457200" lvl="1" indent="0">
              <a:buNone/>
            </a:pPr>
            <a:r>
              <a:rPr lang="en-US" dirty="0"/>
              <a:t>(Equality)</a:t>
            </a:r>
          </a:p>
          <a:p>
            <a:r>
              <a:rPr lang="en-US" dirty="0"/>
              <a:t>You can leave for a new job, right?</a:t>
            </a:r>
          </a:p>
          <a:p>
            <a:r>
              <a:rPr lang="en-US" dirty="0"/>
              <a:t>But you have to be picked by the people already in the new job.</a:t>
            </a:r>
          </a:p>
        </p:txBody>
      </p:sp>
    </p:spTree>
    <p:extLst>
      <p:ext uri="{BB962C8B-B14F-4D97-AF65-F5344CB8AC3E}">
        <p14:creationId xmlns:p14="http://schemas.microsoft.com/office/powerpoint/2010/main" val="5411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8DAF-3088-43B5-B61E-77D4B6F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“top” pick their team/project?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CE98-042E-40F8-8F3F-C3FED329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really think people would pick their friends, even if it meant they had a worse chance of getting a good grade?</a:t>
            </a:r>
          </a:p>
          <a:p>
            <a:r>
              <a:rPr lang="en-US" dirty="0"/>
              <a:t>Do you really think the people most capable of achieving great work will pick the easiest jobs?</a:t>
            </a:r>
          </a:p>
          <a:p>
            <a:r>
              <a:rPr lang="en-US" dirty="0"/>
              <a:t>Do you think that either of these strategies will allow those on “top” to remain there?</a:t>
            </a:r>
          </a:p>
        </p:txBody>
      </p:sp>
    </p:spTree>
    <p:extLst>
      <p:ext uri="{BB962C8B-B14F-4D97-AF65-F5344CB8AC3E}">
        <p14:creationId xmlns:p14="http://schemas.microsoft.com/office/powerpoint/2010/main" val="200602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4A89-06D0-4194-A8CF-2945D8A7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meritocracy?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116B-690C-4588-B942-93286D15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abstract concepts are difficult to define precisely.</a:t>
            </a:r>
          </a:p>
          <a:p>
            <a:r>
              <a:rPr lang="en-US" dirty="0"/>
              <a:t>It is the general belief that jobs should be assigned to the people who have proven themselves the most capable of doing them.</a:t>
            </a:r>
          </a:p>
          <a:p>
            <a:pPr lvl="1"/>
            <a:r>
              <a:rPr lang="en-US" dirty="0"/>
              <a:t>Sometimes it means giving more money to those best at a job, or for jobs that are much more difficult to do.</a:t>
            </a:r>
          </a:p>
          <a:p>
            <a:pPr lvl="1"/>
            <a:r>
              <a:rPr lang="en-US" dirty="0"/>
              <a:t>Sometimes it means giving the most resources to certain jobs/departments.</a:t>
            </a:r>
          </a:p>
        </p:txBody>
      </p:sp>
    </p:spTree>
    <p:extLst>
      <p:ext uri="{BB962C8B-B14F-4D97-AF65-F5344CB8AC3E}">
        <p14:creationId xmlns:p14="http://schemas.microsoft.com/office/powerpoint/2010/main" val="4505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8C9-F761-460C-B814-4F345608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like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DF7F-4A7A-472C-B159-471D7BEE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good for capitalism!</a:t>
            </a:r>
          </a:p>
          <a:p>
            <a:pPr lvl="1"/>
            <a:r>
              <a:rPr lang="en-US" dirty="0"/>
              <a:t>People will compete to make as much money as they can, ensuring everyone is being the most productive they can.</a:t>
            </a:r>
          </a:p>
          <a:p>
            <a:r>
              <a:rPr lang="en-US" dirty="0"/>
              <a:t>It fits well into hierarchal systems</a:t>
            </a:r>
          </a:p>
          <a:p>
            <a:pPr lvl="1"/>
            <a:r>
              <a:rPr lang="en-US" dirty="0"/>
              <a:t>Many animals, humans included, will sort themselves into a “pecking” order naturally.</a:t>
            </a:r>
          </a:p>
          <a:p>
            <a:r>
              <a:rPr lang="en-US" dirty="0"/>
              <a:t>People feel a sense of justice</a:t>
            </a:r>
          </a:p>
          <a:p>
            <a:pPr lvl="1"/>
            <a:r>
              <a:rPr lang="en-US" dirty="0"/>
              <a:t>You get rewarded and recognized for your hard work and accomplishments.</a:t>
            </a:r>
          </a:p>
          <a:p>
            <a:r>
              <a:rPr lang="en-US" dirty="0"/>
              <a:t>These opinions support “equality”</a:t>
            </a:r>
          </a:p>
        </p:txBody>
      </p:sp>
    </p:spTree>
    <p:extLst>
      <p:ext uri="{BB962C8B-B14F-4D97-AF65-F5344CB8AC3E}">
        <p14:creationId xmlns:p14="http://schemas.microsoft.com/office/powerpoint/2010/main" val="24440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9469-E1AC-455F-9A08-9E49C4C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dislike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B362-4D9B-405F-8074-5A84FBC0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good for capitalism</a:t>
            </a:r>
          </a:p>
          <a:p>
            <a:pPr lvl="1"/>
            <a:r>
              <a:rPr lang="en-US" dirty="0"/>
              <a:t>People are forced to compete to </a:t>
            </a:r>
            <a:r>
              <a:rPr lang="en-US" i="1" dirty="0"/>
              <a:t>survive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Everyone should be paid the same for doing their best, not doing THE best.</a:t>
            </a:r>
          </a:p>
          <a:p>
            <a:pPr lvl="1"/>
            <a:r>
              <a:rPr lang="en-US" dirty="0"/>
              <a:t>What happens to those who are good people who help a lot, but are bad at holding a job for reasons unrelated to jobs?</a:t>
            </a:r>
          </a:p>
          <a:p>
            <a:r>
              <a:rPr lang="en-US" dirty="0"/>
              <a:t>It fits well into hierarchal systems</a:t>
            </a:r>
          </a:p>
          <a:p>
            <a:pPr lvl="1"/>
            <a:r>
              <a:rPr lang="en-US" dirty="0"/>
              <a:t>People obtain authority over other people that may be undue.</a:t>
            </a:r>
          </a:p>
          <a:p>
            <a:r>
              <a:rPr lang="en-US" dirty="0"/>
              <a:t>People feel a sense of injustice</a:t>
            </a:r>
          </a:p>
          <a:p>
            <a:pPr lvl="1"/>
            <a:r>
              <a:rPr lang="en-US" dirty="0"/>
              <a:t>Many people believe jobs are assigned because of human bias, and not because of their actual merit.</a:t>
            </a:r>
          </a:p>
          <a:p>
            <a:r>
              <a:rPr lang="en-US" dirty="0"/>
              <a:t>These opinions support “equity”</a:t>
            </a:r>
          </a:p>
        </p:txBody>
      </p:sp>
    </p:spTree>
    <p:extLst>
      <p:ext uri="{BB962C8B-B14F-4D97-AF65-F5344CB8AC3E}">
        <p14:creationId xmlns:p14="http://schemas.microsoft.com/office/powerpoint/2010/main" val="34799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200B-256B-46E6-B434-9FF54AB9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“successful”?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AF30-3B79-42BE-9695-80C05D10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“top” student?</a:t>
            </a:r>
          </a:p>
          <a:p>
            <a:r>
              <a:rPr lang="en-US" dirty="0"/>
              <a:t>What is a “bottom” student?</a:t>
            </a:r>
          </a:p>
          <a:p>
            <a:r>
              <a:rPr lang="en-US" dirty="0"/>
              <a:t>Are grades and accurate reflection of your ability, knowledge, or value as a skilled worker?</a:t>
            </a:r>
          </a:p>
          <a:p>
            <a:r>
              <a:rPr lang="en-US" dirty="0"/>
              <a:t>Should you be graded on:</a:t>
            </a:r>
          </a:p>
          <a:p>
            <a:pPr lvl="1"/>
            <a:r>
              <a:rPr lang="en-US" dirty="0"/>
              <a:t>Doing THE best in class?</a:t>
            </a:r>
          </a:p>
          <a:p>
            <a:pPr lvl="1"/>
            <a:r>
              <a:rPr lang="en-US" dirty="0"/>
              <a:t>Doing YOUR best in class?</a:t>
            </a:r>
          </a:p>
        </p:txBody>
      </p:sp>
    </p:spTree>
    <p:extLst>
      <p:ext uri="{BB962C8B-B14F-4D97-AF65-F5344CB8AC3E}">
        <p14:creationId xmlns:p14="http://schemas.microsoft.com/office/powerpoint/2010/main" val="41275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BF34-5A5A-4C8A-8727-0B0BE861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“Struggling”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66A0-8B61-4C62-8785-A704F2A0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you equated “bottom” with “struggling”</a:t>
            </a:r>
          </a:p>
          <a:p>
            <a:r>
              <a:rPr lang="en-US" dirty="0"/>
              <a:t>Most of you also said those who are doing well should help those are struggling, but are you </a:t>
            </a:r>
            <a:r>
              <a:rPr lang="en-US" i="1" dirty="0"/>
              <a:t>obligated</a:t>
            </a:r>
            <a:r>
              <a:rPr lang="en-US" dirty="0"/>
              <a:t> to do this?</a:t>
            </a:r>
          </a:p>
          <a:p>
            <a:r>
              <a:rPr lang="en-US" dirty="0"/>
              <a:t>Most of you also said a team member should be removed if they aren’t putting in enough effort.</a:t>
            </a:r>
          </a:p>
          <a:p>
            <a:r>
              <a:rPr lang="en-US" dirty="0"/>
              <a:t>Isn’t the reason for low grades always not enough effort?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Codecademy</a:t>
            </a:r>
            <a:r>
              <a:rPr lang="en-US" dirty="0"/>
              <a:t> particularly hard?</a:t>
            </a:r>
          </a:p>
          <a:p>
            <a:pPr lvl="1"/>
            <a:r>
              <a:rPr lang="en-US" dirty="0"/>
              <a:t>I give you all of the answers each week in a lesson, right?</a:t>
            </a:r>
          </a:p>
          <a:p>
            <a:pPr lvl="1"/>
            <a:r>
              <a:rPr lang="en-US" dirty="0"/>
              <a:t>Could you spend more time on your Notebooks?</a:t>
            </a:r>
          </a:p>
          <a:p>
            <a:pPr lvl="1"/>
            <a:r>
              <a:rPr lang="en-US" dirty="0"/>
              <a:t>Do you need to know anything to complete a reflection?</a:t>
            </a:r>
          </a:p>
          <a:p>
            <a:pPr lvl="1"/>
            <a:r>
              <a:rPr lang="en-US" dirty="0"/>
              <a:t>The #1 factor in poor grades is DocPacs not turned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CAEA-E028-440C-82E6-2EE81039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1D90-F4C6-46DC-958E-688FA0B2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a fry cook, a mailman, Mr. Stearns, and a rocket scientist all work on the same project at NASA?</a:t>
            </a:r>
          </a:p>
          <a:p>
            <a:r>
              <a:rPr lang="en-US" dirty="0"/>
              <a:t>Should a fry cook, a mailman, Mr. Stearns, and a rocket scientist all work on the same line at a McDonald’s?</a:t>
            </a:r>
          </a:p>
          <a:p>
            <a:r>
              <a:rPr lang="en-US" dirty="0"/>
              <a:t>Should a crappy rocket scientist, an ok rocket scientist, and a good rocket scientist all work on the same project to save the earth from an incoming asteroid?</a:t>
            </a:r>
          </a:p>
          <a:p>
            <a:r>
              <a:rPr lang="en-US" dirty="0"/>
              <a:t>A chain is only as strong as the weakest link.</a:t>
            </a:r>
          </a:p>
          <a:p>
            <a:r>
              <a:rPr lang="en-US" dirty="0"/>
              <a:t>I’m actually a doodoo programmer…</a:t>
            </a:r>
          </a:p>
          <a:p>
            <a:r>
              <a:rPr lang="en-US" dirty="0"/>
              <a:t>… which makes me a perfect teacher.</a:t>
            </a:r>
          </a:p>
        </p:txBody>
      </p:sp>
    </p:spTree>
    <p:extLst>
      <p:ext uri="{BB962C8B-B14F-4D97-AF65-F5344CB8AC3E}">
        <p14:creationId xmlns:p14="http://schemas.microsoft.com/office/powerpoint/2010/main" val="33714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52FB-9156-43E9-BC77-73099A01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0B88-B0B9-4837-B5CC-BFFD4D6E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invest your time in your team, bringing them up to speed with you can help you later (altruism, cooperative game theory)</a:t>
            </a:r>
          </a:p>
          <a:p>
            <a:pPr lvl="1"/>
            <a:r>
              <a:rPr lang="en-US" dirty="0"/>
              <a:t>If we gave infrastructure to Africa, we can have more batteries</a:t>
            </a:r>
          </a:p>
          <a:p>
            <a:r>
              <a:rPr lang="en-US" dirty="0"/>
              <a:t>There’s no guarantee you will receive a return on your investment</a:t>
            </a:r>
          </a:p>
          <a:p>
            <a:r>
              <a:rPr lang="en-US" dirty="0"/>
              <a:t>Helping others is a lot of work</a:t>
            </a:r>
          </a:p>
          <a:p>
            <a:pPr lvl="1"/>
            <a:r>
              <a:rPr lang="en-US" dirty="0"/>
              <a:t>Am I rewarding you or punishing you for doing good work by matching you with someone you have to help, and can’t help you?</a:t>
            </a:r>
          </a:p>
        </p:txBody>
      </p:sp>
    </p:spTree>
    <p:extLst>
      <p:ext uri="{BB962C8B-B14F-4D97-AF65-F5344CB8AC3E}">
        <p14:creationId xmlns:p14="http://schemas.microsoft.com/office/powerpoint/2010/main" val="33787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1798-8FCD-4232-BC49-7E83E0B9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AE7-4242-47C8-B959-5394A755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it works “in the real world”</a:t>
            </a:r>
          </a:p>
          <a:p>
            <a:r>
              <a:rPr lang="en-US" dirty="0"/>
              <a:t>Does every job need a top-tier team?</a:t>
            </a:r>
          </a:p>
          <a:p>
            <a:r>
              <a:rPr lang="en-US" dirty="0"/>
              <a:t>Why did I leave SMT?</a:t>
            </a:r>
          </a:p>
          <a:p>
            <a:r>
              <a:rPr lang="en-US" dirty="0"/>
              <a:t>Is it better for me as the teacher and you as the class, to have:</a:t>
            </a:r>
          </a:p>
          <a:p>
            <a:pPr lvl="1"/>
            <a:r>
              <a:rPr lang="en-US" dirty="0"/>
              <a:t>one struggling student in all seven teams</a:t>
            </a:r>
          </a:p>
          <a:p>
            <a:pPr lvl="1"/>
            <a:r>
              <a:rPr lang="en-US" dirty="0"/>
              <a:t>or only two teams with struggling students?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BDE089-D315-40AB-AB04-BD926504E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8C6814-120A-497A-B0B0-059274862C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6CA80-343E-4DCD-9140-10F4CE751F14}">
  <ds:schemaRefs>
    <ds:schemaRef ds:uri="fc2bff61-6a31-4c51-9f32-b9bba46405e5"/>
    <ds:schemaRef ds:uri="http://schemas.microsoft.com/office/2006/metadata/properties"/>
    <ds:schemaRef ds:uri="http://www.w3.org/XML/1998/namespace"/>
    <ds:schemaRef ds:uri="cc9255bc-4d99-4f42-bba5-857cbcc6e72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817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Meritocracy</vt:lpstr>
      <vt:lpstr>What is meritocracy?</vt:lpstr>
      <vt:lpstr>Why do people like it?</vt:lpstr>
      <vt:lpstr>Why do people dislike it?</vt:lpstr>
      <vt:lpstr>What does it mean to be “successful”?</vt:lpstr>
      <vt:lpstr>“Struggling” students</vt:lpstr>
      <vt:lpstr>Mismatched teams</vt:lpstr>
      <vt:lpstr>Helping others</vt:lpstr>
      <vt:lpstr>Matched Teams</vt:lpstr>
      <vt:lpstr>Can you pick your coworkers?</vt:lpstr>
      <vt:lpstr>Should the “top” pick their team/project?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Meritocracy</dc:title>
  <dc:creator>Chris Smith</dc:creator>
  <cp:lastModifiedBy>Chris Smith</cp:lastModifiedBy>
  <cp:revision>9</cp:revision>
  <dcterms:created xsi:type="dcterms:W3CDTF">2021-10-14T11:20:38Z</dcterms:created>
  <dcterms:modified xsi:type="dcterms:W3CDTF">2021-10-14T14:21:41Z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