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  <p:sldId id="263" r:id="rId12"/>
    <p:sldId id="265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16" autoAdjust="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6B86-F340-43A3-ACD4-F362E90F0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9EA3A-A029-4EE3-8526-039B3585B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3A3B-7F57-4AD2-839E-7C07C1C3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8996-75E5-4242-A796-44A70528CA8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BE43-8A5F-41C5-9715-6F1F9E33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0F04-9930-467A-B4D0-95FCE74C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1542-6D99-4B9B-9827-111F668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5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A477-F999-4160-AA9A-AF2662A6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3E970-F44A-494E-A54E-E9CD3CFB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A7A29-5302-4875-9117-A1B8B1F3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8996-75E5-4242-A796-44A70528CA8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2917-6F5F-4E23-A379-367AC8AF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6416-FC45-4A00-B3F3-B999F005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1542-6D99-4B9B-9827-111F668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FB182-D45E-489C-8602-100C626EA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D6B8-27C4-47B6-84C0-75D3AD5BC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4065A-67EC-413C-B333-00D77FE0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8996-75E5-4242-A796-44A70528CA8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4158-FB4C-4FAB-B161-AD672272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BFB5-6459-484D-8A27-2EA044CD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1542-6D99-4B9B-9827-111F668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8565-7466-4C3A-9A46-F6C15381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425E-4F4B-4268-B60D-6489E4F9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C854-4A79-4D61-8669-1B6A8BDC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8996-75E5-4242-A796-44A70528CA8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A935-565B-4DDF-8FFA-6B9A67DD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74F66-429A-4568-BE03-C3BE844E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1542-6D99-4B9B-9827-111F668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3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0243-AE80-4820-B80B-345F1A77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72402-A0AC-444B-84EF-0372EDB40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F8236-73BB-401C-B33A-601C634A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8996-75E5-4242-A796-44A70528CA8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B77A-B20D-494E-AB03-DE2ED043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BE7E-DE10-4477-A381-AC4F1489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1542-6D99-4B9B-9827-111F668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3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70F5-4875-4FE1-B495-4CCAB95E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CE1E-10F4-4331-BBBC-F64E4E361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6092-BC91-45BB-A2FD-BAB218DC2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7BD45-7181-41F1-A98D-5C552BB2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8996-75E5-4242-A796-44A70528CA8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26054-5453-459B-A21B-D769050A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F87D8-4E4E-4D3C-8DC3-07B06F6E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1542-6D99-4B9B-9827-111F668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26E-D28F-4786-AAA8-CE5D053F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B56A-B500-48B3-A3A1-86171687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F689F-134D-4408-8382-06FA43D2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F9B99-F567-4721-8AF7-6800FC9DE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5B6B3-956F-4B90-B00A-AA1CF6B0E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994D0-5B09-4975-BBE7-BDB6A375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8996-75E5-4242-A796-44A70528CA8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2D244-40E5-45E1-B732-C11B9324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5AE2F-7C4F-4963-94F2-419AE10B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1542-6D99-4B9B-9827-111F668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8183-BF61-49ED-AC28-091D0FF5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603FD-574D-4E8E-AAA4-55AFDA8C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8996-75E5-4242-A796-44A70528CA8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03BE8-3F18-41BD-883B-DFF20AAB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F1E86-905F-438B-BBA8-63AA2AB6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1542-6D99-4B9B-9827-111F668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EA8C6-5746-4847-B0CD-C53FDF96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8996-75E5-4242-A796-44A70528CA8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053A1-F097-4AB9-80D7-4802BED7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5461-57BD-4FA8-9E8B-AAB3A597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1542-6D99-4B9B-9827-111F668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E62C-CE27-4FE4-B11E-7C078A11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E4FD-031E-4E44-9477-C3743E33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7F82-3762-43F9-8537-436FF077E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9CD3D-B852-4533-A5A4-0E0322A0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8996-75E5-4242-A796-44A70528CA8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4EBEB-A0C0-4FC5-81E6-902747DC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EF96-5939-43A4-89A2-BCC80EE3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1542-6D99-4B9B-9827-111F668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68C6-A861-42CA-84C6-4CAAD179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406FD-9DC0-465E-B98F-4F550AE85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4E8D3-B16F-425B-BA15-D7DC658B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12C83-157C-4833-ACC8-0E624743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8996-75E5-4242-A796-44A70528CA8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F12F-1645-4424-BFE5-4CDA9990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EAD45-3A39-4E57-8071-24735B4A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1542-6D99-4B9B-9827-111F668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797AF-2026-4982-BD6F-4E918543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B86E8-D64E-47D6-B5DA-0932CA4E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6F8D-66B3-4B98-AB0B-8BE1D416A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8996-75E5-4242-A796-44A70528CA8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3FB4-2F05-4F43-8855-37B1AFF59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7FD9-AC75-431F-AF30-2C43343E4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1542-6D99-4B9B-9827-111F668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1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0FE2-AB85-4B2E-BF9C-7BDDE5B82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Professionalism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9591C-3C84-4C8A-93D1-717779743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0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434D-4925-48AE-888A-07D473C7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Discord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8114-D760-4082-A30F-CEFEC9B1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is there a Discord server? &lt;insert Mr. Smith rant here&gt;</a:t>
            </a:r>
          </a:p>
          <a:p>
            <a:r>
              <a:rPr lang="en-US" dirty="0"/>
              <a:t>Discord is the 0 part of the 100/0 rule</a:t>
            </a:r>
          </a:p>
          <a:p>
            <a:pPr lvl="1"/>
            <a:r>
              <a:rPr lang="en-US" dirty="0"/>
              <a:t>I am not your teacher in Discord</a:t>
            </a:r>
          </a:p>
          <a:p>
            <a:pPr lvl="1"/>
            <a:r>
              <a:rPr lang="en-US" dirty="0"/>
              <a:t>You are not required to join the Discord server</a:t>
            </a:r>
          </a:p>
          <a:p>
            <a:pPr lvl="1"/>
            <a:r>
              <a:rPr lang="en-US" dirty="0"/>
              <a:t>I cannot assign work or hold you responsible for something in Discord</a:t>
            </a:r>
          </a:p>
          <a:p>
            <a:pPr lvl="2"/>
            <a:r>
              <a:rPr lang="en-US" dirty="0"/>
              <a:t>I will use Slack for this</a:t>
            </a:r>
          </a:p>
          <a:p>
            <a:pPr lvl="1"/>
            <a:r>
              <a:rPr lang="en-US" dirty="0"/>
              <a:t>You can’t get in trouble for something you say in Discord</a:t>
            </a:r>
          </a:p>
          <a:p>
            <a:r>
              <a:rPr lang="en-US" dirty="0"/>
              <a:t>HOWEVER, as a teacher I still have the “duty to report”</a:t>
            </a:r>
          </a:p>
          <a:p>
            <a:r>
              <a:rPr lang="en-US" dirty="0"/>
              <a:t>Please note that not everyone in this room has joined the server</a:t>
            </a:r>
          </a:p>
          <a:p>
            <a:r>
              <a:rPr lang="en-US" dirty="0"/>
              <a:t>Also note: This Discord is super against the rules</a:t>
            </a:r>
          </a:p>
        </p:txBody>
      </p:sp>
    </p:spTree>
    <p:extLst>
      <p:ext uri="{BB962C8B-B14F-4D97-AF65-F5344CB8AC3E}">
        <p14:creationId xmlns:p14="http://schemas.microsoft.com/office/powerpoint/2010/main" val="130469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9F5C-E83A-4783-A52E-B3B07683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88F9-F10C-4D5D-B474-B9A59434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considered rude to be informal in a formal situation</a:t>
            </a:r>
          </a:p>
          <a:p>
            <a:r>
              <a:rPr lang="en-US" dirty="0"/>
              <a:t>However, it is also considered rude to be formal in an informal situation.</a:t>
            </a:r>
          </a:p>
          <a:p>
            <a:r>
              <a:rPr lang="en-US" dirty="0"/>
              <a:t>Following the 100/0 rule, you will only ever see me in a formal situation.</a:t>
            </a:r>
          </a:p>
          <a:p>
            <a:pPr lvl="1"/>
            <a:r>
              <a:rPr lang="en-US" dirty="0"/>
              <a:t>As teens, most of your professional performance is dictated by things that have nothing to do with class, yet you cannot discuss them with me because it would be unprofessional.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5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0A83-A1C9-493E-94D3-1D9B9DA5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5D77-B254-41AB-B527-F0938907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see a huge value in this Discord server, even though it’s against the rules.</a:t>
            </a:r>
          </a:p>
          <a:p>
            <a:r>
              <a:rPr lang="en-US" dirty="0"/>
              <a:t>In order to make sure we can keep  this open, it’s </a:t>
            </a:r>
            <a:r>
              <a:rPr lang="en-US" i="1" dirty="0"/>
              <a:t>extremely</a:t>
            </a:r>
            <a:r>
              <a:rPr lang="en-US" dirty="0"/>
              <a:t> important that we stick to the 100/0 rule</a:t>
            </a:r>
          </a:p>
        </p:txBody>
      </p:sp>
    </p:spTree>
    <p:extLst>
      <p:ext uri="{BB962C8B-B14F-4D97-AF65-F5344CB8AC3E}">
        <p14:creationId xmlns:p14="http://schemas.microsoft.com/office/powerpoint/2010/main" val="151049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84F2-1933-4583-8FC6-3C373E49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E58B-3556-47E8-881A-5813F6C9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know this week has been very difficult</a:t>
            </a:r>
          </a:p>
          <a:p>
            <a:r>
              <a:rPr lang="en-US" dirty="0"/>
              <a:t>All I ask is that everyone continues to Do Their Best</a:t>
            </a:r>
          </a:p>
          <a:p>
            <a:r>
              <a:rPr lang="en-US" dirty="0"/>
              <a:t>I don’t hate or dislike anyone in this room.</a:t>
            </a:r>
          </a:p>
          <a:p>
            <a:pPr lvl="1"/>
            <a:r>
              <a:rPr lang="en-US" dirty="0"/>
              <a:t>If I did, I wouldn’t have tried to come to school sick twice</a:t>
            </a:r>
          </a:p>
          <a:p>
            <a:r>
              <a:rPr lang="en-US" dirty="0"/>
              <a:t>If I’m being a jerk and pushing you, it’s because I know you can do it and are choosing not to.</a:t>
            </a:r>
          </a:p>
          <a:p>
            <a:pPr lvl="1"/>
            <a:r>
              <a:rPr lang="en-US" dirty="0"/>
              <a:t>I have had students who actually could not do the work, and nobody in here is one of them.</a:t>
            </a:r>
          </a:p>
          <a:p>
            <a:r>
              <a:rPr lang="en-US" dirty="0"/>
              <a:t>I really appreciate everyone who has continued to work hard in my absence.</a:t>
            </a:r>
          </a:p>
        </p:txBody>
      </p:sp>
    </p:spTree>
    <p:extLst>
      <p:ext uri="{BB962C8B-B14F-4D97-AF65-F5344CB8AC3E}">
        <p14:creationId xmlns:p14="http://schemas.microsoft.com/office/powerpoint/2010/main" val="2681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B595-BA01-4987-9E82-C1780919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Professionalism to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BC0B-E78A-4EDA-8940-D7AA2F08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answer now</a:t>
            </a:r>
          </a:p>
          <a:p>
            <a:r>
              <a:rPr lang="en-US" dirty="0"/>
              <a:t>The actual answer is:</a:t>
            </a:r>
          </a:p>
          <a:p>
            <a:pPr lvl="1"/>
            <a:r>
              <a:rPr lang="en-US" dirty="0"/>
              <a:t>Nobody knows</a:t>
            </a:r>
          </a:p>
          <a:p>
            <a:r>
              <a:rPr lang="en-US" dirty="0"/>
              <a:t>But for the sake of this lesson/class, professionalism is:</a:t>
            </a:r>
          </a:p>
          <a:p>
            <a:pPr lvl="1"/>
            <a:r>
              <a:rPr lang="en-US" dirty="0"/>
              <a:t>Being conducive to completion of complex tasks or interactions involving multiple people who have stake in the business</a:t>
            </a:r>
          </a:p>
          <a:p>
            <a:r>
              <a:rPr lang="en-US" dirty="0"/>
              <a:t>In other words:</a:t>
            </a:r>
          </a:p>
          <a:p>
            <a:pPr lvl="1"/>
            <a:r>
              <a:rPr lang="en-US" dirty="0"/>
              <a:t>Making it as easy as possible to do business with everyone involved</a:t>
            </a:r>
          </a:p>
        </p:txBody>
      </p:sp>
    </p:spTree>
    <p:extLst>
      <p:ext uri="{BB962C8B-B14F-4D97-AF65-F5344CB8AC3E}">
        <p14:creationId xmlns:p14="http://schemas.microsoft.com/office/powerpoint/2010/main" val="92876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FF1F-CF30-4064-94C0-CA1BDD99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Employers’ Primary Complaint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B503-AB39-43C0-B4A0-92A9D3E5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meet with a lot of employers of </a:t>
            </a:r>
            <a:r>
              <a:rPr lang="en-US" dirty="0" err="1"/>
              <a:t>Ytech</a:t>
            </a:r>
            <a:r>
              <a:rPr lang="en-US" dirty="0"/>
              <a:t> graduates and industry veterans who hire fresh-out-of-college.</a:t>
            </a:r>
          </a:p>
          <a:p>
            <a:r>
              <a:rPr lang="en-US" dirty="0"/>
              <a:t>Their number one complaint is lack of soft-skills.</a:t>
            </a:r>
          </a:p>
          <a:p>
            <a:r>
              <a:rPr lang="en-US" dirty="0"/>
              <a:t>There’s nothing on the planet a boss hates more than finding out you didn’t do your job, because he didn’t explicitly tell you how to do it.</a:t>
            </a:r>
          </a:p>
          <a:p>
            <a:pPr lvl="1"/>
            <a:r>
              <a:rPr lang="en-US" dirty="0"/>
              <a:t>I have actually been given verbal warnings about this</a:t>
            </a:r>
          </a:p>
          <a:p>
            <a:r>
              <a:rPr lang="en-US" dirty="0"/>
              <a:t>It doesn’t matter what you know about programming if you can’t show up on time, miss appointments, or can’t think critically and solve problems.</a:t>
            </a:r>
          </a:p>
          <a:p>
            <a:r>
              <a:rPr lang="en-US" dirty="0"/>
              <a:t>This is why I focus on things like routines and schedules instead of code. All of these things fall under “Professionalism”</a:t>
            </a:r>
          </a:p>
        </p:txBody>
      </p:sp>
    </p:spTree>
    <p:extLst>
      <p:ext uri="{BB962C8B-B14F-4D97-AF65-F5344CB8AC3E}">
        <p14:creationId xmlns:p14="http://schemas.microsoft.com/office/powerpoint/2010/main" val="4925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7ED9-EA23-457B-B3A1-D91DED53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100/0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8FC4-EED4-4B4F-B288-FA21AF7E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“hourly” and “salary”?</a:t>
            </a:r>
          </a:p>
          <a:p>
            <a:r>
              <a:rPr lang="en-US" dirty="0"/>
              <a:t>Answer: “hourly” is by the hour, “salary” is by the job</a:t>
            </a:r>
          </a:p>
          <a:p>
            <a:r>
              <a:rPr lang="en-US" dirty="0"/>
              <a:t>As a student, are you hourly or salary?</a:t>
            </a:r>
          </a:p>
          <a:p>
            <a:r>
              <a:rPr lang="en-US" dirty="0"/>
              <a:t>It’s obviously salary. I can assign you as much homework as I want.</a:t>
            </a:r>
          </a:p>
          <a:p>
            <a:r>
              <a:rPr lang="en-US" dirty="0"/>
              <a:t>My rule is if you operate in a Professional capacity 100% of the time you are in this classroom, then I will ask for 0% of your time outside of it.</a:t>
            </a:r>
          </a:p>
          <a:p>
            <a:r>
              <a:rPr lang="en-US" dirty="0"/>
              <a:t>Professionalism will get you out of homework.</a:t>
            </a:r>
          </a:p>
        </p:txBody>
      </p:sp>
    </p:spTree>
    <p:extLst>
      <p:ext uri="{BB962C8B-B14F-4D97-AF65-F5344CB8AC3E}">
        <p14:creationId xmlns:p14="http://schemas.microsoft.com/office/powerpoint/2010/main" val="11904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6BCD-7B76-47CD-BC91-C5BAB4F4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I Professionalism?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681F-F066-45FB-AE98-D888FD0C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of thumb:</a:t>
            </a:r>
            <a:br>
              <a:rPr lang="en-US" dirty="0"/>
            </a:br>
            <a:r>
              <a:rPr lang="en-US" dirty="0"/>
              <a:t>If you do anything, ask yourself, “Is this making it easier for everyone to get their work done?”</a:t>
            </a:r>
          </a:p>
          <a:p>
            <a:r>
              <a:rPr lang="en-US" dirty="0"/>
              <a:t>Key points:</a:t>
            </a:r>
          </a:p>
          <a:p>
            <a:pPr lvl="1"/>
            <a:r>
              <a:rPr lang="en-US" dirty="0"/>
              <a:t>Dress Code and Expression</a:t>
            </a:r>
          </a:p>
          <a:p>
            <a:pPr lvl="1"/>
            <a:r>
              <a:rPr lang="en-US" dirty="0"/>
              <a:t>Communications</a:t>
            </a:r>
          </a:p>
          <a:p>
            <a:pPr lvl="1"/>
            <a:r>
              <a:rPr lang="en-US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10377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6B14-BCBD-4019-B0BA-10598160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C084-8094-4B3D-9E1E-AFBA07C9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 of business is not the place for you to express your “personality”.</a:t>
            </a:r>
          </a:p>
          <a:p>
            <a:r>
              <a:rPr lang="en-US" dirty="0"/>
              <a:t>Ask yourself, “Does my ACDC T-shirt help others complete their work?”</a:t>
            </a:r>
          </a:p>
          <a:p>
            <a:r>
              <a:rPr lang="en-US" dirty="0"/>
              <a:t>Nowadays, some people have an unhealthy preoccupation with “diversity”.</a:t>
            </a:r>
          </a:p>
          <a:p>
            <a:pPr lvl="1"/>
            <a:r>
              <a:rPr lang="en-US" dirty="0"/>
              <a:t>Your uniqueness will be expressed in the way you solve problems and complete tasks.</a:t>
            </a:r>
          </a:p>
        </p:txBody>
      </p:sp>
    </p:spTree>
    <p:extLst>
      <p:ext uri="{BB962C8B-B14F-4D97-AF65-F5344CB8AC3E}">
        <p14:creationId xmlns:p14="http://schemas.microsoft.com/office/powerpoint/2010/main" val="15337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9F56-A1DC-4D51-A2E0-7129737E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B142-AF36-43BD-97BB-A0974002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clear and concise language, so there is no confusion.</a:t>
            </a:r>
          </a:p>
          <a:p>
            <a:r>
              <a:rPr lang="en-US" dirty="0"/>
              <a:t>Avoid topics and edgy memes that do not have anything to do with the work at hand.</a:t>
            </a:r>
          </a:p>
          <a:p>
            <a:pPr lvl="1"/>
            <a:r>
              <a:rPr lang="en-US" dirty="0"/>
              <a:t>You would be shocked as to what others have experienced that makes certain topics offensive to others in the room.</a:t>
            </a:r>
          </a:p>
          <a:p>
            <a:r>
              <a:rPr lang="en-US" dirty="0"/>
              <a:t>Keep the discussions about the work in class, and have discussion not about work outside of class.</a:t>
            </a:r>
          </a:p>
        </p:txBody>
      </p:sp>
    </p:spTree>
    <p:extLst>
      <p:ext uri="{BB962C8B-B14F-4D97-AF65-F5344CB8AC3E}">
        <p14:creationId xmlns:p14="http://schemas.microsoft.com/office/powerpoint/2010/main" val="7713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0D36-A8FC-41A6-B0EB-3EF22E30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EAEC-289D-4167-9774-20A4FEE8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schedule</a:t>
            </a:r>
          </a:p>
          <a:p>
            <a:r>
              <a:rPr lang="en-US" dirty="0"/>
              <a:t>Keep a routine</a:t>
            </a:r>
          </a:p>
          <a:p>
            <a:r>
              <a:rPr lang="en-US" dirty="0"/>
              <a:t>Set appointments and meet them</a:t>
            </a:r>
          </a:p>
          <a:p>
            <a:r>
              <a:rPr lang="en-US" dirty="0"/>
              <a:t>Use your time wisely, and use other people’s time </a:t>
            </a:r>
            <a:r>
              <a:rPr lang="en-US" dirty="0" err="1"/>
              <a:t>politel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0A6ACC-06A5-4239-BFA8-E10E0D15D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862B42-D3CC-4CF8-AEA6-B106FAD107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5DDA38-1707-4FAC-8056-F0CB486EA022}">
  <ds:schemaRefs>
    <ds:schemaRef ds:uri="http://purl.org/dc/dcmitype/"/>
    <ds:schemaRef ds:uri="http://schemas.openxmlformats.org/package/2006/metadata/core-properties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c9255bc-4d99-4f42-bba5-857cbcc6e72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811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Professionalism</vt:lpstr>
      <vt:lpstr>Before we start</vt:lpstr>
      <vt:lpstr>What is Professionalism to you?</vt:lpstr>
      <vt:lpstr>Employers’ Primary Complaint</vt:lpstr>
      <vt:lpstr>My 100/0 Rule</vt:lpstr>
      <vt:lpstr>So how do I Professionalism?</vt:lpstr>
      <vt:lpstr>Dress Code</vt:lpstr>
      <vt:lpstr>Communications</vt:lpstr>
      <vt:lpstr>Time Management</vt:lpstr>
      <vt:lpstr>Let’s talk about Discord</vt:lpstr>
      <vt:lpstr>Consider this:</vt:lpstr>
      <vt:lpstr>So…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Professionalism</dc:title>
  <dc:creator>Mr. Smith</dc:creator>
  <cp:lastModifiedBy>Mr. Smith</cp:lastModifiedBy>
  <cp:revision>8</cp:revision>
  <dcterms:created xsi:type="dcterms:W3CDTF">2022-02-10T12:37:21Z</dcterms:created>
  <dcterms:modified xsi:type="dcterms:W3CDTF">2022-02-10T14:26:57Z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