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Launch Page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Login Page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Pinned! Mobile App Design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03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Cody Mattern, Anna Shea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Kyle Giacomini, Tyler Albee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59000" y="90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Main.storyboard: SignUp button is pressed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37500" y="1371600"/>
            <a:ext cx="3874200" cy="319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innedRegister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99" y="663000"/>
            <a:ext cx="4473399" cy="447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1139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Main.storyboard: isAuthenticated flag is true</a:t>
            </a:r>
          </a:p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pHome.png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74" y="686650"/>
            <a:ext cx="4456825" cy="445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666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Main.storyboard: DropPin button is pressed</a:t>
            </a:r>
          </a:p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Dropping a pin would then upload all information and return to the updated map home page</a:t>
            </a:r>
          </a:p>
        </p:txBody>
      </p:sp>
      <p:pic>
        <p:nvPicPr>
          <p:cNvPr descr="dropPin.pn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25" y="717824"/>
            <a:ext cx="4425675" cy="44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 Used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066025"/>
            <a:ext cx="7879500" cy="399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200">
                <a:solidFill>
                  <a:schemeClr val="accent5"/>
                </a:solidFill>
              </a:rPr>
              <a:t>Trello</a:t>
            </a:r>
          </a:p>
          <a:p>
            <a:pPr indent="-292100" lvl="1" marL="9144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000">
                <a:solidFill>
                  <a:schemeClr val="accent5"/>
                </a:solidFill>
              </a:rPr>
              <a:t>Project Tracker</a:t>
            </a:r>
          </a:p>
          <a:p>
            <a:pPr indent="-292100" lvl="2" marL="13716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000">
                <a:solidFill>
                  <a:schemeClr val="accent5"/>
                </a:solidFill>
              </a:rPr>
              <a:t>Was mainly used to visualize and grant a </a:t>
            </a:r>
            <a:r>
              <a:rPr lang="en" sz="1000">
                <a:solidFill>
                  <a:schemeClr val="accent5"/>
                </a:solidFill>
              </a:rPr>
              <a:t>universal</a:t>
            </a:r>
            <a:r>
              <a:rPr lang="en" sz="1000">
                <a:solidFill>
                  <a:schemeClr val="accent5"/>
                </a:solidFill>
              </a:rPr>
              <a:t> understanding of tasks to be done and in what order.</a:t>
            </a:r>
          </a:p>
          <a:p>
            <a:pPr indent="-3048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200">
                <a:solidFill>
                  <a:schemeClr val="accent5"/>
                </a:solidFill>
              </a:rPr>
              <a:t>Visual Studio/Xamarin Studio</a:t>
            </a:r>
          </a:p>
          <a:p>
            <a:pPr indent="-292100" lvl="1" marL="9144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000">
                <a:solidFill>
                  <a:schemeClr val="accent5"/>
                </a:solidFill>
              </a:rPr>
              <a:t>IDE </a:t>
            </a:r>
          </a:p>
          <a:p>
            <a:pPr indent="-292100" lvl="2" marL="13716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000">
                <a:solidFill>
                  <a:schemeClr val="accent5"/>
                </a:solidFill>
              </a:rPr>
              <a:t>Served in </a:t>
            </a:r>
            <a:r>
              <a:rPr lang="en" sz="1000">
                <a:solidFill>
                  <a:schemeClr val="accent5"/>
                </a:solidFill>
              </a:rPr>
              <a:t>development</a:t>
            </a:r>
            <a:r>
              <a:rPr lang="en" sz="1000">
                <a:solidFill>
                  <a:schemeClr val="accent5"/>
                </a:solidFill>
              </a:rPr>
              <a:t>, testing GUI and </a:t>
            </a:r>
            <a:r>
              <a:rPr lang="en" sz="1000">
                <a:solidFill>
                  <a:schemeClr val="accent5"/>
                </a:solidFill>
              </a:rPr>
              <a:t>front end</a:t>
            </a:r>
            <a:r>
              <a:rPr lang="en" sz="1000">
                <a:solidFill>
                  <a:schemeClr val="accent5"/>
                </a:solidFill>
              </a:rPr>
              <a:t> integration(via emulation), and deployment.</a:t>
            </a:r>
          </a:p>
          <a:p>
            <a:pPr indent="-292100" lvl="2" marL="13716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000">
                <a:solidFill>
                  <a:schemeClr val="accent5"/>
                </a:solidFill>
              </a:rPr>
              <a:t>Complexity of software did cause various issues.</a:t>
            </a:r>
          </a:p>
          <a:p>
            <a:pPr indent="-292100" lvl="2" marL="13716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000">
                <a:solidFill>
                  <a:schemeClr val="accent5"/>
                </a:solidFill>
              </a:rPr>
              <a:t>Xamarin integration in VS 15 caused slow downs due to xamarin only partially working (VS 17 launched in the middle of the semester).</a:t>
            </a:r>
          </a:p>
          <a:p>
            <a:pPr indent="-3048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200">
                <a:solidFill>
                  <a:schemeClr val="accent5"/>
                </a:solidFill>
              </a:rPr>
              <a:t>OSX</a:t>
            </a:r>
          </a:p>
          <a:p>
            <a:pPr indent="-292100" lvl="1" marL="9144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000">
                <a:solidFill>
                  <a:schemeClr val="accent5"/>
                </a:solidFill>
              </a:rPr>
              <a:t>Required for IOS emulation</a:t>
            </a:r>
          </a:p>
          <a:p>
            <a:pPr indent="-292100" lvl="2" marL="13716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000">
                <a:solidFill>
                  <a:schemeClr val="accent5"/>
                </a:solidFill>
              </a:rPr>
              <a:t>Only problem this caused was </a:t>
            </a:r>
            <a:r>
              <a:rPr lang="en" sz="1000">
                <a:solidFill>
                  <a:schemeClr val="accent5"/>
                </a:solidFill>
              </a:rPr>
              <a:t>financial</a:t>
            </a:r>
            <a:r>
              <a:rPr lang="en" sz="1000">
                <a:solidFill>
                  <a:schemeClr val="accent5"/>
                </a:solidFill>
              </a:rPr>
              <a:t> barrier to entry, otherwise we had better luck building for IOS than android.</a:t>
            </a:r>
          </a:p>
          <a:p>
            <a:pPr indent="-3048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200">
                <a:solidFill>
                  <a:schemeClr val="accent5"/>
                </a:solidFill>
              </a:rPr>
              <a:t>Github</a:t>
            </a:r>
          </a:p>
          <a:p>
            <a:pPr indent="-292100" lvl="1" marL="9144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000">
                <a:solidFill>
                  <a:schemeClr val="accent5"/>
                </a:solidFill>
              </a:rPr>
              <a:t>VCS</a:t>
            </a:r>
          </a:p>
          <a:p>
            <a:pPr indent="-292100" lvl="2" marL="13716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000">
                <a:solidFill>
                  <a:schemeClr val="accent5"/>
                </a:solidFill>
              </a:rPr>
              <a:t>Did not cause any major problems throughout project.</a:t>
            </a:r>
          </a:p>
          <a:p>
            <a:pPr indent="-3048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200">
                <a:solidFill>
                  <a:schemeClr val="accent5"/>
                </a:solidFill>
              </a:rPr>
              <a:t>MySQL</a:t>
            </a:r>
          </a:p>
          <a:p>
            <a:pPr indent="-292100" lvl="1" marL="9144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000">
                <a:solidFill>
                  <a:schemeClr val="accent5"/>
                </a:solidFill>
              </a:rPr>
              <a:t>Database</a:t>
            </a:r>
          </a:p>
          <a:p>
            <a:pPr indent="-292100" lvl="2" marL="13716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000">
                <a:solidFill>
                  <a:schemeClr val="accent5"/>
                </a:solidFill>
              </a:rPr>
              <a:t>Much like github, it worked as intended.</a:t>
            </a:r>
          </a:p>
          <a:p>
            <a:pPr indent="-3048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200">
                <a:solidFill>
                  <a:schemeClr val="accent5"/>
                </a:solidFill>
              </a:rPr>
              <a:t>Doxygen</a:t>
            </a:r>
          </a:p>
          <a:p>
            <a:pPr indent="-292100" lvl="1" marL="91440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000">
                <a:solidFill>
                  <a:schemeClr val="accent5"/>
                </a:solidFill>
              </a:rPr>
              <a:t>Auto-documentation utility</a:t>
            </a:r>
          </a:p>
        </p:txBody>
      </p:sp>
      <p:sp>
        <p:nvSpPr>
          <p:cNvPr id="62" name="Shape 62"/>
          <p:cNvSpPr/>
          <p:nvPr/>
        </p:nvSpPr>
        <p:spPr>
          <a:xfrm>
            <a:off x="1287150" y="1116650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1584425" y="1116650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2874450" y="1690150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3171725" y="1690150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469000" y="1690150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243350" y="274007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1540625" y="274007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837900" y="274007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2135175" y="274007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1341612" y="3284300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1638887" y="3284300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1936162" y="3284300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2233437" y="3284300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2530712" y="3284300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388287" y="382852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1685562" y="382852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982837" y="382852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2280112" y="382852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2577387" y="382852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1496837" y="441007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1794112" y="441007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2091387" y="441007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388662" y="441007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2685937" y="441007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3766275" y="1690150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4063550" y="1690150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881700" y="1116650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2178975" y="1116650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2476250" y="1116650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2432450" y="274007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Methodologies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479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Agile</a:t>
            </a:r>
          </a:p>
          <a:p>
            <a:pPr indent="-342900" lvl="1" marL="9144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Focused on building and integrating single functionality at a time.</a:t>
            </a:r>
          </a:p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Pair Programmed when possible</a:t>
            </a:r>
          </a:p>
          <a:p>
            <a:pPr indent="-342900" lvl="1" marL="9144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Due to the widely </a:t>
            </a:r>
            <a:r>
              <a:rPr lang="en" sz="1800">
                <a:solidFill>
                  <a:schemeClr val="accent5"/>
                </a:solidFill>
              </a:rPr>
              <a:t>varied experience throughout the group more experienced group members aided the less experienced members with programming were possible.</a:t>
            </a:r>
          </a:p>
          <a:p>
            <a:pPr indent="-342900" lvl="1" marL="9144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Found ourselves with few opportunities to do this due to busy schedules all around.</a:t>
            </a:r>
          </a:p>
        </p:txBody>
      </p:sp>
      <p:sp>
        <p:nvSpPr>
          <p:cNvPr id="98" name="Shape 98"/>
          <p:cNvSpPr/>
          <p:nvPr/>
        </p:nvSpPr>
        <p:spPr>
          <a:xfrm>
            <a:off x="1448600" y="124742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745875" y="124742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2043150" y="124742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2340425" y="124742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333150" y="187432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4630425" y="187432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4927700" y="187432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2637700" y="124742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5224975" y="187432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5522250" y="1874325"/>
            <a:ext cx="253500" cy="262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 (IOS Frontend)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479200" cy="36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Xamarin documentation was confusing towards cross platform projects.</a:t>
            </a:r>
          </a:p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Struggled to get Native Storyboard to run </a:t>
            </a:r>
            <a:r>
              <a:rPr lang="en" sz="1800">
                <a:solidFill>
                  <a:schemeClr val="accent5"/>
                </a:solidFill>
              </a:rPr>
              <a:t>initially</a:t>
            </a:r>
            <a:r>
              <a:rPr lang="en" sz="1800">
                <a:solidFill>
                  <a:schemeClr val="accent5"/>
                </a:solidFill>
              </a:rPr>
              <a:t>.</a:t>
            </a:r>
          </a:p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When confronted with Exception </a:t>
            </a:r>
            <a:r>
              <a:rPr lang="en" sz="1800">
                <a:solidFill>
                  <a:schemeClr val="accent5"/>
                </a:solidFill>
              </a:rPr>
              <a:t>errors</a:t>
            </a:r>
            <a:r>
              <a:rPr lang="en" sz="1800">
                <a:solidFill>
                  <a:schemeClr val="accent5"/>
                </a:solidFill>
              </a:rPr>
              <a:t>, within iOS simulator. The editor lacked information on where the error </a:t>
            </a:r>
            <a:r>
              <a:rPr lang="en" sz="1800">
                <a:solidFill>
                  <a:schemeClr val="accent5"/>
                </a:solidFill>
              </a:rPr>
              <a:t>occurred</a:t>
            </a:r>
            <a:r>
              <a:rPr lang="en" sz="1800">
                <a:solidFill>
                  <a:schemeClr val="accent5"/>
                </a:solidFill>
              </a:rPr>
              <a:t>.</a:t>
            </a:r>
          </a:p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While Xamarin is doing a great job giving people the ability to work on iOS project through their windows desktop, the mac </a:t>
            </a:r>
            <a:r>
              <a:rPr lang="en" sz="1800">
                <a:solidFill>
                  <a:schemeClr val="accent5"/>
                </a:solidFill>
              </a:rPr>
              <a:t>connector</a:t>
            </a:r>
            <a:r>
              <a:rPr lang="en" sz="1800">
                <a:solidFill>
                  <a:schemeClr val="accent5"/>
                </a:solidFill>
              </a:rPr>
              <a:t> was buggy.</a:t>
            </a:r>
          </a:p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Overall we lost a lot of time and even code, to Xamarin/Visual Studio issues. We had to rebuild the project a 4 or 5 times. These constant setback hindered our ability to have a polished project.</a:t>
            </a:r>
          </a:p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Tyler and Anna used xcode to build their storyboards. Issues with importing them into xamarin.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 (Android Frontend)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479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Faulty </a:t>
            </a:r>
            <a:r>
              <a:rPr lang="en" sz="1800">
                <a:solidFill>
                  <a:schemeClr val="accent5"/>
                </a:solidFill>
              </a:rPr>
              <a:t>dependencies</a:t>
            </a:r>
            <a:r>
              <a:rPr lang="en" sz="1800">
                <a:solidFill>
                  <a:schemeClr val="accent5"/>
                </a:solidFill>
              </a:rPr>
              <a:t> / failing to </a:t>
            </a:r>
            <a:r>
              <a:rPr lang="en" sz="1800">
                <a:solidFill>
                  <a:schemeClr val="accent5"/>
                </a:solidFill>
              </a:rPr>
              <a:t>acquire</a:t>
            </a:r>
            <a:r>
              <a:rPr lang="en" sz="1800">
                <a:solidFill>
                  <a:schemeClr val="accent5"/>
                </a:solidFill>
              </a:rPr>
              <a:t> through IDE</a:t>
            </a:r>
          </a:p>
          <a:p>
            <a:pPr indent="-342900" lvl="1" marL="9144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After no solution in IDE could be found ended up </a:t>
            </a:r>
            <a:r>
              <a:rPr lang="en" sz="1800">
                <a:solidFill>
                  <a:schemeClr val="accent5"/>
                </a:solidFill>
              </a:rPr>
              <a:t>reacquired</a:t>
            </a:r>
            <a:r>
              <a:rPr lang="en" sz="1800">
                <a:solidFill>
                  <a:schemeClr val="accent5"/>
                </a:solidFill>
              </a:rPr>
              <a:t> missing build </a:t>
            </a:r>
            <a:r>
              <a:rPr lang="en" sz="1800">
                <a:solidFill>
                  <a:schemeClr val="accent5"/>
                </a:solidFill>
              </a:rPr>
              <a:t>dependencies</a:t>
            </a:r>
            <a:r>
              <a:rPr lang="en" sz="1800">
                <a:solidFill>
                  <a:schemeClr val="accent5"/>
                </a:solidFill>
              </a:rPr>
              <a:t> </a:t>
            </a:r>
            <a:r>
              <a:rPr lang="en" sz="1800">
                <a:solidFill>
                  <a:schemeClr val="accent5"/>
                </a:solidFill>
              </a:rPr>
              <a:t>manually.</a:t>
            </a:r>
          </a:p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Visual Studio 2015 integration was faulty and only partially working </a:t>
            </a:r>
            <a:r>
              <a:rPr lang="en" sz="1800">
                <a:solidFill>
                  <a:schemeClr val="accent5"/>
                </a:solidFill>
              </a:rPr>
              <a:t>(2017 Launched recently)</a:t>
            </a:r>
          </a:p>
          <a:p>
            <a:pPr indent="-342900" lvl="1" marL="9144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This caused major slow downs as android frontend had to be written manually.</a:t>
            </a:r>
          </a:p>
          <a:p>
            <a:pPr indent="-342900" lvl="1" marL="9144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We did end up adopting VS 2017 which worked as intended (notably the designer mode), however we had lost a lot of time to 2015.</a:t>
            </a:r>
          </a:p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Integration of Google Maps API was tricky</a:t>
            </a:r>
          </a:p>
          <a:p>
            <a:pPr indent="-342900" lvl="1" marL="9144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Resolved via study of how Google API use and registration works.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 (Backend)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479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Learning Node.JS. Should of used python instead.</a:t>
            </a:r>
          </a:p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Understanding AWS security groups was a difficult task. Couldn’t access database for a while.</a:t>
            </a:r>
          </a:p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Lambda lacks a lot of functionality in terms of other AWS services.</a:t>
            </a:r>
          </a:p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AWS CloudWatch(logs) is very difficult to navigate</a:t>
            </a:r>
          </a:p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Since we were using the free tier within AWS, Lambda functions </a:t>
            </a:r>
            <a:r>
              <a:rPr lang="en" sz="1800">
                <a:solidFill>
                  <a:schemeClr val="accent5"/>
                </a:solidFill>
              </a:rPr>
              <a:t>constantly</a:t>
            </a:r>
            <a:r>
              <a:rPr lang="en" sz="1800">
                <a:solidFill>
                  <a:schemeClr val="accent5"/>
                </a:solidFill>
              </a:rPr>
              <a:t> timed out.</a:t>
            </a:r>
          </a:p>
          <a:p>
            <a:pPr indent="-342900" lvl="1" marL="9144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This caused issues on app, that still havn’t been fixed.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 functionality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32400" y="1017725"/>
            <a:ext cx="8479200" cy="398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Working login</a:t>
            </a:r>
          </a:p>
          <a:p>
            <a:pPr indent="-342900" lvl="1" marL="9144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Login </a:t>
            </a:r>
            <a:r>
              <a:rPr lang="en" sz="1800">
                <a:solidFill>
                  <a:schemeClr val="accent5"/>
                </a:solidFill>
              </a:rPr>
              <a:t>succesfully</a:t>
            </a:r>
            <a:r>
              <a:rPr lang="en" sz="1800">
                <a:solidFill>
                  <a:schemeClr val="accent5"/>
                </a:solidFill>
              </a:rPr>
              <a:t> can query database and verify login credentials</a:t>
            </a:r>
          </a:p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Working User Creation</a:t>
            </a:r>
          </a:p>
          <a:p>
            <a:pPr indent="-342900" lvl="1" marL="9144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Account creation page and user confirmation(confirmation code sent to email)</a:t>
            </a:r>
          </a:p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Working map Display</a:t>
            </a:r>
          </a:p>
          <a:p>
            <a:pPr indent="-342900" lvl="1" marL="9144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Map is being generated via MapKit(iOS) and </a:t>
            </a:r>
            <a:r>
              <a:rPr lang="en" sz="1800">
                <a:solidFill>
                  <a:schemeClr val="accent5"/>
                </a:solidFill>
              </a:rPr>
              <a:t>Google Maps</a:t>
            </a:r>
            <a:r>
              <a:rPr lang="en" sz="1800">
                <a:solidFill>
                  <a:schemeClr val="accent5"/>
                </a:solidFill>
              </a:rPr>
              <a:t>(Android)	</a:t>
            </a:r>
          </a:p>
          <a:p>
            <a:pPr indent="-342900" lvl="1" marL="9144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View is rendered based on location on phone/emulator</a:t>
            </a:r>
          </a:p>
          <a:p>
            <a:pPr indent="-342900" lvl="0" marL="4572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Working pin dropping</a:t>
            </a:r>
          </a:p>
          <a:p>
            <a:pPr indent="-342900" lvl="1" marL="9144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Long Press Gesture captures event</a:t>
            </a:r>
          </a:p>
          <a:p>
            <a:pPr indent="-342900" lvl="1" marL="914400" rtl="0">
              <a:spcBef>
                <a:spcPts val="0"/>
              </a:spcBef>
              <a:buClr>
                <a:schemeClr val="accent5"/>
              </a:buClr>
              <a:buSzPct val="100000"/>
            </a:pPr>
            <a:r>
              <a:rPr lang="en" sz="1800">
                <a:solidFill>
                  <a:schemeClr val="accent5"/>
                </a:solidFill>
              </a:rPr>
              <a:t>Opens simple pin details page to create Pin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209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Xamarin iOS Storyboarding: LaunchScreen.Storyboard</a:t>
            </a:r>
          </a:p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4832400" y="1152475"/>
            <a:ext cx="3999900" cy="378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Upon loading, the center design will rotate and “unlock”, revealing either the Login Page (if isAuthenticated is false) or the Home Page (if isAuthenticated is true).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descr="pinnedLaunchScreen.pn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70300"/>
            <a:ext cx="4520700" cy="4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97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Main.storyboard: isAuthenticated flag set to false</a:t>
            </a:r>
          </a:p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innedLogin.pn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670099"/>
            <a:ext cx="4520700" cy="4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