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6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3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4bf54aa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4bf54aa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c4764ad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c4764ad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c4764ada0_1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c4764ada0_1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c4764ada0_1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c4764ada0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c4764ada0_1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c4764ada0_1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c4764ada0_1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c4764ada0_1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bf4d6b08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bf4d6b08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20861128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20861128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a883b81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a883b81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20861128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2086112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0fb45ac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0fb45ac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20861128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20861128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a883b81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a883b81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1feb532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1feb532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2006b640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2006b640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0fb45ac1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0fb45ac1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a883b81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a883b81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bf4d6b0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bf4d6b0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a883b81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a883b81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Neapolitan Solutions Presents: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33425" y="13303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Ice Cream Tracker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ER Diagram</a:t>
            </a:r>
            <a:endParaRPr sz="2500">
              <a:solidFill>
                <a:schemeClr val="accent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113" y="26650"/>
            <a:ext cx="4877774" cy="42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Overview: </a:t>
            </a:r>
            <a:r>
              <a:rPr lang="en">
                <a:solidFill>
                  <a:srgbClr val="CCCCCC"/>
                </a:solidFill>
              </a:rPr>
              <a:t>General UI Elements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27" name="Google Shape;127;p23"/>
          <p:cNvSpPr txBox="1"/>
          <p:nvPr>
            <p:ph idx="4294967295" type="body"/>
          </p:nvPr>
        </p:nvSpPr>
        <p:spPr>
          <a:xfrm>
            <a:off x="2488825" y="1278050"/>
            <a:ext cx="41664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System-wide Navigation Bar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IceTrack Login Screen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338" y="1574725"/>
            <a:ext cx="5903377" cy="2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800" y="2148200"/>
            <a:ext cx="4166400" cy="2964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Overview: </a:t>
            </a:r>
            <a:r>
              <a:rPr lang="en">
                <a:solidFill>
                  <a:srgbClr val="CCCCCC"/>
                </a:solidFill>
              </a:rPr>
              <a:t>Order Entry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350" y="1324525"/>
            <a:ext cx="5279498" cy="375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Overview: </a:t>
            </a:r>
            <a:r>
              <a:rPr lang="en">
                <a:solidFill>
                  <a:srgbClr val="CCCCCC"/>
                </a:solidFill>
              </a:rPr>
              <a:t>Shipment Tracking 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-10" l="1581" r="1995" t="0"/>
          <a:stretch/>
        </p:blipFill>
        <p:spPr>
          <a:xfrm>
            <a:off x="120800" y="1377975"/>
            <a:ext cx="4288573" cy="333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4">
            <a:alphaModFix/>
          </a:blip>
          <a:srcRect b="0" l="1966" r="2119" t="1166"/>
          <a:stretch/>
        </p:blipFill>
        <p:spPr>
          <a:xfrm>
            <a:off x="4572000" y="1567700"/>
            <a:ext cx="4441902" cy="32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Overview: </a:t>
            </a:r>
            <a:r>
              <a:rPr lang="en">
                <a:solidFill>
                  <a:srgbClr val="CCCCCC"/>
                </a:solidFill>
              </a:rPr>
              <a:t>Inventory Management 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1128" l="1065" r="2034" t="706"/>
          <a:stretch/>
        </p:blipFill>
        <p:spPr>
          <a:xfrm>
            <a:off x="144125" y="1476375"/>
            <a:ext cx="4335048" cy="31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4">
            <a:alphaModFix/>
          </a:blip>
          <a:srcRect b="0" l="1555" r="0" t="882"/>
          <a:stretch/>
        </p:blipFill>
        <p:spPr>
          <a:xfrm>
            <a:off x="4652600" y="1490175"/>
            <a:ext cx="4335048" cy="31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Overview: </a:t>
            </a:r>
            <a:r>
              <a:rPr lang="en">
                <a:solidFill>
                  <a:srgbClr val="CCCCCC"/>
                </a:solidFill>
              </a:rPr>
              <a:t>Trouble Ticket Management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38" y="1454288"/>
            <a:ext cx="4453228" cy="317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 rotWithShape="1">
          <a:blip r:embed="rId4">
            <a:alphaModFix/>
          </a:blip>
          <a:srcRect b="0" l="0" r="0" t="6270"/>
          <a:stretch/>
        </p:blipFill>
        <p:spPr>
          <a:xfrm>
            <a:off x="4240311" y="1454300"/>
            <a:ext cx="4751288" cy="317899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78325" y="4650325"/>
            <a:ext cx="33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2925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methodology</a:t>
            </a:r>
            <a:endParaRPr/>
          </a:p>
        </p:txBody>
      </p:sp>
      <p:sp>
        <p:nvSpPr>
          <p:cNvPr id="167" name="Google Shape;167;p28"/>
          <p:cNvSpPr txBox="1"/>
          <p:nvPr>
            <p:ph idx="2" type="body"/>
          </p:nvPr>
        </p:nvSpPr>
        <p:spPr>
          <a:xfrm>
            <a:off x="4832400" y="1360200"/>
            <a:ext cx="3999900" cy="3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Order Placement Tests:</a:t>
            </a:r>
            <a:endParaRPr sz="1600"/>
          </a:p>
          <a:p>
            <a:pPr indent="-1968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Objectives:</a:t>
            </a:r>
            <a:r>
              <a:rPr lang="en"/>
              <a:t> Ensure the order placement system functions as intended and interacts with the inventory system correctly when a customer places an order.</a:t>
            </a:r>
            <a:endParaRPr/>
          </a:p>
          <a:p>
            <a:pPr indent="-196850" lvl="0" marL="228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Black box testing:</a:t>
            </a:r>
            <a:r>
              <a:rPr lang="en"/>
              <a:t> Security-relevant testing, Database testing and Comparison testing.</a:t>
            </a:r>
            <a:endParaRPr/>
          </a:p>
          <a:p>
            <a:pPr indent="-196850" lvl="0" marL="228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Pass/fail criteria:</a:t>
            </a:r>
            <a:endParaRPr b="1"/>
          </a:p>
          <a:p>
            <a:pPr indent="-114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1) Module updates inventory based on new orders. </a:t>
            </a:r>
            <a:endParaRPr sz="1200"/>
          </a:p>
          <a:p>
            <a:pPr indent="-114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2) Login portal for customers is secure and users only access authorized subsystems. </a:t>
            </a:r>
            <a:endParaRPr sz="1200"/>
          </a:p>
          <a:p>
            <a:pPr indent="-114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3) Database tests reflect inventory changes according to incoming orders</a:t>
            </a:r>
            <a:endParaRPr sz="1200"/>
          </a:p>
          <a:p>
            <a:pPr indent="-196850" lvl="0" marL="22860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SzPts val="1300"/>
              <a:buChar char="-"/>
            </a:pPr>
            <a:r>
              <a:rPr b="1" lang="en"/>
              <a:t>Constraints and Assumptions:</a:t>
            </a:r>
            <a:r>
              <a:rPr lang="en"/>
              <a:t> There are no concurrent orders being placed.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360125"/>
            <a:ext cx="3999900" cy="3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Inventory Tests</a:t>
            </a:r>
            <a:endParaRPr sz="1600"/>
          </a:p>
          <a:p>
            <a:pPr indent="-196850" lvl="0" marL="228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Objectives:</a:t>
            </a:r>
            <a:r>
              <a:rPr lang="en"/>
              <a:t> Confirm that the inventory system functions as intended and can be edited by authorized users.</a:t>
            </a:r>
            <a:endParaRPr/>
          </a:p>
          <a:p>
            <a:pPr indent="-196850" lvl="0" marL="2286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Black box testing:</a:t>
            </a:r>
            <a:r>
              <a:rPr lang="en"/>
              <a:t> Database testing.</a:t>
            </a:r>
            <a:endParaRPr/>
          </a:p>
          <a:p>
            <a:pPr indent="-196850" lvl="0" marL="2286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Pass/fail criteria: </a:t>
            </a:r>
            <a:endParaRPr b="1"/>
          </a:p>
          <a:p>
            <a:pPr indent="1714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1) </a:t>
            </a:r>
            <a:r>
              <a:rPr lang="en" sz="1200"/>
              <a:t>Verify all users can view inventory and</a:t>
            </a:r>
            <a:r>
              <a:rPr lang="en" sz="1200"/>
              <a:t> </a:t>
            </a:r>
            <a:r>
              <a:rPr lang="en" sz="1200"/>
              <a:t>privileged users can modify inventory. </a:t>
            </a:r>
            <a:endParaRPr sz="1200"/>
          </a:p>
          <a:p>
            <a:pPr indent="1714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2) Module tracks product count, size, flavor, user modifications, and incoming shipments. </a:t>
            </a:r>
            <a:endParaRPr sz="1200"/>
          </a:p>
          <a:p>
            <a:pPr indent="1714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3) Module notifies trouble ticket management system after product spoilage or defect. </a:t>
            </a:r>
            <a:endParaRPr sz="1200"/>
          </a:p>
          <a:p>
            <a:pPr indent="1714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4) Data remains intact  and not corrupted between queries. 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2872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 methodology</a:t>
            </a:r>
            <a:endParaRPr/>
          </a:p>
        </p:txBody>
      </p:sp>
      <p:sp>
        <p:nvSpPr>
          <p:cNvPr id="174" name="Google Shape;174;p29"/>
          <p:cNvSpPr txBox="1"/>
          <p:nvPr>
            <p:ph idx="2" type="body"/>
          </p:nvPr>
        </p:nvSpPr>
        <p:spPr>
          <a:xfrm>
            <a:off x="311700" y="1382775"/>
            <a:ext cx="39999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Shipment Tracking</a:t>
            </a:r>
            <a:r>
              <a:rPr lang="en" sz="1600"/>
              <a:t> Tests:</a:t>
            </a:r>
            <a:endParaRPr sz="1600"/>
          </a:p>
          <a:p>
            <a:pPr indent="-1968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Objectives:</a:t>
            </a:r>
            <a:r>
              <a:rPr lang="en"/>
              <a:t> Verify the module tracks outgoing shipments and shipment tracking information is kept up-to-date on customer portals</a:t>
            </a:r>
            <a:r>
              <a:rPr lang="en"/>
              <a:t>. Any problems detected during transit are </a:t>
            </a:r>
            <a:r>
              <a:rPr lang="en"/>
              <a:t>automatically forwarded to the trouble ticket management system.</a:t>
            </a:r>
            <a:endParaRPr/>
          </a:p>
          <a:p>
            <a:pPr indent="-196850" lvl="0" marL="228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Black box testing:</a:t>
            </a:r>
            <a:r>
              <a:rPr lang="en"/>
              <a:t> Comparison and security-relevant testing.</a:t>
            </a:r>
            <a:endParaRPr/>
          </a:p>
          <a:p>
            <a:pPr indent="-196850" lvl="0" marL="228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Pass/fail criteria:</a:t>
            </a:r>
            <a:endParaRPr b="1"/>
          </a:p>
          <a:p>
            <a:pPr indent="-114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1) Customers always have the latest status of their shipped orders. </a:t>
            </a:r>
            <a:endParaRPr sz="1200"/>
          </a:p>
          <a:p>
            <a:pPr indent="-114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2) Customers aren’t able to view the status of another customer’s order. </a:t>
            </a:r>
            <a:endParaRPr sz="1200"/>
          </a:p>
          <a:p>
            <a:pPr indent="-196850" lvl="0" marL="22860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SzPts val="1300"/>
              <a:buChar char="-"/>
            </a:pPr>
            <a:r>
              <a:rPr b="1" lang="en"/>
              <a:t>Constraints and Assumptions:</a:t>
            </a:r>
            <a:r>
              <a:rPr lang="en"/>
              <a:t> Dummy shipment data will be used for testing purposes</a:t>
            </a:r>
            <a:r>
              <a:rPr lang="en"/>
              <a:t>.</a:t>
            </a:r>
            <a:endParaRPr/>
          </a:p>
        </p:txBody>
      </p:sp>
      <p:sp>
        <p:nvSpPr>
          <p:cNvPr id="175" name="Google Shape;175;p29"/>
          <p:cNvSpPr txBox="1"/>
          <p:nvPr>
            <p:ph idx="2" type="body"/>
          </p:nvPr>
        </p:nvSpPr>
        <p:spPr>
          <a:xfrm>
            <a:off x="4832400" y="1382775"/>
            <a:ext cx="3999900" cy="3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Trouble Ticket Management</a:t>
            </a:r>
            <a:r>
              <a:rPr lang="en" sz="1600"/>
              <a:t> Tests:</a:t>
            </a:r>
            <a:endParaRPr sz="1600"/>
          </a:p>
          <a:p>
            <a:pPr indent="-1968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Objectives:</a:t>
            </a:r>
            <a:r>
              <a:rPr lang="en"/>
              <a:t> Module records any errors that occur at all stages of system runtime. </a:t>
            </a:r>
            <a:endParaRPr/>
          </a:p>
          <a:p>
            <a:pPr indent="-196850" lvl="0" marL="228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Black box testing:</a:t>
            </a:r>
            <a:r>
              <a:rPr lang="en"/>
              <a:t> Stress, Comparison, and Security-relevant testing</a:t>
            </a:r>
            <a:r>
              <a:rPr lang="en"/>
              <a:t>.</a:t>
            </a:r>
            <a:endParaRPr/>
          </a:p>
          <a:p>
            <a:pPr indent="-196850" lvl="0" marL="228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Pass/fail criteria:</a:t>
            </a:r>
            <a:endParaRPr b="1"/>
          </a:p>
          <a:p>
            <a:pPr indent="-114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1) The system can process many trouble tickets placed in a short amount of time without compromising performance.</a:t>
            </a:r>
            <a:endParaRPr sz="1200"/>
          </a:p>
          <a:p>
            <a:pPr indent="-114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2) In the event of duplicate incoming tickets, only one is recorded for later analysis. </a:t>
            </a:r>
            <a:endParaRPr sz="1200"/>
          </a:p>
          <a:p>
            <a:pPr indent="-114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3) Users are restricted from reading administration-only data in troubleshooting tickets.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0" y="170475"/>
            <a:ext cx="37683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Increment 1</a:t>
            </a:r>
            <a:r>
              <a:rPr lang="en" sz="2500"/>
              <a:t>: </a:t>
            </a:r>
            <a:r>
              <a:rPr lang="en" sz="2500">
                <a:solidFill>
                  <a:srgbClr val="CCCCCC"/>
                </a:solidFill>
              </a:rPr>
              <a:t>Scope</a:t>
            </a:r>
            <a:endParaRPr sz="2500">
              <a:solidFill>
                <a:srgbClr val="CCCCCC"/>
              </a:solidFill>
            </a:endParaRPr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87600" y="896550"/>
            <a:ext cx="35931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Authentication / Account management system.</a:t>
            </a:r>
            <a:endParaRPr sz="1800">
              <a:solidFill>
                <a:schemeClr val="lt1"/>
              </a:solidFill>
            </a:endParaRPr>
          </a:p>
          <a:p>
            <a:pPr indent="-19685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Login screen with Firebase API backend to perform account creation and login authentication. [b.i]</a:t>
            </a:r>
            <a:endParaRPr sz="13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Trouble Ticket Management</a:t>
            </a:r>
            <a:endParaRPr sz="1800">
              <a:solidFill>
                <a:schemeClr val="lt1"/>
              </a:solidFill>
            </a:endParaRPr>
          </a:p>
          <a:p>
            <a:pPr indent="-19685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Ticket creation and viewing. [e.i]</a:t>
            </a:r>
            <a:endParaRPr sz="13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Inventory management </a:t>
            </a:r>
            <a:endParaRPr sz="1800">
              <a:solidFill>
                <a:schemeClr val="lt1"/>
              </a:solidFill>
            </a:endParaRPr>
          </a:p>
          <a:p>
            <a:pPr indent="-19685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Product entry by users. [c.i]</a:t>
            </a:r>
            <a:endParaRPr sz="13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Finalize screen designs. [f.i]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387" y="306632"/>
            <a:ext cx="5277175" cy="292178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4170513" y="3482225"/>
            <a:ext cx="4669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First increment focused on: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Security access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Screens/User Interface navigation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Trouble ticket management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Authentication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Future Releases</a:t>
            </a:r>
            <a:endParaRPr sz="2500">
              <a:solidFill>
                <a:srgbClr val="CCCCCC"/>
              </a:solidFill>
            </a:endParaRPr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212700" y="1505700"/>
            <a:ext cx="4309800" cy="3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Increment 2</a:t>
            </a:r>
            <a:endParaRPr sz="1600"/>
          </a:p>
          <a:p>
            <a:pPr indent="-215900" lvl="0" marL="228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Order Entry:</a:t>
            </a:r>
            <a:endParaRPr sz="1300"/>
          </a:p>
          <a:p>
            <a:pPr indent="-311150" lvl="1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Accept orders for multiple flavors and sizes. [a.ii]</a:t>
            </a:r>
            <a:endParaRPr sz="1300"/>
          </a:p>
          <a:p>
            <a:pPr indent="-311150" lvl="1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Customer information is maintained for future orders. [a.i]</a:t>
            </a:r>
            <a:endParaRPr sz="1300"/>
          </a:p>
          <a:p>
            <a:pPr indent="-2095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Inventory management: </a:t>
            </a:r>
            <a:endParaRPr b="1"/>
          </a:p>
          <a:p>
            <a:pPr indent="-311150" lvl="2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Inventory availability validation. [c.ii]</a:t>
            </a:r>
            <a:endParaRPr sz="1300"/>
          </a:p>
          <a:p>
            <a:pPr indent="-311150" lvl="2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Modify inventory based on incoming orders.[c.iii]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95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Shipment Tracking:</a:t>
            </a:r>
            <a:endParaRPr b="1"/>
          </a:p>
          <a:p>
            <a:pPr indent="-311150" lvl="1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Track and update customer portals with the latest information on orders in transit. [d.i]</a:t>
            </a:r>
            <a:endParaRPr sz="1300"/>
          </a:p>
          <a:p>
            <a:pPr indent="-311150" lvl="1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Forward errors to Trouble Ticket management module. [d.ii]</a:t>
            </a:r>
            <a:endParaRPr sz="1300"/>
          </a:p>
        </p:txBody>
      </p:sp>
      <p:sp>
        <p:nvSpPr>
          <p:cNvPr id="190" name="Google Shape;190;p31"/>
          <p:cNvSpPr txBox="1"/>
          <p:nvPr>
            <p:ph idx="2" type="body"/>
          </p:nvPr>
        </p:nvSpPr>
        <p:spPr>
          <a:xfrm>
            <a:off x="4522500" y="1505700"/>
            <a:ext cx="43914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Increment 3</a:t>
            </a:r>
            <a:endParaRPr sz="1600"/>
          </a:p>
          <a:p>
            <a:pPr indent="-21590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Audit / Logs:</a:t>
            </a:r>
            <a:endParaRPr b="1"/>
          </a:p>
          <a:p>
            <a:pPr indent="-196850" lvl="1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Store all inventory changes performed by a user. [f.i]</a:t>
            </a:r>
            <a:endParaRPr sz="1300"/>
          </a:p>
          <a:p>
            <a:pPr indent="-196850" lvl="1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Store all incoming orders from the Order Entry module. [f.ii]</a:t>
            </a:r>
            <a:endParaRPr sz="1300"/>
          </a:p>
          <a:p>
            <a:pPr indent="-196850" lvl="1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Store a record of ticket changes in Log module. [f.iii]</a:t>
            </a:r>
            <a:endParaRPr sz="1408"/>
          </a:p>
          <a:p>
            <a:pPr indent="-21590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Inventory Management:</a:t>
            </a:r>
            <a:endParaRPr b="1" sz="1600"/>
          </a:p>
          <a:p>
            <a:pPr indent="-204744" lvl="1" marL="457200" rtl="0" algn="l">
              <a:spcBef>
                <a:spcPts val="0"/>
              </a:spcBef>
              <a:spcAft>
                <a:spcPts val="0"/>
              </a:spcAft>
              <a:buSzPts val="1424"/>
              <a:buChar char="-"/>
            </a:pPr>
            <a:r>
              <a:rPr lang="en" sz="1424"/>
              <a:t>Forward product spoilage </a:t>
            </a:r>
            <a:r>
              <a:rPr lang="en" sz="1424"/>
              <a:t>and out of stock notifications to </a:t>
            </a:r>
            <a:r>
              <a:rPr lang="en" sz="1424"/>
              <a:t>Trouble Ticket Management module. [c.iv]</a:t>
            </a:r>
            <a:endParaRPr sz="1424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30200" y="482450"/>
            <a:ext cx="29580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Overview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35450" y="748650"/>
            <a:ext cx="4166400" cy="3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u="sng">
                <a:solidFill>
                  <a:schemeClr val="dk1"/>
                </a:solidFill>
              </a:rPr>
              <a:t>Project Manager</a:t>
            </a:r>
            <a:r>
              <a:rPr lang="en" sz="2000">
                <a:solidFill>
                  <a:schemeClr val="dk1"/>
                </a:solidFill>
              </a:rPr>
              <a:t>: </a:t>
            </a:r>
            <a:r>
              <a:rPr lang="en" sz="2000">
                <a:solidFill>
                  <a:schemeClr val="dk1"/>
                </a:solidFill>
              </a:rPr>
              <a:t>Tyler Callison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u="sng">
                <a:solidFill>
                  <a:schemeClr val="dk1"/>
                </a:solidFill>
              </a:rPr>
              <a:t>Test Manager: </a:t>
            </a:r>
            <a:r>
              <a:rPr lang="en" sz="2000">
                <a:solidFill>
                  <a:schemeClr val="dk1"/>
                </a:solidFill>
              </a:rPr>
              <a:t>Tyler Padgett</a:t>
            </a:r>
            <a:endParaRPr sz="2000" u="sng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u="sng">
                <a:solidFill>
                  <a:schemeClr val="dk1"/>
                </a:solidFill>
              </a:rPr>
              <a:t>Design Mana</a:t>
            </a:r>
            <a:r>
              <a:rPr lang="en" sz="2000" u="sng">
                <a:solidFill>
                  <a:schemeClr val="dk1"/>
                </a:solidFill>
              </a:rPr>
              <a:t>ger: </a:t>
            </a:r>
            <a:r>
              <a:rPr lang="en" sz="2000">
                <a:solidFill>
                  <a:schemeClr val="dk1"/>
                </a:solidFill>
              </a:rPr>
              <a:t>Dylan James, 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u="sng">
                <a:solidFill>
                  <a:schemeClr val="dk1"/>
                </a:solidFill>
              </a:rPr>
              <a:t>Software Manager:</a:t>
            </a:r>
            <a:r>
              <a:rPr lang="en" sz="2000">
                <a:solidFill>
                  <a:schemeClr val="dk1"/>
                </a:solidFill>
              </a:rPr>
              <a:t> Dylan James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u="sng">
                <a:solidFill>
                  <a:schemeClr val="dk1"/>
                </a:solidFill>
              </a:rPr>
              <a:t>Configuration Manager</a:t>
            </a:r>
            <a:r>
              <a:rPr lang="en" sz="2000">
                <a:solidFill>
                  <a:schemeClr val="dk1"/>
                </a:solidFill>
              </a:rPr>
              <a:t>: Drew Meade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u="sng">
                <a:solidFill>
                  <a:schemeClr val="dk1"/>
                </a:solidFill>
              </a:rPr>
              <a:t>QA Manager</a:t>
            </a:r>
            <a:r>
              <a:rPr lang="en" sz="2000" u="sng">
                <a:solidFill>
                  <a:schemeClr val="dk1"/>
                </a:solidFill>
              </a:rPr>
              <a:t>: </a:t>
            </a:r>
            <a:r>
              <a:rPr lang="en" sz="2000">
                <a:solidFill>
                  <a:schemeClr val="dk1"/>
                </a:solidFill>
              </a:rPr>
              <a:t>Mario Inzunza-Grivel </a:t>
            </a:r>
            <a:endParaRPr sz="2000" u="sng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u="sng">
                <a:solidFill>
                  <a:schemeClr val="dk1"/>
                </a:solidFill>
              </a:rPr>
              <a:t>Requirements Manager</a:t>
            </a:r>
            <a:r>
              <a:rPr lang="en" sz="2000">
                <a:solidFill>
                  <a:schemeClr val="dk1"/>
                </a:solidFill>
              </a:rPr>
              <a:t>:Cole Kincaid</a:t>
            </a:r>
            <a:endParaRPr sz="20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Demonstration overview</a:t>
            </a:r>
            <a:endParaRPr sz="4866"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4700125" y="313500"/>
            <a:ext cx="4166400" cy="45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Project Overview:</a:t>
            </a:r>
            <a:endParaRPr sz="2000">
              <a:solidFill>
                <a:schemeClr val="dk1"/>
              </a:solidFill>
            </a:endParaRPr>
          </a:p>
          <a:p>
            <a:pPr indent="-203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Project goal and Requirements</a:t>
            </a:r>
            <a:endParaRPr sz="1400"/>
          </a:p>
          <a:p>
            <a:pPr indent="-203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Tools</a:t>
            </a:r>
            <a:endParaRPr sz="1400"/>
          </a:p>
          <a:p>
            <a:pPr indent="-203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Estimated size and schedule</a:t>
            </a:r>
            <a:endParaRPr sz="1400"/>
          </a:p>
          <a:p>
            <a:pPr indent="-203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Risks Assessment and Mitigation</a:t>
            </a:r>
            <a:endParaRPr sz="1400"/>
          </a:p>
          <a:p>
            <a:pPr indent="-203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Project architecture</a:t>
            </a:r>
            <a:endParaRPr sz="14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ER Diagram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UI Designs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Test methods and levels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Increment 1 Scope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Future releases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2000"/>
              <a:buChar char="➔"/>
            </a:pPr>
            <a:r>
              <a:rPr lang="en" sz="2000">
                <a:solidFill>
                  <a:schemeClr val="dk1"/>
                </a:solidFill>
              </a:rPr>
              <a:t>Software demo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Demonstration overview</a:t>
            </a:r>
            <a:endParaRPr sz="4866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700125" y="313500"/>
            <a:ext cx="4166400" cy="45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Project Overview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203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Project goal and Requirements</a:t>
            </a:r>
            <a:endParaRPr sz="1400"/>
          </a:p>
          <a:p>
            <a:pPr indent="-203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Tools</a:t>
            </a:r>
            <a:endParaRPr sz="1400"/>
          </a:p>
          <a:p>
            <a:pPr indent="-203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Estimated size and schedule</a:t>
            </a:r>
            <a:endParaRPr sz="1400"/>
          </a:p>
          <a:p>
            <a:pPr indent="-203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Risks Assessment and Mitigation</a:t>
            </a:r>
            <a:endParaRPr sz="1400"/>
          </a:p>
          <a:p>
            <a:pPr indent="-203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Project architecture</a:t>
            </a:r>
            <a:endParaRPr sz="14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ER Diagram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UI Designs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Test methods and levels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Increment 1 Scope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Future releases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Software demo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Overview: </a:t>
            </a:r>
            <a:r>
              <a:rPr lang="en">
                <a:solidFill>
                  <a:srgbClr val="CCCCCC"/>
                </a:solidFill>
              </a:rPr>
              <a:t>Project Goal and Requirements</a:t>
            </a:r>
            <a:endParaRPr sz="4866"/>
          </a:p>
        </p:txBody>
      </p:sp>
      <p:sp>
        <p:nvSpPr>
          <p:cNvPr id="83" name="Google Shape;83;p16"/>
          <p:cNvSpPr txBox="1"/>
          <p:nvPr>
            <p:ph idx="4294967295" type="subTitle"/>
          </p:nvPr>
        </p:nvSpPr>
        <p:spPr>
          <a:xfrm>
            <a:off x="3748800" y="0"/>
            <a:ext cx="53952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</a:t>
            </a:r>
            <a:r>
              <a:rPr lang="en" sz="1500">
                <a:solidFill>
                  <a:schemeClr val="dk1"/>
                </a:solidFill>
              </a:rPr>
              <a:t>ajor requirements split into components with specific tasks: </a:t>
            </a:r>
            <a:endParaRPr>
              <a:solidFill>
                <a:schemeClr val="dk1"/>
              </a:solidFill>
            </a:endParaRPr>
          </a:p>
          <a:p>
            <a:pPr indent="-202406" lvl="1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en" sz="1500"/>
              <a:t>Order Entry: </a:t>
            </a:r>
            <a:endParaRPr b="1" sz="1500"/>
          </a:p>
          <a:p>
            <a:pPr indent="-133508" lvl="2" marL="5715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300"/>
              <a:t>Subsystem maintains customer information.</a:t>
            </a:r>
            <a:endParaRPr sz="1300"/>
          </a:p>
          <a:p>
            <a:pPr indent="-133508" lvl="2" marL="5715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300"/>
              <a:t>Multiple items can be included in the same order based on availability.</a:t>
            </a:r>
            <a:endParaRPr sz="1300"/>
          </a:p>
          <a:p>
            <a:pPr indent="-133508" lvl="2" marL="5715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300"/>
              <a:t>Inventory should be updated based on items ordered.</a:t>
            </a:r>
            <a:endParaRPr sz="1300"/>
          </a:p>
          <a:p>
            <a:pPr indent="-202406" lvl="1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en" sz="1500"/>
              <a:t>Login:</a:t>
            </a:r>
            <a:endParaRPr b="1" sz="1500"/>
          </a:p>
          <a:p>
            <a:pPr indent="-133508" lvl="2" marL="5715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300"/>
              <a:t>Users are only granted access to subsystems they’re authorized.</a:t>
            </a:r>
            <a:endParaRPr sz="1300"/>
          </a:p>
          <a:p>
            <a:pPr indent="-202406" lvl="1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en" sz="1500"/>
              <a:t>Inventory Management:</a:t>
            </a:r>
            <a:endParaRPr b="1" sz="1500"/>
          </a:p>
          <a:p>
            <a:pPr indent="-133508" lvl="2" marL="5715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300"/>
              <a:t>Grant different permissions to users based on account type.</a:t>
            </a:r>
            <a:endParaRPr sz="1300"/>
          </a:p>
          <a:p>
            <a:pPr indent="-133508" lvl="2" marL="5715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300"/>
              <a:t>Inventory availability validation.</a:t>
            </a:r>
            <a:endParaRPr sz="1300"/>
          </a:p>
          <a:p>
            <a:pPr indent="-133508" lvl="2" marL="5715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300"/>
              <a:t>Modify inventory based on incoming orders.</a:t>
            </a:r>
            <a:endParaRPr sz="1300"/>
          </a:p>
          <a:p>
            <a:pPr indent="-133508" lvl="2" marL="5715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300"/>
              <a:t>Forward product spoilage and out of stock notifications to Trouble Ticket Management module.</a:t>
            </a:r>
            <a:endParaRPr sz="1300"/>
          </a:p>
          <a:p>
            <a:pPr indent="-202406" lvl="1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en" sz="1500"/>
              <a:t>Shipment Tracking:</a:t>
            </a:r>
            <a:endParaRPr sz="1300"/>
          </a:p>
          <a:p>
            <a:pPr indent="-133508" lvl="2" marL="5715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300"/>
              <a:t>Update customer portals with the latest information on products in transit.</a:t>
            </a:r>
            <a:endParaRPr sz="1300"/>
          </a:p>
          <a:p>
            <a:pPr indent="-133508" lvl="2" marL="5715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300"/>
              <a:t>Forward shipping errors to Trouble Ticket Management module.</a:t>
            </a:r>
            <a:endParaRPr sz="1300"/>
          </a:p>
          <a:p>
            <a:pPr indent="-202406" lvl="1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en" sz="1500"/>
              <a:t>Trouble Ticket Management:</a:t>
            </a:r>
            <a:endParaRPr b="1" sz="1500"/>
          </a:p>
          <a:p>
            <a:pPr indent="-133508" lvl="2" marL="5715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300"/>
              <a:t>Collect errors at all stages of runtime for later corrective action.</a:t>
            </a:r>
            <a:endParaRPr sz="1300"/>
          </a:p>
          <a:p>
            <a:pPr indent="-202406" lvl="1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en" sz="1500"/>
              <a:t>Audit/Log:</a:t>
            </a:r>
            <a:endParaRPr sz="1300"/>
          </a:p>
          <a:p>
            <a:pPr indent="-133508" lvl="2" marL="5715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300"/>
              <a:t>Store all inventory changes performed by a user.</a:t>
            </a:r>
            <a:endParaRPr sz="1300"/>
          </a:p>
          <a:p>
            <a:pPr indent="-133508" lvl="2" marL="5715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300"/>
              <a:t>Store all incoming orders from the Order Entry module.</a:t>
            </a:r>
            <a:endParaRPr sz="1300"/>
          </a:p>
          <a:p>
            <a:pPr indent="-133508" lvl="2" marL="5715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300"/>
              <a:t>Store a record of ticket changes in Log module.</a:t>
            </a:r>
            <a:endParaRPr sz="1300"/>
          </a:p>
        </p:txBody>
      </p:sp>
      <p:sp>
        <p:nvSpPr>
          <p:cNvPr id="84" name="Google Shape;84;p16"/>
          <p:cNvSpPr txBox="1"/>
          <p:nvPr/>
        </p:nvSpPr>
        <p:spPr>
          <a:xfrm>
            <a:off x="366150" y="1882475"/>
            <a:ext cx="2899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Ice Track software product is a web-based shipment tracking and inventory management system for Tom and Adam’s Ice Cream Company.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832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Overview: </a:t>
            </a:r>
            <a:r>
              <a:rPr lang="en" sz="2650">
                <a:solidFill>
                  <a:srgbClr val="CCCCCC"/>
                </a:solidFill>
              </a:rPr>
              <a:t>Methodology and Risk Identification</a:t>
            </a:r>
            <a:endParaRPr sz="2650"/>
          </a:p>
        </p:txBody>
      </p:sp>
      <p:sp>
        <p:nvSpPr>
          <p:cNvPr id="90" name="Google Shape;90;p17"/>
          <p:cNvSpPr txBox="1"/>
          <p:nvPr>
            <p:ph idx="4294967295" type="subTitle"/>
          </p:nvPr>
        </p:nvSpPr>
        <p:spPr>
          <a:xfrm>
            <a:off x="311700" y="124922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Software Engineering Method: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Architected Agile software development: </a:t>
            </a:r>
            <a:r>
              <a:rPr lang="en" sz="1200"/>
              <a:t>Optimal for small, custom applications for small businesses.</a:t>
            </a:r>
            <a:endParaRPr sz="1200">
              <a:solidFill>
                <a:srgbClr val="000000"/>
              </a:solidFill>
            </a:endParaRPr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Risks:</a:t>
            </a:r>
            <a:endParaRPr sz="18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600">
                <a:solidFill>
                  <a:srgbClr val="434343"/>
                </a:solidFill>
              </a:rPr>
              <a:t>Developer inexperience: </a:t>
            </a:r>
            <a:endParaRPr sz="1600">
              <a:solidFill>
                <a:srgbClr val="434343"/>
              </a:solidFill>
            </a:endParaRPr>
          </a:p>
          <a:p>
            <a:pPr indent="-196850" lvl="1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React is a new framework for a significant portion of the development team.</a:t>
            </a:r>
            <a:endParaRPr sz="1300"/>
          </a:p>
          <a:p>
            <a:pPr indent="-196850" lvl="1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Firebase database system is a new tool for the development team.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Schedule risk</a:t>
            </a:r>
            <a:r>
              <a:rPr lang="en" sz="1600">
                <a:solidFill>
                  <a:schemeClr val="dk1"/>
                </a:solidFill>
              </a:rPr>
              <a:t>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196850" lvl="1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Early stages of development have already seen significant schedule adjustments.</a:t>
            </a:r>
            <a:endParaRPr sz="1300"/>
          </a:p>
          <a:p>
            <a:pPr indent="-196850" lvl="1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Staff, skills, and systems are not tracked properly.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Mitigations:</a:t>
            </a:r>
            <a:endParaRPr sz="1800">
              <a:solidFill>
                <a:srgbClr val="000000"/>
              </a:solidFill>
            </a:endParaRPr>
          </a:p>
          <a:p>
            <a:pPr indent="-196850" lvl="1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AutoNum type="alphaLcPeriod"/>
            </a:pPr>
            <a:r>
              <a:rPr lang="en" sz="1300">
                <a:solidFill>
                  <a:srgbClr val="666666"/>
                </a:solidFill>
              </a:rPr>
              <a:t>JIRA holds team members accountable and highlights tasks that slip from schedule.</a:t>
            </a:r>
            <a:endParaRPr sz="1300">
              <a:solidFill>
                <a:srgbClr val="666666"/>
              </a:solidFill>
            </a:endParaRPr>
          </a:p>
          <a:p>
            <a:pPr indent="-196850" lvl="1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AutoNum type="alphaLcPeriod"/>
            </a:pPr>
            <a:r>
              <a:rPr lang="en" sz="1300">
                <a:solidFill>
                  <a:srgbClr val="666666"/>
                </a:solidFill>
              </a:rPr>
              <a:t>Meetings allow more experienced developers to diffuse their knowledge to the rest of the team.</a:t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Overview: </a:t>
            </a:r>
            <a:r>
              <a:rPr lang="en">
                <a:solidFill>
                  <a:srgbClr val="CCCCCC"/>
                </a:solidFill>
              </a:rPr>
              <a:t>Tools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081825" y="241650"/>
            <a:ext cx="4793700" cy="46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React Native framework:</a:t>
            </a:r>
            <a:endParaRPr sz="18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Cross platform development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Firebase backend services:</a:t>
            </a:r>
            <a:endParaRPr>
              <a:solidFill>
                <a:schemeClr val="dk1"/>
              </a:solidFill>
            </a:endParaRPr>
          </a:p>
          <a:p>
            <a:pPr indent="-196850" lvl="1" marL="6858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○"/>
            </a:pPr>
            <a:r>
              <a:rPr lang="en" sz="1300">
                <a:solidFill>
                  <a:srgbClr val="666666"/>
                </a:solidFill>
              </a:rPr>
              <a:t>Authentication</a:t>
            </a:r>
            <a:endParaRPr sz="1300">
              <a:solidFill>
                <a:srgbClr val="666666"/>
              </a:solidFill>
            </a:endParaRPr>
          </a:p>
          <a:p>
            <a:pPr indent="-196850" lvl="1" marL="6858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○"/>
            </a:pPr>
            <a:r>
              <a:rPr lang="en" sz="1300">
                <a:solidFill>
                  <a:srgbClr val="666666"/>
                </a:solidFill>
              </a:rPr>
              <a:t>Real-time database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Development software:</a:t>
            </a:r>
            <a:endParaRPr sz="1600">
              <a:solidFill>
                <a:schemeClr val="dk1"/>
              </a:solidFill>
            </a:endParaRPr>
          </a:p>
          <a:p>
            <a:pPr indent="-2159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IDEs: </a:t>
            </a:r>
            <a:endParaRPr sz="1300">
              <a:solidFill>
                <a:schemeClr val="dk1"/>
              </a:solidFill>
            </a:endParaRPr>
          </a:p>
          <a:p>
            <a:pPr indent="17145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Visual Studio Code</a:t>
            </a:r>
            <a:endParaRPr sz="1300">
              <a:solidFill>
                <a:schemeClr val="dk1"/>
              </a:solidFill>
            </a:endParaRPr>
          </a:p>
          <a:p>
            <a:pPr indent="-2159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Version control: </a:t>
            </a:r>
            <a:endParaRPr sz="1300">
              <a:solidFill>
                <a:schemeClr val="dk1"/>
              </a:solidFill>
            </a:endParaRPr>
          </a:p>
          <a:p>
            <a:pPr indent="0" lvl="0" marL="8572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Bitbucket</a:t>
            </a:r>
            <a:endParaRPr sz="1300">
              <a:solidFill>
                <a:schemeClr val="dk1"/>
              </a:solidFill>
            </a:endParaRPr>
          </a:p>
          <a:p>
            <a:pPr indent="-2159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Task and Requirement tracking: </a:t>
            </a:r>
            <a:endParaRPr sz="1600">
              <a:solidFill>
                <a:schemeClr val="dk1"/>
              </a:solidFill>
            </a:endParaRPr>
          </a:p>
          <a:p>
            <a:pPr indent="0" lvl="0" marL="8572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JIRA</a:t>
            </a:r>
            <a:endParaRPr sz="13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Deployment platform: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Web application </a:t>
            </a:r>
            <a:r>
              <a:rPr lang="en" sz="1300">
                <a:solidFill>
                  <a:srgbClr val="666666"/>
                </a:solidFill>
              </a:rPr>
              <a:t>(Google Chrome, Mozilla Firefox, Safari or Microsoft Edge).</a:t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Project Overview: </a:t>
            </a:r>
            <a:r>
              <a:rPr lang="en" sz="2500">
                <a:solidFill>
                  <a:srgbClr val="CCCCCC"/>
                </a:solidFill>
              </a:rPr>
              <a:t>Estimated size and schedule</a:t>
            </a:r>
            <a:endParaRPr sz="2500">
              <a:solidFill>
                <a:srgbClr val="CCCCCC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752550" y="1348200"/>
            <a:ext cx="52194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Size Estimate, using Application Point Sizing:</a:t>
            </a:r>
            <a:endParaRPr sz="1800">
              <a:solidFill>
                <a:schemeClr val="dk1"/>
              </a:solidFill>
            </a:endParaRPr>
          </a:p>
          <a:p>
            <a:pPr indent="-1905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Inventory Management System</a:t>
            </a:r>
            <a:endParaRPr sz="1200">
              <a:solidFill>
                <a:schemeClr val="dk1"/>
              </a:solidFill>
            </a:endParaRPr>
          </a:p>
          <a:p>
            <a:pPr indent="-1905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Orders</a:t>
            </a:r>
            <a:endParaRPr sz="1200">
              <a:solidFill>
                <a:schemeClr val="dk1"/>
              </a:solidFill>
            </a:endParaRPr>
          </a:p>
          <a:p>
            <a:pPr indent="-1905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Trouble Tickets</a:t>
            </a:r>
            <a:endParaRPr sz="1200">
              <a:solidFill>
                <a:schemeClr val="dk1"/>
              </a:solidFill>
            </a:endParaRPr>
          </a:p>
          <a:p>
            <a:pPr indent="-1905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Changelog</a:t>
            </a:r>
            <a:endParaRPr sz="1200">
              <a:solidFill>
                <a:schemeClr val="dk1"/>
              </a:solidFill>
            </a:endParaRPr>
          </a:p>
          <a:p>
            <a:pPr indent="-18415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Total: ~9 screens, 2 client data tables + 6 server data tables.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Labor Hours estimate:</a:t>
            </a:r>
            <a:endParaRPr sz="1800">
              <a:solidFill>
                <a:schemeClr val="dk1"/>
              </a:solidFill>
            </a:endParaRPr>
          </a:p>
          <a:p>
            <a:pPr indent="-1905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160 total man hours (40 per 3rd level task)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0" r="13584" t="0"/>
          <a:stretch/>
        </p:blipFill>
        <p:spPr>
          <a:xfrm>
            <a:off x="1954338" y="130550"/>
            <a:ext cx="5235327" cy="41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Project Overview:</a:t>
            </a:r>
            <a:r>
              <a:rPr lang="en" sz="2500">
                <a:solidFill>
                  <a:schemeClr val="accent1"/>
                </a:solidFill>
              </a:rPr>
              <a:t> </a:t>
            </a:r>
            <a:r>
              <a:rPr lang="en" sz="2500">
                <a:solidFill>
                  <a:srgbClr val="CCCCCC"/>
                </a:solidFill>
              </a:rPr>
              <a:t>Estimated size and schedule</a:t>
            </a:r>
            <a:endParaRPr sz="2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195800" y="500925"/>
            <a:ext cx="32433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Project Overview: </a:t>
            </a:r>
            <a:r>
              <a:rPr lang="en" sz="2500">
                <a:solidFill>
                  <a:srgbClr val="CCCCCC"/>
                </a:solidFill>
              </a:rPr>
              <a:t>Project architecture</a:t>
            </a:r>
            <a:endParaRPr sz="2500">
              <a:solidFill>
                <a:srgbClr val="CCCCCC"/>
              </a:solidFill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8950" y="1861975"/>
            <a:ext cx="3681000" cy="28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145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Pipe and filter design: </a:t>
            </a:r>
            <a:endParaRPr sz="1800">
              <a:solidFill>
                <a:srgbClr val="FFFFFF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Incoming user requests will be directed to the appropriate module to indirectly interact with Firebase database.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325" y="1084000"/>
            <a:ext cx="5285125" cy="297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