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57"/>
  </p:notesMasterIdLst>
  <p:sldIdLst>
    <p:sldId id="330" r:id="rId2"/>
    <p:sldId id="262" r:id="rId3"/>
    <p:sldId id="359" r:id="rId4"/>
    <p:sldId id="357" r:id="rId5"/>
    <p:sldId id="358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3" r:id="rId14"/>
    <p:sldId id="360" r:id="rId15"/>
    <p:sldId id="354" r:id="rId16"/>
    <p:sldId id="355" r:id="rId17"/>
    <p:sldId id="356" r:id="rId18"/>
    <p:sldId id="327" r:id="rId19"/>
    <p:sldId id="283" r:id="rId20"/>
    <p:sldId id="299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286" r:id="rId33"/>
    <p:sldId id="287" r:id="rId34"/>
    <p:sldId id="300" r:id="rId35"/>
    <p:sldId id="361" r:id="rId36"/>
    <p:sldId id="278" r:id="rId37"/>
    <p:sldId id="302" r:id="rId38"/>
    <p:sldId id="362" r:id="rId39"/>
    <p:sldId id="363" r:id="rId40"/>
    <p:sldId id="364" r:id="rId41"/>
    <p:sldId id="365" r:id="rId42"/>
    <p:sldId id="366" r:id="rId43"/>
    <p:sldId id="328" r:id="rId44"/>
    <p:sldId id="367" r:id="rId45"/>
    <p:sldId id="368" r:id="rId46"/>
    <p:sldId id="314" r:id="rId47"/>
    <p:sldId id="315" r:id="rId48"/>
    <p:sldId id="316" r:id="rId49"/>
    <p:sldId id="317" r:id="rId50"/>
    <p:sldId id="369" r:id="rId51"/>
    <p:sldId id="318" r:id="rId52"/>
    <p:sldId id="319" r:id="rId53"/>
    <p:sldId id="320" r:id="rId54"/>
    <p:sldId id="321" r:id="rId55"/>
    <p:sldId id="322" r:id="rId56"/>
  </p:sldIdLst>
  <p:sldSz cx="12192000" cy="6858000"/>
  <p:notesSz cx="6858000" cy="9144000"/>
  <p:custDataLst>
    <p:tags r:id="rId58"/>
  </p:custDataLst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45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FFF"/>
    <a:srgbClr val="FFFF66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55" d="100"/>
          <a:sy n="55" d="100"/>
        </p:scale>
        <p:origin x="464" y="36"/>
      </p:cViewPr>
      <p:guideLst>
        <p:guide orient="horz" pos="2109"/>
        <p:guide pos="45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2B8E1-5490-413D-8326-01F29C88A78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D075-A343-4896-B210-0385E62CD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4.emf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5" Type="http://schemas.openxmlformats.org/officeDocument/2006/relationships/image" Target="../media/image4.emf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6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4.emf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1641430"/>
            <a:ext cx="9296400" cy="30463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30858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1717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2575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3434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84" y="4687816"/>
            <a:ext cx="21336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405" y="-139698"/>
            <a:ext cx="12490604" cy="479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84" y="4687816"/>
            <a:ext cx="2133600" cy="139700"/>
          </a:xfrm>
          <a:prstGeom prst="rect">
            <a:avLst/>
          </a:prstGeom>
        </p:spPr>
      </p:pic>
      <p:pic>
        <p:nvPicPr>
          <p:cNvPr id="11" name="Picture 10" descr="AngleBackground_gold_RGB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405" y="-139698"/>
            <a:ext cx="12490604" cy="4797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7" y="6392708"/>
            <a:ext cx="2464308" cy="2738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964" y="5930901"/>
            <a:ext cx="1371600" cy="927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9284" y="4687816"/>
            <a:ext cx="2133600" cy="139700"/>
          </a:xfrm>
          <a:prstGeom prst="rect">
            <a:avLst/>
          </a:prstGeom>
        </p:spPr>
      </p:pic>
      <p:pic>
        <p:nvPicPr>
          <p:cNvPr id="13" name="Picture 12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405" y="-139701"/>
            <a:ext cx="12490604" cy="4797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6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our Tu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7522" y="295980"/>
            <a:ext cx="11331039" cy="11345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4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34287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74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61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4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40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7522" y="1536192"/>
            <a:ext cx="11331039" cy="4594133"/>
          </a:xfrm>
          <a:prstGeom prst="rect">
            <a:avLst/>
          </a:prstGeom>
        </p:spPr>
        <p:txBody>
          <a:bodyPr/>
          <a:lstStyle>
            <a:lvl1pPr marL="257154" indent="-257154">
              <a:lnSpc>
                <a:spcPct val="114000"/>
              </a:lnSpc>
              <a:spcBef>
                <a:spcPts val="0"/>
              </a:spcBef>
              <a:spcAft>
                <a:spcPts val="1440"/>
              </a:spcAft>
              <a:buFont typeface="Lucida Grande"/>
              <a:buChar char="&gt;"/>
              <a:defRPr sz="36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1440"/>
              </a:spcAft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857182" indent="-171436">
              <a:lnSpc>
                <a:spcPct val="114000"/>
              </a:lnSpc>
              <a:spcBef>
                <a:spcPts val="0"/>
              </a:spcBef>
              <a:spcAft>
                <a:spcPts val="1440"/>
              </a:spcAft>
              <a:buSzPct val="100000"/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1440"/>
              </a:spcAft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marL="1542926" indent="-171436">
              <a:lnSpc>
                <a:spcPct val="114000"/>
              </a:lnSpc>
              <a:spcBef>
                <a:spcPts val="0"/>
              </a:spcBef>
              <a:spcAft>
                <a:spcPts val="1440"/>
              </a:spcAft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36 pt.)</a:t>
            </a:r>
          </a:p>
          <a:p>
            <a:pPr lvl="1"/>
            <a:r>
              <a:rPr lang="en-US" dirty="0"/>
              <a:t>Second level (Open Sans Light, 32)</a:t>
            </a:r>
          </a:p>
          <a:p>
            <a:pPr lvl="2"/>
            <a:r>
              <a:rPr lang="en-US" dirty="0"/>
              <a:t>Third level (Open Sans Light, 32)</a:t>
            </a:r>
          </a:p>
          <a:p>
            <a:pPr lvl="3"/>
            <a:r>
              <a:rPr lang="en-US" dirty="0"/>
              <a:t>Fourth level (Open Sans Light, 32)</a:t>
            </a:r>
          </a:p>
          <a:p>
            <a:pPr lvl="4"/>
            <a:r>
              <a:rPr lang="en-US" dirty="0"/>
              <a:t>Fifth level (Open Sans Light, 32)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4" y="1364407"/>
            <a:ext cx="1471708" cy="96361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402" y="-203198"/>
            <a:ext cx="12456737" cy="529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964" y="5930901"/>
            <a:ext cx="1371600" cy="927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964" y="5930901"/>
            <a:ext cx="1371600" cy="927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448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ll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7522" y="295980"/>
            <a:ext cx="11331039" cy="11345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4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34287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74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61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4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40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7522" y="2320239"/>
            <a:ext cx="11331039" cy="3810086"/>
          </a:xfrm>
          <a:prstGeom prst="rect">
            <a:avLst/>
          </a:prstGeom>
        </p:spPr>
        <p:txBody>
          <a:bodyPr/>
          <a:lstStyle>
            <a:lvl1pPr marL="257154" indent="-257154">
              <a:buFont typeface="Lucida Grande"/>
              <a:buChar char="&gt;"/>
              <a:defRPr sz="36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1pPr>
            <a:lvl2pPr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857182" indent="-171436">
              <a:buSzPct val="100000"/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3pPr>
            <a:lvl4pPr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marL="1542926" indent="-171436"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36 pt.)</a:t>
            </a:r>
          </a:p>
          <a:p>
            <a:pPr lvl="1"/>
            <a:r>
              <a:rPr lang="en-US" dirty="0"/>
              <a:t>Second level (Open Sans Light, 32)</a:t>
            </a:r>
          </a:p>
          <a:p>
            <a:pPr lvl="2"/>
            <a:r>
              <a:rPr lang="en-US" dirty="0"/>
              <a:t>Third level (Open Sans Light, 32)</a:t>
            </a:r>
          </a:p>
          <a:p>
            <a:pPr lvl="3"/>
            <a:r>
              <a:rPr lang="en-US" dirty="0"/>
              <a:t>Fourth level (Open Sans Light, 32)</a:t>
            </a:r>
          </a:p>
          <a:p>
            <a:pPr lvl="4"/>
            <a:r>
              <a:rPr lang="en-US" dirty="0"/>
              <a:t>Fifth level (Open Sans Light, 32)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7522" y="1592564"/>
            <a:ext cx="11331039" cy="54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34287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74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61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4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32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4" y="1364407"/>
            <a:ext cx="1471708" cy="96361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402" y="-203198"/>
            <a:ext cx="12456737" cy="529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964" y="5930901"/>
            <a:ext cx="1371600" cy="927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964" y="5930901"/>
            <a:ext cx="1371600" cy="927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6277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5" y="1277771"/>
            <a:ext cx="10087284" cy="309854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34287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74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61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4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7" y="6392708"/>
            <a:ext cx="2464308" cy="273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7" y="6392708"/>
            <a:ext cx="2464308" cy="2738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872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5280" y="1736725"/>
            <a:ext cx="11572240" cy="4015498"/>
          </a:xfrm>
          <a:prstGeom prst="rect">
            <a:avLst/>
          </a:prstGeom>
        </p:spPr>
        <p:txBody>
          <a:bodyPr/>
          <a:lstStyle>
            <a:lvl1pPr marL="0" indent="0">
              <a:buFont typeface="Lucida Grande"/>
              <a:buNone/>
              <a:defRPr sz="3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2pPr>
            <a:lvl3pPr marL="857182" indent="-171436">
              <a:buSzPct val="100000"/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3pPr>
            <a:lvl4pPr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marL="1542926" indent="-171436"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36 pt.)</a:t>
            </a:r>
          </a:p>
          <a:p>
            <a:pPr lvl="1"/>
            <a:r>
              <a:rPr lang="en-US" dirty="0"/>
              <a:t>Second level (Open Sans Light, 32)</a:t>
            </a:r>
          </a:p>
          <a:p>
            <a:pPr lvl="2"/>
            <a:r>
              <a:rPr lang="en-US" dirty="0"/>
              <a:t>Third level (Open Sans Light, 32)</a:t>
            </a:r>
          </a:p>
          <a:p>
            <a:pPr lvl="3"/>
            <a:r>
              <a:rPr lang="en-US" dirty="0"/>
              <a:t>Fourth level (Open Sans Light, 32)</a:t>
            </a:r>
          </a:p>
          <a:p>
            <a:pPr lvl="4"/>
            <a:r>
              <a:rPr lang="en-US" dirty="0"/>
              <a:t>Fifth level (Open Sans Light, 32)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79" y="6344768"/>
            <a:ext cx="246888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79" y="6344768"/>
            <a:ext cx="2468880" cy="274320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280" y="100587"/>
            <a:ext cx="11572240" cy="13601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4000" b="0" i="0" baseline="0">
                <a:solidFill>
                  <a:srgbClr val="33006F"/>
                </a:solidFill>
                <a:latin typeface="Encode Sans Normal Black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0858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1717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2575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3434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(ENCODE NORMAL BLACK, 40 PT.)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54" y="1364407"/>
            <a:ext cx="1471708" cy="96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1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Slide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964" y="5945854"/>
            <a:ext cx="1370389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6882" y="201171"/>
            <a:ext cx="11371679" cy="11623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4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34287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74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61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4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(ENCODE NORMAL BLACK, 40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882" y="1736726"/>
            <a:ext cx="11371679" cy="4209128"/>
          </a:xfrm>
          <a:prstGeom prst="rect">
            <a:avLst/>
          </a:prstGeom>
        </p:spPr>
        <p:txBody>
          <a:bodyPr/>
          <a:lstStyle>
            <a:lvl1pPr marL="257154" indent="-257154">
              <a:buFont typeface="Lucida Grande"/>
              <a:buChar char="&gt;"/>
              <a:defRPr sz="3600" b="0" i="0" baseline="0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>
              <a:defRPr sz="3200" b="0" i="0" baseline="0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857182" indent="-171436">
              <a:buSzPct val="100000"/>
              <a:buFont typeface="Lucida Grande"/>
              <a:buChar char="&gt;"/>
              <a:defRPr sz="3200" b="0" i="0" baseline="0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>
              <a:defRPr sz="3200" b="0" i="0" baseline="0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1542926" indent="-171436">
              <a:buFont typeface="Lucida Grande"/>
              <a:buChar char="&gt;"/>
              <a:defRPr sz="3200" b="0" i="0" baseline="0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Bulleted content here (Open Sans Light, 36 pt.)</a:t>
            </a:r>
          </a:p>
          <a:p>
            <a:pPr lvl="1"/>
            <a:r>
              <a:rPr lang="en-US" dirty="0"/>
              <a:t>Second level (Open Sans Light, 32)</a:t>
            </a:r>
          </a:p>
          <a:p>
            <a:pPr lvl="2"/>
            <a:r>
              <a:rPr lang="en-US" dirty="0"/>
              <a:t>Third level (Open Sans Light, 32)</a:t>
            </a:r>
          </a:p>
          <a:p>
            <a:pPr lvl="3"/>
            <a:r>
              <a:rPr lang="en-US" dirty="0"/>
              <a:t>Fourth level (Open Sans Light, 32)</a:t>
            </a:r>
          </a:p>
          <a:p>
            <a:pPr lvl="4"/>
            <a:r>
              <a:rPr lang="en-US" dirty="0"/>
              <a:t>Fifth level (Open Sans Light, 32)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54" y="1364407"/>
            <a:ext cx="1471708" cy="96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03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96246" y="274324"/>
            <a:ext cx="11412319" cy="11855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4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30858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1717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2575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3434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(ENCODE NORMAL BLACK, 40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6" y="1459872"/>
            <a:ext cx="11411113" cy="45385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486"/>
              </a:spcBef>
              <a:buFont typeface="Lucida Grande"/>
              <a:buNone/>
              <a:defRPr sz="3600" b="0" i="0" baseline="0">
                <a:solidFill>
                  <a:schemeClr val="accent4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14000"/>
              </a:lnSpc>
              <a:spcBef>
                <a:spcPts val="486"/>
              </a:spcBef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2pPr>
            <a:lvl3pPr marL="771464" indent="-154292">
              <a:lnSpc>
                <a:spcPct val="114000"/>
              </a:lnSpc>
              <a:spcBef>
                <a:spcPts val="486"/>
              </a:spcBef>
              <a:buSzPct val="100000"/>
              <a:buFont typeface="Lucida Grande"/>
              <a:buChar char="&gt;"/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lnSpc>
                <a:spcPct val="114000"/>
              </a:lnSpc>
              <a:spcBef>
                <a:spcPts val="486"/>
              </a:spcBef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marL="1388634" indent="-154292">
              <a:lnSpc>
                <a:spcPct val="114000"/>
              </a:lnSpc>
              <a:spcBef>
                <a:spcPts val="486"/>
              </a:spcBef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Sans, 36 pt.)</a:t>
            </a:r>
          </a:p>
          <a:p>
            <a:pPr lvl="1"/>
            <a:r>
              <a:rPr lang="en-US" dirty="0"/>
              <a:t>Second level (Open Sans Light, 32)</a:t>
            </a:r>
          </a:p>
          <a:p>
            <a:pPr lvl="2"/>
            <a:r>
              <a:rPr lang="en-US" dirty="0"/>
              <a:t>Third level (Open Sans Light, 32)</a:t>
            </a:r>
          </a:p>
          <a:p>
            <a:pPr lvl="3"/>
            <a:r>
              <a:rPr lang="en-US" dirty="0"/>
              <a:t>Fourth level (Open Sans Light, 32)</a:t>
            </a:r>
          </a:p>
          <a:p>
            <a:pPr lvl="4"/>
            <a:r>
              <a:rPr lang="en-US" dirty="0"/>
              <a:t>Fifth level (Open Sans Light, 32)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5" y="1363509"/>
            <a:ext cx="1471708" cy="96362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405" y="-139698"/>
            <a:ext cx="12490604" cy="479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5" y="1363509"/>
            <a:ext cx="1471708" cy="96362"/>
          </a:xfrm>
          <a:prstGeom prst="rect">
            <a:avLst/>
          </a:prstGeom>
        </p:spPr>
      </p:pic>
      <p:pic>
        <p:nvPicPr>
          <p:cNvPr id="12" name="Picture 11" descr="AngleBackground_gold_RGB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405" y="-139698"/>
            <a:ext cx="12490604" cy="4797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79" y="6344768"/>
            <a:ext cx="2468880" cy="274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1" y="1363508"/>
            <a:ext cx="1471708" cy="96362"/>
          </a:xfrm>
          <a:prstGeom prst="rect">
            <a:avLst/>
          </a:prstGeom>
        </p:spPr>
      </p:pic>
      <p:pic>
        <p:nvPicPr>
          <p:cNvPr id="14" name="Picture 13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405" y="-139701"/>
            <a:ext cx="12490604" cy="4797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79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6" y="201172"/>
            <a:ext cx="11442799" cy="12587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4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30858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1717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2575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3434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(ENCODE NORMAL BLACK, 40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6" y="2141839"/>
            <a:ext cx="11459401" cy="3618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486"/>
              </a:spcBef>
              <a:buFont typeface="Lucida Grande"/>
              <a:buNone/>
              <a:defRPr sz="3600" b="1" i="0" baseline="0">
                <a:solidFill>
                  <a:schemeClr val="accent4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14000"/>
              </a:lnSpc>
              <a:spcBef>
                <a:spcPts val="486"/>
              </a:spcBef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2pPr>
            <a:lvl3pPr marL="771464" indent="-154292">
              <a:lnSpc>
                <a:spcPct val="114000"/>
              </a:lnSpc>
              <a:spcBef>
                <a:spcPts val="486"/>
              </a:spcBef>
              <a:buSzPct val="100000"/>
              <a:buFont typeface="Lucida Grande"/>
              <a:buChar char="&gt;"/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lnSpc>
                <a:spcPct val="114000"/>
              </a:lnSpc>
              <a:spcBef>
                <a:spcPts val="486"/>
              </a:spcBef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marL="1388634" indent="-154292">
              <a:lnSpc>
                <a:spcPct val="114000"/>
              </a:lnSpc>
              <a:spcBef>
                <a:spcPts val="486"/>
              </a:spcBef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Sans, 36 pt.)</a:t>
            </a:r>
          </a:p>
          <a:p>
            <a:pPr lvl="1"/>
            <a:r>
              <a:rPr lang="en-US" dirty="0"/>
              <a:t>Second level (Open Sans Light, 32)</a:t>
            </a:r>
          </a:p>
          <a:p>
            <a:pPr lvl="2"/>
            <a:r>
              <a:rPr lang="en-US" dirty="0"/>
              <a:t>Third level (Open Sans Light, 32)</a:t>
            </a:r>
          </a:p>
          <a:p>
            <a:pPr lvl="3"/>
            <a:r>
              <a:rPr lang="en-US" dirty="0"/>
              <a:t>Fourth level (Open Sans Light, 32)</a:t>
            </a:r>
          </a:p>
          <a:p>
            <a:pPr lvl="4"/>
            <a:r>
              <a:rPr lang="en-US" dirty="0"/>
              <a:t>Fifth level (Open Sans Light, 32)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5" y="1363509"/>
            <a:ext cx="1471708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1459874"/>
            <a:ext cx="11572240" cy="6819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30858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1717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2575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3434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32 PT.)</a:t>
            </a:r>
          </a:p>
        </p:txBody>
      </p:sp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405" y="-139698"/>
            <a:ext cx="12490604" cy="479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5" y="1363509"/>
            <a:ext cx="1471708" cy="96362"/>
          </a:xfrm>
          <a:prstGeom prst="rect">
            <a:avLst/>
          </a:prstGeom>
        </p:spPr>
      </p:pic>
      <p:pic>
        <p:nvPicPr>
          <p:cNvPr id="11" name="Picture 10" descr="AngleBackground_gold_RGB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405" y="-139698"/>
            <a:ext cx="12490604" cy="4797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79" y="6344768"/>
            <a:ext cx="2468880" cy="274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1" y="1363508"/>
            <a:ext cx="1471708" cy="96362"/>
          </a:xfrm>
          <a:prstGeom prst="rect">
            <a:avLst/>
          </a:prstGeom>
        </p:spPr>
      </p:pic>
      <p:pic>
        <p:nvPicPr>
          <p:cNvPr id="14" name="Picture 13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405" y="-139701"/>
            <a:ext cx="12490604" cy="4797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709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375923" y="1736729"/>
            <a:ext cx="11341948" cy="3656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2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6" y="246892"/>
            <a:ext cx="11564719" cy="11964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4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30858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1717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2575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3434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(ENCODE NORMAL BLACK, 40 PT.)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5" y="1363509"/>
            <a:ext cx="1471708" cy="96362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405" y="-139698"/>
            <a:ext cx="12490604" cy="479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5" y="1363509"/>
            <a:ext cx="1471708" cy="96362"/>
          </a:xfrm>
          <a:prstGeom prst="rect">
            <a:avLst/>
          </a:prstGeom>
        </p:spPr>
      </p:pic>
      <p:pic>
        <p:nvPicPr>
          <p:cNvPr id="10" name="Picture 9" descr="AngleBackground_gold_RGB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405" y="-139698"/>
            <a:ext cx="12490604" cy="4797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964" y="5930901"/>
            <a:ext cx="1371600" cy="927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1" y="1363508"/>
            <a:ext cx="1471708" cy="96362"/>
          </a:xfrm>
          <a:prstGeom prst="rect">
            <a:avLst/>
          </a:prstGeom>
        </p:spPr>
      </p:pic>
      <p:pic>
        <p:nvPicPr>
          <p:cNvPr id="15" name="Picture 14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405" y="-139701"/>
            <a:ext cx="12490604" cy="4797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373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6" y="246892"/>
            <a:ext cx="11564719" cy="11964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4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30858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1717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2575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3434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(ENCODE NORMAL BLACK, 40 PT.)</a:t>
            </a:r>
          </a:p>
        </p:txBody>
      </p:sp>
      <p:pic>
        <p:nvPicPr>
          <p:cNvPr id="6" name="Picture 5" descr="AngleBackground_gold_RGB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405" y="-139698"/>
            <a:ext cx="12490604" cy="479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964" y="5930901"/>
            <a:ext cx="1371600" cy="927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742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8032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690"/>
            <a:ext cx="10515600" cy="28517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anchor="ctr">
            <a:normAutofit/>
          </a:bodyPr>
          <a:lstStyle>
            <a:lvl1pPr>
              <a:defRPr sz="4800">
                <a:latin typeface="Encode Sans Normal Black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146"/>
            <a:ext cx="10515600" cy="15011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70318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74063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3pPr>
            <a:lvl4pPr marL="1110952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4pPr>
            <a:lvl5pPr marL="148126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5pPr>
            <a:lvl6pPr marL="1851587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6pPr>
            <a:lvl7pPr marL="2221904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7pPr>
            <a:lvl8pPr marL="2592221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8pPr>
            <a:lvl9pPr marL="2962538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506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ndar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>
                <a:latin typeface="Encode Sans Normal Black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600">
                <a:latin typeface="Uni Sans Regular" panose="00000500000000000000" pitchFamily="50" charset="0"/>
              </a:defRPr>
            </a:lvl1pPr>
            <a:lvl2pPr marL="231439" indent="0" algn="ctr">
              <a:buNone/>
              <a:defRPr sz="1014"/>
            </a:lvl2pPr>
            <a:lvl3pPr marL="462878" indent="0" algn="ctr">
              <a:buNone/>
              <a:defRPr sz="911"/>
            </a:lvl3pPr>
            <a:lvl4pPr marL="694318" indent="0" algn="ctr">
              <a:buNone/>
              <a:defRPr sz="810"/>
            </a:lvl4pPr>
            <a:lvl5pPr marL="925757" indent="0" algn="ctr">
              <a:buNone/>
              <a:defRPr sz="810"/>
            </a:lvl5pPr>
            <a:lvl6pPr marL="1157195" indent="0" algn="ctr">
              <a:buNone/>
              <a:defRPr sz="810"/>
            </a:lvl6pPr>
            <a:lvl7pPr marL="1388634" indent="0" algn="ctr">
              <a:buNone/>
              <a:defRPr sz="810"/>
            </a:lvl7pPr>
            <a:lvl8pPr marL="1620074" indent="0" algn="ctr">
              <a:buNone/>
              <a:defRPr sz="810"/>
            </a:lvl8pPr>
            <a:lvl9pPr marL="1851514" indent="0" algn="ctr">
              <a:buNone/>
              <a:defRPr sz="8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2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7" y="1477464"/>
            <a:ext cx="10475479" cy="31129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34287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74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61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491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84" y="4704003"/>
            <a:ext cx="21336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402" y="-203198"/>
            <a:ext cx="12456737" cy="529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964" y="5930901"/>
            <a:ext cx="1371600" cy="927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7" y="6392708"/>
            <a:ext cx="2464308" cy="273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964" y="5930901"/>
            <a:ext cx="1371600" cy="927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7" y="6392708"/>
            <a:ext cx="2464308" cy="273812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95677" y="4886843"/>
            <a:ext cx="10475479" cy="956134"/>
          </a:xfrm>
        </p:spPr>
        <p:txBody>
          <a:bodyPr anchor="ctr"/>
          <a:lstStyle>
            <a:lvl1pPr marL="0" indent="0" algn="ctr">
              <a:buNone/>
              <a:defRPr sz="4000">
                <a:latin typeface="Encode Sans Normal" panose="02000000000000000000" pitchFamily="2" charset="0"/>
              </a:defRPr>
            </a:lvl1pPr>
            <a:lvl2pPr marL="231439" indent="0" algn="ctr">
              <a:buNone/>
              <a:defRPr sz="1014"/>
            </a:lvl2pPr>
            <a:lvl3pPr marL="462878" indent="0" algn="ctr">
              <a:buNone/>
              <a:defRPr sz="911"/>
            </a:lvl3pPr>
            <a:lvl4pPr marL="694318" indent="0" algn="ctr">
              <a:buNone/>
              <a:defRPr sz="810"/>
            </a:lvl4pPr>
            <a:lvl5pPr marL="925757" indent="0" algn="ctr">
              <a:buNone/>
              <a:defRPr sz="810"/>
            </a:lvl5pPr>
            <a:lvl6pPr marL="1157195" indent="0" algn="ctr">
              <a:buNone/>
              <a:defRPr sz="810"/>
            </a:lvl6pPr>
            <a:lvl7pPr marL="1388634" indent="0" algn="ctr">
              <a:buNone/>
              <a:defRPr sz="810"/>
            </a:lvl7pPr>
            <a:lvl8pPr marL="1620074" indent="0" algn="ctr">
              <a:buNone/>
              <a:defRPr sz="810"/>
            </a:lvl8pPr>
            <a:lvl9pPr marL="1851514" indent="0" algn="ctr">
              <a:buNone/>
              <a:defRPr sz="8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8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405" y="-139698"/>
            <a:ext cx="12490604" cy="479735"/>
          </a:xfrm>
          <a:prstGeom prst="rect">
            <a:avLst/>
          </a:prstGeom>
        </p:spPr>
      </p:pic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35730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xStyles>
    <p:titleStyle>
      <a:lvl1pPr algn="ctr" defTabSz="308587" rtl="0" eaLnBrk="1" latinLnBrk="0" hangingPunct="1">
        <a:spcBef>
          <a:spcPct val="0"/>
        </a:spcBef>
        <a:buNone/>
        <a:defRPr sz="3240" b="0" i="0" u="none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31439" indent="-231439" algn="l" defTabSz="308587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01450" indent="-192865" algn="l" defTabSz="308587" rtl="0" eaLnBrk="1" latinLnBrk="0" hangingPunct="1">
        <a:spcBef>
          <a:spcPct val="20000"/>
        </a:spcBef>
        <a:buFont typeface="Arial"/>
        <a:buChar char="–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771464" indent="-154292" algn="l" defTabSz="308587" rtl="0" eaLnBrk="1" latinLnBrk="0" hangingPunct="1">
        <a:spcBef>
          <a:spcPct val="20000"/>
        </a:spcBef>
        <a:buFont typeface="Arial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49" indent="-154292" algn="l" defTabSz="308587" rtl="0" eaLnBrk="1" latinLnBrk="0" hangingPunct="1">
        <a:spcBef>
          <a:spcPct val="20000"/>
        </a:spcBef>
        <a:buFont typeface="Arial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34" indent="-154292" algn="l" defTabSz="308587" rtl="0" eaLnBrk="1" latinLnBrk="0" hangingPunct="1">
        <a:spcBef>
          <a:spcPct val="20000"/>
        </a:spcBef>
        <a:buFont typeface="Arial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697219" indent="-154292" algn="l" defTabSz="308587" rtl="0" eaLnBrk="1" latinLnBrk="0" hangingPunct="1">
        <a:spcBef>
          <a:spcPct val="2000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05805" indent="-154292" algn="l" defTabSz="308587" rtl="0" eaLnBrk="1" latinLnBrk="0" hangingPunct="1">
        <a:spcBef>
          <a:spcPct val="2000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14391" indent="-154292" algn="l" defTabSz="308587" rtl="0" eaLnBrk="1" latinLnBrk="0" hangingPunct="1">
        <a:spcBef>
          <a:spcPct val="2000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622976" indent="-154292" algn="l" defTabSz="308587" rtl="0" eaLnBrk="1" latinLnBrk="0" hangingPunct="1">
        <a:spcBef>
          <a:spcPct val="2000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587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1pPr>
      <a:lvl2pPr marL="308587" algn="l" defTabSz="308587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617172" algn="l" defTabSz="308587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3pPr>
      <a:lvl4pPr marL="925757" algn="l" defTabSz="308587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4pPr>
      <a:lvl5pPr marL="1234342" algn="l" defTabSz="308587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5pPr>
      <a:lvl6pPr marL="1542926" algn="l" defTabSz="308587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6pPr>
      <a:lvl7pPr marL="1851514" algn="l" defTabSz="308587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7pPr>
      <a:lvl8pPr marL="2160097" algn="l" defTabSz="308587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8pPr>
      <a:lvl9pPr marL="2468682" algn="l" defTabSz="308587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Relationship Id="rId5" Type="http://schemas.openxmlformats.org/officeDocument/2006/relationships/image" Target="../media/image30.png"/><Relationship Id="rId4" Type="http://schemas.openxmlformats.org/officeDocument/2006/relationships/image" Target="../media/image1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90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81.png"/><Relationship Id="rId7" Type="http://schemas.openxmlformats.org/officeDocument/2006/relationships/image" Target="../media/image45.png"/><Relationship Id="rId12" Type="http://schemas.openxmlformats.org/officeDocument/2006/relationships/image" Target="../media/image27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Relationship Id="rId6" Type="http://schemas.openxmlformats.org/officeDocument/2006/relationships/image" Target="../media/image211.png"/><Relationship Id="rId11" Type="http://schemas.openxmlformats.org/officeDocument/2006/relationships/image" Target="../media/image261.png"/><Relationship Id="rId5" Type="http://schemas.openxmlformats.org/officeDocument/2006/relationships/image" Target="../media/image201.png"/><Relationship Id="rId10" Type="http://schemas.openxmlformats.org/officeDocument/2006/relationships/image" Target="../media/image25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3.xml"/><Relationship Id="rId4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gi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95676" y="1238865"/>
            <a:ext cx="9772324" cy="3448951"/>
          </a:xfrm>
        </p:spPr>
        <p:txBody>
          <a:bodyPr/>
          <a:lstStyle/>
          <a:p>
            <a:r>
              <a:rPr lang="en-US" dirty="0"/>
              <a:t>Combinations, Permutations, and Probability</a:t>
            </a:r>
          </a:p>
          <a:p>
            <a:r>
              <a:rPr lang="en-US" dirty="0">
                <a:latin typeface="Encode Sans Normal" panose="02000000000000000000" pitchFamily="2" charset="0"/>
              </a:rPr>
              <a:t>Lesson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430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403372" y="523028"/>
            <a:ext cx="8183880" cy="9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0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Encode Sans Normal Black"/>
              </a:rPr>
              <a:t>Counting Subgroups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403372" y="1208759"/>
            <a:ext cx="8348040" cy="127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4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Now, Let’s assume order doesn’t matter.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4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Use ‘combinations’ (choose):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162720" y="2652840"/>
            <a:ext cx="5083920" cy="55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3162720" y="2253861"/>
            <a:ext cx="5969705" cy="11085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Line 5"/>
          <p:cNvSpPr/>
          <p:nvPr/>
        </p:nvSpPr>
        <p:spPr>
          <a:xfrm>
            <a:off x="3538740" y="3537912"/>
            <a:ext cx="5003280" cy="9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CustomShape 6"/>
          <p:cNvSpPr/>
          <p:nvPr/>
        </p:nvSpPr>
        <p:spPr>
          <a:xfrm>
            <a:off x="4003500" y="4022583"/>
            <a:ext cx="3402360" cy="2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"/>
          <p:cNvSpPr/>
          <p:nvPr/>
        </p:nvSpPr>
        <p:spPr>
          <a:xfrm>
            <a:off x="3959490" y="3736923"/>
            <a:ext cx="4709948" cy="741048"/>
          </a:xfrm>
          <a:prstGeom prst="rect">
            <a:avLst/>
          </a:prstGeom>
          <a:blipFill>
            <a:blip r:embed="rId4"/>
            <a:stretch>
              <a:fillRect t="-2001" r="-1418" b="-32507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3162720" y="4407480"/>
            <a:ext cx="4121640" cy="55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9"/>
          <p:cNvSpPr/>
          <p:nvPr/>
        </p:nvSpPr>
        <p:spPr>
          <a:xfrm>
            <a:off x="3538740" y="5046239"/>
            <a:ext cx="5694744" cy="110851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86747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8"/>
          <p:cNvPicPr/>
          <p:nvPr/>
        </p:nvPicPr>
        <p:blipFill>
          <a:blip r:embed="rId3"/>
          <a:stretch/>
        </p:blipFill>
        <p:spPr>
          <a:xfrm>
            <a:off x="3420840" y="2420280"/>
            <a:ext cx="5768640" cy="308376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2195760" y="371520"/>
            <a:ext cx="8183880" cy="9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000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Encode Sans Normal Black"/>
              </a:rPr>
              <a:t>More on Combinations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866360" y="1372680"/>
            <a:ext cx="8348040" cy="127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400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Combinations appear on the Pascal’s Triangle!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400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C(N,x) appears on the Nth row, xth number (starting at 0)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2304480" y="3099960"/>
            <a:ext cx="5349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2304480" y="3099960"/>
            <a:ext cx="534960" cy="4611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5525760" y="4698720"/>
            <a:ext cx="433800" cy="352440"/>
          </a:xfrm>
          <a:prstGeom prst="ellipse">
            <a:avLst/>
          </a:prstGeom>
          <a:noFill/>
          <a:ln w="3492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2840160" y="3330720"/>
            <a:ext cx="2748240" cy="141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FF0000"/>
            </a:solidFill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  <p:custDataLst>
      <p:tags r:id="rId1"/>
    </p:custDataLst>
    <p:extLst>
      <p:ext uri="{BB962C8B-B14F-4D97-AF65-F5344CB8AC3E}">
        <p14:creationId xmlns:p14="http://schemas.microsoft.com/office/powerpoint/2010/main" val="1518101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195760" y="371520"/>
            <a:ext cx="8183880" cy="9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000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Encode Sans Normal Black"/>
              </a:rPr>
              <a:t>Counting Examples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866360" y="1372680"/>
            <a:ext cx="8348040" cy="119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400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There are 10 Light beers on tap, and 10 Dark beers on tap, how many ways can Rick get a 4-beer sampler that contains exactly 1 light beer? (ordering doesn’t matter)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162720" y="2987640"/>
            <a:ext cx="572796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3003672" y="3021002"/>
            <a:ext cx="6853536" cy="13197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162720" y="3716640"/>
            <a:ext cx="3267720" cy="5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4625607" y="4642614"/>
            <a:ext cx="3907582" cy="9826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6255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866360" y="371520"/>
            <a:ext cx="8183880" cy="9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000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Encode Sans Normal Black"/>
              </a:rPr>
              <a:t>Counting in Python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866360" y="1372680"/>
            <a:ext cx="8637840" cy="289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400" spc="-1" dirty="0" err="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Itertools</a:t>
            </a:r>
            <a:r>
              <a:rPr lang="en-US" sz="24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http://jmduke.com/posts/a-gentle-introduction-to-itertools/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4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Counting and Combinatorics Lab</a:t>
            </a:r>
          </a:p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endParaRPr lang="en-US" sz="2400" spc="-1" dirty="0">
              <a:solidFill>
                <a:srgbClr val="33006F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4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Side note: permutations = combinations where order matters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4979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50129" y="2799648"/>
            <a:ext cx="2891742" cy="1258703"/>
          </a:xfrm>
        </p:spPr>
        <p:txBody>
          <a:bodyPr/>
          <a:lstStyle/>
          <a:p>
            <a:r>
              <a:rPr lang="en-US" sz="4800" dirty="0"/>
              <a:t>Probability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76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003568" y="380949"/>
            <a:ext cx="8183880" cy="9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0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Encode Sans Normal Black"/>
              </a:rPr>
              <a:t>Probability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913080" y="1215720"/>
            <a:ext cx="8637840" cy="291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4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The Probability of an event, A, is the number of ways A can occur, divided by the number of total possible outcomes in our Sample Space, S.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buClr>
                <a:srgbClr val="33006F"/>
              </a:buClr>
            </a:pPr>
            <a:endParaRPr lang="en-US" sz="2400" spc="-1" dirty="0">
              <a:solidFill>
                <a:srgbClr val="33006F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195760" y="2691720"/>
            <a:ext cx="1820880" cy="76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4"/>
          <p:cNvSpPr/>
          <p:nvPr/>
        </p:nvSpPr>
        <p:spPr>
          <a:xfrm>
            <a:off x="1315274" y="2691720"/>
            <a:ext cx="2701366" cy="11698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Picture 3"/>
          <p:cNvPicPr/>
          <p:nvPr/>
        </p:nvPicPr>
        <p:blipFill>
          <a:blip r:embed="rId4"/>
          <a:srcRect l="6406" r="12953" b="9443"/>
          <a:stretch/>
        </p:blipFill>
        <p:spPr>
          <a:xfrm>
            <a:off x="5371680" y="2314937"/>
            <a:ext cx="5907240" cy="4361263"/>
          </a:xfrm>
          <a:prstGeom prst="rect">
            <a:avLst/>
          </a:prstGeom>
          <a:ln>
            <a:noFill/>
          </a:ln>
        </p:spPr>
      </p:pic>
      <p:sp>
        <p:nvSpPr>
          <p:cNvPr id="194" name="CustomShape 5"/>
          <p:cNvSpPr/>
          <p:nvPr/>
        </p:nvSpPr>
        <p:spPr>
          <a:xfrm>
            <a:off x="11000709" y="2224311"/>
            <a:ext cx="101520" cy="99000"/>
          </a:xfrm>
          <a:prstGeom prst="ellipse">
            <a:avLst/>
          </a:prstGeom>
          <a:ln>
            <a:solidFill>
              <a:srgbClr val="31006C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5" name="CustomShape 6"/>
          <p:cNvSpPr/>
          <p:nvPr/>
        </p:nvSpPr>
        <p:spPr>
          <a:xfrm>
            <a:off x="6765427" y="4930020"/>
            <a:ext cx="101520" cy="99000"/>
          </a:xfrm>
          <a:prstGeom prst="ellipse">
            <a:avLst/>
          </a:prstGeom>
          <a:ln>
            <a:solidFill>
              <a:srgbClr val="31006C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" name="CustomShape 7"/>
          <p:cNvSpPr/>
          <p:nvPr/>
        </p:nvSpPr>
        <p:spPr>
          <a:xfrm>
            <a:off x="7902445" y="4369860"/>
            <a:ext cx="101520" cy="99000"/>
          </a:xfrm>
          <a:prstGeom prst="ellipse">
            <a:avLst/>
          </a:prstGeom>
          <a:ln>
            <a:solidFill>
              <a:srgbClr val="31006C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7" name="CustomShape 8"/>
          <p:cNvSpPr/>
          <p:nvPr/>
        </p:nvSpPr>
        <p:spPr>
          <a:xfrm>
            <a:off x="6439800" y="4352400"/>
            <a:ext cx="101520" cy="99000"/>
          </a:xfrm>
          <a:prstGeom prst="ellipse">
            <a:avLst/>
          </a:prstGeom>
          <a:ln>
            <a:solidFill>
              <a:srgbClr val="31006C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8" name="CustomShape 9"/>
          <p:cNvSpPr/>
          <p:nvPr/>
        </p:nvSpPr>
        <p:spPr>
          <a:xfrm>
            <a:off x="8003965" y="4866334"/>
            <a:ext cx="101520" cy="99000"/>
          </a:xfrm>
          <a:prstGeom prst="ellipse">
            <a:avLst/>
          </a:prstGeom>
          <a:ln>
            <a:solidFill>
              <a:srgbClr val="31006C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9" name="CustomShape 10"/>
          <p:cNvSpPr/>
          <p:nvPr/>
        </p:nvSpPr>
        <p:spPr>
          <a:xfrm>
            <a:off x="8764849" y="4144860"/>
            <a:ext cx="101520" cy="99000"/>
          </a:xfrm>
          <a:prstGeom prst="ellipse">
            <a:avLst/>
          </a:prstGeom>
          <a:ln>
            <a:solidFill>
              <a:srgbClr val="31006C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0" name="CustomShape 11"/>
          <p:cNvSpPr/>
          <p:nvPr/>
        </p:nvSpPr>
        <p:spPr>
          <a:xfrm>
            <a:off x="8764849" y="4583146"/>
            <a:ext cx="101520" cy="99000"/>
          </a:xfrm>
          <a:prstGeom prst="ellipse">
            <a:avLst/>
          </a:prstGeom>
          <a:ln>
            <a:solidFill>
              <a:srgbClr val="31006C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1" name="CustomShape 12"/>
          <p:cNvSpPr/>
          <p:nvPr/>
        </p:nvSpPr>
        <p:spPr>
          <a:xfrm>
            <a:off x="6816187" y="3962160"/>
            <a:ext cx="101520" cy="99000"/>
          </a:xfrm>
          <a:prstGeom prst="ellipse">
            <a:avLst/>
          </a:prstGeom>
          <a:ln>
            <a:solidFill>
              <a:srgbClr val="31006C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2" name="CustomShape 13"/>
          <p:cNvSpPr/>
          <p:nvPr/>
        </p:nvSpPr>
        <p:spPr>
          <a:xfrm>
            <a:off x="10483205" y="3844164"/>
            <a:ext cx="101520" cy="99000"/>
          </a:xfrm>
          <a:prstGeom prst="ellipse">
            <a:avLst/>
          </a:prstGeom>
          <a:ln>
            <a:solidFill>
              <a:srgbClr val="31006C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3" name="CustomShape 14"/>
          <p:cNvSpPr/>
          <p:nvPr/>
        </p:nvSpPr>
        <p:spPr>
          <a:xfrm>
            <a:off x="10622430" y="4396568"/>
            <a:ext cx="101520" cy="99000"/>
          </a:xfrm>
          <a:prstGeom prst="ellipse">
            <a:avLst/>
          </a:prstGeom>
          <a:ln>
            <a:solidFill>
              <a:srgbClr val="31006C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" name="CustomShape 15"/>
          <p:cNvSpPr/>
          <p:nvPr/>
        </p:nvSpPr>
        <p:spPr>
          <a:xfrm>
            <a:off x="7120362" y="4255464"/>
            <a:ext cx="101520" cy="99000"/>
          </a:xfrm>
          <a:prstGeom prst="ellipse">
            <a:avLst/>
          </a:prstGeom>
          <a:ln>
            <a:solidFill>
              <a:srgbClr val="31006C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" name="CustomShape 16"/>
          <p:cNvSpPr/>
          <p:nvPr/>
        </p:nvSpPr>
        <p:spPr>
          <a:xfrm>
            <a:off x="2175960" y="4419360"/>
            <a:ext cx="2030760" cy="6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7"/>
          <p:cNvSpPr/>
          <p:nvPr/>
        </p:nvSpPr>
        <p:spPr>
          <a:xfrm>
            <a:off x="2175960" y="4419360"/>
            <a:ext cx="2030760" cy="693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8"/>
          <p:cNvSpPr/>
          <p:nvPr/>
        </p:nvSpPr>
        <p:spPr>
          <a:xfrm>
            <a:off x="2195760" y="5206320"/>
            <a:ext cx="2030760" cy="6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9"/>
          <p:cNvSpPr/>
          <p:nvPr/>
        </p:nvSpPr>
        <p:spPr>
          <a:xfrm>
            <a:off x="2195760" y="5206320"/>
            <a:ext cx="2030760" cy="693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286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0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6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1CDC339-D154-497A-AFC1-3CCEC7E7C151}"/>
              </a:ext>
            </a:extLst>
          </p:cNvPr>
          <p:cNvGrpSpPr/>
          <p:nvPr/>
        </p:nvGrpSpPr>
        <p:grpSpPr>
          <a:xfrm>
            <a:off x="5730240" y="1362960"/>
            <a:ext cx="6330580" cy="4733696"/>
            <a:chOff x="6845160" y="3751560"/>
            <a:chExt cx="3901320" cy="2992320"/>
          </a:xfrm>
        </p:grpSpPr>
        <p:pic>
          <p:nvPicPr>
            <p:cNvPr id="211" name="Picture 3"/>
            <p:cNvPicPr/>
            <p:nvPr/>
          </p:nvPicPr>
          <p:blipFill>
            <a:blip r:embed="rId3"/>
            <a:srcRect l="6406" r="12953" b="9443"/>
            <a:stretch/>
          </p:blipFill>
          <p:spPr>
            <a:xfrm>
              <a:off x="6845160" y="3751560"/>
              <a:ext cx="3901320" cy="299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2" name="CustomShape 3"/>
            <p:cNvSpPr/>
            <p:nvPr/>
          </p:nvSpPr>
          <p:spPr>
            <a:xfrm>
              <a:off x="7659120" y="5010840"/>
              <a:ext cx="101520" cy="99000"/>
            </a:xfrm>
            <a:prstGeom prst="ellipse">
              <a:avLst/>
            </a:prstGeom>
            <a:ln>
              <a:solidFill>
                <a:srgbClr val="31006C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3" name="CustomShape 4"/>
            <p:cNvSpPr/>
            <p:nvPr/>
          </p:nvSpPr>
          <p:spPr>
            <a:xfrm>
              <a:off x="7659120" y="5661000"/>
              <a:ext cx="101520" cy="99000"/>
            </a:xfrm>
            <a:prstGeom prst="ellipse">
              <a:avLst/>
            </a:prstGeom>
            <a:ln>
              <a:solidFill>
                <a:srgbClr val="31006C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4" name="CustomShape 5"/>
            <p:cNvSpPr/>
            <p:nvPr/>
          </p:nvSpPr>
          <p:spPr>
            <a:xfrm>
              <a:off x="7964040" y="5315760"/>
              <a:ext cx="101520" cy="99000"/>
            </a:xfrm>
            <a:prstGeom prst="ellipse">
              <a:avLst/>
            </a:prstGeom>
            <a:ln>
              <a:solidFill>
                <a:srgbClr val="31006C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5" name="CustomShape 6"/>
            <p:cNvSpPr/>
            <p:nvPr/>
          </p:nvSpPr>
          <p:spPr>
            <a:xfrm>
              <a:off x="8065200" y="4911120"/>
              <a:ext cx="101520" cy="99000"/>
            </a:xfrm>
            <a:prstGeom prst="ellipse">
              <a:avLst/>
            </a:prstGeom>
            <a:ln>
              <a:solidFill>
                <a:srgbClr val="31006C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6" name="CustomShape 7"/>
            <p:cNvSpPr/>
            <p:nvPr/>
          </p:nvSpPr>
          <p:spPr>
            <a:xfrm>
              <a:off x="8629680" y="4961160"/>
              <a:ext cx="101520" cy="99000"/>
            </a:xfrm>
            <a:prstGeom prst="ellipse">
              <a:avLst/>
            </a:prstGeom>
            <a:ln>
              <a:solidFill>
                <a:srgbClr val="31006C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7" name="CustomShape 8"/>
            <p:cNvSpPr/>
            <p:nvPr/>
          </p:nvSpPr>
          <p:spPr>
            <a:xfrm>
              <a:off x="9821280" y="4420080"/>
              <a:ext cx="101520" cy="99000"/>
            </a:xfrm>
            <a:prstGeom prst="ellipse">
              <a:avLst/>
            </a:prstGeom>
            <a:ln>
              <a:solidFill>
                <a:srgbClr val="31006C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8" name="CustomShape 9"/>
            <p:cNvSpPr/>
            <p:nvPr/>
          </p:nvSpPr>
          <p:spPr>
            <a:xfrm>
              <a:off x="9155640" y="5760720"/>
              <a:ext cx="101520" cy="99000"/>
            </a:xfrm>
            <a:prstGeom prst="ellipse">
              <a:avLst/>
            </a:prstGeom>
            <a:ln>
              <a:solidFill>
                <a:srgbClr val="31006C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9" name="CustomShape 10"/>
            <p:cNvSpPr/>
            <p:nvPr/>
          </p:nvSpPr>
          <p:spPr>
            <a:xfrm>
              <a:off x="7259160" y="4237560"/>
              <a:ext cx="101520" cy="99000"/>
            </a:xfrm>
            <a:prstGeom prst="ellipse">
              <a:avLst/>
            </a:prstGeom>
            <a:ln>
              <a:solidFill>
                <a:srgbClr val="31006C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0" name="CustomShape 11"/>
            <p:cNvSpPr/>
            <p:nvPr/>
          </p:nvSpPr>
          <p:spPr>
            <a:xfrm>
              <a:off x="8527440" y="5276880"/>
              <a:ext cx="101520" cy="99000"/>
            </a:xfrm>
            <a:prstGeom prst="ellipse">
              <a:avLst/>
            </a:prstGeom>
            <a:ln>
              <a:solidFill>
                <a:srgbClr val="31006C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1" name="CustomShape 12"/>
            <p:cNvSpPr/>
            <p:nvPr/>
          </p:nvSpPr>
          <p:spPr>
            <a:xfrm>
              <a:off x="9303600" y="5148360"/>
              <a:ext cx="101520" cy="99000"/>
            </a:xfrm>
            <a:prstGeom prst="ellipse">
              <a:avLst/>
            </a:prstGeom>
            <a:ln>
              <a:solidFill>
                <a:srgbClr val="31006C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9" name="CustomShape 1"/>
          <p:cNvSpPr/>
          <p:nvPr/>
        </p:nvSpPr>
        <p:spPr>
          <a:xfrm>
            <a:off x="2195760" y="371520"/>
            <a:ext cx="8183880" cy="9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000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Encode Sans Normal Black"/>
              </a:rPr>
              <a:t>Probability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21030" y="1128753"/>
            <a:ext cx="8637840" cy="250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4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If     is an event, then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buClr>
                <a:srgbClr val="33006F"/>
              </a:buClr>
              <a:buFont typeface="Arial"/>
              <a:buChar char="–"/>
            </a:pPr>
            <a:r>
              <a:rPr lang="en-US" sz="20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Intersection: A and B</a:t>
            </a:r>
          </a:p>
          <a:p>
            <a:pPr marL="743040" lvl="1" indent="-285120">
              <a:buClr>
                <a:srgbClr val="33006F"/>
              </a:buClr>
              <a:buFont typeface="Arial"/>
              <a:buChar char="–"/>
            </a:pPr>
            <a:r>
              <a:rPr lang="en-US" sz="20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= P(A) * P(B)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buClr>
                <a:srgbClr val="33006F"/>
              </a:buClr>
              <a:buFont typeface="Arial"/>
              <a:buChar char="–"/>
            </a:pPr>
            <a:r>
              <a:rPr lang="en-US" sz="20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Union: A or B</a:t>
            </a:r>
          </a:p>
          <a:p>
            <a:pPr marL="743040" lvl="1" indent="-285120">
              <a:buClr>
                <a:srgbClr val="33006F"/>
              </a:buClr>
              <a:buFont typeface="Arial"/>
              <a:buChar char="–"/>
            </a:pPr>
            <a:r>
              <a:rPr lang="en-US" sz="20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= P(A) + P(B)</a:t>
            </a:r>
          </a:p>
          <a:p>
            <a:pPr marL="457920" lvl="1">
              <a:buClr>
                <a:srgbClr val="33006F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buClr>
                <a:srgbClr val="33006F"/>
              </a:buClr>
              <a:buFont typeface="Arial"/>
              <a:buChar char="–"/>
            </a:pPr>
            <a:r>
              <a:rPr lang="en-US" sz="20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Negation: A not happening</a:t>
            </a:r>
          </a:p>
          <a:p>
            <a:pPr marL="743040" lvl="1" indent="-285120">
              <a:buClr>
                <a:srgbClr val="33006F"/>
              </a:buClr>
              <a:buFont typeface="Arial"/>
              <a:buChar char="–"/>
            </a:pPr>
            <a:r>
              <a:rPr lang="en-US" sz="20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=1 – P(A)</a:t>
            </a:r>
          </a:p>
          <a:p>
            <a:pPr marL="743040" lvl="1" indent="-285120">
              <a:buClr>
                <a:srgbClr val="33006F"/>
              </a:buClr>
              <a:buFont typeface="Arial"/>
              <a:buChar char="–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3"/>
          <p:cNvSpPr/>
          <p:nvPr/>
        </p:nvSpPr>
        <p:spPr>
          <a:xfrm>
            <a:off x="1375723" y="1313460"/>
            <a:ext cx="101520" cy="99000"/>
          </a:xfrm>
          <a:prstGeom prst="ellipse">
            <a:avLst/>
          </a:prstGeom>
          <a:ln>
            <a:solidFill>
              <a:srgbClr val="31006C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" name="CustomShape 14"/>
          <p:cNvSpPr/>
          <p:nvPr/>
        </p:nvSpPr>
        <p:spPr>
          <a:xfrm>
            <a:off x="4256760" y="1742400"/>
            <a:ext cx="2587680" cy="6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15"/>
          <p:cNvSpPr/>
          <p:nvPr/>
        </p:nvSpPr>
        <p:spPr>
          <a:xfrm>
            <a:off x="3099834" y="2181093"/>
            <a:ext cx="2587680" cy="693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6"/>
          <p:cNvSpPr/>
          <p:nvPr/>
        </p:nvSpPr>
        <p:spPr>
          <a:xfrm>
            <a:off x="4256760" y="2515680"/>
            <a:ext cx="2587680" cy="6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18"/>
          <p:cNvSpPr/>
          <p:nvPr/>
        </p:nvSpPr>
        <p:spPr>
          <a:xfrm>
            <a:off x="4256760" y="3289320"/>
            <a:ext cx="2107800" cy="6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19"/>
          <p:cNvSpPr/>
          <p:nvPr/>
        </p:nvSpPr>
        <p:spPr>
          <a:xfrm>
            <a:off x="3614978" y="4560570"/>
            <a:ext cx="2107800" cy="693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0"/>
          <p:cNvSpPr/>
          <p:nvPr/>
        </p:nvSpPr>
        <p:spPr>
          <a:xfrm>
            <a:off x="2458200" y="4243320"/>
            <a:ext cx="3977280" cy="6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21"/>
          <p:cNvSpPr/>
          <p:nvPr/>
        </p:nvSpPr>
        <p:spPr>
          <a:xfrm>
            <a:off x="1412233" y="5413500"/>
            <a:ext cx="3977280" cy="693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2"/>
          <p:cNvSpPr/>
          <p:nvPr/>
        </p:nvSpPr>
        <p:spPr>
          <a:xfrm>
            <a:off x="2458200" y="5067000"/>
            <a:ext cx="3789360" cy="6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23"/>
          <p:cNvSpPr/>
          <p:nvPr/>
        </p:nvSpPr>
        <p:spPr>
          <a:xfrm>
            <a:off x="1506193" y="6096656"/>
            <a:ext cx="3789360" cy="693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4"/>
          <p:cNvSpPr/>
          <p:nvPr/>
        </p:nvSpPr>
        <p:spPr>
          <a:xfrm>
            <a:off x="5455920" y="3289320"/>
            <a:ext cx="27432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17"/>
          <p:cNvSpPr/>
          <p:nvPr/>
        </p:nvSpPr>
        <p:spPr>
          <a:xfrm>
            <a:off x="3066953" y="3390390"/>
            <a:ext cx="2587680" cy="6930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726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327659" y="485640"/>
            <a:ext cx="8183880" cy="9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0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Encode Sans Normal Black"/>
              </a:rPr>
              <a:t>Axioms of Probability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866360" y="1372680"/>
            <a:ext cx="8196480" cy="365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4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Probability is bounded between 0 and 1</a:t>
            </a:r>
          </a:p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endParaRPr lang="en-US" sz="2400" spc="-1" dirty="0">
              <a:solidFill>
                <a:srgbClr val="33006F"/>
              </a:solidFill>
              <a:uFill>
                <a:solidFill>
                  <a:srgbClr val="FFFFFF"/>
                </a:solidFill>
              </a:uFill>
              <a:latin typeface="Open Sans Light"/>
            </a:endParaRPr>
          </a:p>
          <a:p>
            <a:pPr marL="720">
              <a:buClr>
                <a:srgbClr val="33006F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4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Probability of the Sample Space = 1.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4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The probability of finite </a:t>
            </a:r>
            <a:r>
              <a:rPr lang="en-US" sz="2400" i="1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mutually exclusive (disjoint = not occurring at same time) </a:t>
            </a:r>
            <a:r>
              <a:rPr lang="en-US" sz="24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unions is the sum of their probabilities.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4910880" y="1895400"/>
            <a:ext cx="186372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4"/>
          <p:cNvSpPr/>
          <p:nvPr/>
        </p:nvSpPr>
        <p:spPr>
          <a:xfrm>
            <a:off x="4910880" y="1895400"/>
            <a:ext cx="1863720" cy="368640"/>
          </a:xfrm>
          <a:prstGeom prst="rect">
            <a:avLst/>
          </a:prstGeom>
          <a:blipFill>
            <a:blip r:embed="rId3"/>
            <a:stretch>
              <a:fillRect l="-3575" r="-3575" b="-11552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5211480" y="3369240"/>
            <a:ext cx="126252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6"/>
          <p:cNvSpPr/>
          <p:nvPr/>
        </p:nvSpPr>
        <p:spPr>
          <a:xfrm>
            <a:off x="5211480" y="3369240"/>
            <a:ext cx="1262520" cy="368640"/>
          </a:xfrm>
          <a:prstGeom prst="rect">
            <a:avLst/>
          </a:prstGeom>
          <a:blipFill>
            <a:blip r:embed="rId4"/>
            <a:stretch>
              <a:fillRect l="-5286" r="-5286" b="-34865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4305360" y="5012280"/>
            <a:ext cx="33609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8"/>
          <p:cNvSpPr/>
          <p:nvPr/>
        </p:nvSpPr>
        <p:spPr>
          <a:xfrm>
            <a:off x="3531000" y="5547573"/>
            <a:ext cx="3360960" cy="368640"/>
          </a:xfrm>
          <a:prstGeom prst="rect">
            <a:avLst/>
          </a:prstGeom>
          <a:blipFill>
            <a:blip r:embed="rId5"/>
            <a:stretch>
              <a:fillRect l="-1609" r="-2706" b="-34293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7195440" y="5504013"/>
            <a:ext cx="29988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A and B are M.E.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2991000" y="2347560"/>
            <a:ext cx="5703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Note: “Percent” literally means per one hundred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394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charRg st="0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charRg st="16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charRg st="16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is this False?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409954" y="2187616"/>
                <a:ext cx="4009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954" y="2187616"/>
                <a:ext cx="4009942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818" y="2939071"/>
            <a:ext cx="2738540" cy="21009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252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Mutually Exclusive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135" y="1526475"/>
            <a:ext cx="11248104" cy="4331121"/>
          </a:xfrm>
        </p:spPr>
        <p:txBody>
          <a:bodyPr/>
          <a:lstStyle/>
          <a:p>
            <a:r>
              <a:rPr lang="en-US" sz="3200" b="0" dirty="0"/>
              <a:t>In all cases, the probability of the union of A and B takes the form:</a:t>
            </a:r>
          </a:p>
          <a:p>
            <a:pPr marL="0" indent="0">
              <a:buNone/>
            </a:pPr>
            <a:r>
              <a:rPr lang="en-US" sz="3200" b="0" dirty="0"/>
              <a:t> </a:t>
            </a:r>
          </a:p>
          <a:p>
            <a:pPr marL="0" indent="0">
              <a:buNone/>
            </a:pPr>
            <a:endParaRPr lang="en-US" sz="3200" b="0" dirty="0"/>
          </a:p>
          <a:p>
            <a:r>
              <a:rPr lang="en-US" sz="3200" b="0" dirty="0"/>
              <a:t>If A and B are mutually exclusive that means that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498" y="2022478"/>
            <a:ext cx="2738540" cy="2100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3631" y="2326821"/>
                <a:ext cx="4937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631" y="2326821"/>
                <a:ext cx="4937249" cy="369332"/>
              </a:xfrm>
              <a:prstGeom prst="rect">
                <a:avLst/>
              </a:prstGeom>
              <a:blipFill>
                <a:blip r:embed="rId4"/>
                <a:stretch>
                  <a:fillRect l="-988" r="-172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4742" y="5081796"/>
                <a:ext cx="1848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742" y="5081796"/>
                <a:ext cx="1848390" cy="369332"/>
              </a:xfrm>
              <a:prstGeom prst="rect">
                <a:avLst/>
              </a:prstGeom>
              <a:blipFill>
                <a:blip r:embed="rId5"/>
                <a:stretch>
                  <a:fillRect l="-3289" r="-361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34742" y="5515316"/>
                <a:ext cx="33618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742" y="5515316"/>
                <a:ext cx="3361818" cy="369332"/>
              </a:xfrm>
              <a:prstGeom prst="rect">
                <a:avLst/>
              </a:prstGeom>
              <a:blipFill>
                <a:blip r:embed="rId6"/>
                <a:stretch>
                  <a:fillRect l="-1630" r="-271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494353" y="4811880"/>
            <a:ext cx="2761307" cy="1776204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4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12925" y="4840907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10000"/>
                  </a:schemeClr>
                </a:solidFill>
              </a:rPr>
              <a:t>S = Sample space</a:t>
            </a:r>
            <a:endParaRPr lang="en-US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69041" y="5466919"/>
            <a:ext cx="948858" cy="948858"/>
          </a:xfrm>
          <a:prstGeom prst="ellipse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27661" y="5466919"/>
            <a:ext cx="948858" cy="948858"/>
          </a:xfrm>
          <a:prstGeom prst="ellipse">
            <a:avLst/>
          </a:prstGeom>
          <a:solidFill>
            <a:srgbClr val="84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84612" y="51459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5382" y="51181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279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6454" y="1546295"/>
            <a:ext cx="8792108" cy="37541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Review</a:t>
            </a:r>
          </a:p>
          <a:p>
            <a:pPr lvl="2"/>
            <a:r>
              <a:rPr lang="en-US" sz="2800" dirty="0"/>
              <a:t>Counting (aka Combinatorics)</a:t>
            </a:r>
          </a:p>
          <a:p>
            <a:pPr lvl="2"/>
            <a:r>
              <a:rPr lang="en-US" sz="2800" dirty="0"/>
              <a:t>Axioms of Probability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Probability </a:t>
            </a:r>
          </a:p>
          <a:p>
            <a:pPr marL="107295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Examples</a:t>
            </a:r>
          </a:p>
          <a:p>
            <a:pPr marL="107295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Conditional Probability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Distributions</a:t>
            </a:r>
          </a:p>
          <a:p>
            <a:pPr marL="107295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Continuous</a:t>
            </a:r>
          </a:p>
          <a:p>
            <a:pPr marL="107295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Discrete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675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5303" y="1372562"/>
            <a:ext cx="9788245" cy="3366586"/>
          </a:xfrm>
        </p:spPr>
        <p:txBody>
          <a:bodyPr/>
          <a:lstStyle/>
          <a:p>
            <a:r>
              <a:rPr lang="en-US" b="0" dirty="0"/>
              <a:t>The probability of A </a:t>
            </a:r>
            <a:r>
              <a:rPr lang="en-US" b="0" i="1" dirty="0"/>
              <a:t>given</a:t>
            </a:r>
            <a:r>
              <a:rPr lang="en-US" b="0" dirty="0"/>
              <a:t> B is written:</a:t>
            </a:r>
          </a:p>
          <a:p>
            <a:endParaRPr lang="en-US" b="0" dirty="0"/>
          </a:p>
          <a:p>
            <a:r>
              <a:rPr lang="en-US" b="0" dirty="0"/>
              <a:t>And is equal to: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50363" y="2099849"/>
                <a:ext cx="1029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363" y="2099849"/>
                <a:ext cx="1029256" cy="369332"/>
              </a:xfrm>
              <a:prstGeom prst="rect">
                <a:avLst/>
              </a:prstGeom>
              <a:blipFill>
                <a:blip r:embed="rId3"/>
                <a:stretch>
                  <a:fillRect l="-650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0539" y="3401334"/>
                <a:ext cx="2639825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39" y="3401334"/>
                <a:ext cx="2639825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50898" y="3612332"/>
            <a:ext cx="15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 compare to: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328768" y="3399711"/>
                <a:ext cx="1792222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68" y="3399711"/>
                <a:ext cx="1792222" cy="768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810408" y="4535430"/>
            <a:ext cx="2761307" cy="1776204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4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8980" y="4294541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10000"/>
                  </a:schemeClr>
                </a:solidFill>
              </a:rPr>
              <a:t>S = Sample space</a:t>
            </a:r>
            <a:endParaRPr lang="en-US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94858" y="4914313"/>
            <a:ext cx="948858" cy="948858"/>
          </a:xfrm>
          <a:prstGeom prst="ellipse">
            <a:avLst/>
          </a:prstGeom>
          <a:solidFill>
            <a:srgbClr val="FFFF66">
              <a:alpha val="6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30295" y="4923291"/>
            <a:ext cx="948858" cy="948858"/>
          </a:xfrm>
          <a:prstGeom prst="ellipse">
            <a:avLst/>
          </a:prstGeom>
          <a:solidFill>
            <a:srgbClr val="84FFFF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0667" y="45996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61437" y="45717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36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4" grpId="0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Probability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6382" y="1459875"/>
                <a:ext cx="9869647" cy="5245522"/>
              </a:xfrm>
            </p:spPr>
            <p:txBody>
              <a:bodyPr/>
              <a:lstStyle/>
              <a:p>
                <a:r>
                  <a:rPr lang="en-US" sz="2800" dirty="0"/>
                  <a:t>Let’s consider a test for a Sickle Cell Anemia.</a:t>
                </a:r>
              </a:p>
              <a:p>
                <a:r>
                  <a:rPr lang="en-US" sz="2800" dirty="0"/>
                  <a:t>Events:</a:t>
                </a:r>
              </a:p>
              <a:p>
                <a:pPr lvl="1"/>
                <a:r>
                  <a:rPr lang="en-US" sz="2000" dirty="0"/>
                  <a:t>S = patient has Sickle Cell Anemia</a:t>
                </a:r>
              </a:p>
              <a:p>
                <a:pPr lvl="1"/>
                <a:r>
                  <a:rPr lang="en-US" sz="2000" dirty="0"/>
                  <a:t>S’ = patient does not have Sickle Cell Anemia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000" dirty="0"/>
                  <a:t> = patient tests positive</a:t>
                </a:r>
              </a:p>
              <a:p>
                <a:pPr lvl="1"/>
                <a:r>
                  <a:rPr lang="en-US" sz="2000" dirty="0"/>
                  <a:t>- = patient tests negative</a:t>
                </a:r>
              </a:p>
              <a:p>
                <a:r>
                  <a:rPr lang="en-US" sz="2800" dirty="0"/>
                  <a:t>Rate in US = 1/3200. P(S) = 1/3200 = 0.0003125.</a:t>
                </a:r>
              </a:p>
              <a:p>
                <a:r>
                  <a:rPr lang="en-US" sz="2800" dirty="0"/>
                  <a:t>Medical company tells us that a test is 99% accurate.</a:t>
                </a:r>
              </a:p>
              <a:p>
                <a:pPr lvl="1"/>
                <a:r>
                  <a:rPr lang="en-US" sz="2400" dirty="0"/>
                  <a:t>P(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400" dirty="0"/>
                  <a:t> | S ) = 0.99</a:t>
                </a:r>
              </a:p>
              <a:p>
                <a:pPr lvl="1"/>
                <a:r>
                  <a:rPr lang="en-US" sz="2400" dirty="0"/>
                  <a:t>P(- | S’ ) = 0.99</a:t>
                </a:r>
                <a:endParaRPr lang="en-US" sz="40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6382" y="1459875"/>
                <a:ext cx="9869647" cy="5245522"/>
              </a:xfrm>
              <a:blipFill>
                <a:blip r:embed="rId3"/>
                <a:stretch>
                  <a:fillRect l="-1297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82442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Probability Trees</a:t>
            </a:r>
          </a:p>
        </p:txBody>
      </p:sp>
      <p:cxnSp>
        <p:nvCxnSpPr>
          <p:cNvPr id="6" name="Straight Connector 5"/>
          <p:cNvCxnSpPr>
            <a:endCxn id="10" idx="1"/>
          </p:cNvCxnSpPr>
          <p:nvPr/>
        </p:nvCxnSpPr>
        <p:spPr>
          <a:xfrm flipV="1">
            <a:off x="2195757" y="3041964"/>
            <a:ext cx="1609716" cy="114073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1" idx="1"/>
          </p:cNvCxnSpPr>
          <p:nvPr/>
        </p:nvCxnSpPr>
        <p:spPr>
          <a:xfrm>
            <a:off x="2195758" y="4182702"/>
            <a:ext cx="1500977" cy="8647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05473" y="2811132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6734" y="4816640"/>
            <a:ext cx="745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P(S’)</a:t>
            </a:r>
          </a:p>
        </p:txBody>
      </p:sp>
      <p:sp>
        <p:nvSpPr>
          <p:cNvPr id="36" name="TextBox 35"/>
          <p:cNvSpPr txBox="1"/>
          <p:nvPr/>
        </p:nvSpPr>
        <p:spPr>
          <a:xfrm rot="19384585">
            <a:off x="2783380" y="314978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 rot="1802740">
            <a:off x="2832875" y="4268838"/>
            <a:ext cx="40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51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Probability Trees</a:t>
            </a:r>
          </a:p>
        </p:txBody>
      </p:sp>
      <p:cxnSp>
        <p:nvCxnSpPr>
          <p:cNvPr id="6" name="Straight Connector 5"/>
          <p:cNvCxnSpPr>
            <a:endCxn id="10" idx="1"/>
          </p:cNvCxnSpPr>
          <p:nvPr/>
        </p:nvCxnSpPr>
        <p:spPr>
          <a:xfrm flipV="1">
            <a:off x="2195757" y="3041964"/>
            <a:ext cx="1609716" cy="114073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1" idx="1"/>
          </p:cNvCxnSpPr>
          <p:nvPr/>
        </p:nvCxnSpPr>
        <p:spPr>
          <a:xfrm>
            <a:off x="2195758" y="4182702"/>
            <a:ext cx="1500977" cy="8647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05473" y="2811132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6734" y="4816640"/>
            <a:ext cx="745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P(S’)</a:t>
            </a:r>
          </a:p>
        </p:txBody>
      </p:sp>
      <p:cxnSp>
        <p:nvCxnSpPr>
          <p:cNvPr id="12" name="Straight Connector 11"/>
          <p:cNvCxnSpPr>
            <a:stCxn id="10" idx="3"/>
            <a:endCxn id="27" idx="1"/>
          </p:cNvCxnSpPr>
          <p:nvPr/>
        </p:nvCxnSpPr>
        <p:spPr>
          <a:xfrm flipV="1">
            <a:off x="4475849" y="1971904"/>
            <a:ext cx="1282982" cy="107006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3"/>
            <a:endCxn id="34" idx="1"/>
          </p:cNvCxnSpPr>
          <p:nvPr/>
        </p:nvCxnSpPr>
        <p:spPr>
          <a:xfrm>
            <a:off x="4441939" y="5047472"/>
            <a:ext cx="1235607" cy="92716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30" idx="1"/>
          </p:cNvCxnSpPr>
          <p:nvPr/>
        </p:nvCxnSpPr>
        <p:spPr>
          <a:xfrm>
            <a:off x="4475849" y="3041965"/>
            <a:ext cx="1201696" cy="56948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32" idx="1"/>
          </p:cNvCxnSpPr>
          <p:nvPr/>
        </p:nvCxnSpPr>
        <p:spPr>
          <a:xfrm flipV="1">
            <a:off x="4441939" y="4090170"/>
            <a:ext cx="1235607" cy="95730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58831" y="1741071"/>
                <a:ext cx="1146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sz="2400" dirty="0"/>
                  <a:t>|S)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31" y="1741071"/>
                <a:ext cx="1146468" cy="461665"/>
              </a:xfrm>
              <a:prstGeom prst="rect">
                <a:avLst/>
              </a:prstGeom>
              <a:blipFill>
                <a:blip r:embed="rId3"/>
                <a:stretch>
                  <a:fillRect l="-8511" t="-10667" r="-1383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77546" y="3380615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P(-|S)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77545" y="3859337"/>
                <a:ext cx="1221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sz="2400" dirty="0"/>
                  <a:t>|S’)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45" y="3859337"/>
                <a:ext cx="1221296" cy="461665"/>
              </a:xfrm>
              <a:prstGeom prst="rect">
                <a:avLst/>
              </a:prstGeom>
              <a:blipFill>
                <a:blip r:embed="rId4"/>
                <a:stretch>
                  <a:fillRect l="-7463" t="-10526" r="-109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677546" y="574380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P(-|S’)</a:t>
            </a:r>
          </a:p>
        </p:txBody>
      </p:sp>
      <p:sp>
        <p:nvSpPr>
          <p:cNvPr id="36" name="TextBox 35"/>
          <p:cNvSpPr txBox="1"/>
          <p:nvPr/>
        </p:nvSpPr>
        <p:spPr>
          <a:xfrm rot="19384585">
            <a:off x="2783380" y="314978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 rot="1802740">
            <a:off x="2832875" y="4268838"/>
            <a:ext cx="40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S’</a:t>
            </a:r>
          </a:p>
        </p:txBody>
      </p:sp>
      <p:sp>
        <p:nvSpPr>
          <p:cNvPr id="38" name="TextBox 37"/>
          <p:cNvSpPr txBox="1"/>
          <p:nvPr/>
        </p:nvSpPr>
        <p:spPr>
          <a:xfrm rot="19384585">
            <a:off x="4890465" y="21148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 rot="1721246">
            <a:off x="5054563" y="2918097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40" name="TextBox 39"/>
          <p:cNvSpPr txBox="1"/>
          <p:nvPr/>
        </p:nvSpPr>
        <p:spPr>
          <a:xfrm rot="19384585">
            <a:off x="4791617" y="41961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 rot="1721246">
            <a:off x="5054563" y="5170199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536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Probability Trees</a:t>
            </a:r>
          </a:p>
        </p:txBody>
      </p:sp>
      <p:cxnSp>
        <p:nvCxnSpPr>
          <p:cNvPr id="6" name="Straight Connector 5"/>
          <p:cNvCxnSpPr>
            <a:endCxn id="10" idx="1"/>
          </p:cNvCxnSpPr>
          <p:nvPr/>
        </p:nvCxnSpPr>
        <p:spPr>
          <a:xfrm flipV="1">
            <a:off x="2195757" y="3041964"/>
            <a:ext cx="1609716" cy="114073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1" idx="1"/>
          </p:cNvCxnSpPr>
          <p:nvPr/>
        </p:nvCxnSpPr>
        <p:spPr>
          <a:xfrm>
            <a:off x="2195758" y="4182702"/>
            <a:ext cx="1500977" cy="8647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05473" y="2811132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6734" y="4816640"/>
            <a:ext cx="745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P(S’)</a:t>
            </a:r>
          </a:p>
        </p:txBody>
      </p:sp>
      <p:cxnSp>
        <p:nvCxnSpPr>
          <p:cNvPr id="12" name="Straight Connector 11"/>
          <p:cNvCxnSpPr>
            <a:stCxn id="10" idx="3"/>
            <a:endCxn id="27" idx="1"/>
          </p:cNvCxnSpPr>
          <p:nvPr/>
        </p:nvCxnSpPr>
        <p:spPr>
          <a:xfrm flipV="1">
            <a:off x="4475849" y="1971904"/>
            <a:ext cx="1282982" cy="107006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3"/>
            <a:endCxn id="34" idx="1"/>
          </p:cNvCxnSpPr>
          <p:nvPr/>
        </p:nvCxnSpPr>
        <p:spPr>
          <a:xfrm>
            <a:off x="4441939" y="5047472"/>
            <a:ext cx="1235607" cy="92716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30" idx="1"/>
          </p:cNvCxnSpPr>
          <p:nvPr/>
        </p:nvCxnSpPr>
        <p:spPr>
          <a:xfrm>
            <a:off x="4475849" y="3041965"/>
            <a:ext cx="1201696" cy="56948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32" idx="1"/>
          </p:cNvCxnSpPr>
          <p:nvPr/>
        </p:nvCxnSpPr>
        <p:spPr>
          <a:xfrm flipV="1">
            <a:off x="4441939" y="4090170"/>
            <a:ext cx="1235607" cy="95730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58831" y="1741071"/>
                <a:ext cx="1146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sz="2400" dirty="0"/>
                  <a:t>|S)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31" y="1741071"/>
                <a:ext cx="1146468" cy="461665"/>
              </a:xfrm>
              <a:prstGeom prst="rect">
                <a:avLst/>
              </a:prstGeom>
              <a:blipFill>
                <a:blip r:embed="rId3"/>
                <a:stretch>
                  <a:fillRect l="-8511" t="-10667" r="-1383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77546" y="3380615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P(-|S)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77545" y="3859337"/>
                <a:ext cx="1221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sz="2400" dirty="0"/>
                  <a:t>|S’)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45" y="3859337"/>
                <a:ext cx="1221296" cy="461665"/>
              </a:xfrm>
              <a:prstGeom prst="rect">
                <a:avLst/>
              </a:prstGeom>
              <a:blipFill>
                <a:blip r:embed="rId4"/>
                <a:stretch>
                  <a:fillRect l="-7463" t="-10526" r="-109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677546" y="574380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P(-|S’)</a:t>
            </a:r>
          </a:p>
        </p:txBody>
      </p:sp>
      <p:sp>
        <p:nvSpPr>
          <p:cNvPr id="36" name="TextBox 35"/>
          <p:cNvSpPr txBox="1"/>
          <p:nvPr/>
        </p:nvSpPr>
        <p:spPr>
          <a:xfrm rot="19384585">
            <a:off x="2783380" y="314978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 rot="1802740">
            <a:off x="2832875" y="4268838"/>
            <a:ext cx="40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S’</a:t>
            </a:r>
          </a:p>
        </p:txBody>
      </p:sp>
      <p:sp>
        <p:nvSpPr>
          <p:cNvPr id="38" name="TextBox 37"/>
          <p:cNvSpPr txBox="1"/>
          <p:nvPr/>
        </p:nvSpPr>
        <p:spPr>
          <a:xfrm rot="19384585">
            <a:off x="4890465" y="21148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 rot="1721246">
            <a:off x="5054563" y="2918097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40" name="TextBox 39"/>
          <p:cNvSpPr txBox="1"/>
          <p:nvPr/>
        </p:nvSpPr>
        <p:spPr>
          <a:xfrm rot="19384585">
            <a:off x="4791617" y="41961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 rot="1721246">
            <a:off x="5054563" y="5170199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22098" y="2202735"/>
            <a:ext cx="564857" cy="67667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45219" y="1754487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0.0003125</a:t>
            </a:r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253973" y="1510238"/>
            <a:ext cx="78093" cy="2308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7453" y="110710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0.99</a:t>
            </a:r>
          </a:p>
        </p:txBody>
      </p:sp>
      <p:cxnSp>
        <p:nvCxnSpPr>
          <p:cNvPr id="31" name="Straight Arrow Connector 30"/>
          <p:cNvCxnSpPr>
            <a:endCxn id="34" idx="2"/>
          </p:cNvCxnSpPr>
          <p:nvPr/>
        </p:nvCxnSpPr>
        <p:spPr>
          <a:xfrm flipV="1">
            <a:off x="6164217" y="6205464"/>
            <a:ext cx="0" cy="19087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00175" y="6396336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0.99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948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Probability Trees</a:t>
            </a:r>
          </a:p>
        </p:txBody>
      </p:sp>
      <p:cxnSp>
        <p:nvCxnSpPr>
          <p:cNvPr id="6" name="Straight Connector 5"/>
          <p:cNvCxnSpPr>
            <a:endCxn id="10" idx="1"/>
          </p:cNvCxnSpPr>
          <p:nvPr/>
        </p:nvCxnSpPr>
        <p:spPr>
          <a:xfrm flipV="1">
            <a:off x="2195757" y="3041964"/>
            <a:ext cx="1609716" cy="114073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1" idx="1"/>
          </p:cNvCxnSpPr>
          <p:nvPr/>
        </p:nvCxnSpPr>
        <p:spPr>
          <a:xfrm>
            <a:off x="2195758" y="4182702"/>
            <a:ext cx="1500977" cy="8647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05473" y="2811132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6734" y="4816640"/>
            <a:ext cx="745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P(S’)</a:t>
            </a:r>
          </a:p>
        </p:txBody>
      </p:sp>
      <p:cxnSp>
        <p:nvCxnSpPr>
          <p:cNvPr id="12" name="Straight Connector 11"/>
          <p:cNvCxnSpPr>
            <a:stCxn id="10" idx="3"/>
            <a:endCxn id="27" idx="1"/>
          </p:cNvCxnSpPr>
          <p:nvPr/>
        </p:nvCxnSpPr>
        <p:spPr>
          <a:xfrm flipV="1">
            <a:off x="4475849" y="1971904"/>
            <a:ext cx="1282982" cy="107006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3"/>
            <a:endCxn id="34" idx="1"/>
          </p:cNvCxnSpPr>
          <p:nvPr/>
        </p:nvCxnSpPr>
        <p:spPr>
          <a:xfrm>
            <a:off x="4441939" y="5047472"/>
            <a:ext cx="1235607" cy="92716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30" idx="1"/>
          </p:cNvCxnSpPr>
          <p:nvPr/>
        </p:nvCxnSpPr>
        <p:spPr>
          <a:xfrm>
            <a:off x="4475849" y="3041965"/>
            <a:ext cx="1201696" cy="56948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32" idx="1"/>
          </p:cNvCxnSpPr>
          <p:nvPr/>
        </p:nvCxnSpPr>
        <p:spPr>
          <a:xfrm flipV="1">
            <a:off x="4441939" y="4090170"/>
            <a:ext cx="1235607" cy="95730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58831" y="1741071"/>
                <a:ext cx="1146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sz="2400" dirty="0"/>
                  <a:t>|S)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31" y="1741071"/>
                <a:ext cx="1146468" cy="461665"/>
              </a:xfrm>
              <a:prstGeom prst="rect">
                <a:avLst/>
              </a:prstGeom>
              <a:blipFill>
                <a:blip r:embed="rId3"/>
                <a:stretch>
                  <a:fillRect l="-8511" t="-10667" r="-1383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77546" y="3380615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P(-|S)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77545" y="3859337"/>
                <a:ext cx="1221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sz="2400" dirty="0"/>
                  <a:t>|S’)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45" y="3859337"/>
                <a:ext cx="1221296" cy="461665"/>
              </a:xfrm>
              <a:prstGeom prst="rect">
                <a:avLst/>
              </a:prstGeom>
              <a:blipFill>
                <a:blip r:embed="rId4"/>
                <a:stretch>
                  <a:fillRect l="-7463" t="-10526" r="-109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677546" y="574380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P(-|S’)</a:t>
            </a:r>
          </a:p>
        </p:txBody>
      </p:sp>
      <p:sp>
        <p:nvSpPr>
          <p:cNvPr id="36" name="TextBox 35"/>
          <p:cNvSpPr txBox="1"/>
          <p:nvPr/>
        </p:nvSpPr>
        <p:spPr>
          <a:xfrm rot="19384585">
            <a:off x="2783380" y="314978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 rot="1802740">
            <a:off x="2832875" y="4268838"/>
            <a:ext cx="40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S’</a:t>
            </a:r>
          </a:p>
        </p:txBody>
      </p:sp>
      <p:sp>
        <p:nvSpPr>
          <p:cNvPr id="38" name="TextBox 37"/>
          <p:cNvSpPr txBox="1"/>
          <p:nvPr/>
        </p:nvSpPr>
        <p:spPr>
          <a:xfrm rot="19384585">
            <a:off x="4890465" y="21148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 rot="1721246">
            <a:off x="5054563" y="2918097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40" name="TextBox 39"/>
          <p:cNvSpPr txBox="1"/>
          <p:nvPr/>
        </p:nvSpPr>
        <p:spPr>
          <a:xfrm rot="19384585">
            <a:off x="4791617" y="41961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 rot="1721246">
            <a:off x="5054563" y="5170199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22098" y="2202735"/>
            <a:ext cx="564857" cy="67667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45219" y="1754487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0.0003125</a:t>
            </a:r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253973" y="1510238"/>
            <a:ext cx="78093" cy="2308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7453" y="110710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0.99</a:t>
            </a:r>
          </a:p>
        </p:txBody>
      </p:sp>
      <p:cxnSp>
        <p:nvCxnSpPr>
          <p:cNvPr id="31" name="Straight Arrow Connector 30"/>
          <p:cNvCxnSpPr>
            <a:endCxn id="34" idx="2"/>
          </p:cNvCxnSpPr>
          <p:nvPr/>
        </p:nvCxnSpPr>
        <p:spPr>
          <a:xfrm flipV="1">
            <a:off x="6164217" y="6205464"/>
            <a:ext cx="0" cy="19087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00175" y="6396336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0.99</a:t>
            </a:r>
          </a:p>
        </p:txBody>
      </p:sp>
      <p:cxnSp>
        <p:nvCxnSpPr>
          <p:cNvPr id="29" name="Straight Arrow Connector 28"/>
          <p:cNvCxnSpPr>
            <a:endCxn id="30" idx="0"/>
          </p:cNvCxnSpPr>
          <p:nvPr/>
        </p:nvCxnSpPr>
        <p:spPr>
          <a:xfrm>
            <a:off x="6130554" y="3098236"/>
            <a:ext cx="1" cy="2823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8548" y="2728079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0.01</a:t>
            </a:r>
          </a:p>
        </p:txBody>
      </p:sp>
      <p:cxnSp>
        <p:nvCxnSpPr>
          <p:cNvPr id="41" name="Straight Arrow Connector 40"/>
          <p:cNvCxnSpPr>
            <a:endCxn id="32" idx="2"/>
          </p:cNvCxnSpPr>
          <p:nvPr/>
        </p:nvCxnSpPr>
        <p:spPr>
          <a:xfrm flipV="1">
            <a:off x="6193873" y="4321001"/>
            <a:ext cx="94320" cy="21760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26546" y="4448706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177778" y="5196690"/>
            <a:ext cx="609130" cy="6644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63163" y="5861159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0.9996875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6281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Probability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39267" y="1698476"/>
                <a:ext cx="10113614" cy="4505554"/>
              </a:xfrm>
            </p:spPr>
            <p:txBody>
              <a:bodyPr/>
              <a:lstStyle/>
              <a:p>
                <a:r>
                  <a:rPr lang="en-US" sz="2400" dirty="0"/>
                  <a:t>What we really want to know is:</a:t>
                </a:r>
              </a:p>
              <a:p>
                <a:pPr lvl="1"/>
                <a:r>
                  <a:rPr lang="en-US" sz="2000" dirty="0"/>
                  <a:t>What is the P(S|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000" dirty="0"/>
                  <a:t>)?</a:t>
                </a:r>
              </a:p>
              <a:p>
                <a:pPr lvl="1"/>
                <a:r>
                  <a:rPr lang="en-US" sz="2000" dirty="0"/>
                  <a:t>Also important to know: P(S|-)?</a:t>
                </a:r>
                <a:endParaRPr lang="en-US" sz="3600" dirty="0"/>
              </a:p>
              <a:p>
                <a:r>
                  <a:rPr lang="en-US" sz="2400" dirty="0"/>
                  <a:t>From conditional probability definition: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also know that</a:t>
                </a:r>
              </a:p>
            </p:txBody>
          </p:sp>
        </mc:Choice>
        <mc:Fallback>
          <p:sp>
            <p:nvSpPr>
              <p:cNvPr id="21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39267" y="1698476"/>
                <a:ext cx="10113614" cy="4505554"/>
              </a:xfrm>
              <a:blipFill>
                <a:blip r:embed="rId3"/>
                <a:stretch>
                  <a:fillRect l="-964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39266" y="3802768"/>
                <a:ext cx="3492895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∩⨁)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(⨁)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66" y="3802768"/>
                <a:ext cx="3492895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39267" y="5666443"/>
                <a:ext cx="48435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(⨁∩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(⨁∩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67" y="5666443"/>
                <a:ext cx="484350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71214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Probability Trees</a:t>
            </a:r>
          </a:p>
        </p:txBody>
      </p:sp>
      <p:cxnSp>
        <p:nvCxnSpPr>
          <p:cNvPr id="6" name="Straight Connector 5"/>
          <p:cNvCxnSpPr>
            <a:endCxn id="10" idx="1"/>
          </p:cNvCxnSpPr>
          <p:nvPr/>
        </p:nvCxnSpPr>
        <p:spPr>
          <a:xfrm flipV="1">
            <a:off x="2195757" y="3041964"/>
            <a:ext cx="1609716" cy="114073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1" idx="1"/>
          </p:cNvCxnSpPr>
          <p:nvPr/>
        </p:nvCxnSpPr>
        <p:spPr>
          <a:xfrm>
            <a:off x="2195758" y="4182702"/>
            <a:ext cx="1500977" cy="8647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05473" y="2811132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6734" y="4816640"/>
            <a:ext cx="745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P(S’)</a:t>
            </a:r>
          </a:p>
        </p:txBody>
      </p:sp>
      <p:cxnSp>
        <p:nvCxnSpPr>
          <p:cNvPr id="12" name="Straight Connector 11"/>
          <p:cNvCxnSpPr>
            <a:stCxn id="10" idx="3"/>
            <a:endCxn id="27" idx="1"/>
          </p:cNvCxnSpPr>
          <p:nvPr/>
        </p:nvCxnSpPr>
        <p:spPr>
          <a:xfrm flipV="1">
            <a:off x="4475849" y="1971904"/>
            <a:ext cx="1282982" cy="107006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3"/>
            <a:endCxn id="34" idx="1"/>
          </p:cNvCxnSpPr>
          <p:nvPr/>
        </p:nvCxnSpPr>
        <p:spPr>
          <a:xfrm>
            <a:off x="4441939" y="5047472"/>
            <a:ext cx="1235607" cy="92716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30" idx="1"/>
          </p:cNvCxnSpPr>
          <p:nvPr/>
        </p:nvCxnSpPr>
        <p:spPr>
          <a:xfrm>
            <a:off x="4475849" y="3041965"/>
            <a:ext cx="1201696" cy="56948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32" idx="1"/>
          </p:cNvCxnSpPr>
          <p:nvPr/>
        </p:nvCxnSpPr>
        <p:spPr>
          <a:xfrm flipV="1">
            <a:off x="4441939" y="4090170"/>
            <a:ext cx="1235607" cy="95730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58831" y="1741071"/>
                <a:ext cx="1146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sz="2400" dirty="0"/>
                  <a:t>|S)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31" y="1741071"/>
                <a:ext cx="1146468" cy="461665"/>
              </a:xfrm>
              <a:prstGeom prst="rect">
                <a:avLst/>
              </a:prstGeom>
              <a:blipFill>
                <a:blip r:embed="rId3"/>
                <a:stretch>
                  <a:fillRect l="-8511" t="-10667" r="-1383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77546" y="3380615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P(-|S)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77545" y="3859337"/>
                <a:ext cx="1221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sz="2400" dirty="0"/>
                  <a:t>|S’)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45" y="3859337"/>
                <a:ext cx="1221296" cy="461665"/>
              </a:xfrm>
              <a:prstGeom prst="rect">
                <a:avLst/>
              </a:prstGeom>
              <a:blipFill>
                <a:blip r:embed="rId4"/>
                <a:stretch>
                  <a:fillRect l="-7463" t="-10526" r="-109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677546" y="574380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P(-|S’)</a:t>
            </a:r>
          </a:p>
        </p:txBody>
      </p:sp>
      <p:sp>
        <p:nvSpPr>
          <p:cNvPr id="36" name="TextBox 35"/>
          <p:cNvSpPr txBox="1"/>
          <p:nvPr/>
        </p:nvSpPr>
        <p:spPr>
          <a:xfrm rot="19384585">
            <a:off x="2783380" y="314978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 rot="1802740">
            <a:off x="2832875" y="4268838"/>
            <a:ext cx="40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S’</a:t>
            </a:r>
          </a:p>
        </p:txBody>
      </p:sp>
      <p:sp>
        <p:nvSpPr>
          <p:cNvPr id="38" name="TextBox 37"/>
          <p:cNvSpPr txBox="1"/>
          <p:nvPr/>
        </p:nvSpPr>
        <p:spPr>
          <a:xfrm rot="19384585">
            <a:off x="4890465" y="21148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 rot="1721246">
            <a:off x="5054563" y="2918097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40" name="TextBox 39"/>
          <p:cNvSpPr txBox="1"/>
          <p:nvPr/>
        </p:nvSpPr>
        <p:spPr>
          <a:xfrm rot="19384585">
            <a:off x="4791617" y="41961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 rot="1721246">
            <a:off x="5054563" y="5170199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910812" y="1363509"/>
            <a:ext cx="36214" cy="52636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087646" y="1810321"/>
                <a:ext cx="27775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(⨁|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646" y="1810321"/>
                <a:ext cx="2777555" cy="307777"/>
              </a:xfrm>
              <a:prstGeom prst="rect">
                <a:avLst/>
              </a:prstGeom>
              <a:blipFill>
                <a:blip r:embed="rId5"/>
                <a:stretch>
                  <a:fillRect l="-1538" r="-263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087645" y="3472947"/>
                <a:ext cx="26596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(−|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645" y="3472947"/>
                <a:ext cx="2659639" cy="307777"/>
              </a:xfrm>
              <a:prstGeom prst="rect">
                <a:avLst/>
              </a:prstGeom>
              <a:blipFill>
                <a:blip r:embed="rId6"/>
                <a:stretch>
                  <a:fillRect l="-1606" r="-275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978138" y="5836133"/>
                <a:ext cx="27810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(−|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138" y="5836133"/>
                <a:ext cx="2781082" cy="307777"/>
              </a:xfrm>
              <a:prstGeom prst="rect">
                <a:avLst/>
              </a:prstGeom>
              <a:blipFill>
                <a:blip r:embed="rId7"/>
                <a:stretch>
                  <a:fillRect l="-1535" r="-263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087785" y="3951669"/>
                <a:ext cx="29851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(⨁|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785" y="3951669"/>
                <a:ext cx="2985113" cy="307777"/>
              </a:xfrm>
              <a:prstGeom prst="rect">
                <a:avLst/>
              </a:prstGeom>
              <a:blipFill>
                <a:blip r:embed="rId8"/>
                <a:stretch>
                  <a:fillRect l="-1431" r="-2658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087785" y="2234543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0.0003125*0.99=0.000309375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4350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Probability Trees</a:t>
            </a:r>
          </a:p>
        </p:txBody>
      </p:sp>
      <p:cxnSp>
        <p:nvCxnSpPr>
          <p:cNvPr id="6" name="Straight Connector 5"/>
          <p:cNvCxnSpPr>
            <a:endCxn id="10" idx="1"/>
          </p:cNvCxnSpPr>
          <p:nvPr/>
        </p:nvCxnSpPr>
        <p:spPr>
          <a:xfrm flipV="1">
            <a:off x="2195757" y="3041964"/>
            <a:ext cx="1609716" cy="114073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1" idx="1"/>
          </p:cNvCxnSpPr>
          <p:nvPr/>
        </p:nvCxnSpPr>
        <p:spPr>
          <a:xfrm>
            <a:off x="2195758" y="4182702"/>
            <a:ext cx="1500977" cy="8647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05473" y="2811132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6734" y="4816640"/>
            <a:ext cx="745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P(S’)</a:t>
            </a:r>
          </a:p>
        </p:txBody>
      </p:sp>
      <p:cxnSp>
        <p:nvCxnSpPr>
          <p:cNvPr id="12" name="Straight Connector 11"/>
          <p:cNvCxnSpPr>
            <a:stCxn id="10" idx="3"/>
            <a:endCxn id="27" idx="1"/>
          </p:cNvCxnSpPr>
          <p:nvPr/>
        </p:nvCxnSpPr>
        <p:spPr>
          <a:xfrm flipV="1">
            <a:off x="4475849" y="1971904"/>
            <a:ext cx="1282982" cy="107006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3"/>
            <a:endCxn id="34" idx="1"/>
          </p:cNvCxnSpPr>
          <p:nvPr/>
        </p:nvCxnSpPr>
        <p:spPr>
          <a:xfrm>
            <a:off x="4441939" y="5047472"/>
            <a:ext cx="1235607" cy="92716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30" idx="1"/>
          </p:cNvCxnSpPr>
          <p:nvPr/>
        </p:nvCxnSpPr>
        <p:spPr>
          <a:xfrm>
            <a:off x="4475849" y="3041965"/>
            <a:ext cx="1201696" cy="56948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32" idx="1"/>
          </p:cNvCxnSpPr>
          <p:nvPr/>
        </p:nvCxnSpPr>
        <p:spPr>
          <a:xfrm flipV="1">
            <a:off x="4441939" y="4090170"/>
            <a:ext cx="1235607" cy="95730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58831" y="1741071"/>
                <a:ext cx="1146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sz="2400" dirty="0"/>
                  <a:t>|S)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31" y="1741071"/>
                <a:ext cx="1146468" cy="461665"/>
              </a:xfrm>
              <a:prstGeom prst="rect">
                <a:avLst/>
              </a:prstGeom>
              <a:blipFill>
                <a:blip r:embed="rId3"/>
                <a:stretch>
                  <a:fillRect l="-8511" t="-10667" r="-1383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77546" y="3380615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P(-|S)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77545" y="3859337"/>
                <a:ext cx="1221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sz="2400" dirty="0"/>
                  <a:t>|S’)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45" y="3859337"/>
                <a:ext cx="1221296" cy="461665"/>
              </a:xfrm>
              <a:prstGeom prst="rect">
                <a:avLst/>
              </a:prstGeom>
              <a:blipFill>
                <a:blip r:embed="rId4"/>
                <a:stretch>
                  <a:fillRect l="-7463" t="-10526" r="-109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677546" y="574380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P(-|S’)</a:t>
            </a:r>
          </a:p>
        </p:txBody>
      </p:sp>
      <p:sp>
        <p:nvSpPr>
          <p:cNvPr id="36" name="TextBox 35"/>
          <p:cNvSpPr txBox="1"/>
          <p:nvPr/>
        </p:nvSpPr>
        <p:spPr>
          <a:xfrm rot="19384585">
            <a:off x="2783380" y="314978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 rot="1802740">
            <a:off x="2832875" y="4268838"/>
            <a:ext cx="40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S’</a:t>
            </a:r>
          </a:p>
        </p:txBody>
      </p:sp>
      <p:sp>
        <p:nvSpPr>
          <p:cNvPr id="38" name="TextBox 37"/>
          <p:cNvSpPr txBox="1"/>
          <p:nvPr/>
        </p:nvSpPr>
        <p:spPr>
          <a:xfrm rot="19384585">
            <a:off x="4890465" y="21148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 rot="1721246">
            <a:off x="5054563" y="2918097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40" name="TextBox 39"/>
          <p:cNvSpPr txBox="1"/>
          <p:nvPr/>
        </p:nvSpPr>
        <p:spPr>
          <a:xfrm rot="19384585">
            <a:off x="4791617" y="41961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 rot="1721246">
            <a:off x="5054563" y="5170199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910812" y="1363509"/>
            <a:ext cx="36214" cy="52636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7784" y="174107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0.000309375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3889" y="341845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0.000003125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93889" y="3905503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0.009996875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78138" y="5789965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0.9896906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3368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Probability Trees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910812" y="1363509"/>
            <a:ext cx="36214" cy="52636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7784" y="174107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0.000309375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3889" y="341845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0.000003125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93889" y="3905503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0.009996875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78138" y="5789965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0.9896906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52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12825" y="2799648"/>
            <a:ext cx="2766349" cy="1258703"/>
          </a:xfrm>
        </p:spPr>
        <p:txBody>
          <a:bodyPr/>
          <a:lstStyle/>
          <a:p>
            <a:r>
              <a:rPr lang="en-US" sz="4800" dirty="0"/>
              <a:t>Counting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7426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Probability Trees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910812" y="1363509"/>
            <a:ext cx="36214" cy="52636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7785" y="1741070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0.000309375 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3890" y="3418450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0.000003125 =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93889" y="3905503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0.009996875 =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25642" y="575799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0.9896906 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889711" y="180500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(⨁∩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711" y="1805001"/>
                <a:ext cx="1099916" cy="307777"/>
              </a:xfrm>
              <a:prstGeom prst="rect">
                <a:avLst/>
              </a:prstGeom>
              <a:blipFill>
                <a:blip r:embed="rId3"/>
                <a:stretch>
                  <a:fillRect l="-4420" r="-718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871567" y="3443242"/>
                <a:ext cx="10124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(−∩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567" y="3443242"/>
                <a:ext cx="1012457" cy="307777"/>
              </a:xfrm>
              <a:prstGeom prst="rect">
                <a:avLst/>
              </a:prstGeom>
              <a:blipFill>
                <a:blip r:embed="rId4"/>
                <a:stretch>
                  <a:fillRect l="-4819" r="-783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871567" y="3943393"/>
                <a:ext cx="11606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(⨁∩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567" y="3943393"/>
                <a:ext cx="1160639" cy="307777"/>
              </a:xfrm>
              <a:prstGeom prst="rect">
                <a:avLst/>
              </a:prstGeom>
              <a:blipFill>
                <a:blip r:embed="rId5"/>
                <a:stretch>
                  <a:fillRect l="-3665" r="-680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8841205" y="5836132"/>
                <a:ext cx="10731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(−∩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205" y="5836132"/>
                <a:ext cx="1073179" cy="307777"/>
              </a:xfrm>
              <a:prstGeom prst="rect">
                <a:avLst/>
              </a:prstGeom>
              <a:blipFill>
                <a:blip r:embed="rId6"/>
                <a:stretch>
                  <a:fillRect l="-3977" r="-738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440662" y="1657633"/>
                <a:ext cx="34572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(⨁∩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(⨁∩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662" y="1657633"/>
                <a:ext cx="3457293" cy="307777"/>
              </a:xfrm>
              <a:prstGeom prst="rect">
                <a:avLst/>
              </a:prstGeom>
              <a:blipFill>
                <a:blip r:embed="rId7"/>
                <a:stretch>
                  <a:fillRect l="-1056" r="-176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460821" y="2232114"/>
                <a:ext cx="23429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=0.01030625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21" y="2232114"/>
                <a:ext cx="2342949" cy="307777"/>
              </a:xfrm>
              <a:prstGeom prst="rect">
                <a:avLst/>
              </a:prstGeom>
              <a:blipFill>
                <a:blip r:embed="rId8"/>
                <a:stretch>
                  <a:fillRect l="-2083" r="-1823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2085315" y="2960483"/>
            <a:ext cx="484360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93158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Probability Trees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910812" y="1363509"/>
            <a:ext cx="36214" cy="52636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7785" y="174107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0.000309375 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3890" y="341845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0.000003125 =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93889" y="3905503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0.009996875 =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78138" y="57899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0.9896906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651422" y="1777284"/>
                <a:ext cx="979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(⨁∩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422" y="1777284"/>
                <a:ext cx="979948" cy="27699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721566" y="3431145"/>
                <a:ext cx="901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(−∩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66" y="3431145"/>
                <a:ext cx="901401" cy="27699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721564" y="3983419"/>
                <a:ext cx="1034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(⨁∩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64" y="3983419"/>
                <a:ext cx="1034770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3122" y="5836132"/>
                <a:ext cx="956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(−∩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22" y="5836132"/>
                <a:ext cx="956223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384078" y="1673189"/>
                <a:ext cx="3100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(⨁∩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(⨁∩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78" y="1673189"/>
                <a:ext cx="3100529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527065" y="2050122"/>
                <a:ext cx="2096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=0.01030625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65" y="2050122"/>
                <a:ext cx="209679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64992" y="3026356"/>
                <a:ext cx="2020938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∩⨁)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(⨁)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92" y="3026356"/>
                <a:ext cx="2020938" cy="576761"/>
              </a:xfrm>
              <a:prstGeom prst="rect">
                <a:avLst/>
              </a:prstGeom>
              <a:blipFill>
                <a:blip r:embed="rId9"/>
                <a:stretch>
                  <a:fillRect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64992" y="3912086"/>
                <a:ext cx="2424382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0.000309375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0.01030625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92" y="3912086"/>
                <a:ext cx="2424382" cy="526041"/>
              </a:xfrm>
              <a:prstGeom prst="rect">
                <a:avLst/>
              </a:prstGeom>
              <a:blipFill>
                <a:blip r:embed="rId10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2085315" y="2960483"/>
            <a:ext cx="484360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64993" y="4791290"/>
                <a:ext cx="2436693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𝟎𝟑𝟎𝟎𝟏𝟖𝟏𝟗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93" y="4791290"/>
                <a:ext cx="243669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684463" y="5569741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Similarly,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84078" y="6020798"/>
                <a:ext cx="27818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=0.000003157543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78" y="6020798"/>
                <a:ext cx="278185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74510" y="6581670"/>
            <a:ext cx="342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*Now see the probability interview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0045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76652" y="1551132"/>
            <a:ext cx="8197114" cy="3253760"/>
          </a:xfrm>
        </p:spPr>
        <p:txBody>
          <a:bodyPr/>
          <a:lstStyle/>
          <a:p>
            <a:r>
              <a:rPr lang="en-US" dirty="0"/>
              <a:t>Events A is independent of B if and only if:</a:t>
            </a:r>
          </a:p>
          <a:p>
            <a:endParaRPr lang="en-US" dirty="0"/>
          </a:p>
          <a:p>
            <a:r>
              <a:rPr lang="en-US" dirty="0"/>
              <a:t>A being independent of B does NOT imply B is independent of A.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18234" y="2243618"/>
                <a:ext cx="239258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234" y="2243618"/>
                <a:ext cx="23925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935729" y="3015279"/>
                <a:ext cx="2459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729" y="3015279"/>
                <a:ext cx="245990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31135" y="2984502"/>
                <a:ext cx="24457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135" y="2984502"/>
                <a:ext cx="244579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850151" y="2907500"/>
                <a:ext cx="559512" cy="7963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151" y="2907500"/>
                <a:ext cx="559512" cy="796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766452" y="2868456"/>
            <a:ext cx="659096" cy="70721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657814" y="2808873"/>
            <a:ext cx="887239" cy="8558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37614" y="4768956"/>
                <a:ext cx="3692293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614" y="4768956"/>
                <a:ext cx="3692293" cy="768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90013" y="4854922"/>
                <a:ext cx="559512" cy="796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13" y="4854922"/>
                <a:ext cx="559512" cy="796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919866" y="4995461"/>
                <a:ext cx="2995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866" y="4995461"/>
                <a:ext cx="2995757" cy="369332"/>
              </a:xfrm>
              <a:prstGeom prst="rect">
                <a:avLst/>
              </a:prstGeom>
              <a:blipFill>
                <a:blip r:embed="rId9"/>
                <a:stretch>
                  <a:fillRect l="-1829" r="-325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24977" y="5684264"/>
            <a:ext cx="995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E.g. The event that my boss takes vacation has an impact on when I take vacation, but when I take vacation has no impact on when my boss takes vacation. (i.e., his vacation is independent of mine, but not vice versa)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23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4" grpId="0" animBg="1"/>
      <p:bldP spid="12" grpId="0"/>
      <p:bldP spid="13" grpId="0"/>
      <p:bldP spid="14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Independence vs. Mutually Exclusive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4399" y="1372562"/>
            <a:ext cx="10648709" cy="3235653"/>
          </a:xfrm>
        </p:spPr>
        <p:txBody>
          <a:bodyPr/>
          <a:lstStyle/>
          <a:p>
            <a:r>
              <a:rPr lang="en-US" dirty="0"/>
              <a:t>Mutually exclusive events cannot occur at the same time: </a:t>
            </a:r>
          </a:p>
          <a:p>
            <a:r>
              <a:rPr lang="en-US" dirty="0"/>
              <a:t>If A is M.E. of B then:</a:t>
            </a:r>
          </a:p>
          <a:p>
            <a:pPr marL="308585" lvl="1" indent="0">
              <a:buNone/>
            </a:pPr>
            <a:endParaRPr lang="en-US" dirty="0"/>
          </a:p>
          <a:p>
            <a:r>
              <a:rPr lang="en-US" dirty="0"/>
              <a:t>If A is independent of B then the occurrence of one does not affect the occurrence of the other: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98875" y="3558099"/>
                <a:ext cx="18836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875" y="3558099"/>
                <a:ext cx="188365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326330" y="3542709"/>
            <a:ext cx="549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occurring has a HUGE impact on P(A)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698875" y="5290635"/>
                <a:ext cx="24457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875" y="5290635"/>
                <a:ext cx="244579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4399" y="5860052"/>
            <a:ext cx="8264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Example: The probability the sidewalk is wet given it is raining is very high. But the probability that it is raining given the sidewalk is wet is lower (if I run my sprinklers often).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02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Odds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3435" y="1372562"/>
            <a:ext cx="11191249" cy="1258703"/>
          </a:xfrm>
        </p:spPr>
        <p:txBody>
          <a:bodyPr/>
          <a:lstStyle/>
          <a:p>
            <a:r>
              <a:rPr lang="en-US" dirty="0"/>
              <a:t>Odds are expressed as:</a:t>
            </a:r>
          </a:p>
          <a:p>
            <a:r>
              <a:rPr lang="en-US" dirty="0"/>
              <a:t>(Count in event favor):(Count not in event favor)</a:t>
            </a:r>
          </a:p>
          <a:p>
            <a:pPr lvl="1"/>
            <a:r>
              <a:rPr lang="en-US" dirty="0"/>
              <a:t>Make sure you reduce the fraction first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08585" lvl="1" indent="0">
              <a:buNone/>
            </a:pPr>
            <a:endParaRPr lang="en-US" dirty="0"/>
          </a:p>
          <a:p>
            <a:pPr marL="308585" lvl="1" indent="0">
              <a:buNone/>
            </a:pPr>
            <a:r>
              <a:rPr lang="en-US" dirty="0"/>
              <a:t>Implies odds are: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95758" y="3590250"/>
                <a:ext cx="3400033" cy="698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58" y="3590250"/>
                <a:ext cx="3400033" cy="698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4038066" y="4288262"/>
            <a:ext cx="0" cy="659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59599" y="4288262"/>
            <a:ext cx="0" cy="659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74931" y="4948233"/>
            <a:ext cx="1126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in</a:t>
            </a:r>
          </a:p>
          <a:p>
            <a:r>
              <a:rPr lang="en-US" dirty="0"/>
              <a:t>favor of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4699" y="4948232"/>
            <a:ext cx="13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not in</a:t>
            </a:r>
          </a:p>
          <a:p>
            <a:r>
              <a:rPr lang="en-US" dirty="0"/>
              <a:t>favor of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187540" y="5971198"/>
                <a:ext cx="17109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540" y="5971198"/>
                <a:ext cx="171098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132402" y="3399469"/>
            <a:ext cx="4442282" cy="3097525"/>
          </a:xfrm>
          <a:prstGeom prst="rect">
            <a:avLst/>
          </a:prstGeom>
          <a:solidFill>
            <a:schemeClr val="bg2"/>
          </a:solidFill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225768" y="3404822"/>
            <a:ext cx="1394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5768" y="3919627"/>
            <a:ext cx="3747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P(A)=5/6, then the odds are</a:t>
            </a:r>
          </a:p>
          <a:p>
            <a:r>
              <a:rPr lang="en-US" sz="1600" dirty="0"/>
              <a:t>5:1.  ‘Five to one’.</a:t>
            </a:r>
          </a:p>
          <a:p>
            <a:endParaRPr lang="en-US" sz="1600" dirty="0"/>
          </a:p>
          <a:p>
            <a:r>
              <a:rPr lang="en-US" sz="1600" dirty="0"/>
              <a:t>If the odds are 3:20, then</a:t>
            </a:r>
          </a:p>
          <a:p>
            <a:r>
              <a:rPr lang="en-US" sz="1600" dirty="0"/>
              <a:t>P(A)=3/23</a:t>
            </a:r>
          </a:p>
          <a:p>
            <a:endParaRPr lang="en-US" sz="1600" dirty="0"/>
          </a:p>
          <a:p>
            <a:r>
              <a:rPr lang="en-US" sz="1600" dirty="0"/>
              <a:t>A straight up sports bet in</a:t>
            </a:r>
          </a:p>
          <a:p>
            <a:r>
              <a:rPr lang="en-US" sz="1600" dirty="0"/>
              <a:t>Vegas has odds 1:1 (50%), but</a:t>
            </a:r>
          </a:p>
          <a:p>
            <a:r>
              <a:rPr lang="en-US" sz="1600" dirty="0"/>
              <a:t>pays 0.95 X bet.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4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11" grpId="0"/>
      <p:bldP spid="12" grpId="0"/>
      <p:bldP spid="13" grpId="0" animBg="1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Calculating odds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9248EA-4DC3-4463-97C2-CC37D652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1459876"/>
            <a:ext cx="6497255" cy="48435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6DEC70-1924-45EE-8B9C-FEE225CB0F5E}"/>
              </a:ext>
            </a:extLst>
          </p:cNvPr>
          <p:cNvSpPr txBox="1"/>
          <p:nvPr/>
        </p:nvSpPr>
        <p:spPr>
          <a:xfrm>
            <a:off x="92597" y="1595021"/>
            <a:ext cx="51044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Odds = Favorable: Unfavorable</a:t>
            </a:r>
          </a:p>
          <a:p>
            <a:endParaRPr lang="en-US" sz="2800" dirty="0"/>
          </a:p>
          <a:p>
            <a:r>
              <a:rPr lang="en-US" sz="2800" dirty="0"/>
              <a:t>Odds are 2:4 or 1:2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Does not = 50% chance to win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1chance to win compared to 2 chances to lose = 3 possible outcomes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1/3 * 100 = 33% chance to win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2/3 * 100 = 66% chance to lose</a:t>
            </a:r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452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171" y="1569692"/>
            <a:ext cx="10125053" cy="1868579"/>
          </a:xfrm>
        </p:spPr>
        <p:txBody>
          <a:bodyPr/>
          <a:lstStyle/>
          <a:p>
            <a:r>
              <a:rPr lang="en-US" dirty="0"/>
              <a:t>Famous conditional probability problem that divided statisticians when it came out.</a:t>
            </a:r>
          </a:p>
          <a:p>
            <a:pPr lvl="1"/>
            <a:r>
              <a:rPr lang="en-US" dirty="0"/>
              <a:t>Start with 3 doors.  One prize behind unknown door. Pick a door.  Host reveals a separate door with no prize.  </a:t>
            </a:r>
          </a:p>
          <a:p>
            <a:pPr lvl="1"/>
            <a:r>
              <a:rPr lang="en-US" dirty="0"/>
              <a:t>You have the option to keep the door you picked, or switch. </a:t>
            </a:r>
          </a:p>
          <a:p>
            <a:pPr lvl="1"/>
            <a:r>
              <a:rPr lang="en-US" dirty="0"/>
              <a:t>Should you stay or switch?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296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pic>
        <p:nvPicPr>
          <p:cNvPr id="1026" name="Picture 2" descr="https://theuijunkie.com/wp-content/uploads/2017/05/montyhallproblem.png">
            <a:extLst>
              <a:ext uri="{FF2B5EF4-FFF2-40B4-BE49-F238E27FC236}">
                <a16:creationId xmlns:a16="http://schemas.microsoft.com/office/drawing/2014/main" id="{4031788F-37B0-4D55-9FEF-62F82E41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44" y="1628814"/>
            <a:ext cx="8777511" cy="460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805235-8FC1-4E9C-A4D7-AEF776B1A37A}"/>
              </a:ext>
            </a:extLst>
          </p:cNvPr>
          <p:cNvSpPr/>
          <p:nvPr/>
        </p:nvSpPr>
        <p:spPr>
          <a:xfrm>
            <a:off x="2257063" y="1628814"/>
            <a:ext cx="7604567" cy="1623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Mysterious Prizes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517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pic>
        <p:nvPicPr>
          <p:cNvPr id="1026" name="Picture 2" descr="https://theuijunkie.com/wp-content/uploads/2017/05/montyhallproblem.png">
            <a:extLst>
              <a:ext uri="{FF2B5EF4-FFF2-40B4-BE49-F238E27FC236}">
                <a16:creationId xmlns:a16="http://schemas.microsoft.com/office/drawing/2014/main" id="{4031788F-37B0-4D55-9FEF-62F82E41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44" y="1628814"/>
            <a:ext cx="8777511" cy="460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805235-8FC1-4E9C-A4D7-AEF776B1A37A}"/>
              </a:ext>
            </a:extLst>
          </p:cNvPr>
          <p:cNvSpPr/>
          <p:nvPr/>
        </p:nvSpPr>
        <p:spPr>
          <a:xfrm>
            <a:off x="2257063" y="1628814"/>
            <a:ext cx="7604567" cy="1623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You Pick…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DE028C-18B8-4458-88A1-023CD472A500}"/>
              </a:ext>
            </a:extLst>
          </p:cNvPr>
          <p:cNvSpPr/>
          <p:nvPr/>
        </p:nvSpPr>
        <p:spPr>
          <a:xfrm>
            <a:off x="2048719" y="3252486"/>
            <a:ext cx="2604304" cy="28820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683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pic>
        <p:nvPicPr>
          <p:cNvPr id="1026" name="Picture 2" descr="https://theuijunkie.com/wp-content/uploads/2017/05/montyhallproblem.png">
            <a:extLst>
              <a:ext uri="{FF2B5EF4-FFF2-40B4-BE49-F238E27FC236}">
                <a16:creationId xmlns:a16="http://schemas.microsoft.com/office/drawing/2014/main" id="{4031788F-37B0-4D55-9FEF-62F82E41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44" y="1628814"/>
            <a:ext cx="8777511" cy="460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805235-8FC1-4E9C-A4D7-AEF776B1A37A}"/>
              </a:ext>
            </a:extLst>
          </p:cNvPr>
          <p:cNvSpPr/>
          <p:nvPr/>
        </p:nvSpPr>
        <p:spPr>
          <a:xfrm>
            <a:off x="2257063" y="1628814"/>
            <a:ext cx="7604567" cy="1623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Host Picks…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DE028C-18B8-4458-88A1-023CD472A500}"/>
              </a:ext>
            </a:extLst>
          </p:cNvPr>
          <p:cNvSpPr/>
          <p:nvPr/>
        </p:nvSpPr>
        <p:spPr>
          <a:xfrm>
            <a:off x="7407806" y="3252486"/>
            <a:ext cx="2604304" cy="28820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18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Counting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Counting is fundamental to probability theory.</a:t>
            </a:r>
          </a:p>
          <a:p>
            <a:endParaRPr lang="en-US" dirty="0"/>
          </a:p>
          <a:p>
            <a:r>
              <a:rPr lang="en-US" dirty="0"/>
              <a:t>Probability is the extent or likelihood of an event or set of events.</a:t>
            </a:r>
          </a:p>
          <a:p>
            <a:pPr lvl="1"/>
            <a:r>
              <a:rPr lang="en-US" dirty="0"/>
              <a:t>Depends heavily on the ability to </a:t>
            </a:r>
            <a:r>
              <a:rPr lang="en-US" i="1" dirty="0"/>
              <a:t>count</a:t>
            </a:r>
            <a:r>
              <a:rPr lang="en-US" dirty="0"/>
              <a:t> up potential outcomes.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9208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pic>
        <p:nvPicPr>
          <p:cNvPr id="1026" name="Picture 2" descr="https://theuijunkie.com/wp-content/uploads/2017/05/montyhallproblem.png">
            <a:extLst>
              <a:ext uri="{FF2B5EF4-FFF2-40B4-BE49-F238E27FC236}">
                <a16:creationId xmlns:a16="http://schemas.microsoft.com/office/drawing/2014/main" id="{4031788F-37B0-4D55-9FEF-62F82E41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44" y="1628814"/>
            <a:ext cx="8777511" cy="460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805235-8FC1-4E9C-A4D7-AEF776B1A37A}"/>
              </a:ext>
            </a:extLst>
          </p:cNvPr>
          <p:cNvSpPr/>
          <p:nvPr/>
        </p:nvSpPr>
        <p:spPr>
          <a:xfrm>
            <a:off x="2257063" y="1628814"/>
            <a:ext cx="7604567" cy="1623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Do you switch to door 2 or stay?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DE028C-18B8-4458-88A1-023CD472A500}"/>
              </a:ext>
            </a:extLst>
          </p:cNvPr>
          <p:cNvSpPr/>
          <p:nvPr/>
        </p:nvSpPr>
        <p:spPr>
          <a:xfrm>
            <a:off x="7407806" y="3252486"/>
            <a:ext cx="2604304" cy="28820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223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pic>
        <p:nvPicPr>
          <p:cNvPr id="1026" name="Picture 2" descr="https://theuijunkie.com/wp-content/uploads/2017/05/montyhallproblem.png">
            <a:extLst>
              <a:ext uri="{FF2B5EF4-FFF2-40B4-BE49-F238E27FC236}">
                <a16:creationId xmlns:a16="http://schemas.microsoft.com/office/drawing/2014/main" id="{4031788F-37B0-4D55-9FEF-62F82E41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097" y="1964759"/>
            <a:ext cx="6655675" cy="349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333480-32FB-45F8-9407-7DE0D6C106D1}"/>
              </a:ext>
            </a:extLst>
          </p:cNvPr>
          <p:cNvSpPr txBox="1"/>
          <p:nvPr/>
        </p:nvSpPr>
        <p:spPr>
          <a:xfrm>
            <a:off x="150471" y="1692069"/>
            <a:ext cx="47246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Don’t switch:</a:t>
            </a:r>
          </a:p>
          <a:p>
            <a:r>
              <a:rPr lang="en-US" sz="2000" dirty="0"/>
              <a:t>P(W) = 1/3</a:t>
            </a:r>
          </a:p>
          <a:p>
            <a:r>
              <a:rPr lang="en-US" sz="2000" dirty="0"/>
              <a:t>P(L) = 2/3</a:t>
            </a:r>
          </a:p>
          <a:p>
            <a:endParaRPr lang="en-US" sz="2000" dirty="0"/>
          </a:p>
          <a:p>
            <a:r>
              <a:rPr lang="en-US" sz="2000" dirty="0"/>
              <a:t>Switching: </a:t>
            </a:r>
          </a:p>
          <a:p>
            <a:r>
              <a:rPr lang="en-US" sz="2000" dirty="0"/>
              <a:t>P(W) = 2/3</a:t>
            </a:r>
          </a:p>
          <a:p>
            <a:r>
              <a:rPr lang="en-US" sz="2000" dirty="0"/>
              <a:t>P(L) = 1/3 </a:t>
            </a:r>
          </a:p>
          <a:p>
            <a:endParaRPr lang="en-US" sz="2000" dirty="0"/>
          </a:p>
          <a:p>
            <a:r>
              <a:rPr lang="en-US" sz="2000" dirty="0"/>
              <a:t>What?! </a:t>
            </a:r>
          </a:p>
          <a:p>
            <a:endParaRPr lang="en-US" sz="2000" dirty="0"/>
          </a:p>
          <a:p>
            <a:r>
              <a:rPr lang="en-US" sz="2000" dirty="0"/>
              <a:t>Host has to pick not-prize door to show you so this increases your odds to 2/3</a:t>
            </a:r>
          </a:p>
          <a:p>
            <a:endParaRPr lang="en-US" sz="2000" dirty="0"/>
          </a:p>
          <a:p>
            <a:r>
              <a:rPr lang="en-US" sz="2000" dirty="0"/>
              <a:t>If you pick wrong the first time and switch, you will always win. </a:t>
            </a:r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314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50128" y="2799648"/>
            <a:ext cx="3510023" cy="1258703"/>
          </a:xfrm>
        </p:spPr>
        <p:txBody>
          <a:bodyPr/>
          <a:lstStyle/>
          <a:p>
            <a:r>
              <a:rPr lang="en-US" sz="4800" dirty="0"/>
              <a:t>Distributions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2203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Die Rolling…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6086" y="1554013"/>
            <a:ext cx="5610008" cy="564880"/>
          </a:xfrm>
        </p:spPr>
        <p:txBody>
          <a:bodyPr/>
          <a:lstStyle/>
          <a:p>
            <a:pPr lvl="1"/>
            <a:r>
              <a:rPr lang="en-US" sz="2800" dirty="0"/>
              <a:t>Consider the probabilities of all potential sums of 2 die: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871" y="2870521"/>
            <a:ext cx="4478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P(2)=1/36</a:t>
            </a:r>
          </a:p>
          <a:p>
            <a:r>
              <a:rPr lang="en-US" sz="1600" dirty="0"/>
              <a:t>P(3)=2/36</a:t>
            </a:r>
          </a:p>
          <a:p>
            <a:r>
              <a:rPr lang="en-US" sz="1600" dirty="0"/>
              <a:t>P(4)=3/36</a:t>
            </a:r>
          </a:p>
          <a:p>
            <a:r>
              <a:rPr lang="en-US" sz="1600" dirty="0"/>
              <a:t>P(5)=4/36</a:t>
            </a:r>
          </a:p>
          <a:p>
            <a:r>
              <a:rPr lang="en-US" sz="1600" dirty="0"/>
              <a:t>P(6)=5/36</a:t>
            </a:r>
          </a:p>
          <a:p>
            <a:r>
              <a:rPr lang="en-US" sz="1600" dirty="0"/>
              <a:t>P(7)=6/36</a:t>
            </a:r>
          </a:p>
          <a:p>
            <a:r>
              <a:rPr lang="en-US" sz="1600" dirty="0"/>
              <a:t>P(8)=5/36</a:t>
            </a:r>
          </a:p>
          <a:p>
            <a:r>
              <a:rPr lang="en-US" sz="1600" dirty="0"/>
              <a:t>P(9)=4/36</a:t>
            </a:r>
          </a:p>
          <a:p>
            <a:r>
              <a:rPr lang="en-US" sz="1600" dirty="0"/>
              <a:t>P(10)=3/36</a:t>
            </a:r>
          </a:p>
          <a:p>
            <a:r>
              <a:rPr lang="en-US" sz="1600" dirty="0"/>
              <a:t>P(11)=2/36</a:t>
            </a:r>
          </a:p>
          <a:p>
            <a:r>
              <a:rPr lang="en-US" sz="1600" dirty="0"/>
              <a:t>P(12)=1/36</a:t>
            </a:r>
          </a:p>
          <a:p>
            <a:r>
              <a:rPr lang="en-US" sz="1600" dirty="0"/>
              <a:t>Sum(all) = 36/36 =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62" y="1617254"/>
            <a:ext cx="4236868" cy="4236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7580" y="6011501"/>
            <a:ext cx="7608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 Light"/>
              </a:rPr>
              <a:t>If we consider all possibilities together, this is called a </a:t>
            </a:r>
            <a:r>
              <a:rPr lang="en-US" sz="2000" i="1" u="sng" dirty="0">
                <a:latin typeface="Open Sans Light"/>
              </a:rPr>
              <a:t>distribution</a:t>
            </a:r>
            <a:r>
              <a:rPr lang="en-US" sz="2000" dirty="0">
                <a:latin typeface="Open Sans Ligh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7264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Types of Probability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6086" y="1451306"/>
            <a:ext cx="10969620" cy="2971688"/>
          </a:xfrm>
        </p:spPr>
        <p:txBody>
          <a:bodyPr/>
          <a:lstStyle/>
          <a:p>
            <a:pPr lvl="1"/>
            <a:r>
              <a:rPr lang="en-US" sz="2000" dirty="0"/>
              <a:t>Discrete</a:t>
            </a:r>
          </a:p>
          <a:p>
            <a:pPr lvl="2"/>
            <a:r>
              <a:rPr lang="en-US" sz="2000" dirty="0"/>
              <a:t>Discrete variables take on specific values</a:t>
            </a:r>
          </a:p>
          <a:p>
            <a:pPr lvl="2"/>
            <a:r>
              <a:rPr lang="en-US" sz="2000" dirty="0"/>
              <a:t>Examples: </a:t>
            </a:r>
          </a:p>
          <a:p>
            <a:pPr lvl="3"/>
            <a:r>
              <a:rPr lang="en-US" sz="2000" dirty="0"/>
              <a:t>Qualitative (1,2, 27.5)</a:t>
            </a:r>
          </a:p>
          <a:p>
            <a:pPr lvl="3"/>
            <a:r>
              <a:rPr lang="en-US" sz="2000" dirty="0"/>
              <a:t>Temperature</a:t>
            </a:r>
          </a:p>
          <a:p>
            <a:pPr lvl="3"/>
            <a:r>
              <a:rPr lang="en-US" sz="2000" dirty="0"/>
              <a:t>Performance ratings (1</a:t>
            </a:r>
            <a:r>
              <a:rPr lang="en-US" sz="2000" baseline="30000" dirty="0"/>
              <a:t>st</a:t>
            </a:r>
            <a:r>
              <a:rPr lang="en-US" sz="2000" dirty="0"/>
              <a:t>, 2</a:t>
            </a:r>
            <a:r>
              <a:rPr lang="en-US" sz="2000" baseline="30000" dirty="0"/>
              <a:t>nd</a:t>
            </a:r>
            <a:r>
              <a:rPr lang="en-US" sz="2000" dirty="0"/>
              <a:t>, 3</a:t>
            </a:r>
            <a:r>
              <a:rPr lang="en-US" sz="2000" baseline="30000" dirty="0"/>
              <a:t>rd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Continuous</a:t>
            </a:r>
          </a:p>
          <a:p>
            <a:pPr lvl="2"/>
            <a:r>
              <a:rPr lang="en-US" sz="2000" dirty="0"/>
              <a:t>Continuous variables can take on any value between their min and max</a:t>
            </a:r>
          </a:p>
          <a:p>
            <a:pPr lvl="2"/>
            <a:r>
              <a:rPr lang="en-US" sz="2000" dirty="0"/>
              <a:t>Examples:</a:t>
            </a:r>
          </a:p>
          <a:p>
            <a:pPr lvl="3"/>
            <a:r>
              <a:rPr lang="en-US" sz="2000" dirty="0"/>
              <a:t>Height</a:t>
            </a:r>
          </a:p>
          <a:p>
            <a:pPr lvl="3"/>
            <a:r>
              <a:rPr lang="en-US" sz="2000" dirty="0"/>
              <a:t>Weight</a:t>
            </a:r>
          </a:p>
          <a:p>
            <a:pPr lvl="3"/>
            <a:r>
              <a:rPr lang="en-US" sz="2000" dirty="0"/>
              <a:t>Time</a:t>
            </a:r>
          </a:p>
          <a:p>
            <a:pPr lvl="2"/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6491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C53E6-D6E2-4B67-BADB-0DB4F9F4B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Discrete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36312-51D4-40A3-97D6-6296FA6FF5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6" y="1425150"/>
            <a:ext cx="11459401" cy="43008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Binomial –</a:t>
            </a:r>
          </a:p>
          <a:p>
            <a:pPr marL="107295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probability of exactly x successes in n successive trials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Negative Binomial- </a:t>
            </a:r>
          </a:p>
          <a:p>
            <a:pPr marL="107295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probability that it will take exactly n successive trials to produce exactly x successes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Geometric- </a:t>
            </a:r>
          </a:p>
          <a:p>
            <a:pPr marL="107295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probability that it will take exactly n successive trials to produce the first success.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Poisson-</a:t>
            </a:r>
          </a:p>
          <a:p>
            <a:pPr marL="107295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probability of exactly x successes over some continuous interval of time or space</a:t>
            </a:r>
          </a:p>
        </p:txBody>
      </p:sp>
    </p:spTree>
    <p:extLst>
      <p:ext uri="{BB962C8B-B14F-4D97-AF65-F5344CB8AC3E}">
        <p14:creationId xmlns:p14="http://schemas.microsoft.com/office/powerpoint/2010/main" val="3528730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ADAC9A-0EA4-4CB9-B4BB-9950739F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428" y="2280213"/>
            <a:ext cx="6968954" cy="308625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Discrete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1255" y="1553536"/>
            <a:ext cx="5726558" cy="5078994"/>
          </a:xfrm>
        </p:spPr>
        <p:txBody>
          <a:bodyPr/>
          <a:lstStyle/>
          <a:p>
            <a:r>
              <a:rPr lang="en-US" sz="3200" dirty="0"/>
              <a:t>Properties  of a Discrete Distribution</a:t>
            </a:r>
          </a:p>
          <a:p>
            <a:pPr lvl="1"/>
            <a:r>
              <a:rPr lang="en-US" sz="2800" dirty="0"/>
              <a:t>Sum of all events must equal 1.</a:t>
            </a:r>
          </a:p>
          <a:p>
            <a:pPr lvl="1"/>
            <a:r>
              <a:rPr lang="en-US" sz="2800" dirty="0"/>
              <a:t>Probability of an event is equal to the value of the distribution at that point</a:t>
            </a:r>
          </a:p>
          <a:p>
            <a:pPr lvl="1"/>
            <a:r>
              <a:rPr lang="en-US" sz="2800" dirty="0"/>
              <a:t>No Negative values or values greater than 1 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47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6082E54-6C28-4441-8E4D-AC8ADC33F99E}"/>
              </a:ext>
            </a:extLst>
          </p:cNvPr>
          <p:cNvSpPr txBox="1">
            <a:spLocks/>
          </p:cNvSpPr>
          <p:nvPr/>
        </p:nvSpPr>
        <p:spPr>
          <a:xfrm>
            <a:off x="254388" y="1316853"/>
            <a:ext cx="6062211" cy="5078994"/>
          </a:xfrm>
          <a:prstGeom prst="rect">
            <a:avLst/>
          </a:prstGeom>
        </p:spPr>
        <p:txBody>
          <a:bodyPr/>
          <a:lstStyle>
            <a:lvl1pPr marL="0" indent="0" algn="l" defTabSz="308587" rtl="0" eaLnBrk="1" latinLnBrk="0" hangingPunct="1">
              <a:lnSpc>
                <a:spcPct val="114000"/>
              </a:lnSpc>
              <a:spcBef>
                <a:spcPts val="486"/>
              </a:spcBef>
              <a:buFont typeface="Lucida Grande"/>
              <a:buNone/>
              <a:defRPr sz="3600" b="1" i="0" kern="1200" baseline="0">
                <a:solidFill>
                  <a:schemeClr val="accent4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01450" indent="-192865" algn="l" defTabSz="308587" rtl="0" eaLnBrk="1" latinLnBrk="0" hangingPunct="1">
              <a:lnSpc>
                <a:spcPct val="114000"/>
              </a:lnSpc>
              <a:spcBef>
                <a:spcPts val="486"/>
              </a:spcBef>
              <a:buFont typeface="Arial"/>
              <a:buChar char="–"/>
              <a:defRPr sz="3200" b="0" i="0" kern="1200" baseline="0">
                <a:solidFill>
                  <a:schemeClr val="accent4">
                    <a:lumMod val="10000"/>
                  </a:schemeClr>
                </a:solidFill>
                <a:latin typeface="Open Sans Light"/>
                <a:ea typeface="+mn-ea"/>
                <a:cs typeface="Open Sans Light"/>
              </a:defRPr>
            </a:lvl2pPr>
            <a:lvl3pPr marL="771464" indent="-154292" algn="l" defTabSz="308587" rtl="0" eaLnBrk="1" latinLnBrk="0" hangingPunct="1">
              <a:lnSpc>
                <a:spcPct val="114000"/>
              </a:lnSpc>
              <a:spcBef>
                <a:spcPts val="486"/>
              </a:spcBef>
              <a:buSzPct val="100000"/>
              <a:buFont typeface="Lucida Grande"/>
              <a:buChar char="&gt;"/>
              <a:defRPr sz="3200" b="0" i="0" kern="1200" baseline="0">
                <a:solidFill>
                  <a:srgbClr val="33006F"/>
                </a:solidFill>
                <a:latin typeface="Open Sans Light"/>
                <a:ea typeface="+mn-ea"/>
                <a:cs typeface="Open Sans Light"/>
              </a:defRPr>
            </a:lvl3pPr>
            <a:lvl4pPr marL="1080049" indent="-154292" algn="l" defTabSz="308587" rtl="0" eaLnBrk="1" latinLnBrk="0" hangingPunct="1">
              <a:lnSpc>
                <a:spcPct val="114000"/>
              </a:lnSpc>
              <a:spcBef>
                <a:spcPts val="486"/>
              </a:spcBef>
              <a:buFont typeface="Arial"/>
              <a:buChar char="–"/>
              <a:defRPr sz="3200" b="0" i="0" kern="1200" baseline="0">
                <a:solidFill>
                  <a:schemeClr val="accent4">
                    <a:lumMod val="10000"/>
                  </a:schemeClr>
                </a:solidFill>
                <a:latin typeface="Open Sans Light"/>
                <a:ea typeface="+mn-ea"/>
                <a:cs typeface="Open Sans Light"/>
              </a:defRPr>
            </a:lvl4pPr>
            <a:lvl5pPr marL="1388634" indent="-154292" algn="l" defTabSz="308587" rtl="0" eaLnBrk="1" latinLnBrk="0" hangingPunct="1">
              <a:lnSpc>
                <a:spcPct val="114000"/>
              </a:lnSpc>
              <a:spcBef>
                <a:spcPts val="486"/>
              </a:spcBef>
              <a:buFont typeface="Lucida Grande"/>
              <a:buChar char="&gt;"/>
              <a:defRPr sz="3200" b="0" i="0" kern="1200" baseline="0">
                <a:solidFill>
                  <a:schemeClr val="accent4">
                    <a:lumMod val="10000"/>
                  </a:schemeClr>
                </a:solidFill>
                <a:latin typeface="Open Sans Light"/>
                <a:ea typeface="+mn-ea"/>
                <a:cs typeface="Open Sans Light"/>
              </a:defRPr>
            </a:lvl5pPr>
            <a:lvl6pPr marL="1697219" indent="-154292" algn="l" defTabSz="308587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805" indent="-154292" algn="l" defTabSz="308587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91" indent="-154292" algn="l" defTabSz="308587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76" indent="-154292" algn="l" defTabSz="308587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Bernoulli – only two outcomes</a:t>
            </a:r>
          </a:p>
          <a:p>
            <a:pPr lvl="1"/>
            <a:r>
              <a:rPr lang="en-US" sz="2800" dirty="0"/>
              <a:t>Yes or no </a:t>
            </a:r>
          </a:p>
          <a:p>
            <a:pPr lvl="1"/>
            <a:r>
              <a:rPr lang="en-US" sz="2800" dirty="0"/>
              <a:t>True/False</a:t>
            </a:r>
          </a:p>
          <a:p>
            <a:pPr lvl="1"/>
            <a:r>
              <a:rPr lang="en-US" sz="2800" dirty="0"/>
              <a:t>0 or 1</a:t>
            </a:r>
          </a:p>
          <a:p>
            <a:pPr lvl="1"/>
            <a:r>
              <a:rPr lang="en-US" sz="2800" dirty="0"/>
              <a:t>Heads or tails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Success = p</a:t>
            </a:r>
          </a:p>
          <a:p>
            <a:pPr lvl="1"/>
            <a:r>
              <a:rPr lang="en-US" sz="2800" dirty="0"/>
              <a:t>Failure = Q</a:t>
            </a:r>
          </a:p>
          <a:p>
            <a:pPr lvl="1"/>
            <a:r>
              <a:rPr lang="en-US" sz="2800" dirty="0"/>
              <a:t>Q = 1 – p</a:t>
            </a:r>
          </a:p>
          <a:p>
            <a:pPr lvl="1"/>
            <a:r>
              <a:rPr lang="en-US" sz="2800" dirty="0"/>
              <a:t>P + Q = 1</a:t>
            </a:r>
          </a:p>
          <a:p>
            <a:pPr marL="457200" lvl="1" indent="0">
              <a:buFont typeface="Arial"/>
              <a:buNone/>
            </a:pPr>
            <a:endParaRPr 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Discrete Distributions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468A86-94BE-477E-AB66-802F5D739524}"/>
              </a:ext>
            </a:extLst>
          </p:cNvPr>
          <p:cNvGrpSpPr/>
          <p:nvPr/>
        </p:nvGrpSpPr>
        <p:grpSpPr>
          <a:xfrm>
            <a:off x="6626734" y="1316853"/>
            <a:ext cx="3950184" cy="5204315"/>
            <a:chOff x="7280495" y="609717"/>
            <a:chExt cx="2503406" cy="38783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280495" y="609717"/>
                  <a:ext cx="2503406" cy="716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495" y="609717"/>
                  <a:ext cx="2503406" cy="7162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978607" y="4166993"/>
                  <a:ext cx="933891" cy="321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{0,1}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8607" y="4166993"/>
                  <a:ext cx="933891" cy="321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5256F75-C47E-41C3-AFE5-EB8CA6483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87" y="2590069"/>
            <a:ext cx="5991225" cy="3514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E2A08D-4AFD-48E3-B799-1A13038B491C}"/>
              </a:ext>
            </a:extLst>
          </p:cNvPr>
          <p:cNvSpPr txBox="1"/>
          <p:nvPr/>
        </p:nvSpPr>
        <p:spPr>
          <a:xfrm>
            <a:off x="6474313" y="528184"/>
            <a:ext cx="4369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Probability Density Function for X = </a:t>
            </a:r>
            <a:r>
              <a:rPr lang="en-US" sz="2400" dirty="0"/>
              <a:t>p</a:t>
            </a:r>
            <a:r>
              <a:rPr lang="en-US" sz="2400" baseline="30000" dirty="0"/>
              <a:t>x</a:t>
            </a:r>
            <a:r>
              <a:rPr lang="en-US" sz="2400" dirty="0"/>
              <a:t> (1 – p)</a:t>
            </a:r>
            <a:r>
              <a:rPr lang="en-US" sz="2400" baseline="30000" dirty="0"/>
              <a:t>1 – x</a:t>
            </a:r>
          </a:p>
          <a:p>
            <a:r>
              <a:rPr lang="en-US" sz="2000" b="1" baseline="30000" dirty="0"/>
              <a:t>Also written as: </a:t>
            </a:r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489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9EC661-025E-4139-B759-20CD063B7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66" y="3723319"/>
            <a:ext cx="5783483" cy="142187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Distributions (Discrete)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766" y="1436483"/>
            <a:ext cx="11185768" cy="2900674"/>
          </a:xfrm>
        </p:spPr>
        <p:txBody>
          <a:bodyPr/>
          <a:lstStyle/>
          <a:p>
            <a:r>
              <a:rPr lang="en-US" dirty="0"/>
              <a:t>Binomial Distribution (Multiple Bernoulli's Events)</a:t>
            </a:r>
          </a:p>
          <a:p>
            <a:pPr lvl="1"/>
            <a:r>
              <a:rPr lang="en-US" dirty="0"/>
              <a:t>Multiple </a:t>
            </a:r>
            <a:r>
              <a:rPr lang="en-US" b="1" dirty="0"/>
              <a:t>Independent</a:t>
            </a:r>
            <a:r>
              <a:rPr lang="en-US" dirty="0"/>
              <a:t> events = Product of Bernoulli Probabilities</a:t>
            </a:r>
          </a:p>
          <a:p>
            <a:pPr lvl="1"/>
            <a:r>
              <a:rPr lang="en-US" dirty="0"/>
              <a:t>Number of successes in r trials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 choose r = binomial coefficient</a:t>
            </a:r>
          </a:p>
          <a:p>
            <a:pPr lvl="1"/>
            <a:r>
              <a:rPr lang="en-US" dirty="0"/>
              <a:t>Mean = np (# exp * P(success)</a:t>
            </a:r>
          </a:p>
          <a:p>
            <a:pPr lvl="1"/>
            <a:r>
              <a:rPr lang="en-US" dirty="0"/>
              <a:t>Variance = np(1 – p)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921" y="2754338"/>
            <a:ext cx="5212609" cy="39024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3291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Distributions (Discrete)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5344" y="1419616"/>
            <a:ext cx="10946741" cy="2638123"/>
          </a:xfrm>
        </p:spPr>
        <p:txBody>
          <a:bodyPr/>
          <a:lstStyle/>
          <a:p>
            <a:r>
              <a:rPr lang="en-US" dirty="0"/>
              <a:t>Poisson (Count number of events in a time span)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Events are independent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Rate that events occur is constant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Two events cannot occur at the same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Mean = </a:t>
            </a:r>
          </a:p>
          <a:p>
            <a:pPr lvl="1"/>
            <a:r>
              <a:rPr lang="en-US" dirty="0"/>
              <a:t>Variance 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9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Counting or Combinatorics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many combinations are there? This is one of the biggest areas of mathematics, called Combinatorics.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Subway has 4 different breads, 5 different meats, 4 different toppings.  How many sandwich combinations?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 many different 4-beer tasters can I have in a bar with 10 beers on tap?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1087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Distributions (Discrete)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35344" y="1419616"/>
                <a:ext cx="10946741" cy="2638123"/>
              </a:xfrm>
            </p:spPr>
            <p:txBody>
              <a:bodyPr/>
              <a:lstStyle/>
              <a:p>
                <a:r>
                  <a:rPr lang="en-US" dirty="0"/>
                  <a:t>Poisson (Count number of events in a time span)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dirty="0"/>
                  <a:t> (lambda) = event rate = average # of events per interval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probability of observing </a:t>
                </a:r>
              </a:p>
              <a:p>
                <a:r>
                  <a:rPr lang="en-US" b="0" dirty="0"/>
                  <a:t>     x events in an interval=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35344" y="1419616"/>
                <a:ext cx="10946741" cy="2638123"/>
              </a:xfrm>
              <a:blipFill>
                <a:blip r:embed="rId3"/>
                <a:stretch>
                  <a:fillRect l="-1726" t="-2771" r="-1392" b="-36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1540" y="4965539"/>
                <a:ext cx="3930070" cy="1066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40" y="4965539"/>
                <a:ext cx="3930070" cy="10665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105" y="2940977"/>
            <a:ext cx="4394557" cy="3515646"/>
          </a:xfrm>
          <a:prstGeom prst="rect">
            <a:avLst/>
          </a:prstGeom>
        </p:spPr>
      </p:pic>
      <p:sp>
        <p:nvSpPr>
          <p:cNvPr id="4" name="AutoShape 2" descr="\lambda ">
            <a:extLst>
              <a:ext uri="{FF2B5EF4-FFF2-40B4-BE49-F238E27FC236}">
                <a16:creationId xmlns:a16="http://schemas.microsoft.com/office/drawing/2014/main" id="{09567B57-E99E-479B-A5C1-ACCF9DA4E2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CBBB4-E38B-4C4D-BE90-FDF3AC4F5A4F}"/>
              </a:ext>
            </a:extLst>
          </p:cNvPr>
          <p:cNvSpPr txBox="1"/>
          <p:nvPr/>
        </p:nvSpPr>
        <p:spPr>
          <a:xfrm>
            <a:off x="4180168" y="5123342"/>
            <a:ext cx="328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= </a:t>
            </a:r>
            <a:r>
              <a:rPr lang="en-US" sz="2400" dirty="0" err="1"/>
              <a:t>euler’s</a:t>
            </a:r>
            <a:r>
              <a:rPr lang="en-US" sz="2400" dirty="0"/>
              <a:t> constant 2.71828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17190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Continuous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1563" y="1540402"/>
            <a:ext cx="6247420" cy="5317598"/>
          </a:xfrm>
        </p:spPr>
        <p:txBody>
          <a:bodyPr/>
          <a:lstStyle/>
          <a:p>
            <a:r>
              <a:rPr lang="en-US" dirty="0"/>
              <a:t>Properties  of a Continuous Distribution</a:t>
            </a:r>
          </a:p>
          <a:p>
            <a:pPr lvl="1"/>
            <a:r>
              <a:rPr lang="en-US" dirty="0"/>
              <a:t>Area under the curve = 1</a:t>
            </a:r>
          </a:p>
          <a:p>
            <a:pPr lvl="1"/>
            <a:r>
              <a:rPr lang="en-US" dirty="0"/>
              <a:t>P(event) = area under curve</a:t>
            </a:r>
          </a:p>
          <a:p>
            <a:pPr lvl="1"/>
            <a:r>
              <a:rPr lang="en-US" dirty="0"/>
              <a:t>No negative values</a:t>
            </a:r>
          </a:p>
          <a:p>
            <a:pPr lvl="1"/>
            <a:r>
              <a:rPr lang="en-US" dirty="0"/>
              <a:t>Probability of a single, exact value is 0 (it’s continuous, not discrete)</a:t>
            </a:r>
          </a:p>
        </p:txBody>
      </p:sp>
      <p:pic>
        <p:nvPicPr>
          <p:cNvPr id="7170" name="Picture 2" descr="Image result for area under curve probability">
            <a:extLst>
              <a:ext uri="{FF2B5EF4-FFF2-40B4-BE49-F238E27FC236}">
                <a16:creationId xmlns:a16="http://schemas.microsoft.com/office/drawing/2014/main" id="{1405F765-218C-478E-89C3-F8EFEED9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618" y="2891413"/>
            <a:ext cx="5562382" cy="261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8566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08" y="2305072"/>
            <a:ext cx="5187097" cy="284675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Distributions (Continuous)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7642" y="1650354"/>
            <a:ext cx="6512444" cy="4331121"/>
          </a:xfrm>
        </p:spPr>
        <p:txBody>
          <a:bodyPr/>
          <a:lstStyle/>
          <a:p>
            <a:r>
              <a:rPr lang="en-US" dirty="0"/>
              <a:t>Uniform (flat, bounded)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Very useful for parameter priors (future discussion)</a:t>
            </a:r>
          </a:p>
          <a:p>
            <a:pPr lvl="1"/>
            <a:r>
              <a:rPr lang="en-US" dirty="0"/>
              <a:t>Mean=(</a:t>
            </a:r>
            <a:r>
              <a:rPr lang="en-US" dirty="0" err="1"/>
              <a:t>a+b</a:t>
            </a:r>
            <a:r>
              <a:rPr lang="en-US" dirty="0"/>
              <a:t>)/num observations</a:t>
            </a:r>
          </a:p>
          <a:p>
            <a:pPr lvl="1"/>
            <a:r>
              <a:rPr lang="en-US" dirty="0"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08303" y="2360894"/>
                <a:ext cx="4060792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03" y="2360894"/>
                <a:ext cx="4060792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D99A93A-FFAF-44A5-B190-CBD96B38B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426" y="5654171"/>
            <a:ext cx="1666875" cy="1028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955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mathsisfun.com/data/images/normal-distrubution-larg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53" y="1605522"/>
            <a:ext cx="6760949" cy="344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Distributions (Continuous)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943" y="1489774"/>
            <a:ext cx="6096948" cy="4982971"/>
          </a:xfrm>
        </p:spPr>
        <p:txBody>
          <a:bodyPr/>
          <a:lstStyle/>
          <a:p>
            <a:r>
              <a:rPr lang="en-US" dirty="0"/>
              <a:t>Normal (Gaussian) distribution</a:t>
            </a:r>
          </a:p>
          <a:p>
            <a:pPr lvl="1"/>
            <a:r>
              <a:rPr lang="en-US" dirty="0"/>
              <a:t>Most common and occurs naturally.</a:t>
            </a:r>
          </a:p>
          <a:p>
            <a:pPr lvl="1"/>
            <a:r>
              <a:rPr lang="en-US" dirty="0"/>
              <a:t>Defined by mean and variance only</a:t>
            </a:r>
          </a:p>
          <a:p>
            <a:pPr lvl="1"/>
            <a:r>
              <a:rPr lang="en-US" dirty="0"/>
              <a:t>Tests for normality are very important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2469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541" y="1475770"/>
            <a:ext cx="6366046" cy="428332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4663" y="214907"/>
            <a:ext cx="11442799" cy="1258703"/>
          </a:xfrm>
        </p:spPr>
        <p:txBody>
          <a:bodyPr/>
          <a:lstStyle/>
          <a:p>
            <a:r>
              <a:rPr lang="en-US" dirty="0"/>
              <a:t>Data Distributions (Continuous)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538" y="1475770"/>
            <a:ext cx="6322336" cy="4913455"/>
          </a:xfrm>
        </p:spPr>
        <p:txBody>
          <a:bodyPr/>
          <a:lstStyle/>
          <a:p>
            <a:r>
              <a:rPr lang="en-US" dirty="0"/>
              <a:t>Student’s T Used for:</a:t>
            </a:r>
          </a:p>
          <a:p>
            <a:pPr lvl="2"/>
            <a:r>
              <a:rPr lang="en-US" dirty="0"/>
              <a:t>Small sample sizes</a:t>
            </a:r>
          </a:p>
          <a:p>
            <a:pPr lvl="2"/>
            <a:r>
              <a:rPr lang="en-US" dirty="0"/>
              <a:t>Testing mean value when </a:t>
            </a:r>
            <a:r>
              <a:rPr lang="en-US" dirty="0" err="1"/>
              <a:t>st.</a:t>
            </a:r>
            <a:r>
              <a:rPr lang="en-US" dirty="0"/>
              <a:t> dev. is unknown.</a:t>
            </a:r>
          </a:p>
          <a:p>
            <a:pPr lvl="2"/>
            <a:r>
              <a:rPr lang="en-US" dirty="0"/>
              <a:t>Finding sig. diff between two sample means</a:t>
            </a:r>
          </a:p>
          <a:p>
            <a:pPr lvl="1"/>
            <a:r>
              <a:rPr lang="en-US" dirty="0"/>
              <a:t> Very similar to the normal distribution.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4869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Distribution Transformations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2046" y="1348254"/>
            <a:ext cx="11921923" cy="4427513"/>
          </a:xfrm>
        </p:spPr>
        <p:txBody>
          <a:bodyPr/>
          <a:lstStyle/>
          <a:p>
            <a:r>
              <a:rPr lang="en-US" dirty="0"/>
              <a:t>The purpose of transforming a variable is to make it easier to distinguish between values.</a:t>
            </a:r>
          </a:p>
          <a:p>
            <a:pPr lvl="1"/>
            <a:r>
              <a:rPr lang="en-US" dirty="0"/>
              <a:t>Most commonly we are looking to transform a distribution to be normal.</a:t>
            </a:r>
          </a:p>
          <a:p>
            <a:r>
              <a:rPr lang="en-US" dirty="0"/>
              <a:t>Common Transformations</a:t>
            </a:r>
          </a:p>
          <a:p>
            <a:pPr lvl="1"/>
            <a:r>
              <a:rPr lang="en-US" dirty="0"/>
              <a:t>Log-based:</a:t>
            </a:r>
          </a:p>
          <a:p>
            <a:pPr lvl="2"/>
            <a:r>
              <a:rPr lang="en-US" dirty="0"/>
              <a:t>Log(x), log(x+1), log(x-min(x) + 1)</a:t>
            </a:r>
          </a:p>
          <a:p>
            <a:pPr lvl="1"/>
            <a:r>
              <a:rPr lang="en-US" dirty="0"/>
              <a:t>Nth Root based:</a:t>
            </a:r>
          </a:p>
          <a:p>
            <a:pPr lvl="2"/>
            <a:r>
              <a:rPr lang="en-US" dirty="0"/>
              <a:t>X^(1/n)</a:t>
            </a:r>
          </a:p>
          <a:p>
            <a:pPr lvl="1"/>
            <a:r>
              <a:rPr lang="en-US" dirty="0"/>
              <a:t>Any combination you can think of (remembering math rules).</a:t>
            </a:r>
          </a:p>
          <a:p>
            <a:r>
              <a:rPr lang="en-US" dirty="0"/>
              <a:t>We will cover normality tests in a later 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67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85135" y="371520"/>
            <a:ext cx="11700388" cy="9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0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Encode Sans Normal Black"/>
              </a:rPr>
              <a:t>Solve using the Multiplication Principle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16166" y="1492920"/>
            <a:ext cx="5922020" cy="364320"/>
            <a:chOff x="2216166" y="1492920"/>
            <a:chExt cx="5922020" cy="364320"/>
          </a:xfrm>
        </p:grpSpPr>
        <p:sp>
          <p:nvSpPr>
            <p:cNvPr id="108" name="CustomShape 9"/>
            <p:cNvSpPr/>
            <p:nvPr/>
          </p:nvSpPr>
          <p:spPr>
            <a:xfrm>
              <a:off x="2216166" y="1492920"/>
              <a:ext cx="551798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4000" spc="-1" dirty="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4</a:t>
              </a:r>
              <a:endPara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09" name="CustomShape 10"/>
            <p:cNvSpPr/>
            <p:nvPr/>
          </p:nvSpPr>
          <p:spPr>
            <a:xfrm>
              <a:off x="4888706" y="1492920"/>
              <a:ext cx="551798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40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5</a:t>
              </a:r>
              <a:endParaRPr lang="en-US" sz="4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10" name="CustomShape 11"/>
            <p:cNvSpPr/>
            <p:nvPr/>
          </p:nvSpPr>
          <p:spPr>
            <a:xfrm>
              <a:off x="7586388" y="1492920"/>
              <a:ext cx="551798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40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4</a:t>
              </a:r>
              <a:endParaRPr lang="en-US" sz="4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11045" y="1670940"/>
            <a:ext cx="8364034" cy="772920"/>
            <a:chOff x="1111045" y="1670940"/>
            <a:chExt cx="8364034" cy="772920"/>
          </a:xfrm>
        </p:grpSpPr>
        <p:sp>
          <p:nvSpPr>
            <p:cNvPr id="102" name="CustomShape 3"/>
            <p:cNvSpPr/>
            <p:nvPr/>
          </p:nvSpPr>
          <p:spPr>
            <a:xfrm>
              <a:off x="1111045" y="2077020"/>
              <a:ext cx="2887744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(# of breads)</a:t>
              </a:r>
              <a:endPara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03" name="CustomShape 4"/>
            <p:cNvSpPr/>
            <p:nvPr/>
          </p:nvSpPr>
          <p:spPr>
            <a:xfrm>
              <a:off x="3738217" y="2078820"/>
              <a:ext cx="2776158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(# of meats)</a:t>
              </a:r>
              <a:endPara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04" name="CustomShape 5"/>
            <p:cNvSpPr/>
            <p:nvPr/>
          </p:nvSpPr>
          <p:spPr>
            <a:xfrm>
              <a:off x="6221309" y="2079540"/>
              <a:ext cx="325377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(# of toppings)</a:t>
              </a:r>
              <a:endPara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05" name="Line 6"/>
            <p:cNvSpPr/>
            <p:nvPr/>
          </p:nvSpPr>
          <p:spPr>
            <a:xfrm>
              <a:off x="1383265" y="2076660"/>
              <a:ext cx="2189412" cy="3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6" name="Line 7"/>
            <p:cNvSpPr/>
            <p:nvPr/>
          </p:nvSpPr>
          <p:spPr>
            <a:xfrm>
              <a:off x="4055808" y="2076660"/>
              <a:ext cx="2189412" cy="3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8"/>
            <p:cNvSpPr/>
            <p:nvPr/>
          </p:nvSpPr>
          <p:spPr>
            <a:xfrm>
              <a:off x="6753488" y="2076660"/>
              <a:ext cx="2189412" cy="3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1" name="CustomShape 12"/>
            <p:cNvSpPr/>
            <p:nvPr/>
          </p:nvSpPr>
          <p:spPr>
            <a:xfrm>
              <a:off x="3603333" y="1710180"/>
              <a:ext cx="502749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*</a:t>
              </a:r>
              <a:endPara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12" name="CustomShape 13"/>
            <p:cNvSpPr/>
            <p:nvPr/>
          </p:nvSpPr>
          <p:spPr>
            <a:xfrm>
              <a:off x="6267292" y="1670940"/>
              <a:ext cx="502749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*</a:t>
              </a:r>
              <a:endPara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13" name="CustomShape 14"/>
          <p:cNvSpPr/>
          <p:nvPr/>
        </p:nvSpPr>
        <p:spPr>
          <a:xfrm>
            <a:off x="9031188" y="1670940"/>
            <a:ext cx="1250129" cy="77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pc="-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= 80</a:t>
            </a:r>
            <a:endParaRPr lang="en-US" sz="4400" spc="-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07993" y="3929359"/>
            <a:ext cx="8080153" cy="393480"/>
            <a:chOff x="1207993" y="3929359"/>
            <a:chExt cx="8080153" cy="393480"/>
          </a:xfrm>
        </p:grpSpPr>
        <p:sp>
          <p:nvSpPr>
            <p:cNvPr id="122" name="CustomShape 23"/>
            <p:cNvSpPr/>
            <p:nvPr/>
          </p:nvSpPr>
          <p:spPr>
            <a:xfrm>
              <a:off x="1207993" y="3958519"/>
              <a:ext cx="687785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4000" spc="-1" dirty="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10</a:t>
              </a:r>
              <a:endPara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23" name="CustomShape 24"/>
            <p:cNvSpPr/>
            <p:nvPr/>
          </p:nvSpPr>
          <p:spPr>
            <a:xfrm>
              <a:off x="3855067" y="3932239"/>
              <a:ext cx="475427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4000" spc="-1" dirty="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9</a:t>
              </a:r>
              <a:endPara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24" name="CustomShape 25"/>
            <p:cNvSpPr/>
            <p:nvPr/>
          </p:nvSpPr>
          <p:spPr>
            <a:xfrm>
              <a:off x="6280804" y="3940519"/>
              <a:ext cx="475427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40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8</a:t>
              </a:r>
              <a:endParaRPr lang="en-US" sz="4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25" name="CustomShape 26"/>
            <p:cNvSpPr/>
            <p:nvPr/>
          </p:nvSpPr>
          <p:spPr>
            <a:xfrm>
              <a:off x="8812719" y="3929359"/>
              <a:ext cx="475427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40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7</a:t>
              </a:r>
              <a:endParaRPr lang="en-US" sz="4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5135" y="4155259"/>
            <a:ext cx="10154686" cy="1182060"/>
            <a:chOff x="285135" y="4155259"/>
            <a:chExt cx="10154686" cy="1182060"/>
          </a:xfrm>
        </p:grpSpPr>
        <p:sp>
          <p:nvSpPr>
            <p:cNvPr id="114" name="CustomShape 15"/>
            <p:cNvSpPr/>
            <p:nvPr/>
          </p:nvSpPr>
          <p:spPr>
            <a:xfrm>
              <a:off x="285135" y="4482859"/>
              <a:ext cx="274533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(# for 1</a:t>
              </a:r>
              <a:r>
                <a:rPr lang="en-US" sz="3200" spc="-1" baseline="3000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st</a:t>
              </a:r>
              <a:r>
                <a:rPr lang="en-US" sz="32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 beer)</a:t>
              </a:r>
              <a:endPara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15" name="CustomShape 16"/>
            <p:cNvSpPr/>
            <p:nvPr/>
          </p:nvSpPr>
          <p:spPr>
            <a:xfrm>
              <a:off x="2698552" y="4972999"/>
              <a:ext cx="2815059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spc="-1" dirty="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(# for 2</a:t>
              </a:r>
              <a:r>
                <a:rPr lang="en-US" sz="3200" spc="-1" baseline="30000" dirty="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nd</a:t>
              </a:r>
              <a:r>
                <a:rPr lang="en-US" sz="3200" spc="-1" dirty="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 beer)</a:t>
              </a:r>
              <a:endPara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16" name="CustomShape 17"/>
            <p:cNvSpPr/>
            <p:nvPr/>
          </p:nvSpPr>
          <p:spPr>
            <a:xfrm>
              <a:off x="5164606" y="4492579"/>
              <a:ext cx="2768044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(# for 3</a:t>
              </a:r>
              <a:r>
                <a:rPr lang="en-US" sz="3200" spc="-1" baseline="3000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rd</a:t>
              </a:r>
              <a:r>
                <a:rPr lang="en-US" sz="32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 beer)</a:t>
              </a:r>
              <a:endPara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17" name="CustomShape 18"/>
            <p:cNvSpPr/>
            <p:nvPr/>
          </p:nvSpPr>
          <p:spPr>
            <a:xfrm>
              <a:off x="7671777" y="4972999"/>
              <a:ext cx="2768044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spc="-1" dirty="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(# for 4</a:t>
              </a:r>
              <a:r>
                <a:rPr lang="en-US" sz="3200" spc="-1" baseline="30000" dirty="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th</a:t>
              </a:r>
              <a:r>
                <a:rPr lang="en-US" sz="3200" spc="-1" dirty="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 beer)</a:t>
              </a:r>
              <a:endPara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18" name="Line 19"/>
            <p:cNvSpPr/>
            <p:nvPr/>
          </p:nvSpPr>
          <p:spPr>
            <a:xfrm>
              <a:off x="727811" y="4497979"/>
              <a:ext cx="1886391" cy="3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9" name="Line 20"/>
            <p:cNvSpPr/>
            <p:nvPr/>
          </p:nvSpPr>
          <p:spPr>
            <a:xfrm>
              <a:off x="3100722" y="4482859"/>
              <a:ext cx="1886391" cy="3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0" name="Line 21"/>
            <p:cNvSpPr/>
            <p:nvPr/>
          </p:nvSpPr>
          <p:spPr>
            <a:xfrm>
              <a:off x="5569776" y="4482859"/>
              <a:ext cx="1886391" cy="3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1" name="Line 22"/>
            <p:cNvSpPr/>
            <p:nvPr/>
          </p:nvSpPr>
          <p:spPr>
            <a:xfrm>
              <a:off x="8041470" y="4487539"/>
              <a:ext cx="1886919" cy="3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6" name="CustomShape 27"/>
            <p:cNvSpPr/>
            <p:nvPr/>
          </p:nvSpPr>
          <p:spPr>
            <a:xfrm>
              <a:off x="2635860" y="4209259"/>
              <a:ext cx="433167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*</a:t>
              </a:r>
              <a:endPara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27" name="CustomShape 28"/>
            <p:cNvSpPr/>
            <p:nvPr/>
          </p:nvSpPr>
          <p:spPr>
            <a:xfrm>
              <a:off x="5075331" y="4209259"/>
              <a:ext cx="433167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*</a:t>
              </a:r>
              <a:endPara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28" name="CustomShape 29"/>
            <p:cNvSpPr/>
            <p:nvPr/>
          </p:nvSpPr>
          <p:spPr>
            <a:xfrm>
              <a:off x="7412849" y="4155259"/>
              <a:ext cx="433167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*</a:t>
              </a:r>
              <a:endPara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129" name="CustomShape 30"/>
          <p:cNvSpPr/>
          <p:nvPr/>
        </p:nvSpPr>
        <p:spPr>
          <a:xfrm>
            <a:off x="10052000" y="4241659"/>
            <a:ext cx="1609058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ea typeface="DejaVu Sans"/>
              </a:rPr>
              <a:t>= 5,040</a:t>
            </a:r>
            <a:endParaRPr lang="en-US" sz="4000" spc="-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6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5742" y="371520"/>
            <a:ext cx="9543898" cy="9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Encode Sans Normal Black"/>
              </a:rPr>
              <a:t>Multiplication Principle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5742" y="1227627"/>
            <a:ext cx="10172257" cy="20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If there are A ways of doing task a, and B ways of doing task b, then there are A*B ways of completing both tasks.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Example: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buClr>
                <a:srgbClr val="33006F"/>
              </a:buClr>
              <a:buFont typeface="Arial"/>
              <a:buChar char="–"/>
            </a:pPr>
            <a:r>
              <a:rPr lang="en-US" sz="2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If I have 5 books, how many ways can I </a:t>
            </a:r>
            <a:r>
              <a:rPr lang="en-US" sz="2800" i="1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order</a:t>
            </a:r>
            <a:r>
              <a:rPr lang="en-US" sz="2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 them on the bookshelf?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= 5 factorial = 5! = 120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4745" y="4735620"/>
            <a:ext cx="10550012" cy="1336680"/>
            <a:chOff x="2092440" y="4067280"/>
            <a:chExt cx="6634440" cy="1336680"/>
          </a:xfrm>
        </p:grpSpPr>
        <p:sp>
          <p:nvSpPr>
            <p:cNvPr id="132" name="Line 3"/>
            <p:cNvSpPr/>
            <p:nvPr/>
          </p:nvSpPr>
          <p:spPr>
            <a:xfrm>
              <a:off x="2214120" y="4508280"/>
              <a:ext cx="1041120" cy="3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4"/>
            <p:cNvSpPr/>
            <p:nvPr/>
          </p:nvSpPr>
          <p:spPr>
            <a:xfrm>
              <a:off x="3623520" y="4508280"/>
              <a:ext cx="1041120" cy="3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Line 5"/>
            <p:cNvSpPr/>
            <p:nvPr/>
          </p:nvSpPr>
          <p:spPr>
            <a:xfrm>
              <a:off x="4989720" y="4508280"/>
              <a:ext cx="1041120" cy="3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5" name="Line 6"/>
            <p:cNvSpPr/>
            <p:nvPr/>
          </p:nvSpPr>
          <p:spPr>
            <a:xfrm>
              <a:off x="6346560" y="4508280"/>
              <a:ext cx="1041480" cy="3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6" name="Line 7"/>
            <p:cNvSpPr/>
            <p:nvPr/>
          </p:nvSpPr>
          <p:spPr>
            <a:xfrm>
              <a:off x="7685760" y="4508280"/>
              <a:ext cx="1041120" cy="3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7" name="CustomShape 8"/>
            <p:cNvSpPr/>
            <p:nvPr/>
          </p:nvSpPr>
          <p:spPr>
            <a:xfrm flipV="1">
              <a:off x="2712000" y="4607640"/>
              <a:ext cx="360" cy="415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8" name="CustomShape 9"/>
            <p:cNvSpPr/>
            <p:nvPr/>
          </p:nvSpPr>
          <p:spPr>
            <a:xfrm flipV="1">
              <a:off x="4112760" y="4622760"/>
              <a:ext cx="360" cy="415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9" name="CustomShape 10"/>
            <p:cNvSpPr/>
            <p:nvPr/>
          </p:nvSpPr>
          <p:spPr>
            <a:xfrm flipV="1">
              <a:off x="5487960" y="4622760"/>
              <a:ext cx="360" cy="415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0" name="CustomShape 11"/>
            <p:cNvSpPr/>
            <p:nvPr/>
          </p:nvSpPr>
          <p:spPr>
            <a:xfrm flipV="1">
              <a:off x="6682800" y="4622760"/>
              <a:ext cx="360" cy="415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1" name="CustomShape 12"/>
            <p:cNvSpPr/>
            <p:nvPr/>
          </p:nvSpPr>
          <p:spPr>
            <a:xfrm flipV="1">
              <a:off x="8067000" y="4607640"/>
              <a:ext cx="360" cy="415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2" name="CustomShape 13"/>
            <p:cNvSpPr/>
            <p:nvPr/>
          </p:nvSpPr>
          <p:spPr>
            <a:xfrm>
              <a:off x="2210160" y="5039640"/>
              <a:ext cx="10753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1</a:t>
              </a:r>
              <a:r>
                <a:rPr lang="en-US" sz="2800" spc="-1" baseline="3000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st</a:t>
              </a:r>
              <a:r>
                <a:rPr lang="en-US" sz="28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 book</a:t>
              </a:r>
              <a:endPara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43" name="CustomShape 14"/>
            <p:cNvSpPr/>
            <p:nvPr/>
          </p:nvSpPr>
          <p:spPr>
            <a:xfrm>
              <a:off x="3607320" y="5039640"/>
              <a:ext cx="11228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2</a:t>
              </a:r>
              <a:r>
                <a:rPr lang="en-US" sz="2800" spc="-1" baseline="3000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nd</a:t>
              </a:r>
              <a:r>
                <a:rPr lang="en-US" sz="28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 book</a:t>
              </a:r>
              <a:endPara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44" name="CustomShape 15"/>
            <p:cNvSpPr/>
            <p:nvPr/>
          </p:nvSpPr>
          <p:spPr>
            <a:xfrm>
              <a:off x="4974960" y="5039640"/>
              <a:ext cx="1090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3</a:t>
              </a:r>
              <a:r>
                <a:rPr lang="en-US" sz="2800" spc="-1" baseline="3000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rd</a:t>
              </a:r>
              <a:r>
                <a:rPr lang="en-US" sz="28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 book</a:t>
              </a:r>
              <a:endPara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45" name="CustomShape 16"/>
            <p:cNvSpPr/>
            <p:nvPr/>
          </p:nvSpPr>
          <p:spPr>
            <a:xfrm>
              <a:off x="6205800" y="5039640"/>
              <a:ext cx="1090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4</a:t>
              </a:r>
              <a:r>
                <a:rPr lang="en-US" sz="2800" spc="-1" baseline="3000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th</a:t>
              </a:r>
              <a:r>
                <a:rPr lang="en-US" sz="28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 book</a:t>
              </a:r>
              <a:endPara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46" name="CustomShape 17"/>
            <p:cNvSpPr/>
            <p:nvPr/>
          </p:nvSpPr>
          <p:spPr>
            <a:xfrm>
              <a:off x="7559040" y="5039640"/>
              <a:ext cx="1090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5</a:t>
              </a:r>
              <a:r>
                <a:rPr lang="en-US" sz="2800" spc="-1" baseline="30000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th</a:t>
              </a:r>
              <a:r>
                <a:rPr lang="en-US" sz="28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 book</a:t>
              </a:r>
              <a:endPara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47" name="CustomShape 18"/>
            <p:cNvSpPr/>
            <p:nvPr/>
          </p:nvSpPr>
          <p:spPr>
            <a:xfrm>
              <a:off x="2092440" y="4067280"/>
              <a:ext cx="1515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5 choices  *</a:t>
              </a:r>
              <a:endPara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48" name="CustomShape 19"/>
            <p:cNvSpPr/>
            <p:nvPr/>
          </p:nvSpPr>
          <p:spPr>
            <a:xfrm>
              <a:off x="3455040" y="4067280"/>
              <a:ext cx="15890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4 choices   *</a:t>
              </a:r>
              <a:endPara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49" name="CustomShape 20"/>
            <p:cNvSpPr/>
            <p:nvPr/>
          </p:nvSpPr>
          <p:spPr>
            <a:xfrm>
              <a:off x="4840320" y="4067280"/>
              <a:ext cx="1515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3 choices  *</a:t>
              </a:r>
              <a:endPara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50" name="CustomShape 21"/>
            <p:cNvSpPr/>
            <p:nvPr/>
          </p:nvSpPr>
          <p:spPr>
            <a:xfrm>
              <a:off x="6187440" y="4067280"/>
              <a:ext cx="1515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2 choices  *</a:t>
              </a:r>
              <a:endPara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151" name="CustomShape 22"/>
            <p:cNvSpPr/>
            <p:nvPr/>
          </p:nvSpPr>
          <p:spPr>
            <a:xfrm>
              <a:off x="7581360" y="4067280"/>
              <a:ext cx="11365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spc="-1">
                  <a:solidFill>
                    <a:srgbClr val="33006F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1 choice</a:t>
              </a:r>
              <a:endPara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982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914400" y="510416"/>
            <a:ext cx="8183880" cy="9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0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Encode Sans Normal Black"/>
              </a:rPr>
              <a:t>Factorials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914400" y="1501856"/>
            <a:ext cx="9465240" cy="4242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32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Factorials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buClr>
                <a:srgbClr val="33006F"/>
              </a:buClr>
              <a:buFont typeface="Arial"/>
              <a:buChar char="–"/>
            </a:pPr>
            <a:r>
              <a:rPr lang="en-US" sz="2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Count number of ways to order N things = N!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32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Factorials get VERY large quickly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buClr>
                <a:srgbClr val="33006F"/>
              </a:buClr>
              <a:buFont typeface="Arial"/>
              <a:buChar char="–"/>
            </a:pPr>
            <a:r>
              <a:rPr lang="en-US" sz="2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21! Is larger than the biggest long-</a:t>
            </a:r>
            <a:r>
              <a:rPr lang="en-US" sz="2800" spc="-1" dirty="0" err="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int</a:t>
            </a:r>
            <a:r>
              <a:rPr lang="en-US" sz="2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 in 64 bit.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buClr>
                <a:srgbClr val="33006F"/>
              </a:buClr>
              <a:buFont typeface="Lucida Grande"/>
              <a:buChar char="&gt;"/>
            </a:pPr>
            <a:r>
              <a:rPr lang="en-US" sz="1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21! = 5.1E19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buClr>
                <a:srgbClr val="33006F"/>
              </a:buClr>
              <a:buFont typeface="Lucida Grande"/>
              <a:buChar char="&gt;"/>
            </a:pPr>
            <a:r>
              <a:rPr lang="en-US" sz="1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Biggest long </a:t>
            </a:r>
            <a:r>
              <a:rPr lang="en-US" sz="1800" spc="-1" dirty="0" err="1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int</a:t>
            </a:r>
            <a:r>
              <a:rPr lang="en-US" sz="1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 (64 bit) = 9.2E18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buClr>
                <a:srgbClr val="33006F"/>
              </a:buClr>
              <a:buFont typeface="Arial"/>
              <a:buChar char="–"/>
            </a:pPr>
            <a:r>
              <a:rPr lang="en-US" sz="2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Fun fact: every 52 card shuffle is highly likely to be the only time that shuffle has ever occurred.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60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38292" y="568289"/>
            <a:ext cx="8183880" cy="9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0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Encode Sans Normal Black"/>
              </a:rPr>
              <a:t>Counting Subgroups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038291" y="1425845"/>
            <a:ext cx="9598843" cy="27178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buClr>
                <a:srgbClr val="33006F"/>
              </a:buClr>
            </a:pPr>
            <a:r>
              <a:rPr lang="en-US" sz="2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Revisit: 10 beers on tap, need a sample of 4 different beers</a:t>
            </a:r>
          </a:p>
          <a:p>
            <a:pPr marL="720">
              <a:buClr>
                <a:srgbClr val="33006F"/>
              </a:buClr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Let’s assume order matters</a:t>
            </a:r>
          </a:p>
          <a:p>
            <a:pPr marL="699696" lvl="1" indent="-342360">
              <a:buClr>
                <a:srgbClr val="33006F"/>
              </a:buClr>
              <a:buFont typeface="Lucida Grande"/>
              <a:buChar char="&gt;"/>
            </a:pPr>
            <a:r>
              <a:rPr lang="en-US" sz="2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i.e. Amber-Stout-Porter-Red is different from Red-Porter-Stout-Amber</a:t>
            </a:r>
          </a:p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buClr>
                <a:srgbClr val="33006F"/>
              </a:buClr>
              <a:buFont typeface="Lucida Grande"/>
              <a:buChar char="&gt;"/>
            </a:pPr>
            <a:r>
              <a:rPr lang="en-US" sz="2800" spc="-1" dirty="0">
                <a:solidFill>
                  <a:srgbClr val="33006F"/>
                </a:solidFill>
                <a:uFill>
                  <a:solidFill>
                    <a:srgbClr val="FFFFFF"/>
                  </a:solidFill>
                </a:uFill>
                <a:latin typeface="Open Sans Light"/>
              </a:rPr>
              <a:t>Use ‘combinations’ (number of possible scenarios), n choose r: 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162720" y="4035600"/>
            <a:ext cx="5083920" cy="55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9E358-45E6-422C-8991-DC1BC03D5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501" y="4594680"/>
            <a:ext cx="2447081" cy="18134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4EC3D4-65A2-4DC7-94C6-58DF7D50B369}"/>
              </a:ext>
            </a:extLst>
          </p:cNvPr>
          <p:cNvSpPr/>
          <p:nvPr/>
        </p:nvSpPr>
        <p:spPr>
          <a:xfrm>
            <a:off x="5256065" y="500129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The total number of ways of selecting r distinct combinations of N objects, irrespective of order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8896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ARTICULATE_PROJECT_OPEN" val="0"/>
  <p:tag name="ARTICULATE_SLIDE_COUNT" val="61"/>
  <p:tag name="MMPROD_UIDATA" val="&lt;database version=&quot;11.0&quot;&gt;&lt;object type=&quot;1&quot; unique_id=&quot;10001&quot;&gt;&lt;object type=&quot;2&quot; unique_id=&quot;10333&quot;&gt;&lt;object type=&quot;3&quot; unique_id=&quot;10336&quot;&gt;&lt;property id=&quot;20148&quot; value=&quot;5&quot;/&gt;&lt;property id=&quot;20300&quot; value=&quot;Slide 2&quot;/&gt;&lt;property id=&quot;20307&quot; value=&quot;262&quot;/&gt;&lt;/object&gt;&lt;object type=&quot;3&quot; unique_id=&quot;10337&quot;&gt;&lt;property id=&quot;20148&quot; value=&quot;5&quot;/&gt;&lt;property id=&quot;20300&quot; value=&quot;Slide 18&quot;/&gt;&lt;property id=&quot;20307&quot; value=&quot;311&quot;/&gt;&lt;/object&gt;&lt;object type=&quot;3&quot; unique_id=&quot;10338&quot;&gt;&lt;property id=&quot;20148&quot; value=&quot;5&quot;/&gt;&lt;property id=&quot;20300&quot; value=&quot;Slide 19&quot;/&gt;&lt;property id=&quot;20307&quot; value=&quot;327&quot;/&gt;&lt;/object&gt;&lt;object type=&quot;3&quot; unique_id=&quot;10339&quot;&gt;&lt;property id=&quot;20148&quot; value=&quot;5&quot;/&gt;&lt;property id=&quot;20300&quot; value=&quot;Slide 20&quot;/&gt;&lt;property id=&quot;20307&quot; value=&quot;283&quot;/&gt;&lt;/object&gt;&lt;object type=&quot;3&quot; unique_id=&quot;10340&quot;&gt;&lt;property id=&quot;20148&quot; value=&quot;5&quot;/&gt;&lt;property id=&quot;20300&quot; value=&quot;Slide 21&quot;/&gt;&lt;property id=&quot;20307&quot; value=&quot;299&quot;/&gt;&lt;/object&gt;&lt;object type=&quot;3&quot; unique_id=&quot;10341&quot;&gt;&lt;property id=&quot;20148&quot; value=&quot;5&quot;/&gt;&lt;property id=&quot;20300&quot; value=&quot;Slide 33&quot;/&gt;&lt;property id=&quot;20307&quot; value=&quot;286&quot;/&gt;&lt;/object&gt;&lt;object type=&quot;3&quot; unique_id=&quot;10342&quot;&gt;&lt;property id=&quot;20148&quot; value=&quot;5&quot;/&gt;&lt;property id=&quot;20300&quot; value=&quot;Slide 34&quot;/&gt;&lt;property id=&quot;20307&quot; value=&quot;287&quot;/&gt;&lt;/object&gt;&lt;object type=&quot;3&quot; unique_id=&quot;10343&quot;&gt;&lt;property id=&quot;20148&quot; value=&quot;5&quot;/&gt;&lt;property id=&quot;20300&quot; value=&quot;Slide 35&quot;/&gt;&lt;property id=&quot;20307&quot; value=&quot;300&quot;/&gt;&lt;/object&gt;&lt;object type=&quot;3&quot; unique_id=&quot;10344&quot;&gt;&lt;property id=&quot;20148&quot; value=&quot;5&quot;/&gt;&lt;property id=&quot;20300&quot; value=&quot;Slide 36&quot;/&gt;&lt;property id=&quot;20307&quot; value=&quot;278&quot;/&gt;&lt;/object&gt;&lt;object type=&quot;3&quot; unique_id=&quot;10345&quot;&gt;&lt;property id=&quot;20148&quot; value=&quot;5&quot;/&gt;&lt;property id=&quot;20300&quot; value=&quot;Slide 37&quot;/&gt;&lt;property id=&quot;20307&quot; value=&quot;302&quot;/&gt;&lt;/object&gt;&lt;object type=&quot;3&quot; unique_id=&quot;10346&quot;&gt;&lt;property id=&quot;20148&quot; value=&quot;5&quot;/&gt;&lt;property id=&quot;20300&quot; value=&quot;Slide 38&quot;/&gt;&lt;property id=&quot;20307&quot; value=&quot;303&quot;/&gt;&lt;/object&gt;&lt;object type=&quot;3&quot; unique_id=&quot;10347&quot;&gt;&lt;property id=&quot;20148&quot; value=&quot;5&quot;/&gt;&lt;property id=&quot;20300&quot; value=&quot;Slide 39&quot;/&gt;&lt;property id=&quot;20307&quot; value=&quot;312&quot;/&gt;&lt;/object&gt;&lt;object type=&quot;3&quot; unique_id=&quot;10348&quot;&gt;&lt;property id=&quot;20148&quot; value=&quot;5&quot;/&gt;&lt;property id=&quot;20300&quot; value=&quot;Slide 40&quot;/&gt;&lt;property id=&quot;20307&quot; value=&quot;328&quot;/&gt;&lt;/object&gt;&lt;object type=&quot;3&quot; unique_id=&quot;10349&quot;&gt;&lt;property id=&quot;20148&quot; value=&quot;5&quot;/&gt;&lt;property id=&quot;20300&quot; value=&quot;Slide 41&quot;/&gt;&lt;property id=&quot;20307&quot; value=&quot;314&quot;/&gt;&lt;/object&gt;&lt;object type=&quot;3&quot; unique_id=&quot;10350&quot;&gt;&lt;property id=&quot;20148&quot; value=&quot;5&quot;/&gt;&lt;property id=&quot;20300&quot; value=&quot;Slide 42&quot;/&gt;&lt;property id=&quot;20307&quot; value=&quot;315&quot;/&gt;&lt;/object&gt;&lt;object type=&quot;3&quot; unique_id=&quot;10351&quot;&gt;&lt;property id=&quot;20148&quot; value=&quot;5&quot;/&gt;&lt;property id=&quot;20300&quot; value=&quot;Slide 43&quot;/&gt;&lt;property id=&quot;20307&quot; value=&quot;316&quot;/&gt;&lt;/object&gt;&lt;object type=&quot;3&quot; unique_id=&quot;10352&quot;&gt;&lt;property id=&quot;20148&quot; value=&quot;5&quot;/&gt;&lt;property id=&quot;20300&quot; value=&quot;Slide 44&quot;/&gt;&lt;property id=&quot;20307&quot; value=&quot;317&quot;/&gt;&lt;/object&gt;&lt;object type=&quot;3&quot; unique_id=&quot;10353&quot;&gt;&lt;property id=&quot;20148&quot; value=&quot;5&quot;/&gt;&lt;property id=&quot;20300&quot; value=&quot;Slide 45&quot;/&gt;&lt;property id=&quot;20307&quot; value=&quot;318&quot;/&gt;&lt;/object&gt;&lt;object type=&quot;3&quot; unique_id=&quot;10354&quot;&gt;&lt;property id=&quot;20148&quot; value=&quot;5&quot;/&gt;&lt;property id=&quot;20300&quot; value=&quot;Slide 46&quot;/&gt;&lt;property id=&quot;20307&quot; value=&quot;329&quot;/&gt;&lt;/object&gt;&lt;object type=&quot;3&quot; unique_id=&quot;10355&quot;&gt;&lt;property id=&quot;20148&quot; value=&quot;5&quot;/&gt;&lt;property id=&quot;20300&quot; value=&quot;Slide 47&quot;/&gt;&lt;property id=&quot;20307&quot; value=&quot;319&quot;/&gt;&lt;/object&gt;&lt;object type=&quot;3&quot; unique_id=&quot;10356&quot;&gt;&lt;property id=&quot;20148&quot; value=&quot;5&quot;/&gt;&lt;property id=&quot;20300&quot; value=&quot;Slide 48&quot;/&gt;&lt;property id=&quot;20307&quot; value=&quot;320&quot;/&gt;&lt;/object&gt;&lt;object type=&quot;3&quot; unique_id=&quot;10357&quot;&gt;&lt;property id=&quot;20148&quot; value=&quot;5&quot;/&gt;&lt;property id=&quot;20300&quot; value=&quot;Slide 49&quot;/&gt;&lt;property id=&quot;20307&quot; value=&quot;321&quot;/&gt;&lt;/object&gt;&lt;object type=&quot;3&quot; unique_id=&quot;10358&quot;&gt;&lt;property id=&quot;20148&quot; value=&quot;5&quot;/&gt;&lt;property id=&quot;20300&quot; value=&quot;Slide 50&quot;/&gt;&lt;property id=&quot;20307&quot; value=&quot;322&quot;/&gt;&lt;/object&gt;&lt;object type=&quot;3&quot; unique_id=&quot;10359&quot;&gt;&lt;property id=&quot;20148&quot; value=&quot;5&quot;/&gt;&lt;property id=&quot;20300&quot; value=&quot;Slide 51&quot;/&gt;&lt;property id=&quot;20307&quot; value=&quot;301&quot;/&gt;&lt;/object&gt;&lt;object type=&quot;3&quot; unique_id=&quot;10360&quot;&gt;&lt;property id=&quot;20148&quot; value=&quot;5&quot;/&gt;&lt;property id=&quot;20300&quot; value=&quot;Slide 52&quot;/&gt;&lt;property id=&quot;20307&quot; value=&quot;304&quot;/&gt;&lt;/object&gt;&lt;object type=&quot;3&quot; unique_id=&quot;10361&quot;&gt;&lt;property id=&quot;20148&quot; value=&quot;5&quot;/&gt;&lt;property id=&quot;20300&quot; value=&quot;Slide 53&quot;/&gt;&lt;property id=&quot;20307&quot; value=&quot;306&quot;/&gt;&lt;/object&gt;&lt;object type=&quot;3&quot; unique_id=&quot;10362&quot;&gt;&lt;property id=&quot;20148&quot; value=&quot;5&quot;/&gt;&lt;property id=&quot;20300&quot; value=&quot;Slide 54&quot;/&gt;&lt;property id=&quot;20307&quot; value=&quot;307&quot;/&gt;&lt;/object&gt;&lt;object type=&quot;3&quot; unique_id=&quot;10363&quot;&gt;&lt;property id=&quot;20148&quot; value=&quot;5&quot;/&gt;&lt;property id=&quot;20300&quot; value=&quot;Slide 55&quot;/&gt;&lt;property id=&quot;20307&quot; value=&quot;309&quot;/&gt;&lt;/object&gt;&lt;object type=&quot;3&quot; unique_id=&quot;10364&quot;&gt;&lt;property id=&quot;20148&quot; value=&quot;5&quot;/&gt;&lt;property id=&quot;20300&quot; value=&quot;Slide 56&quot;/&gt;&lt;property id=&quot;20307&quot; value=&quot;305&quot;/&gt;&lt;/object&gt;&lt;object type=&quot;3&quot; unique_id=&quot;10365&quot;&gt;&lt;property id=&quot;20148&quot; value=&quot;5&quot;/&gt;&lt;property id=&quot;20300&quot; value=&quot;Slide 57&quot;/&gt;&lt;property id=&quot;20307&quot; value=&quot;313&quot;/&gt;&lt;/object&gt;&lt;object type=&quot;3&quot; unique_id=&quot;10366&quot;&gt;&lt;property id=&quot;20148&quot; value=&quot;5&quot;/&gt;&lt;property id=&quot;20300&quot; value=&quot;Slide 58&quot;/&gt;&lt;property id=&quot;20307&quot; value=&quot;324&quot;/&gt;&lt;/object&gt;&lt;object type=&quot;3&quot; unique_id=&quot;10367&quot;&gt;&lt;property id=&quot;20148&quot; value=&quot;5&quot;/&gt;&lt;property id=&quot;20300&quot; value=&quot;Slide 59&quot;/&gt;&lt;property id=&quot;20307&quot; value=&quot;325&quot;/&gt;&lt;/object&gt;&lt;object type=&quot;3&quot; unique_id=&quot;10368&quot;&gt;&lt;property id=&quot;20148&quot; value=&quot;5&quot;/&gt;&lt;property id=&quot;20300&quot; value=&quot;Slide 60&quot;/&gt;&lt;property id=&quot;20307&quot; value=&quot;326&quot;/&gt;&lt;/object&gt;&lt;object type=&quot;3&quot; unique_id=&quot;10484&quot;&gt;&lt;property id=&quot;20148&quot; value=&quot;5&quot;/&gt;&lt;property id=&quot;20300&quot; value=&quot;Slide 1&quot;/&gt;&lt;property id=&quot;20307&quot; value=&quot;330&quot;/&gt;&lt;/object&gt;&lt;object type=&quot;3&quot; unique_id=&quot;11117&quot;&gt;&lt;property id=&quot;20148&quot; value=&quot;5&quot;/&gt;&lt;property id=&quot;20300&quot; value=&quot;Slide 61&quot;/&gt;&lt;property id=&quot;20307&quot; value=&quot;331&quot;/&gt;&lt;/object&gt;&lt;object type=&quot;3&quot; unique_id=&quot;16517&quot;&gt;&lt;property id=&quot;20148&quot; value=&quot;5&quot;/&gt;&lt;property id=&quot;20300&quot; value=&quot;Slide 22&quot;/&gt;&lt;property id=&quot;20307&quot; value=&quot;332&quot;/&gt;&lt;/object&gt;&lt;object type=&quot;3&quot; unique_id=&quot;16518&quot;&gt;&lt;property id=&quot;20148&quot; value=&quot;5&quot;/&gt;&lt;property id=&quot;20300&quot; value=&quot;Slide 23&quot;/&gt;&lt;property id=&quot;20307&quot; value=&quot;333&quot;/&gt;&lt;/object&gt;&lt;object type=&quot;3&quot; unique_id=&quot;16519&quot;&gt;&lt;property id=&quot;20148&quot; value=&quot;5&quot;/&gt;&lt;property id=&quot;20300&quot; value=&quot;Slide 24&quot;/&gt;&lt;property id=&quot;20307&quot; value=&quot;334&quot;/&gt;&lt;/object&gt;&lt;object type=&quot;3&quot; unique_id=&quot;16520&quot;&gt;&lt;property id=&quot;20148&quot; value=&quot;5&quot;/&gt;&lt;property id=&quot;20300&quot; value=&quot;Slide 25&quot;/&gt;&lt;property id=&quot;20307&quot; value=&quot;335&quot;/&gt;&lt;/object&gt;&lt;object type=&quot;3&quot; unique_id=&quot;16521&quot;&gt;&lt;property id=&quot;20148&quot; value=&quot;5&quot;/&gt;&lt;property id=&quot;20300&quot; value=&quot;Slide 26&quot;/&gt;&lt;property id=&quot;20307&quot; value=&quot;336&quot;/&gt;&lt;/object&gt;&lt;object type=&quot;3&quot; unique_id=&quot;16522&quot;&gt;&lt;property id=&quot;20148&quot; value=&quot;5&quot;/&gt;&lt;property id=&quot;20300&quot; value=&quot;Slide 27&quot;/&gt;&lt;property id=&quot;20307&quot; value=&quot;337&quot;/&gt;&lt;/object&gt;&lt;object type=&quot;3&quot; unique_id=&quot;16523&quot;&gt;&lt;property id=&quot;20148&quot; value=&quot;5&quot;/&gt;&lt;property id=&quot;20300&quot; value=&quot;Slide 28&quot;/&gt;&lt;property id=&quot;20307&quot; value=&quot;338&quot;/&gt;&lt;/object&gt;&lt;object type=&quot;3&quot; unique_id=&quot;16524&quot;&gt;&lt;property id=&quot;20148&quot; value=&quot;5&quot;/&gt;&lt;property id=&quot;20300&quot; value=&quot;Slide 29&quot;/&gt;&lt;property id=&quot;20307&quot; value=&quot;339&quot;/&gt;&lt;/object&gt;&lt;object type=&quot;3&quot; unique_id=&quot;16525&quot;&gt;&lt;property id=&quot;20148&quot; value=&quot;5&quot;/&gt;&lt;property id=&quot;20300&quot; value=&quot;Slide 30&quot;/&gt;&lt;property id=&quot;20307&quot; value=&quot;340&quot;/&gt;&lt;/object&gt;&lt;object type=&quot;3&quot; unique_id=&quot;16526&quot;&gt;&lt;property id=&quot;20148&quot; value=&quot;5&quot;/&gt;&lt;property id=&quot;20300&quot; value=&quot;Slide 31&quot;/&gt;&lt;property id=&quot;20307&quot; value=&quot;341&quot;/&gt;&lt;/object&gt;&lt;object type=&quot;3&quot; unique_id=&quot;16527&quot;&gt;&lt;property id=&quot;20148&quot; value=&quot;5&quot;/&gt;&lt;property id=&quot;20300&quot; value=&quot;Slide 32&quot;/&gt;&lt;property id=&quot;20307&quot; value=&quot;342&quot;/&gt;&lt;/object&gt;&lt;object type=&quot;3&quot; unique_id=&quot;18218&quot;&gt;&lt;property id=&quot;20148&quot; value=&quot;5&quot;/&gt;&lt;property id=&quot;20300&quot; value=&quot;Slide 3&quot;/&gt;&lt;property id=&quot;20307&quot; value=&quot;357&quot;/&gt;&lt;/object&gt;&lt;object type=&quot;3&quot; unique_id=&quot;18219&quot;&gt;&lt;property id=&quot;20148&quot; value=&quot;5&quot;/&gt;&lt;property id=&quot;20300&quot; value=&quot;Slide 4&quot;/&gt;&lt;property id=&quot;20307&quot; value=&quot;358&quot;/&gt;&lt;/object&gt;&lt;object type=&quot;3&quot; unique_id=&quot;18220&quot;&gt;&lt;property id=&quot;20148&quot; value=&quot;5&quot;/&gt;&lt;property id=&quot;20300&quot; value=&quot;Slide 5&quot;/&gt;&lt;property id=&quot;20307&quot; value=&quot;344&quot;/&gt;&lt;/object&gt;&lt;object type=&quot;3&quot; unique_id=&quot;18221&quot;&gt;&lt;property id=&quot;20148&quot; value=&quot;5&quot;/&gt;&lt;property id=&quot;20300&quot; value=&quot;Slide 6&quot;/&gt;&lt;property id=&quot;20307&quot; value=&quot;345&quot;/&gt;&lt;/object&gt;&lt;object type=&quot;3&quot; unique_id=&quot;18222&quot;&gt;&lt;property id=&quot;20148&quot; value=&quot;5&quot;/&gt;&lt;property id=&quot;20300&quot; value=&quot;Slide 7&quot;/&gt;&lt;property id=&quot;20307&quot; value=&quot;346&quot;/&gt;&lt;/object&gt;&lt;object type=&quot;3&quot; unique_id=&quot;18223&quot;&gt;&lt;property id=&quot;20148&quot; value=&quot;5&quot;/&gt;&lt;property id=&quot;20300&quot; value=&quot;Slide 8&quot;/&gt;&lt;property id=&quot;20307&quot; value=&quot;347&quot;/&gt;&lt;/object&gt;&lt;object type=&quot;3&quot; unique_id=&quot;18224&quot;&gt;&lt;property id=&quot;20148&quot; value=&quot;5&quot;/&gt;&lt;property id=&quot;20300&quot; value=&quot;Slide 9&quot;/&gt;&lt;property id=&quot;20307&quot; value=&quot;348&quot;/&gt;&lt;/object&gt;&lt;object type=&quot;3&quot; unique_id=&quot;18225&quot;&gt;&lt;property id=&quot;20148&quot; value=&quot;5&quot;/&gt;&lt;property id=&quot;20300&quot; value=&quot;Slide 10&quot;/&gt;&lt;property id=&quot;20307&quot; value=&quot;349&quot;/&gt;&lt;/object&gt;&lt;object type=&quot;3&quot; unique_id=&quot;18226&quot;&gt;&lt;property id=&quot;20148&quot; value=&quot;5&quot;/&gt;&lt;property id=&quot;20300&quot; value=&quot;Slide 11&quot;/&gt;&lt;property id=&quot;20307&quot; value=&quot;350&quot;/&gt;&lt;/object&gt;&lt;object type=&quot;3&quot; unique_id=&quot;18227&quot;&gt;&lt;property id=&quot;20148&quot; value=&quot;5&quot;/&gt;&lt;property id=&quot;20300&quot; value=&quot;Slide 12&quot;/&gt;&lt;property id=&quot;20307&quot; value=&quot;351&quot;/&gt;&lt;/object&gt;&lt;object type=&quot;3&quot; unique_id=&quot;18228&quot;&gt;&lt;property id=&quot;20148&quot; value=&quot;5&quot;/&gt;&lt;property id=&quot;20300&quot; value=&quot;Slide 13&quot;/&gt;&lt;property id=&quot;20307&quot; value=&quot;352&quot;/&gt;&lt;/object&gt;&lt;object type=&quot;3&quot; unique_id=&quot;18229&quot;&gt;&lt;property id=&quot;20148&quot; value=&quot;5&quot;/&gt;&lt;property id=&quot;20300&quot; value=&quot;Slide 14&quot;/&gt;&lt;property id=&quot;20307&quot; value=&quot;353&quot;/&gt;&lt;/object&gt;&lt;object type=&quot;3&quot; unique_id=&quot;18230&quot;&gt;&lt;property id=&quot;20148&quot; value=&quot;5&quot;/&gt;&lt;property id=&quot;20300&quot; value=&quot;Slide 15&quot;/&gt;&lt;property id=&quot;20307&quot; value=&quot;354&quot;/&gt;&lt;/object&gt;&lt;object type=&quot;3&quot; unique_id=&quot;18231&quot;&gt;&lt;property id=&quot;20148&quot; value=&quot;5&quot;/&gt;&lt;property id=&quot;20300&quot; value=&quot;Slide 16&quot;/&gt;&lt;property id=&quot;20307&quot; value=&quot;355&quot;/&gt;&lt;/object&gt;&lt;object type=&quot;3&quot; unique_id=&quot;18232&quot;&gt;&lt;property id=&quot;20148&quot; value=&quot;5&quot;/&gt;&lt;property id=&quot;20300&quot; value=&quot;Slide 17&quot;/&gt;&lt;property id=&quot;20307&quot; value=&quot;356&quot;/&gt;&lt;/object&gt;&lt;/object&gt;&lt;object type=&quot;8&quot; unique_id=&quot;10407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A-DataScience">
  <a:themeElements>
    <a:clrScheme name="UWBrandColors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0070C0"/>
      </a:hlink>
      <a:folHlink>
        <a:srgbClr val="40AFFF"/>
      </a:folHlink>
    </a:clrScheme>
    <a:fontScheme name="UWBrand-Fonts">
      <a:majorFont>
        <a:latin typeface="Encode Sans Normal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A-DataScience" id="{4032C313-3D0E-4359-A68A-78CD42BE3F5D}" vid="{B8F05D70-B7DF-4187-BAFD-1D2E48BE66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CA-DataScience</Template>
  <TotalTime>21026</TotalTime>
  <Words>2411</Words>
  <Application>Microsoft Office PowerPoint</Application>
  <PresentationFormat>Widescreen</PresentationFormat>
  <Paragraphs>513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Calibri</vt:lpstr>
      <vt:lpstr>Cambria Math</vt:lpstr>
      <vt:lpstr>DejaVu Sans</vt:lpstr>
      <vt:lpstr>Encode Sans Normal</vt:lpstr>
      <vt:lpstr>Encode Sans Normal Black</vt:lpstr>
      <vt:lpstr>Lucida Grande</vt:lpstr>
      <vt:lpstr>Open Sans</vt:lpstr>
      <vt:lpstr>Open Sans Light</vt:lpstr>
      <vt:lpstr>Symbol</vt:lpstr>
      <vt:lpstr>Uni Sans Regular</vt:lpstr>
      <vt:lpstr>CA-DataScience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Summer Elasady</cp:lastModifiedBy>
  <cp:revision>245</cp:revision>
  <dcterms:created xsi:type="dcterms:W3CDTF">2014-10-14T00:51:43Z</dcterms:created>
  <dcterms:modified xsi:type="dcterms:W3CDTF">2019-01-23T00:00:37Z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46FFA934-00B1-4277-9E0A-E0566CD20E77</vt:lpwstr>
  </property>
  <property fmtid="{D5CDD505-2E9C-101B-9397-08002B2CF9AE}" pid="3" name="ArticulatePath">
    <vt:lpwstr>Lesson 03 Distributions_ConditionalProb</vt:lpwstr>
  </property>
</Properties>
</file>