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Lst>
  <p:notesMasterIdLst>
    <p:notesMasterId r:id="rId33"/>
  </p:notesMasterIdLst>
  <p:handoutMasterIdLst>
    <p:handoutMasterId r:id="rId34"/>
  </p:handoutMasterIdLst>
  <p:sldIdLst>
    <p:sldId id="443" r:id="rId6"/>
    <p:sldId id="447" r:id="rId7"/>
    <p:sldId id="448" r:id="rId8"/>
    <p:sldId id="449" r:id="rId9"/>
    <p:sldId id="450" r:id="rId10"/>
    <p:sldId id="452" r:id="rId11"/>
    <p:sldId id="460" r:id="rId12"/>
    <p:sldId id="461" r:id="rId13"/>
    <p:sldId id="462" r:id="rId14"/>
    <p:sldId id="453" r:id="rId15"/>
    <p:sldId id="454" r:id="rId16"/>
    <p:sldId id="455" r:id="rId17"/>
    <p:sldId id="456" r:id="rId18"/>
    <p:sldId id="457" r:id="rId19"/>
    <p:sldId id="458" r:id="rId20"/>
    <p:sldId id="459" r:id="rId21"/>
    <p:sldId id="464" r:id="rId22"/>
    <p:sldId id="466" r:id="rId23"/>
    <p:sldId id="473" r:id="rId24"/>
    <p:sldId id="471" r:id="rId25"/>
    <p:sldId id="474" r:id="rId26"/>
    <p:sldId id="472" r:id="rId27"/>
    <p:sldId id="470" r:id="rId28"/>
    <p:sldId id="467" r:id="rId29"/>
    <p:sldId id="468" r:id="rId30"/>
    <p:sldId id="469" r:id="rId31"/>
    <p:sldId id="463" r:id="rId32"/>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E00"/>
    <a:srgbClr val="595959"/>
    <a:srgbClr val="FFE497"/>
    <a:srgbClr val="FFE18B"/>
    <a:srgbClr val="FFDA71"/>
    <a:srgbClr val="FFD253"/>
    <a:srgbClr val="FCFCFC"/>
    <a:srgbClr val="FBFBFB"/>
    <a:srgbClr val="8CC6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2" autoAdjust="0"/>
    <p:restoredTop sz="89928" autoAdjust="0"/>
  </p:normalViewPr>
  <p:slideViewPr>
    <p:cSldViewPr snapToGrid="0">
      <p:cViewPr>
        <p:scale>
          <a:sx n="93" d="100"/>
          <a:sy n="93" d="100"/>
        </p:scale>
        <p:origin x="-210" y="-354"/>
      </p:cViewPr>
      <p:guideLst>
        <p:guide orient="horz" pos="144"/>
        <p:guide orient="horz" pos="1200"/>
        <p:guide orient="horz" pos="2393"/>
        <p:guide orient="horz" pos="3926"/>
        <p:guide orient="horz" pos="1454"/>
        <p:guide orient="horz" pos="912"/>
        <p:guide orient="horz" pos="2997"/>
        <p:guide pos="3830"/>
        <p:guide pos="327"/>
        <p:guide pos="1190"/>
        <p:guide pos="7350"/>
        <p:guide pos="7118"/>
        <p:guide pos="611"/>
        <p:guide pos="1994"/>
        <p:guide pos="6408"/>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56" d="100"/>
          <a:sy n="56" d="100"/>
        </p:scale>
        <p:origin x="-24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9/21/2012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9/21/2012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4276140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2979099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088409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4123683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4182342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1481334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3827578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a single virtual-network is bounded by an affinity group</a:t>
            </a:r>
          </a:p>
          <a:p>
            <a:pPr marL="628650" lvl="1" indent="-171450">
              <a:buFont typeface="Arial" pitchFamily="34" charset="0"/>
              <a:buChar char="•"/>
            </a:pPr>
            <a:r>
              <a:rPr lang="en-US" dirty="0" smtClean="0"/>
              <a:t>an affinity-group allows you to hint</a:t>
            </a:r>
            <a:r>
              <a:rPr lang="en-US" baseline="0" dirty="0" smtClean="0"/>
              <a:t> to Azure that machines within the same group expect high-speed communication</a:t>
            </a:r>
            <a:endParaRPr lang="en-US" dirty="0"/>
          </a:p>
        </p:txBody>
      </p:sp>
      <p:sp>
        <p:nvSpPr>
          <p:cNvPr id="4" name="Slide Number Placeholder 3"/>
          <p:cNvSpPr>
            <a:spLocks noGrp="1"/>
          </p:cNvSpPr>
          <p:nvPr>
            <p:ph type="sldNum" sz="quarter" idx="10"/>
          </p:nvPr>
        </p:nvSpPr>
        <p:spPr/>
        <p:txBody>
          <a:bodyPr/>
          <a:lstStyle/>
          <a:p>
            <a:fld id="{02BD95F3-EB49-476D-9D97-7903261B4B9A}" type="slidenum">
              <a:rPr lang="en-US" smtClean="0"/>
              <a:t>16</a:t>
            </a:fld>
            <a:endParaRPr lang="en-US"/>
          </a:p>
        </p:txBody>
      </p:sp>
    </p:spTree>
    <p:extLst>
      <p:ext uri="{BB962C8B-B14F-4D97-AF65-F5344CB8AC3E}">
        <p14:creationId xmlns:p14="http://schemas.microsoft.com/office/powerpoint/2010/main" val="1933767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2215378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5802849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3442748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23401650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32237487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2812032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9815022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26170046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28980367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28980367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28980367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1447575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2036390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5ADA2482-22AE-409A-A35B-C0AA502B51B2}" type="slidenum">
              <a:rPr lang="en-US" smtClean="0"/>
              <a:pPr>
                <a:defRPr/>
              </a:pPr>
              <a:t>4</a:t>
            </a:fld>
            <a:endParaRPr lang="en-US"/>
          </a:p>
        </p:txBody>
      </p:sp>
    </p:spTree>
    <p:extLst>
      <p:ext uri="{BB962C8B-B14F-4D97-AF65-F5344CB8AC3E}">
        <p14:creationId xmlns:p14="http://schemas.microsoft.com/office/powerpoint/2010/main" val="2991146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5ADA2482-22AE-409A-A35B-C0AA502B51B2}" type="slidenum">
              <a:rPr lang="en-US" smtClean="0">
                <a:solidFill>
                  <a:prstClr val="black"/>
                </a:solidFill>
              </a:rPr>
              <a:pPr>
                <a:defRPr/>
              </a:pPr>
              <a:t>5</a:t>
            </a:fld>
            <a:endParaRPr lang="en-US">
              <a:solidFill>
                <a:prstClr val="black"/>
              </a:solidFill>
            </a:endParaRPr>
          </a:p>
        </p:txBody>
      </p:sp>
    </p:spTree>
    <p:extLst>
      <p:ext uri="{BB962C8B-B14F-4D97-AF65-F5344CB8AC3E}">
        <p14:creationId xmlns:p14="http://schemas.microsoft.com/office/powerpoint/2010/main" val="2460682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85782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994923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3798670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24330221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9113" y="1447800"/>
            <a:ext cx="11149012" cy="1865126"/>
          </a:xfrm>
        </p:spPr>
        <p:txBody>
          <a:bodyPr/>
          <a:lstStyle>
            <a:lvl1pPr>
              <a:defRPr>
                <a:effectLst>
                  <a:outerShdw blurRad="38100" dist="38100" dir="2700000" algn="tl">
                    <a:srgbClr val="000000">
                      <a:alpha val="43137"/>
                    </a:srgbClr>
                  </a:outerShdw>
                </a:effectLst>
              </a:defRPr>
            </a:lvl1pPr>
            <a:lvl2pPr>
              <a:defRPr sz="2400"/>
            </a:lvl2pPr>
            <a:lvl3pPr>
              <a:defRPr sz="20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609441" y="6356351"/>
            <a:ext cx="2844059" cy="365125"/>
          </a:xfrm>
          <a:prstGeom prst="rect">
            <a:avLst/>
          </a:prstGeom>
        </p:spPr>
        <p:txBody>
          <a:bodyPr/>
          <a:lstStyle/>
          <a:p>
            <a:fld id="{B6FB441B-E560-457E-805D-023873527B90}" type="datetimeFigureOut">
              <a:rPr lang="en-US" smtClean="0"/>
              <a:t>9/21/2012</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p>
            <a:fld id="{24279C95-06F3-47CD-9382-3FAD0F185F4D}" type="slidenum">
              <a:rPr lang="en-US" smtClean="0"/>
              <a:t>‹#›</a:t>
            </a:fld>
            <a:endParaRPr lang="en-US"/>
          </a:p>
        </p:txBody>
      </p:sp>
    </p:spTree>
    <p:extLst>
      <p:ext uri="{BB962C8B-B14F-4D97-AF65-F5344CB8AC3E}">
        <p14:creationId xmlns:p14="http://schemas.microsoft.com/office/powerpoint/2010/main" val="61618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609445" y="1371604"/>
            <a:ext cx="10982751"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560565" y="249238"/>
            <a:ext cx="11031628" cy="609399"/>
          </a:xfrm>
        </p:spPr>
        <p:txBody>
          <a:bodyPr lIns="0"/>
          <a:lstStyle>
            <a:lvl1pPr algn="l">
              <a:defRPr/>
            </a:lvl1pPr>
          </a:lstStyle>
          <a:p>
            <a:r>
              <a:rPr lang="en-US" dirty="0" smtClean="0"/>
              <a:t>Click to edit Master title style</a:t>
            </a:r>
            <a:endParaRPr lang="en-US" dirty="0"/>
          </a:p>
        </p:txBody>
      </p:sp>
      <p:sp>
        <p:nvSpPr>
          <p:cNvPr id="13" name="Text Placeholder 3"/>
          <p:cNvSpPr>
            <a:spLocks noGrp="1"/>
          </p:cNvSpPr>
          <p:nvPr>
            <p:ph type="body" sz="half" idx="2"/>
          </p:nvPr>
        </p:nvSpPr>
        <p:spPr>
          <a:xfrm>
            <a:off x="609444" y="5943600"/>
            <a:ext cx="9547913" cy="304800"/>
          </a:xfrm>
        </p:spPr>
        <p:txBody>
          <a:bodyPr>
            <a:noAutofit/>
          </a:bodyPr>
          <a:lstStyle>
            <a:lvl1pPr marL="0" indent="0">
              <a:lnSpc>
                <a:spcPts val="1802"/>
              </a:lnSpc>
              <a:spcBef>
                <a:spcPts val="0"/>
              </a:spcBef>
              <a:spcAft>
                <a:spcPts val="0"/>
              </a:spcAft>
              <a:buNone/>
              <a:defRPr sz="1500" spc="-40" baseline="0"/>
            </a:lvl1pPr>
            <a:lvl2pPr marL="457772" indent="0">
              <a:buNone/>
              <a:defRPr sz="1200"/>
            </a:lvl2pPr>
            <a:lvl3pPr marL="915542" indent="0">
              <a:buNone/>
              <a:defRPr sz="1100"/>
            </a:lvl3pPr>
            <a:lvl4pPr marL="1373314" indent="0">
              <a:buNone/>
              <a:defRPr sz="900"/>
            </a:lvl4pPr>
            <a:lvl5pPr marL="1831086" indent="0">
              <a:buNone/>
              <a:defRPr sz="900"/>
            </a:lvl5pPr>
            <a:lvl6pPr marL="2288858" indent="0">
              <a:buNone/>
              <a:defRPr sz="900"/>
            </a:lvl6pPr>
            <a:lvl7pPr marL="2746629" indent="0">
              <a:buNone/>
              <a:defRPr sz="900"/>
            </a:lvl7pPr>
            <a:lvl8pPr marL="3204398" indent="0">
              <a:buNone/>
              <a:defRPr sz="900"/>
            </a:lvl8pPr>
            <a:lvl9pPr marL="3662170" indent="0">
              <a:buNone/>
              <a:defRPr sz="900"/>
            </a:lvl9pPr>
          </a:lstStyle>
          <a:p>
            <a:pPr lvl="0"/>
            <a:r>
              <a:rPr lang="en-US" smtClean="0"/>
              <a:t>Click to edit Master text styles</a:t>
            </a:r>
          </a:p>
        </p:txBody>
      </p:sp>
      <p:sp>
        <p:nvSpPr>
          <p:cNvPr id="15" name="Content Placeholder 14"/>
          <p:cNvSpPr>
            <a:spLocks noGrp="1"/>
          </p:cNvSpPr>
          <p:nvPr>
            <p:ph sz="quarter" idx="18"/>
          </p:nvPr>
        </p:nvSpPr>
        <p:spPr>
          <a:xfrm>
            <a:off x="614138" y="1804991"/>
            <a:ext cx="9570002" cy="1775871"/>
          </a:xfrm>
        </p:spPr>
        <p:txBody>
          <a:bodyPr/>
          <a:lstStyle>
            <a:lvl1pPr>
              <a:defRPr sz="2800"/>
            </a:lvl1pPr>
            <a:lvl2pPr>
              <a:defRPr sz="2400"/>
            </a:lvl2pPr>
            <a:lvl3pPr>
              <a:defRPr sz="2000"/>
            </a:lvl3pPr>
            <a:lvl4pPr>
              <a:defRPr sz="1900"/>
            </a:lvl4pPr>
            <a:lvl5pPr>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2601112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696" r:id="rId2"/>
    <p:sldLayoutId id="2147483768" r:id="rId3"/>
    <p:sldLayoutId id="2147483698" r:id="rId4"/>
    <p:sldLayoutId id="2147483699" r:id="rId5"/>
    <p:sldLayoutId id="2147483700" r:id="rId6"/>
    <p:sldLayoutId id="2147483701" r:id="rId7"/>
    <p:sldLayoutId id="2147483780" r:id="rId8"/>
    <p:sldLayoutId id="2147483774" r:id="rId9"/>
    <p:sldLayoutId id="2147483775" r:id="rId10"/>
    <p:sldLayoutId id="2147483776" r:id="rId11"/>
    <p:sldLayoutId id="2147483777" r:id="rId12"/>
    <p:sldLayoutId id="2147483778" r:id="rId13"/>
    <p:sldLayoutId id="2147483748" r:id="rId14"/>
    <p:sldLayoutId id="2147483779" r:id="rId15"/>
    <p:sldLayoutId id="2147483702" r:id="rId16"/>
    <p:sldLayoutId id="2147483703" r:id="rId17"/>
    <p:sldLayoutId id="2147483704" r:id="rId18"/>
    <p:sldLayoutId id="2147483781" r:id="rId19"/>
    <p:sldLayoutId id="2147483782" r:id="rId20"/>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9.xml"/><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9.xml"/><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9.xml"/><Relationship Id="rId5" Type="http://schemas.openxmlformats.org/officeDocument/2006/relationships/image" Target="../media/image16.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0.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113" y="2234114"/>
            <a:ext cx="11445205" cy="1359196"/>
          </a:xfrm>
        </p:spPr>
        <p:txBody>
          <a:bodyPr/>
          <a:lstStyle/>
          <a:p>
            <a:r>
              <a:rPr lang="en-US" sz="6000" dirty="0" smtClean="0"/>
              <a:t>Deploying Active Directory in</a:t>
            </a:r>
            <a:br>
              <a:rPr lang="en-US" sz="6000" dirty="0" smtClean="0"/>
            </a:br>
            <a:r>
              <a:rPr lang="en-US" sz="6000" smtClean="0"/>
              <a:t>Windows Azure</a:t>
            </a:r>
            <a:endParaRPr lang="en-US" sz="6000" dirty="0"/>
          </a:p>
        </p:txBody>
      </p:sp>
      <p:sp>
        <p:nvSpPr>
          <p:cNvPr id="5" name="Text Placeholder 4"/>
          <p:cNvSpPr>
            <a:spLocks noGrp="1"/>
          </p:cNvSpPr>
          <p:nvPr>
            <p:ph type="body" sz="quarter" idx="11"/>
          </p:nvPr>
        </p:nvSpPr>
        <p:spPr/>
        <p:txBody>
          <a:bodyPr/>
          <a:lstStyle/>
          <a:p>
            <a:r>
              <a:rPr lang="en-US" dirty="0" smtClean="0"/>
              <a:t>Tyler </a:t>
            </a:r>
            <a:r>
              <a:rPr lang="en-US" dirty="0" err="1" smtClean="0"/>
              <a:t>Doerksen</a:t>
            </a:r>
            <a:endParaRPr lang="en-US" dirty="0" smtClean="0"/>
          </a:p>
          <a:p>
            <a:r>
              <a:rPr lang="en-US" dirty="0" smtClean="0"/>
              <a:t>Azure Solution Specialist</a:t>
            </a:r>
            <a:endParaRPr lang="en-US" dirty="0" smtClean="0"/>
          </a:p>
          <a:p>
            <a:r>
              <a:rPr lang="en-US" dirty="0" err="1" smtClean="0"/>
              <a:t>Imaginet</a:t>
            </a:r>
            <a:endParaRPr lang="en-US" dirty="0"/>
          </a:p>
        </p:txBody>
      </p:sp>
    </p:spTree>
    <p:extLst>
      <p:ext uri="{BB962C8B-B14F-4D97-AF65-F5344CB8AC3E}">
        <p14:creationId xmlns:p14="http://schemas.microsoft.com/office/powerpoint/2010/main" val="207515709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Optimizing your deployment for traffic and cost</a:t>
            </a:r>
            <a:endParaRPr lang="en-US" dirty="0"/>
          </a:p>
        </p:txBody>
      </p:sp>
      <p:sp>
        <p:nvSpPr>
          <p:cNvPr id="7" name="Rectangle 6"/>
          <p:cNvSpPr/>
          <p:nvPr/>
        </p:nvSpPr>
        <p:spPr bwMode="auto">
          <a:xfrm>
            <a:off x="385730" y="1825803"/>
            <a:ext cx="11289309" cy="8236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8" name="Content Placeholder 3"/>
          <p:cNvSpPr txBox="1">
            <a:spLocks/>
          </p:cNvSpPr>
          <p:nvPr/>
        </p:nvSpPr>
        <p:spPr>
          <a:xfrm>
            <a:off x="526024" y="1999229"/>
            <a:ext cx="11149012" cy="443198"/>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3175">
              <a:buNone/>
            </a:pPr>
            <a:r>
              <a:rPr lang="en-US" dirty="0">
                <a:solidFill>
                  <a:schemeClr val="accent2">
                    <a:alpha val="99000"/>
                  </a:schemeClr>
                </a:solidFill>
                <a:effectLst/>
                <a:latin typeface="Segoe UI Light" pitchFamily="34" charset="0"/>
              </a:rPr>
              <a:t>Consider cost and deploy according to </a:t>
            </a:r>
            <a:r>
              <a:rPr lang="en-US" dirty="0" smtClean="0">
                <a:solidFill>
                  <a:schemeClr val="accent2">
                    <a:alpha val="99000"/>
                  </a:schemeClr>
                </a:solidFill>
                <a:effectLst/>
                <a:latin typeface="Segoe UI Light" pitchFamily="34" charset="0"/>
              </a:rPr>
              <a:t>requirements</a:t>
            </a:r>
            <a:endParaRPr lang="en-US" dirty="0">
              <a:solidFill>
                <a:schemeClr val="accent2">
                  <a:alpha val="99000"/>
                </a:schemeClr>
              </a:solidFill>
              <a:effectLst/>
              <a:latin typeface="Segoe UI Light" pitchFamily="34" charset="0"/>
            </a:endParaRPr>
          </a:p>
        </p:txBody>
      </p:sp>
      <p:sp>
        <p:nvSpPr>
          <p:cNvPr id="9" name="Rectangle 8"/>
          <p:cNvSpPr/>
          <p:nvPr/>
        </p:nvSpPr>
        <p:spPr bwMode="auto">
          <a:xfrm>
            <a:off x="385728" y="2759047"/>
            <a:ext cx="11289309" cy="10972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0" name="Content Placeholder 3"/>
          <p:cNvSpPr txBox="1">
            <a:spLocks/>
          </p:cNvSpPr>
          <p:nvPr/>
        </p:nvSpPr>
        <p:spPr>
          <a:xfrm>
            <a:off x="526024" y="2919181"/>
            <a:ext cx="11149012" cy="1052596"/>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accent2">
                    <a:alpha val="99000"/>
                  </a:schemeClr>
                </a:solidFill>
                <a:effectLst/>
                <a:latin typeface="Segoe UI Light" pitchFamily="34" charset="0"/>
              </a:rPr>
              <a:t>Inbound </a:t>
            </a:r>
            <a:r>
              <a:rPr lang="en-US" dirty="0">
                <a:solidFill>
                  <a:schemeClr val="accent2">
                    <a:alpha val="99000"/>
                  </a:schemeClr>
                </a:solidFill>
                <a:effectLst/>
                <a:latin typeface="Segoe UI Light" pitchFamily="34" charset="0"/>
              </a:rPr>
              <a:t>traffic is free, outbound traffic is </a:t>
            </a:r>
            <a:r>
              <a:rPr lang="en-US" dirty="0" smtClean="0">
                <a:solidFill>
                  <a:schemeClr val="accent2">
                    <a:alpha val="99000"/>
                  </a:schemeClr>
                </a:solidFill>
                <a:effectLst/>
                <a:latin typeface="Segoe UI Light" pitchFamily="34" charset="0"/>
              </a:rPr>
              <a:t>not</a:t>
            </a:r>
          </a:p>
          <a:p>
            <a:pPr marL="0" indent="0">
              <a:buNone/>
            </a:pPr>
            <a:r>
              <a:rPr lang="en-US" sz="1800" dirty="0" smtClean="0">
                <a:solidFill>
                  <a:schemeClr val="tx1">
                    <a:alpha val="99000"/>
                  </a:schemeClr>
                </a:solidFill>
                <a:effectLst/>
                <a:latin typeface="+mj-lt"/>
                <a:cs typeface="Segoe UI Light" pitchFamily="34" charset="0"/>
              </a:rPr>
              <a:t>Standard </a:t>
            </a:r>
            <a:r>
              <a:rPr lang="en-US" sz="1800" dirty="0">
                <a:solidFill>
                  <a:schemeClr val="tx1">
                    <a:alpha val="99000"/>
                  </a:schemeClr>
                </a:solidFill>
                <a:effectLst/>
                <a:latin typeface="+mj-lt"/>
                <a:cs typeface="Segoe UI Light" pitchFamily="34" charset="0"/>
              </a:rPr>
              <a:t>Azure outbound traffic costs apply</a:t>
            </a:r>
          </a:p>
          <a:p>
            <a:pPr marL="0" indent="0">
              <a:buFont typeface="Arial" pitchFamily="34" charset="0"/>
              <a:buNone/>
            </a:pPr>
            <a:endParaRPr lang="en-US" sz="1800" dirty="0">
              <a:solidFill>
                <a:schemeClr val="tx1">
                  <a:alpha val="99000"/>
                </a:schemeClr>
              </a:solidFill>
              <a:effectLst/>
              <a:latin typeface="+mj-lt"/>
              <a:cs typeface="Segoe UI Light" pitchFamily="34" charset="0"/>
            </a:endParaRPr>
          </a:p>
        </p:txBody>
      </p:sp>
      <p:sp>
        <p:nvSpPr>
          <p:cNvPr id="11" name="Rectangle 10"/>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5" name="Rectangle 14"/>
          <p:cNvSpPr/>
          <p:nvPr/>
        </p:nvSpPr>
        <p:spPr bwMode="auto">
          <a:xfrm>
            <a:off x="385727" y="3982455"/>
            <a:ext cx="11289309" cy="139358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6" name="Content Placeholder 3"/>
          <p:cNvSpPr txBox="1">
            <a:spLocks/>
          </p:cNvSpPr>
          <p:nvPr/>
        </p:nvSpPr>
        <p:spPr>
          <a:xfrm>
            <a:off x="526024" y="4142589"/>
            <a:ext cx="11149012" cy="1357295"/>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accent2">
                    <a:alpha val="99000"/>
                  </a:schemeClr>
                </a:solidFill>
                <a:effectLst/>
                <a:latin typeface="Segoe UI Light" pitchFamily="34" charset="0"/>
              </a:rPr>
              <a:t>Nominal fee per hour for the gateway itself</a:t>
            </a:r>
          </a:p>
          <a:p>
            <a:pPr marL="0" lvl="1" indent="0">
              <a:buNone/>
            </a:pPr>
            <a:r>
              <a:rPr lang="en-US" sz="1800" dirty="0">
                <a:solidFill>
                  <a:schemeClr val="tx1">
                    <a:alpha val="99000"/>
                  </a:schemeClr>
                </a:solidFill>
                <a:latin typeface="+mj-lt"/>
                <a:cs typeface="Segoe UI Light" pitchFamily="34" charset="0"/>
              </a:rPr>
              <a:t>C</a:t>
            </a:r>
            <a:r>
              <a:rPr lang="en-US" sz="1800" dirty="0" smtClean="0">
                <a:solidFill>
                  <a:schemeClr val="tx1">
                    <a:alpha val="99000"/>
                  </a:schemeClr>
                </a:solidFill>
                <a:latin typeface="+mj-lt"/>
                <a:cs typeface="Segoe UI Light" pitchFamily="34" charset="0"/>
              </a:rPr>
              <a:t>an </a:t>
            </a:r>
            <a:r>
              <a:rPr lang="en-US" sz="1800" dirty="0">
                <a:solidFill>
                  <a:schemeClr val="tx1">
                    <a:alpha val="99000"/>
                  </a:schemeClr>
                </a:solidFill>
                <a:latin typeface="+mj-lt"/>
                <a:cs typeface="Segoe UI Light" pitchFamily="34" charset="0"/>
              </a:rPr>
              <a:t>be started and stopped as you see fit</a:t>
            </a:r>
          </a:p>
          <a:p>
            <a:pPr marL="0" lvl="1" indent="0">
              <a:buNone/>
            </a:pPr>
            <a:r>
              <a:rPr lang="en-US" sz="1800" dirty="0">
                <a:solidFill>
                  <a:schemeClr val="tx1">
                    <a:alpha val="99000"/>
                  </a:schemeClr>
                </a:solidFill>
                <a:latin typeface="+mj-lt"/>
                <a:cs typeface="Segoe UI Light" pitchFamily="34" charset="0"/>
              </a:rPr>
              <a:t>i</a:t>
            </a:r>
            <a:r>
              <a:rPr lang="en-US" sz="1800" dirty="0" smtClean="0">
                <a:solidFill>
                  <a:schemeClr val="tx1">
                    <a:alpha val="99000"/>
                  </a:schemeClr>
                </a:solidFill>
                <a:latin typeface="+mj-lt"/>
                <a:cs typeface="Segoe UI Light" pitchFamily="34" charset="0"/>
              </a:rPr>
              <a:t>f </a:t>
            </a:r>
            <a:r>
              <a:rPr lang="en-US" sz="1800" dirty="0">
                <a:solidFill>
                  <a:schemeClr val="tx1">
                    <a:alpha val="99000"/>
                  </a:schemeClr>
                </a:solidFill>
                <a:latin typeface="+mj-lt"/>
                <a:cs typeface="Segoe UI Light" pitchFamily="34" charset="0"/>
              </a:rPr>
              <a:t>stopped, VMs are isolated from corporate network</a:t>
            </a:r>
          </a:p>
          <a:p>
            <a:pPr marL="0" indent="0">
              <a:buNone/>
            </a:pPr>
            <a:endParaRPr lang="en-US" sz="1800" dirty="0">
              <a:solidFill>
                <a:schemeClr val="tx1">
                  <a:alpha val="99000"/>
                </a:schemeClr>
              </a:solidFill>
              <a:effectLst/>
              <a:latin typeface="+mj-lt"/>
              <a:cs typeface="Segoe UI Light" pitchFamily="34" charset="0"/>
            </a:endParaRPr>
          </a:p>
        </p:txBody>
      </p:sp>
      <p:sp>
        <p:nvSpPr>
          <p:cNvPr id="17" name="Rectangle 16"/>
          <p:cNvSpPr/>
          <p:nvPr/>
        </p:nvSpPr>
        <p:spPr bwMode="auto">
          <a:xfrm>
            <a:off x="373624" y="5499884"/>
            <a:ext cx="11289309" cy="8236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8" name="Content Placeholder 3"/>
          <p:cNvSpPr txBox="1">
            <a:spLocks/>
          </p:cNvSpPr>
          <p:nvPr/>
        </p:nvSpPr>
        <p:spPr>
          <a:xfrm>
            <a:off x="526024" y="5673310"/>
            <a:ext cx="11149012" cy="443198"/>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3175">
              <a:buNone/>
            </a:pPr>
            <a:r>
              <a:rPr lang="en-US" dirty="0">
                <a:solidFill>
                  <a:schemeClr val="accent2">
                    <a:alpha val="99000"/>
                  </a:schemeClr>
                </a:solidFill>
                <a:effectLst/>
                <a:latin typeface="Segoe UI Light" pitchFamily="34" charset="0"/>
              </a:rPr>
              <a:t>RODCs will likely prove more cost effective</a:t>
            </a:r>
          </a:p>
        </p:txBody>
      </p:sp>
    </p:spTree>
    <p:extLst>
      <p:ext uri="{BB962C8B-B14F-4D97-AF65-F5344CB8AC3E}">
        <p14:creationId xmlns:p14="http://schemas.microsoft.com/office/powerpoint/2010/main" val="174112336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Optimizing your deployment for traffic and cost (cont.)</a:t>
            </a:r>
            <a:endParaRPr lang="en-US" dirty="0"/>
          </a:p>
        </p:txBody>
      </p:sp>
      <p:sp>
        <p:nvSpPr>
          <p:cNvPr id="16" name="Rectangle 15"/>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7" name="Rectangle 16"/>
          <p:cNvSpPr/>
          <p:nvPr/>
        </p:nvSpPr>
        <p:spPr bwMode="auto">
          <a:xfrm>
            <a:off x="385729" y="6049710"/>
            <a:ext cx="11289309" cy="36590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8" name="Rectangle 17"/>
          <p:cNvSpPr/>
          <p:nvPr/>
        </p:nvSpPr>
        <p:spPr bwMode="auto">
          <a:xfrm>
            <a:off x="11309130" y="6049710"/>
            <a:ext cx="365907" cy="365907"/>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20" name="Rectangle 19"/>
          <p:cNvSpPr/>
          <p:nvPr/>
        </p:nvSpPr>
        <p:spPr bwMode="auto">
          <a:xfrm>
            <a:off x="385730" y="1825802"/>
            <a:ext cx="11289309" cy="413982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5" name="Content Placeholder 3"/>
          <p:cNvSpPr txBox="1">
            <a:spLocks/>
          </p:cNvSpPr>
          <p:nvPr/>
        </p:nvSpPr>
        <p:spPr>
          <a:xfrm>
            <a:off x="538130" y="2020546"/>
            <a:ext cx="11149012" cy="4127284"/>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accent2">
                    <a:alpha val="99000"/>
                  </a:schemeClr>
                </a:solidFill>
                <a:effectLst/>
                <a:latin typeface="Segoe UI Light" pitchFamily="34" charset="0"/>
              </a:rPr>
              <a:t>DC-locator and ISTG/ISM (</a:t>
            </a:r>
            <a:r>
              <a:rPr lang="en-US" dirty="0" err="1">
                <a:solidFill>
                  <a:schemeClr val="accent2">
                    <a:alpha val="99000"/>
                  </a:schemeClr>
                </a:solidFill>
                <a:effectLst/>
                <a:latin typeface="Segoe UI Light" pitchFamily="34" charset="0"/>
              </a:rPr>
              <a:t>intersite</a:t>
            </a:r>
            <a:r>
              <a:rPr lang="en-US" dirty="0">
                <a:solidFill>
                  <a:schemeClr val="accent2">
                    <a:alpha val="99000"/>
                  </a:schemeClr>
                </a:solidFill>
                <a:effectLst/>
                <a:latin typeface="Segoe UI Light" pitchFamily="34" charset="0"/>
              </a:rPr>
              <a:t> topology generator and messenger)</a:t>
            </a:r>
          </a:p>
          <a:p>
            <a:pPr marL="0" indent="0">
              <a:buNone/>
            </a:pPr>
            <a:r>
              <a:rPr lang="en-US" sz="1800" dirty="0">
                <a:solidFill>
                  <a:schemeClr val="tx1">
                    <a:alpha val="99000"/>
                  </a:schemeClr>
                </a:solidFill>
                <a:effectLst/>
                <a:latin typeface="+mj-lt"/>
                <a:cs typeface="Segoe UI Light" pitchFamily="34" charset="0"/>
              </a:rPr>
              <a:t>C</a:t>
            </a:r>
            <a:r>
              <a:rPr lang="en-US" sz="1800" dirty="0" smtClean="0">
                <a:solidFill>
                  <a:schemeClr val="tx1">
                    <a:alpha val="99000"/>
                  </a:schemeClr>
                </a:solidFill>
                <a:effectLst/>
                <a:latin typeface="+mj-lt"/>
                <a:cs typeface="Segoe UI Light" pitchFamily="34" charset="0"/>
              </a:rPr>
              <a:t>orrectly </a:t>
            </a:r>
            <a:r>
              <a:rPr lang="en-US" sz="1800" dirty="0">
                <a:solidFill>
                  <a:schemeClr val="tx1">
                    <a:alpha val="99000"/>
                  </a:schemeClr>
                </a:solidFill>
                <a:effectLst/>
                <a:latin typeface="+mj-lt"/>
                <a:cs typeface="Segoe UI Light" pitchFamily="34" charset="0"/>
              </a:rPr>
              <a:t>defining and connecting Active Directory subnets and sites will influence your bottom-line</a:t>
            </a:r>
          </a:p>
          <a:p>
            <a:pPr marL="457200" lvl="1" indent="-220663"/>
            <a:r>
              <a:rPr lang="en-US" sz="1800" dirty="0">
                <a:solidFill>
                  <a:schemeClr val="bg2">
                    <a:lumMod val="50000"/>
                    <a:alpha val="99000"/>
                  </a:schemeClr>
                </a:solidFill>
                <a:latin typeface="+mj-lt"/>
                <a:cs typeface="Segoe UI Light" pitchFamily="34" charset="0"/>
              </a:rPr>
              <a:t>sites, site-links and subnets affect who authenticates where and DCs’ replication topology</a:t>
            </a:r>
          </a:p>
          <a:p>
            <a:pPr marL="0" indent="0">
              <a:buNone/>
            </a:pPr>
            <a:r>
              <a:rPr lang="en-US" sz="1800" dirty="0">
                <a:solidFill>
                  <a:schemeClr val="tx1">
                    <a:alpha val="99000"/>
                  </a:schemeClr>
                </a:solidFill>
                <a:effectLst/>
                <a:latin typeface="+mj-lt"/>
                <a:cs typeface="Segoe UI Light" pitchFamily="34" charset="0"/>
              </a:rPr>
              <a:t>E</a:t>
            </a:r>
            <a:r>
              <a:rPr lang="en-US" sz="1800" dirty="0" smtClean="0">
                <a:solidFill>
                  <a:schemeClr val="tx1">
                    <a:alpha val="99000"/>
                  </a:schemeClr>
                </a:solidFill>
                <a:effectLst/>
                <a:latin typeface="+mj-lt"/>
                <a:cs typeface="Segoe UI Light" pitchFamily="34" charset="0"/>
              </a:rPr>
              <a:t>nsure </a:t>
            </a:r>
            <a:r>
              <a:rPr lang="en-US" sz="1800" dirty="0">
                <a:solidFill>
                  <a:schemeClr val="tx1">
                    <a:alpha val="99000"/>
                  </a:schemeClr>
                </a:solidFill>
                <a:effectLst/>
                <a:latin typeface="+mj-lt"/>
                <a:cs typeface="Segoe UI Light" pitchFamily="34" charset="0"/>
              </a:rPr>
              <a:t>the cost between any on-premises site and the cloud-sites are appropriately dissuasive</a:t>
            </a:r>
          </a:p>
          <a:p>
            <a:pPr marL="457200" lvl="1" indent="-220663"/>
            <a:r>
              <a:rPr lang="en-US" sz="1800" dirty="0">
                <a:solidFill>
                  <a:schemeClr val="bg2">
                    <a:lumMod val="50000"/>
                    <a:alpha val="99000"/>
                  </a:schemeClr>
                </a:solidFill>
                <a:latin typeface="+mj-lt"/>
                <a:cs typeface="Segoe UI Light" pitchFamily="34" charset="0"/>
              </a:rPr>
              <a:t>i.e. the notion of “next closest site” (a common fallback in Active Directory) should not conclude that the cloud is the next closest</a:t>
            </a:r>
          </a:p>
          <a:p>
            <a:pPr marL="0" indent="0">
              <a:buNone/>
            </a:pPr>
            <a:r>
              <a:rPr lang="en-US" sz="1800" dirty="0">
                <a:solidFill>
                  <a:schemeClr val="tx1">
                    <a:alpha val="99000"/>
                  </a:schemeClr>
                </a:solidFill>
                <a:effectLst/>
                <a:latin typeface="+mj-lt"/>
                <a:cs typeface="Segoe UI Light" pitchFamily="34" charset="0"/>
              </a:rPr>
              <a:t>E</a:t>
            </a:r>
            <a:r>
              <a:rPr lang="en-US" sz="1800" dirty="0" smtClean="0">
                <a:solidFill>
                  <a:schemeClr val="tx1">
                    <a:alpha val="99000"/>
                  </a:schemeClr>
                </a:solidFill>
                <a:effectLst/>
                <a:latin typeface="+mj-lt"/>
                <a:cs typeface="Segoe UI Light" pitchFamily="34" charset="0"/>
              </a:rPr>
              <a:t>nsure </a:t>
            </a:r>
            <a:r>
              <a:rPr lang="en-US" sz="1800" dirty="0">
                <a:solidFill>
                  <a:schemeClr val="tx1">
                    <a:alpha val="99000"/>
                  </a:schemeClr>
                </a:solidFill>
                <a:effectLst/>
                <a:latin typeface="+mj-lt"/>
                <a:cs typeface="Segoe UI Light" pitchFamily="34" charset="0"/>
              </a:rPr>
              <a:t>replication is scheduled (not “Notify-”driven)</a:t>
            </a:r>
          </a:p>
          <a:p>
            <a:pPr marL="0" indent="0">
              <a:buNone/>
            </a:pPr>
            <a:r>
              <a:rPr lang="en-US" sz="1800" dirty="0">
                <a:solidFill>
                  <a:schemeClr val="tx1">
                    <a:alpha val="99000"/>
                  </a:schemeClr>
                </a:solidFill>
                <a:effectLst/>
                <a:latin typeface="+mj-lt"/>
                <a:cs typeface="Segoe UI Light" pitchFamily="34" charset="0"/>
              </a:rPr>
              <a:t>E</a:t>
            </a:r>
            <a:r>
              <a:rPr lang="en-US" sz="1800" dirty="0" smtClean="0">
                <a:solidFill>
                  <a:schemeClr val="tx1">
                    <a:alpha val="99000"/>
                  </a:schemeClr>
                </a:solidFill>
                <a:effectLst/>
                <a:latin typeface="+mj-lt"/>
                <a:cs typeface="Segoe UI Light" pitchFamily="34" charset="0"/>
              </a:rPr>
              <a:t>nsure </a:t>
            </a:r>
            <a:r>
              <a:rPr lang="en-US" sz="1800" dirty="0">
                <a:solidFill>
                  <a:schemeClr val="tx1">
                    <a:alpha val="99000"/>
                  </a:schemeClr>
                </a:solidFill>
                <a:effectLst/>
                <a:latin typeface="+mj-lt"/>
                <a:cs typeface="Segoe UI Light" pitchFamily="34" charset="0"/>
              </a:rPr>
              <a:t>it’s compressed (and crank it up—domain controllers offer aggressive controls around compression of replication traffic)</a:t>
            </a:r>
          </a:p>
          <a:p>
            <a:pPr marL="0" indent="0">
              <a:buNone/>
            </a:pPr>
            <a:r>
              <a:rPr lang="en-US" sz="1800" dirty="0">
                <a:solidFill>
                  <a:schemeClr val="tx1">
                    <a:alpha val="99000"/>
                  </a:schemeClr>
                </a:solidFill>
                <a:effectLst/>
                <a:latin typeface="+mj-lt"/>
                <a:cs typeface="Segoe UI Light" pitchFamily="34" charset="0"/>
              </a:rPr>
              <a:t>A</a:t>
            </a:r>
            <a:r>
              <a:rPr lang="en-US" sz="1800" dirty="0" smtClean="0">
                <a:solidFill>
                  <a:schemeClr val="tx1">
                    <a:alpha val="99000"/>
                  </a:schemeClr>
                </a:solidFill>
                <a:effectLst/>
                <a:latin typeface="+mj-lt"/>
                <a:cs typeface="Segoe UI Light" pitchFamily="34" charset="0"/>
              </a:rPr>
              <a:t>lign </a:t>
            </a:r>
            <a:r>
              <a:rPr lang="en-US" sz="1800" dirty="0">
                <a:solidFill>
                  <a:schemeClr val="tx1">
                    <a:alpha val="99000"/>
                  </a:schemeClr>
                </a:solidFill>
                <a:effectLst/>
                <a:latin typeface="+mj-lt"/>
                <a:cs typeface="Segoe UI Light" pitchFamily="34" charset="0"/>
              </a:rPr>
              <a:t>replication schedule with latency tolerance</a:t>
            </a:r>
          </a:p>
          <a:p>
            <a:pPr marL="457200" lvl="1" indent="-220663"/>
            <a:r>
              <a:rPr lang="en-US" sz="1800" dirty="0">
                <a:solidFill>
                  <a:schemeClr val="bg2">
                    <a:lumMod val="50000"/>
                    <a:alpha val="99000"/>
                  </a:schemeClr>
                </a:solidFill>
                <a:latin typeface="+mj-lt"/>
                <a:cs typeface="Segoe UI Light" pitchFamily="34" charset="0"/>
              </a:rPr>
              <a:t>DCs replicate only the last state of a value so slowing replication down saves cost if there’s sufficient churn</a:t>
            </a:r>
          </a:p>
          <a:p>
            <a:pPr marL="0" indent="0">
              <a:buFont typeface="Arial" pitchFamily="34" charset="0"/>
              <a:buNone/>
            </a:pPr>
            <a:endParaRPr lang="en-US" sz="1800" dirty="0">
              <a:solidFill>
                <a:schemeClr val="tx1">
                  <a:alpha val="99000"/>
                </a:schemeClr>
              </a:solidFill>
              <a:effectLst/>
              <a:latin typeface="+mj-lt"/>
              <a:cs typeface="Segoe UI Light" pitchFamily="34" charset="0"/>
            </a:endParaRPr>
          </a:p>
        </p:txBody>
      </p:sp>
    </p:spTree>
    <p:extLst>
      <p:ext uri="{BB962C8B-B14F-4D97-AF65-F5344CB8AC3E}">
        <p14:creationId xmlns:p14="http://schemas.microsoft.com/office/powerpoint/2010/main" val="31869114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Read-Only DCs (RODC) or Read-Writes</a:t>
            </a:r>
            <a:endParaRPr lang="en-US" dirty="0"/>
          </a:p>
        </p:txBody>
      </p:sp>
      <p:sp>
        <p:nvSpPr>
          <p:cNvPr id="8" name="Rectangle 7"/>
          <p:cNvSpPr/>
          <p:nvPr/>
        </p:nvSpPr>
        <p:spPr bwMode="auto">
          <a:xfrm>
            <a:off x="385730" y="4694352"/>
            <a:ext cx="11289309" cy="172049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9" name="Rectangle 8"/>
          <p:cNvSpPr/>
          <p:nvPr/>
        </p:nvSpPr>
        <p:spPr bwMode="auto">
          <a:xfrm>
            <a:off x="385730" y="1003499"/>
            <a:ext cx="11289309" cy="171907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0" name="Rectangle 9"/>
          <p:cNvSpPr/>
          <p:nvPr/>
        </p:nvSpPr>
        <p:spPr bwMode="auto">
          <a:xfrm>
            <a:off x="385730" y="2848926"/>
            <a:ext cx="11289309" cy="171907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1" name="Content Placeholder 3"/>
          <p:cNvSpPr txBox="1">
            <a:spLocks/>
          </p:cNvSpPr>
          <p:nvPr/>
        </p:nvSpPr>
        <p:spPr>
          <a:xfrm>
            <a:off x="538130" y="4882751"/>
            <a:ext cx="10358470" cy="1344984"/>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accent2">
                    <a:alpha val="99000"/>
                  </a:schemeClr>
                </a:solidFill>
                <a:effectLst/>
                <a:latin typeface="Segoe UI Light" pitchFamily="34" charset="0"/>
              </a:rPr>
              <a:t>Finally, RODCs NEVER replicate anything outbound</a:t>
            </a:r>
          </a:p>
          <a:p>
            <a:pPr marL="0" lvl="1" indent="0">
              <a:spcBef>
                <a:spcPts val="0"/>
              </a:spcBef>
              <a:spcAft>
                <a:spcPts val="1200"/>
              </a:spcAft>
              <a:buNone/>
            </a:pPr>
            <a:r>
              <a:rPr lang="en-US" sz="1800" dirty="0">
                <a:solidFill>
                  <a:schemeClr val="tx1">
                    <a:alpha val="99000"/>
                  </a:schemeClr>
                </a:solidFill>
                <a:latin typeface="+mj-lt"/>
                <a:cs typeface="Segoe UI Light" pitchFamily="34" charset="0"/>
              </a:rPr>
              <a:t>T</a:t>
            </a:r>
            <a:r>
              <a:rPr lang="en-US" sz="1800" dirty="0" smtClean="0">
                <a:solidFill>
                  <a:schemeClr val="tx1">
                    <a:alpha val="99000"/>
                  </a:schemeClr>
                </a:solidFill>
                <a:latin typeface="+mj-lt"/>
                <a:cs typeface="Segoe UI Light" pitchFamily="34" charset="0"/>
              </a:rPr>
              <a:t>hey </a:t>
            </a:r>
            <a:r>
              <a:rPr lang="en-US" sz="1800" dirty="0">
                <a:solidFill>
                  <a:schemeClr val="tx1">
                    <a:alpha val="99000"/>
                  </a:schemeClr>
                </a:solidFill>
                <a:latin typeface="+mj-lt"/>
                <a:cs typeface="Segoe UI Light" pitchFamily="34" charset="0"/>
              </a:rPr>
              <a:t>do need to populate cacheable secrets which requires on-demand traffic to obtain them as a user/computer authenticates</a:t>
            </a:r>
          </a:p>
          <a:p>
            <a:pPr marL="0" lvl="1" indent="0">
              <a:spcBef>
                <a:spcPts val="0"/>
              </a:spcBef>
              <a:spcAft>
                <a:spcPts val="1200"/>
              </a:spcAft>
              <a:buNone/>
            </a:pPr>
            <a:r>
              <a:rPr lang="en-US" sz="1800" dirty="0" smtClean="0">
                <a:solidFill>
                  <a:schemeClr val="tx1">
                    <a:alpha val="99000"/>
                  </a:schemeClr>
                </a:solidFill>
                <a:latin typeface="+mj-lt"/>
                <a:cs typeface="Segoe UI Light" pitchFamily="34" charset="0"/>
              </a:rPr>
              <a:t>Consider </a:t>
            </a:r>
            <a:r>
              <a:rPr lang="en-US" sz="1800" dirty="0">
                <a:solidFill>
                  <a:schemeClr val="tx1">
                    <a:alpha val="99000"/>
                  </a:schemeClr>
                </a:solidFill>
                <a:latin typeface="+mj-lt"/>
                <a:cs typeface="Segoe UI Light" pitchFamily="34" charset="0"/>
              </a:rPr>
              <a:t>that the absence of outbound traffic through the lack of replication yields cost savings</a:t>
            </a:r>
          </a:p>
        </p:txBody>
      </p:sp>
      <p:sp>
        <p:nvSpPr>
          <p:cNvPr id="12" name="Content Placeholder 3"/>
          <p:cNvSpPr txBox="1">
            <a:spLocks/>
          </p:cNvSpPr>
          <p:nvPr/>
        </p:nvSpPr>
        <p:spPr>
          <a:xfrm>
            <a:off x="538130" y="1116333"/>
            <a:ext cx="11149012" cy="1391150"/>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accent2">
                    <a:alpha val="99000"/>
                  </a:schemeClr>
                </a:solidFill>
                <a:effectLst/>
                <a:latin typeface="Segoe UI Light" pitchFamily="34" charset="0"/>
              </a:rPr>
              <a:t>Using RODCs for Azure is a no-brainer?  Or is it?</a:t>
            </a:r>
          </a:p>
          <a:p>
            <a:pPr marL="0" indent="0">
              <a:buNone/>
            </a:pPr>
            <a:r>
              <a:rPr lang="en-US" sz="1800" dirty="0" smtClean="0">
                <a:solidFill>
                  <a:schemeClr val="tx1">
                    <a:alpha val="99000"/>
                  </a:schemeClr>
                </a:solidFill>
                <a:effectLst/>
                <a:latin typeface="+mj-lt"/>
                <a:cs typeface="Segoe UI Light" pitchFamily="34" charset="0"/>
              </a:rPr>
              <a:t>This </a:t>
            </a:r>
            <a:r>
              <a:rPr lang="en-US" sz="1800" dirty="0">
                <a:solidFill>
                  <a:schemeClr val="tx1">
                    <a:alpha val="99000"/>
                  </a:schemeClr>
                </a:solidFill>
                <a:effectLst/>
                <a:latin typeface="+mj-lt"/>
                <a:cs typeface="Segoe UI Light" pitchFamily="34" charset="0"/>
              </a:rPr>
              <a:t>isn’t really what they’re designed for</a:t>
            </a:r>
          </a:p>
          <a:p>
            <a:pPr marL="457200" lvl="1" indent="-220663"/>
            <a:r>
              <a:rPr lang="en-US" sz="1800" dirty="0">
                <a:solidFill>
                  <a:schemeClr val="bg2">
                    <a:lumMod val="50000"/>
                    <a:alpha val="99000"/>
                  </a:schemeClr>
                </a:solidFill>
                <a:latin typeface="+mj-lt"/>
                <a:cs typeface="Segoe UI Light" pitchFamily="34" charset="0"/>
              </a:rPr>
              <a:t>designed to be caching DCs used at physically insecure branch sites</a:t>
            </a:r>
          </a:p>
          <a:p>
            <a:pPr marL="457200" lvl="1" indent="-220663"/>
            <a:r>
              <a:rPr lang="en-US" sz="1800" dirty="0">
                <a:solidFill>
                  <a:schemeClr val="bg2">
                    <a:lumMod val="50000"/>
                    <a:alpha val="99000"/>
                  </a:schemeClr>
                </a:solidFill>
                <a:latin typeface="+mj-lt"/>
                <a:cs typeface="Segoe UI Light" pitchFamily="34" charset="0"/>
              </a:rPr>
              <a:t>the question is one of trust… do “you” trust the Azure datacenter?</a:t>
            </a:r>
          </a:p>
        </p:txBody>
      </p:sp>
      <p:sp>
        <p:nvSpPr>
          <p:cNvPr id="13" name="Content Placeholder 3"/>
          <p:cNvSpPr txBox="1">
            <a:spLocks/>
          </p:cNvSpPr>
          <p:nvPr/>
        </p:nvSpPr>
        <p:spPr>
          <a:xfrm>
            <a:off x="538130" y="2921366"/>
            <a:ext cx="8331550" cy="1594283"/>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accent2">
                    <a:alpha val="99000"/>
                  </a:schemeClr>
                </a:solidFill>
                <a:effectLst/>
                <a:latin typeface="Segoe UI Light" pitchFamily="34" charset="0"/>
              </a:rPr>
              <a:t>But is HBI/PII a concern?</a:t>
            </a:r>
          </a:p>
          <a:p>
            <a:pPr marL="0" lvl="1" indent="0">
              <a:spcBef>
                <a:spcPts val="0"/>
              </a:spcBef>
              <a:spcAft>
                <a:spcPts val="1200"/>
              </a:spcAft>
              <a:buNone/>
            </a:pPr>
            <a:r>
              <a:rPr lang="en-US" sz="1800" dirty="0">
                <a:solidFill>
                  <a:schemeClr val="tx1">
                    <a:alpha val="99000"/>
                  </a:schemeClr>
                </a:solidFill>
                <a:latin typeface="+mj-lt"/>
                <a:cs typeface="Segoe UI Light" pitchFamily="34" charset="0"/>
              </a:rPr>
              <a:t>RODCs do offer ROFAS (a filtered attribute set) which permits targeted attributes to be excluded from RO replicas</a:t>
            </a:r>
          </a:p>
          <a:p>
            <a:pPr marL="0" lvl="1" indent="0">
              <a:spcBef>
                <a:spcPts val="0"/>
              </a:spcBef>
              <a:spcAft>
                <a:spcPts val="1200"/>
              </a:spcAft>
              <a:buNone/>
            </a:pPr>
            <a:r>
              <a:rPr lang="en-US" sz="1800" dirty="0">
                <a:solidFill>
                  <a:schemeClr val="tx1">
                    <a:alpha val="99000"/>
                  </a:schemeClr>
                </a:solidFill>
                <a:latin typeface="+mj-lt"/>
                <a:cs typeface="Segoe UI Light" pitchFamily="34" charset="0"/>
              </a:rPr>
              <a:t>but RODCs introduce known and unknown app-</a:t>
            </a:r>
            <a:r>
              <a:rPr lang="en-US" sz="1800" dirty="0" err="1">
                <a:solidFill>
                  <a:schemeClr val="tx1">
                    <a:alpha val="99000"/>
                  </a:schemeClr>
                </a:solidFill>
                <a:latin typeface="+mj-lt"/>
                <a:cs typeface="Segoe UI Light" pitchFamily="34" charset="0"/>
              </a:rPr>
              <a:t>compat</a:t>
            </a:r>
            <a:r>
              <a:rPr lang="en-US" sz="1800" dirty="0">
                <a:solidFill>
                  <a:schemeClr val="tx1">
                    <a:alpha val="99000"/>
                  </a:schemeClr>
                </a:solidFill>
                <a:latin typeface="+mj-lt"/>
                <a:cs typeface="Segoe UI Light" pitchFamily="34" charset="0"/>
              </a:rPr>
              <a:t> issues which increases the test-burden and associated support costs</a:t>
            </a:r>
          </a:p>
        </p:txBody>
      </p:sp>
      <p:sp>
        <p:nvSpPr>
          <p:cNvPr id="14" name="Rectangle 13"/>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Tree>
    <p:extLst>
      <p:ext uri="{BB962C8B-B14F-4D97-AF65-F5344CB8AC3E}">
        <p14:creationId xmlns:p14="http://schemas.microsoft.com/office/powerpoint/2010/main" val="9812843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Global Catalog (GC) or not?</a:t>
            </a:r>
            <a:endParaRPr lang="en-US" dirty="0"/>
          </a:p>
        </p:txBody>
      </p:sp>
      <p:sp>
        <p:nvSpPr>
          <p:cNvPr id="10" name="Rectangle 9"/>
          <p:cNvSpPr/>
          <p:nvPr/>
        </p:nvSpPr>
        <p:spPr bwMode="auto">
          <a:xfrm>
            <a:off x="385730" y="1003496"/>
            <a:ext cx="11289309" cy="35668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1" name="Content Placeholder 3"/>
          <p:cNvSpPr txBox="1">
            <a:spLocks/>
          </p:cNvSpPr>
          <p:nvPr/>
        </p:nvSpPr>
        <p:spPr>
          <a:xfrm>
            <a:off x="538130" y="1147865"/>
            <a:ext cx="11149012" cy="3271665"/>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3175">
              <a:buNone/>
            </a:pPr>
            <a:r>
              <a:rPr lang="en-US" dirty="0">
                <a:solidFill>
                  <a:schemeClr val="accent2">
                    <a:alpha val="99000"/>
                  </a:schemeClr>
                </a:solidFill>
                <a:effectLst/>
                <a:latin typeface="Segoe UI Light" pitchFamily="34" charset="0"/>
              </a:rPr>
              <a:t>GCs are necessary in multi-domain forests for authentication</a:t>
            </a:r>
          </a:p>
          <a:p>
            <a:pPr marL="0" indent="0">
              <a:buNone/>
            </a:pPr>
            <a:r>
              <a:rPr lang="en-US" sz="1800" dirty="0" smtClean="0">
                <a:solidFill>
                  <a:schemeClr val="tx1">
                    <a:alpha val="99000"/>
                  </a:schemeClr>
                </a:solidFill>
                <a:effectLst/>
                <a:latin typeface="+mj-lt"/>
                <a:cs typeface="Segoe UI Light" pitchFamily="34" charset="0"/>
              </a:rPr>
              <a:t>Workloads </a:t>
            </a:r>
            <a:r>
              <a:rPr lang="en-US" sz="1800" dirty="0">
                <a:solidFill>
                  <a:schemeClr val="tx1">
                    <a:alpha val="99000"/>
                  </a:schemeClr>
                </a:solidFill>
                <a:effectLst/>
                <a:latin typeface="+mj-lt"/>
                <a:cs typeface="Segoe UI Light" pitchFamily="34" charset="0"/>
              </a:rPr>
              <a:t>in the cloud that authenticate against a DC in the cloud will still generate outbound </a:t>
            </a:r>
            <a:r>
              <a:rPr lang="en-US" sz="1800" dirty="0" smtClean="0">
                <a:solidFill>
                  <a:schemeClr val="tx1">
                    <a:alpha val="99000"/>
                  </a:schemeClr>
                </a:solidFill>
                <a:effectLst/>
                <a:latin typeface="+mj-lt"/>
                <a:cs typeface="Segoe UI Light" pitchFamily="34" charset="0"/>
              </a:rPr>
              <a:t/>
            </a:r>
            <a:br>
              <a:rPr lang="en-US" sz="1800" dirty="0" smtClean="0">
                <a:solidFill>
                  <a:schemeClr val="tx1">
                    <a:alpha val="99000"/>
                  </a:schemeClr>
                </a:solidFill>
                <a:effectLst/>
                <a:latin typeface="+mj-lt"/>
                <a:cs typeface="Segoe UI Light" pitchFamily="34" charset="0"/>
              </a:rPr>
            </a:br>
            <a:r>
              <a:rPr lang="en-US" sz="1800" dirty="0" smtClean="0">
                <a:solidFill>
                  <a:schemeClr val="tx1">
                    <a:alpha val="99000"/>
                  </a:schemeClr>
                </a:solidFill>
                <a:effectLst/>
                <a:latin typeface="+mj-lt"/>
                <a:cs typeface="Segoe UI Light" pitchFamily="34" charset="0"/>
              </a:rPr>
              <a:t>authentication </a:t>
            </a:r>
            <a:r>
              <a:rPr lang="en-US" sz="1800" dirty="0">
                <a:solidFill>
                  <a:schemeClr val="tx1">
                    <a:alpha val="99000"/>
                  </a:schemeClr>
                </a:solidFill>
                <a:effectLst/>
                <a:latin typeface="+mj-lt"/>
                <a:cs typeface="Segoe UI Light" pitchFamily="34" charset="0"/>
              </a:rPr>
              <a:t>traffic without one </a:t>
            </a:r>
          </a:p>
          <a:p>
            <a:pPr marL="457200" lvl="1" indent="-220663"/>
            <a:r>
              <a:rPr lang="en-US" sz="1800" dirty="0">
                <a:solidFill>
                  <a:schemeClr val="bg2">
                    <a:lumMod val="50000"/>
                    <a:alpha val="99000"/>
                  </a:schemeClr>
                </a:solidFill>
                <a:latin typeface="+mj-lt"/>
                <a:cs typeface="Segoe UI Light" pitchFamily="34" charset="0"/>
                <a:sym typeface="Wingdings" pitchFamily="2" charset="2"/>
              </a:rPr>
              <a:t>used to expand Universal Group memberships</a:t>
            </a:r>
            <a:endParaRPr lang="en-US" sz="1800" dirty="0">
              <a:solidFill>
                <a:schemeClr val="bg2">
                  <a:lumMod val="50000"/>
                  <a:alpha val="99000"/>
                </a:schemeClr>
              </a:solidFill>
              <a:latin typeface="+mj-lt"/>
              <a:cs typeface="Segoe UI Light" pitchFamily="34" charset="0"/>
            </a:endParaRPr>
          </a:p>
          <a:p>
            <a:pPr marL="457200" lvl="1" indent="-220663"/>
            <a:r>
              <a:rPr lang="en-US" sz="1800" dirty="0">
                <a:solidFill>
                  <a:schemeClr val="bg2">
                    <a:lumMod val="50000"/>
                    <a:alpha val="99000"/>
                  </a:schemeClr>
                </a:solidFill>
                <a:latin typeface="+mj-lt"/>
                <a:cs typeface="Segoe UI Light" pitchFamily="34" charset="0"/>
              </a:rPr>
              <a:t>less predictable cost associated with GCs since they host every domain (in-part)</a:t>
            </a:r>
          </a:p>
          <a:p>
            <a:pPr marL="457200" lvl="1" indent="-220663">
              <a:spcBef>
                <a:spcPts val="0"/>
              </a:spcBef>
              <a:spcAft>
                <a:spcPts val="1200"/>
              </a:spcAft>
            </a:pPr>
            <a:r>
              <a:rPr lang="en-US" sz="1800" dirty="0">
                <a:solidFill>
                  <a:schemeClr val="bg2">
                    <a:lumMod val="50000"/>
                    <a:alpha val="99000"/>
                  </a:schemeClr>
                </a:solidFill>
                <a:latin typeface="+mj-lt"/>
                <a:cs typeface="Segoe UI Light" pitchFamily="34" charset="0"/>
              </a:rPr>
              <a:t>completely unpredictable cost if workload hosts Internet-facing service and authenticates users against Active Directory</a:t>
            </a:r>
          </a:p>
          <a:p>
            <a:pPr marL="0" indent="0">
              <a:spcBef>
                <a:spcPts val="0"/>
              </a:spcBef>
              <a:spcAft>
                <a:spcPts val="1200"/>
              </a:spcAft>
              <a:buNone/>
            </a:pPr>
            <a:r>
              <a:rPr lang="en-US" sz="1800" dirty="0">
                <a:solidFill>
                  <a:schemeClr val="tx1">
                    <a:alpha val="99000"/>
                  </a:schemeClr>
                </a:solidFill>
                <a:effectLst/>
                <a:latin typeface="+mj-lt"/>
                <a:cs typeface="Segoe UI Light" pitchFamily="34" charset="0"/>
              </a:rPr>
              <a:t>C</a:t>
            </a:r>
            <a:r>
              <a:rPr lang="en-US" sz="1800" dirty="0" smtClean="0">
                <a:solidFill>
                  <a:schemeClr val="tx1">
                    <a:alpha val="99000"/>
                  </a:schemeClr>
                </a:solidFill>
                <a:effectLst/>
                <a:latin typeface="+mj-lt"/>
                <a:cs typeface="Segoe UI Light" pitchFamily="34" charset="0"/>
              </a:rPr>
              <a:t>ould </a:t>
            </a:r>
            <a:r>
              <a:rPr lang="en-US" sz="1800" dirty="0">
                <a:solidFill>
                  <a:schemeClr val="tx1">
                    <a:alpha val="99000"/>
                  </a:schemeClr>
                </a:solidFill>
                <a:effectLst/>
                <a:latin typeface="+mj-lt"/>
                <a:cs typeface="Segoe UI Light" pitchFamily="34" charset="0"/>
              </a:rPr>
              <a:t>leverage “Universal Group Membership Caching”</a:t>
            </a:r>
          </a:p>
          <a:p>
            <a:pPr marL="0" indent="0">
              <a:buNone/>
            </a:pPr>
            <a:r>
              <a:rPr lang="en-US" sz="1800" dirty="0">
                <a:solidFill>
                  <a:schemeClr val="tx1">
                    <a:alpha val="99000"/>
                  </a:schemeClr>
                </a:solidFill>
                <a:effectLst/>
                <a:latin typeface="+mj-lt"/>
                <a:cs typeface="Segoe UI Light" pitchFamily="34" charset="0"/>
              </a:rPr>
              <a:t>P</a:t>
            </a:r>
            <a:r>
              <a:rPr lang="en-US" sz="1800" dirty="0" smtClean="0">
                <a:solidFill>
                  <a:schemeClr val="tx1">
                    <a:alpha val="99000"/>
                  </a:schemeClr>
                </a:solidFill>
                <a:effectLst/>
                <a:latin typeface="+mj-lt"/>
                <a:cs typeface="Segoe UI Light" pitchFamily="34" charset="0"/>
              </a:rPr>
              <a:t>redominantly </a:t>
            </a:r>
            <a:r>
              <a:rPr lang="en-US" sz="1800" dirty="0">
                <a:solidFill>
                  <a:schemeClr val="tx1">
                    <a:alpha val="99000"/>
                  </a:schemeClr>
                </a:solidFill>
                <a:effectLst/>
                <a:latin typeface="+mj-lt"/>
                <a:cs typeface="Segoe UI Light" pitchFamily="34" charset="0"/>
              </a:rPr>
              <a:t>replicates inbound only</a:t>
            </a:r>
          </a:p>
          <a:p>
            <a:pPr marL="457200" lvl="1" indent="-220663"/>
            <a:r>
              <a:rPr lang="en-US" sz="1800" dirty="0">
                <a:solidFill>
                  <a:schemeClr val="bg2">
                    <a:lumMod val="50000"/>
                    <a:alpha val="99000"/>
                  </a:schemeClr>
                </a:solidFill>
                <a:latin typeface="+mj-lt"/>
                <a:cs typeface="Segoe UI Light" pitchFamily="34" charset="0"/>
              </a:rPr>
              <a:t>outbound replication is possible with other GCs</a:t>
            </a:r>
          </a:p>
        </p:txBody>
      </p:sp>
      <p:sp>
        <p:nvSpPr>
          <p:cNvPr id="14" name="Rectangle 13"/>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5" name="Rectangle 14"/>
          <p:cNvSpPr/>
          <p:nvPr/>
        </p:nvSpPr>
        <p:spPr bwMode="auto">
          <a:xfrm>
            <a:off x="385729" y="4570340"/>
            <a:ext cx="11289309" cy="184527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6" name="Rectangle 15"/>
          <p:cNvSpPr/>
          <p:nvPr/>
        </p:nvSpPr>
        <p:spPr bwMode="auto">
          <a:xfrm>
            <a:off x="9829760" y="4570340"/>
            <a:ext cx="1845278" cy="1845278"/>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8" name="Freeform 62"/>
          <p:cNvSpPr>
            <a:spLocks noEditPoints="1"/>
          </p:cNvSpPr>
          <p:nvPr/>
        </p:nvSpPr>
        <p:spPr bwMode="black">
          <a:xfrm>
            <a:off x="10216055" y="4953211"/>
            <a:ext cx="1097949" cy="1097662"/>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8395274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Trust or Replicate?</a:t>
            </a:r>
            <a:endParaRPr lang="en-US" dirty="0"/>
          </a:p>
        </p:txBody>
      </p:sp>
      <p:sp>
        <p:nvSpPr>
          <p:cNvPr id="6" name="Rectangle 5"/>
          <p:cNvSpPr/>
          <p:nvPr/>
        </p:nvSpPr>
        <p:spPr bwMode="auto">
          <a:xfrm>
            <a:off x="385730" y="1003497"/>
            <a:ext cx="11289309" cy="140862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7" name="Content Placeholder 3"/>
          <p:cNvSpPr txBox="1">
            <a:spLocks/>
          </p:cNvSpPr>
          <p:nvPr/>
        </p:nvSpPr>
        <p:spPr>
          <a:xfrm>
            <a:off x="538130" y="1147865"/>
            <a:ext cx="11149012" cy="1052596"/>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3175">
              <a:buNone/>
            </a:pPr>
            <a:r>
              <a:rPr lang="en-US" dirty="0" smtClean="0">
                <a:solidFill>
                  <a:schemeClr val="accent2">
                    <a:alpha val="99000"/>
                  </a:schemeClr>
                </a:solidFill>
                <a:effectLst/>
                <a:latin typeface="Segoe UI Light" pitchFamily="34" charset="0"/>
              </a:rPr>
              <a:t>Choice</a:t>
            </a:r>
          </a:p>
          <a:p>
            <a:pPr marL="0" lvl="1" indent="0">
              <a:buNone/>
            </a:pPr>
            <a:r>
              <a:rPr lang="en-US" sz="1800" dirty="0">
                <a:solidFill>
                  <a:schemeClr val="tx1">
                    <a:alpha val="99000"/>
                  </a:schemeClr>
                </a:solidFill>
                <a:latin typeface="+mj-lt"/>
                <a:cs typeface="Segoe UI Light" pitchFamily="34" charset="0"/>
              </a:rPr>
              <a:t>A</a:t>
            </a:r>
            <a:r>
              <a:rPr lang="en-US" sz="1800" dirty="0" smtClean="0">
                <a:solidFill>
                  <a:schemeClr val="tx1">
                    <a:alpha val="99000"/>
                  </a:schemeClr>
                </a:solidFill>
                <a:latin typeface="+mj-lt"/>
                <a:cs typeface="Segoe UI Light" pitchFamily="34" charset="0"/>
              </a:rPr>
              <a:t>dd </a:t>
            </a:r>
            <a:r>
              <a:rPr lang="en-US" sz="1800" dirty="0">
                <a:solidFill>
                  <a:schemeClr val="tx1">
                    <a:alpha val="99000"/>
                  </a:schemeClr>
                </a:solidFill>
                <a:latin typeface="+mj-lt"/>
                <a:cs typeface="Segoe UI Light" pitchFamily="34" charset="0"/>
              </a:rPr>
              <a:t>replica DCs in the cloud or build a new forest and create a trust?</a:t>
            </a:r>
          </a:p>
          <a:p>
            <a:pPr marL="520700" lvl="2" indent="-284163"/>
            <a:r>
              <a:rPr lang="en-US" sz="1800" dirty="0">
                <a:solidFill>
                  <a:schemeClr val="bg2">
                    <a:lumMod val="50000"/>
                    <a:alpha val="99000"/>
                  </a:schemeClr>
                </a:solidFill>
                <a:latin typeface="+mj-lt"/>
                <a:cs typeface="Segoe UI Light" pitchFamily="34" charset="0"/>
              </a:rPr>
              <a:t>Kerberos or Federated</a:t>
            </a:r>
          </a:p>
        </p:txBody>
      </p:sp>
      <p:sp>
        <p:nvSpPr>
          <p:cNvPr id="8" name="Rectangle 7"/>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9" name="Rectangle 8"/>
          <p:cNvSpPr/>
          <p:nvPr/>
        </p:nvSpPr>
        <p:spPr bwMode="auto">
          <a:xfrm>
            <a:off x="385729" y="5061820"/>
            <a:ext cx="11289309" cy="135379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0" name="Rectangle 9"/>
          <p:cNvSpPr/>
          <p:nvPr/>
        </p:nvSpPr>
        <p:spPr bwMode="auto">
          <a:xfrm>
            <a:off x="10321240" y="5061820"/>
            <a:ext cx="1353797" cy="1353797"/>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2" name="Rectangle 11"/>
          <p:cNvSpPr/>
          <p:nvPr/>
        </p:nvSpPr>
        <p:spPr bwMode="auto">
          <a:xfrm>
            <a:off x="385728" y="2506718"/>
            <a:ext cx="11289309" cy="25393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3" name="Content Placeholder 3"/>
          <p:cNvSpPr txBox="1">
            <a:spLocks/>
          </p:cNvSpPr>
          <p:nvPr/>
        </p:nvSpPr>
        <p:spPr>
          <a:xfrm>
            <a:off x="538128" y="2682691"/>
            <a:ext cx="11149012" cy="2576090"/>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accent2">
                    <a:alpha val="99000"/>
                  </a:schemeClr>
                </a:solidFill>
                <a:effectLst/>
                <a:latin typeface="Segoe UI Light" pitchFamily="34" charset="0"/>
              </a:rPr>
              <a:t>Motivators</a:t>
            </a:r>
          </a:p>
          <a:p>
            <a:pPr marL="0" lvl="1" indent="0">
              <a:buNone/>
            </a:pPr>
            <a:r>
              <a:rPr lang="en-US" sz="1800" dirty="0">
                <a:solidFill>
                  <a:schemeClr val="tx1">
                    <a:alpha val="99000"/>
                  </a:schemeClr>
                </a:solidFill>
                <a:latin typeface="+mj-lt"/>
                <a:cs typeface="Segoe UI Light" pitchFamily="34" charset="0"/>
              </a:rPr>
              <a:t>S</a:t>
            </a:r>
            <a:r>
              <a:rPr lang="en-US" sz="1800" dirty="0" smtClean="0">
                <a:solidFill>
                  <a:schemeClr val="tx1">
                    <a:alpha val="99000"/>
                  </a:schemeClr>
                </a:solidFill>
                <a:latin typeface="+mj-lt"/>
                <a:cs typeface="Segoe UI Light" pitchFamily="34" charset="0"/>
              </a:rPr>
              <a:t>ecurity </a:t>
            </a:r>
            <a:r>
              <a:rPr lang="en-US" sz="1800" dirty="0">
                <a:solidFill>
                  <a:schemeClr val="tx1">
                    <a:alpha val="99000"/>
                  </a:schemeClr>
                </a:solidFill>
                <a:latin typeface="+mj-lt"/>
                <a:cs typeface="Segoe UI Light" pitchFamily="34" charset="0"/>
              </a:rPr>
              <a:t>(selective authentication feature)</a:t>
            </a:r>
          </a:p>
          <a:p>
            <a:pPr marL="0" lvl="1" indent="0">
              <a:buNone/>
            </a:pPr>
            <a:r>
              <a:rPr lang="en-US" sz="1800" dirty="0">
                <a:solidFill>
                  <a:schemeClr val="tx1">
                    <a:alpha val="99000"/>
                  </a:schemeClr>
                </a:solidFill>
                <a:latin typeface="+mj-lt"/>
                <a:cs typeface="Segoe UI Light" pitchFamily="34" charset="0"/>
              </a:rPr>
              <a:t>C</a:t>
            </a:r>
            <a:r>
              <a:rPr lang="en-US" sz="1800" dirty="0" smtClean="0">
                <a:solidFill>
                  <a:schemeClr val="tx1">
                    <a:alpha val="99000"/>
                  </a:schemeClr>
                </a:solidFill>
                <a:latin typeface="+mj-lt"/>
                <a:cs typeface="Segoe UI Light" pitchFamily="34" charset="0"/>
              </a:rPr>
              <a:t>ompliance/privacy </a:t>
            </a:r>
            <a:r>
              <a:rPr lang="en-US" sz="1800" dirty="0">
                <a:solidFill>
                  <a:schemeClr val="tx1">
                    <a:alpha val="99000"/>
                  </a:schemeClr>
                </a:solidFill>
                <a:latin typeface="+mj-lt"/>
                <a:cs typeface="Segoe UI Light" pitchFamily="34" charset="0"/>
              </a:rPr>
              <a:t>(HBI/PII concerns)</a:t>
            </a:r>
          </a:p>
          <a:p>
            <a:pPr marL="0" lvl="1" indent="0">
              <a:buNone/>
            </a:pPr>
            <a:r>
              <a:rPr lang="en-US" sz="1800" dirty="0">
                <a:solidFill>
                  <a:schemeClr val="tx1">
                    <a:alpha val="99000"/>
                  </a:schemeClr>
                </a:solidFill>
                <a:latin typeface="+mj-lt"/>
                <a:cs typeface="Segoe UI Light" pitchFamily="34" charset="0"/>
              </a:rPr>
              <a:t>C</a:t>
            </a:r>
            <a:r>
              <a:rPr lang="en-US" sz="1800" dirty="0" smtClean="0">
                <a:solidFill>
                  <a:schemeClr val="tx1">
                    <a:alpha val="99000"/>
                  </a:schemeClr>
                </a:solidFill>
                <a:latin typeface="+mj-lt"/>
                <a:cs typeface="Segoe UI Light" pitchFamily="34" charset="0"/>
              </a:rPr>
              <a:t>ost</a:t>
            </a:r>
            <a:endParaRPr lang="en-US" sz="1800" dirty="0">
              <a:solidFill>
                <a:schemeClr val="tx1">
                  <a:alpha val="99000"/>
                </a:schemeClr>
              </a:solidFill>
              <a:latin typeface="+mj-lt"/>
              <a:cs typeface="Segoe UI Light" pitchFamily="34" charset="0"/>
            </a:endParaRPr>
          </a:p>
          <a:p>
            <a:pPr marL="520700" lvl="2" indent="-284163"/>
            <a:r>
              <a:rPr lang="en-US" sz="1800" dirty="0">
                <a:solidFill>
                  <a:schemeClr val="bg2">
                    <a:lumMod val="50000"/>
                    <a:alpha val="99000"/>
                  </a:schemeClr>
                </a:solidFill>
                <a:latin typeface="+mj-lt"/>
                <a:cs typeface="Segoe UI Light" pitchFamily="34" charset="0"/>
              </a:rPr>
              <a:t>replicate more or generate more outbound traffic as a result of authentication and query load</a:t>
            </a:r>
          </a:p>
          <a:p>
            <a:pPr marL="0" lvl="1" indent="0">
              <a:buNone/>
            </a:pPr>
            <a:r>
              <a:rPr lang="en-US" sz="1800" dirty="0">
                <a:solidFill>
                  <a:schemeClr val="tx1">
                    <a:alpha val="99000"/>
                  </a:schemeClr>
                </a:solidFill>
                <a:latin typeface="+mj-lt"/>
                <a:cs typeface="Segoe UI Light" pitchFamily="34" charset="0"/>
              </a:rPr>
              <a:t>R</a:t>
            </a:r>
            <a:r>
              <a:rPr lang="en-US" sz="1800" dirty="0" smtClean="0">
                <a:solidFill>
                  <a:schemeClr val="tx1">
                    <a:alpha val="99000"/>
                  </a:schemeClr>
                </a:solidFill>
                <a:latin typeface="+mj-lt"/>
                <a:cs typeface="Segoe UI Light" pitchFamily="34" charset="0"/>
              </a:rPr>
              <a:t>esiliency/fault-tolerance</a:t>
            </a:r>
            <a:endParaRPr lang="en-US" sz="1800" dirty="0">
              <a:solidFill>
                <a:schemeClr val="tx1">
                  <a:alpha val="99000"/>
                </a:schemeClr>
              </a:solidFill>
              <a:latin typeface="+mj-lt"/>
              <a:cs typeface="Segoe UI Light" pitchFamily="34" charset="0"/>
            </a:endParaRPr>
          </a:p>
          <a:p>
            <a:pPr marL="520700" lvl="2" indent="-284163"/>
            <a:r>
              <a:rPr lang="en-US" sz="1800" dirty="0">
                <a:solidFill>
                  <a:schemeClr val="bg2">
                    <a:lumMod val="50000"/>
                    <a:alpha val="99000"/>
                  </a:schemeClr>
                </a:solidFill>
                <a:latin typeface="+mj-lt"/>
                <a:cs typeface="Segoe UI Light" pitchFamily="34" charset="0"/>
              </a:rPr>
              <a:t>if the link goes down, trusted scenarios are likely entirely broken</a:t>
            </a:r>
          </a:p>
          <a:p>
            <a:pPr marL="0" indent="0">
              <a:buNone/>
            </a:pPr>
            <a:endParaRPr lang="en-US" sz="1800" dirty="0">
              <a:solidFill>
                <a:schemeClr val="tx1">
                  <a:alpha val="99000"/>
                </a:schemeClr>
              </a:solidFill>
              <a:latin typeface="+mj-lt"/>
              <a:cs typeface="Segoe UI Light" pitchFamily="34" charset="0"/>
            </a:endParaRPr>
          </a:p>
        </p:txBody>
      </p:sp>
      <p:sp>
        <p:nvSpPr>
          <p:cNvPr id="15" name="Freeform 25"/>
          <p:cNvSpPr>
            <a:spLocks noEditPoints="1"/>
          </p:cNvSpPr>
          <p:nvPr/>
        </p:nvSpPr>
        <p:spPr bwMode="black">
          <a:xfrm>
            <a:off x="10699497" y="5463804"/>
            <a:ext cx="628813" cy="629538"/>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8396999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IP addressing and name resolution</a:t>
            </a:r>
            <a:endParaRPr lang="en-US" dirty="0"/>
          </a:p>
        </p:txBody>
      </p:sp>
      <p:sp>
        <p:nvSpPr>
          <p:cNvPr id="9" name="Rectangle 8"/>
          <p:cNvSpPr/>
          <p:nvPr/>
        </p:nvSpPr>
        <p:spPr bwMode="auto">
          <a:xfrm>
            <a:off x="385730" y="4326948"/>
            <a:ext cx="11289309" cy="208789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0" name="Rectangle 9"/>
          <p:cNvSpPr/>
          <p:nvPr/>
        </p:nvSpPr>
        <p:spPr bwMode="auto">
          <a:xfrm>
            <a:off x="385730" y="1003499"/>
            <a:ext cx="11289309" cy="121775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1" name="Rectangle 10"/>
          <p:cNvSpPr/>
          <p:nvPr/>
        </p:nvSpPr>
        <p:spPr bwMode="auto">
          <a:xfrm>
            <a:off x="385730" y="2349063"/>
            <a:ext cx="11289309" cy="187208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2" name="Content Placeholder 3"/>
          <p:cNvSpPr txBox="1">
            <a:spLocks/>
          </p:cNvSpPr>
          <p:nvPr/>
        </p:nvSpPr>
        <p:spPr>
          <a:xfrm>
            <a:off x="538130" y="4468841"/>
            <a:ext cx="10358470" cy="1771254"/>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300"/>
              </a:spcAft>
              <a:buNone/>
            </a:pPr>
            <a:r>
              <a:rPr lang="en-US" sz="2400" dirty="0" smtClean="0">
                <a:solidFill>
                  <a:schemeClr val="accent2">
                    <a:alpha val="99000"/>
                  </a:schemeClr>
                </a:solidFill>
                <a:effectLst/>
                <a:latin typeface="Segoe UI Light" pitchFamily="34" charset="0"/>
              </a:rPr>
              <a:t>Name resolution</a:t>
            </a:r>
            <a:endParaRPr lang="en-US" sz="2400" dirty="0">
              <a:solidFill>
                <a:schemeClr val="accent2">
                  <a:alpha val="99000"/>
                </a:schemeClr>
              </a:solidFill>
              <a:effectLst/>
              <a:latin typeface="Segoe UI Light" pitchFamily="34" charset="0"/>
            </a:endParaRPr>
          </a:p>
          <a:p>
            <a:pPr marL="0" indent="0">
              <a:spcBef>
                <a:spcPts val="0"/>
              </a:spcBef>
              <a:spcAft>
                <a:spcPts val="300"/>
              </a:spcAft>
              <a:buNone/>
            </a:pPr>
            <a:r>
              <a:rPr lang="en-US" sz="1500" dirty="0">
                <a:solidFill>
                  <a:schemeClr val="tx1">
                    <a:alpha val="99000"/>
                  </a:schemeClr>
                </a:solidFill>
                <a:effectLst/>
                <a:latin typeface="+mj-lt"/>
                <a:cs typeface="Segoe UI Light" pitchFamily="34" charset="0"/>
              </a:rPr>
              <a:t>D</a:t>
            </a:r>
            <a:r>
              <a:rPr lang="en-US" sz="1500" dirty="0" smtClean="0">
                <a:solidFill>
                  <a:schemeClr val="tx1">
                    <a:alpha val="99000"/>
                  </a:schemeClr>
                </a:solidFill>
                <a:effectLst/>
                <a:latin typeface="+mj-lt"/>
                <a:cs typeface="Segoe UI Light" pitchFamily="34" charset="0"/>
              </a:rPr>
              <a:t>eploy </a:t>
            </a:r>
            <a:r>
              <a:rPr lang="en-US" sz="1500" dirty="0">
                <a:solidFill>
                  <a:schemeClr val="tx1">
                    <a:alpha val="99000"/>
                  </a:schemeClr>
                </a:solidFill>
                <a:effectLst/>
                <a:latin typeface="+mj-lt"/>
                <a:cs typeface="Segoe UI Light" pitchFamily="34" charset="0"/>
              </a:rPr>
              <a:t>Windows Server DNS on the domain controllers</a:t>
            </a:r>
          </a:p>
          <a:p>
            <a:pPr marL="457200" lvl="1" indent="-220663">
              <a:spcBef>
                <a:spcPts val="0"/>
              </a:spcBef>
              <a:spcAft>
                <a:spcPts val="300"/>
              </a:spcAft>
            </a:pPr>
            <a:r>
              <a:rPr lang="en-US" sz="1500" dirty="0">
                <a:solidFill>
                  <a:schemeClr val="bg2">
                    <a:lumMod val="50000"/>
                    <a:alpha val="99000"/>
                  </a:schemeClr>
                </a:solidFill>
                <a:latin typeface="+mj-lt"/>
                <a:cs typeface="Segoe UI Light" pitchFamily="34" charset="0"/>
              </a:rPr>
              <a:t>Windows Azure provided DNS does not meet the complex name resolution needs of Active Directory (DDNS, SRV records, etc.)</a:t>
            </a:r>
          </a:p>
          <a:p>
            <a:pPr marL="0" indent="0">
              <a:spcBef>
                <a:spcPts val="0"/>
              </a:spcBef>
              <a:spcAft>
                <a:spcPts val="300"/>
              </a:spcAft>
              <a:buNone/>
            </a:pPr>
            <a:r>
              <a:rPr lang="en-US" sz="1500" dirty="0">
                <a:solidFill>
                  <a:schemeClr val="tx1">
                    <a:alpha val="99000"/>
                  </a:schemeClr>
                </a:solidFill>
                <a:effectLst/>
                <a:latin typeface="+mj-lt"/>
                <a:cs typeface="Segoe UI Light" pitchFamily="34" charset="0"/>
              </a:rPr>
              <a:t>A</a:t>
            </a:r>
            <a:r>
              <a:rPr lang="en-US" sz="1500" dirty="0" smtClean="0">
                <a:solidFill>
                  <a:schemeClr val="tx1">
                    <a:alpha val="99000"/>
                  </a:schemeClr>
                </a:solidFill>
                <a:effectLst/>
                <a:latin typeface="+mj-lt"/>
                <a:cs typeface="Segoe UI Light" pitchFamily="34" charset="0"/>
              </a:rPr>
              <a:t> </a:t>
            </a:r>
            <a:r>
              <a:rPr lang="en-US" sz="1500" dirty="0">
                <a:solidFill>
                  <a:schemeClr val="tx1">
                    <a:alpha val="99000"/>
                  </a:schemeClr>
                </a:solidFill>
                <a:effectLst/>
                <a:latin typeface="+mj-lt"/>
                <a:cs typeface="Segoe UI Light" pitchFamily="34" charset="0"/>
              </a:rPr>
              <a:t>critical configuration item for domain controllers and domain-joined clients</a:t>
            </a:r>
          </a:p>
          <a:p>
            <a:pPr marL="457200" lvl="1" indent="-220663">
              <a:spcBef>
                <a:spcPts val="0"/>
              </a:spcBef>
              <a:spcAft>
                <a:spcPts val="300"/>
              </a:spcAft>
            </a:pPr>
            <a:r>
              <a:rPr lang="en-US" sz="1500" dirty="0">
                <a:solidFill>
                  <a:schemeClr val="bg2">
                    <a:lumMod val="50000"/>
                    <a:alpha val="99000"/>
                  </a:schemeClr>
                </a:solidFill>
                <a:latin typeface="+mj-lt"/>
                <a:cs typeface="Segoe UI Light" pitchFamily="34" charset="0"/>
              </a:rPr>
              <a:t>must be capable of registering (DCs) and resolving resources within their own</a:t>
            </a:r>
          </a:p>
          <a:p>
            <a:pPr marL="0" indent="0">
              <a:spcBef>
                <a:spcPts val="0"/>
              </a:spcBef>
              <a:spcAft>
                <a:spcPts val="300"/>
              </a:spcAft>
              <a:buNone/>
            </a:pPr>
            <a:r>
              <a:rPr lang="en-US" sz="1500" dirty="0">
                <a:solidFill>
                  <a:schemeClr val="tx1">
                    <a:alpha val="99000"/>
                  </a:schemeClr>
                </a:solidFill>
                <a:effectLst/>
                <a:latin typeface="+mj-lt"/>
                <a:cs typeface="Segoe UI Light" pitchFamily="34" charset="0"/>
              </a:rPr>
              <a:t>S</a:t>
            </a:r>
            <a:r>
              <a:rPr lang="en-US" sz="1500" dirty="0" smtClean="0">
                <a:solidFill>
                  <a:schemeClr val="tx1">
                    <a:alpha val="99000"/>
                  </a:schemeClr>
                </a:solidFill>
                <a:effectLst/>
                <a:latin typeface="+mj-lt"/>
                <a:cs typeface="Segoe UI Light" pitchFamily="34" charset="0"/>
              </a:rPr>
              <a:t>ince </a:t>
            </a:r>
            <a:r>
              <a:rPr lang="en-US" sz="1500" dirty="0">
                <a:solidFill>
                  <a:schemeClr val="tx1">
                    <a:alpha val="99000"/>
                  </a:schemeClr>
                </a:solidFill>
                <a:effectLst/>
                <a:latin typeface="+mj-lt"/>
                <a:cs typeface="Segoe UI Light" pitchFamily="34" charset="0"/>
              </a:rPr>
              <a:t>static addressing is not supported, these settings MUST be configured within the virtual network definition</a:t>
            </a:r>
          </a:p>
        </p:txBody>
      </p:sp>
      <p:sp>
        <p:nvSpPr>
          <p:cNvPr id="13" name="Content Placeholder 3"/>
          <p:cNvSpPr txBox="1">
            <a:spLocks/>
          </p:cNvSpPr>
          <p:nvPr/>
        </p:nvSpPr>
        <p:spPr>
          <a:xfrm>
            <a:off x="538130" y="1116333"/>
            <a:ext cx="9031539" cy="1104918"/>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300"/>
              </a:spcAft>
              <a:buNone/>
            </a:pPr>
            <a:r>
              <a:rPr lang="en-US" sz="2400" dirty="0">
                <a:solidFill>
                  <a:schemeClr val="accent2">
                    <a:alpha val="99000"/>
                  </a:schemeClr>
                </a:solidFill>
                <a:effectLst/>
                <a:latin typeface="Segoe UI Light" pitchFamily="34" charset="0"/>
              </a:rPr>
              <a:t>Azure VMs require “DHCP leased addresses” but leases never expire or move between VMs</a:t>
            </a:r>
          </a:p>
          <a:p>
            <a:pPr marL="0" indent="0">
              <a:spcBef>
                <a:spcPts val="0"/>
              </a:spcBef>
              <a:spcAft>
                <a:spcPts val="300"/>
              </a:spcAft>
              <a:buNone/>
            </a:pPr>
            <a:r>
              <a:rPr lang="en-US" sz="1500" dirty="0">
                <a:solidFill>
                  <a:schemeClr val="tx1">
                    <a:alpha val="99000"/>
                  </a:schemeClr>
                </a:solidFill>
                <a:effectLst/>
                <a:latin typeface="+mj-lt"/>
                <a:cs typeface="Segoe UI Light" pitchFamily="34" charset="0"/>
              </a:rPr>
              <a:t>The non-static piece is the opposite of what most Active Directory administrators are used to using</a:t>
            </a:r>
            <a:r>
              <a:rPr lang="en-US" sz="1400" dirty="0">
                <a:solidFill>
                  <a:schemeClr val="tx1">
                    <a:alpha val="99000"/>
                  </a:schemeClr>
                </a:solidFill>
                <a:effectLst/>
                <a:latin typeface="+mj-lt"/>
                <a:cs typeface="Segoe UI Light" pitchFamily="34" charset="0"/>
              </a:rPr>
              <a:t/>
            </a:r>
            <a:br>
              <a:rPr lang="en-US" sz="1400" dirty="0">
                <a:solidFill>
                  <a:schemeClr val="tx1">
                    <a:alpha val="99000"/>
                  </a:schemeClr>
                </a:solidFill>
                <a:effectLst/>
                <a:latin typeface="+mj-lt"/>
                <a:cs typeface="Segoe UI Light" pitchFamily="34" charset="0"/>
              </a:rPr>
            </a:br>
            <a:endParaRPr lang="en-US" sz="1400" dirty="0">
              <a:solidFill>
                <a:schemeClr val="tx1">
                  <a:alpha val="99000"/>
                </a:schemeClr>
              </a:solidFill>
              <a:effectLst/>
              <a:latin typeface="+mj-lt"/>
              <a:cs typeface="Segoe UI Light" pitchFamily="34" charset="0"/>
            </a:endParaRPr>
          </a:p>
        </p:txBody>
      </p:sp>
      <p:sp>
        <p:nvSpPr>
          <p:cNvPr id="14" name="Content Placeholder 3"/>
          <p:cNvSpPr txBox="1">
            <a:spLocks/>
          </p:cNvSpPr>
          <p:nvPr/>
        </p:nvSpPr>
        <p:spPr>
          <a:xfrm>
            <a:off x="537152" y="2498071"/>
            <a:ext cx="10986463" cy="1525033"/>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300"/>
              </a:spcAft>
              <a:buNone/>
            </a:pPr>
            <a:r>
              <a:rPr lang="en-US" sz="2400" dirty="0">
                <a:solidFill>
                  <a:schemeClr val="accent2">
                    <a:alpha val="99000"/>
                  </a:schemeClr>
                </a:solidFill>
                <a:effectLst/>
                <a:latin typeface="Segoe UI Light" pitchFamily="34" charset="0"/>
              </a:rPr>
              <a:t>When an Azure VM leases an address, it is routable for the period of the lease</a:t>
            </a:r>
          </a:p>
          <a:p>
            <a:pPr marL="0" lvl="1" indent="0">
              <a:spcBef>
                <a:spcPts val="0"/>
              </a:spcBef>
              <a:spcAft>
                <a:spcPts val="300"/>
              </a:spcAft>
              <a:buNone/>
            </a:pPr>
            <a:r>
              <a:rPr lang="en-US" sz="1500" dirty="0">
                <a:solidFill>
                  <a:schemeClr val="tx1">
                    <a:alpha val="99000"/>
                  </a:schemeClr>
                </a:solidFill>
                <a:latin typeface="+mj-lt"/>
                <a:cs typeface="Segoe UI Light" pitchFamily="34" charset="0"/>
              </a:rPr>
              <a:t>T</a:t>
            </a:r>
            <a:r>
              <a:rPr lang="en-US" sz="1500" dirty="0" smtClean="0">
                <a:solidFill>
                  <a:schemeClr val="tx1">
                    <a:alpha val="99000"/>
                  </a:schemeClr>
                </a:solidFill>
                <a:latin typeface="+mj-lt"/>
                <a:cs typeface="Segoe UI Light" pitchFamily="34" charset="0"/>
              </a:rPr>
              <a:t>he </a:t>
            </a:r>
            <a:r>
              <a:rPr lang="en-US" sz="1500" dirty="0">
                <a:solidFill>
                  <a:schemeClr val="tx1">
                    <a:alpha val="99000"/>
                  </a:schemeClr>
                </a:solidFill>
                <a:latin typeface="+mj-lt"/>
                <a:cs typeface="Segoe UI Light" pitchFamily="34" charset="0"/>
              </a:rPr>
              <a:t>period of the lease directly equates to the lifetime of the service </a:t>
            </a:r>
            <a:r>
              <a:rPr lang="en-US" sz="1500" dirty="0">
                <a:solidFill>
                  <a:schemeClr val="tx1">
                    <a:alpha val="99000"/>
                  </a:schemeClr>
                </a:solidFill>
                <a:latin typeface="+mj-lt"/>
                <a:cs typeface="Segoe UI Light" pitchFamily="34" charset="0"/>
                <a:sym typeface="Wingdings" pitchFamily="2" charset="2"/>
              </a:rPr>
              <a:t> so we’re good </a:t>
            </a:r>
            <a:endParaRPr lang="en-US" sz="1500" dirty="0">
              <a:solidFill>
                <a:schemeClr val="tx1">
                  <a:alpha val="99000"/>
                </a:schemeClr>
              </a:solidFill>
              <a:latin typeface="+mj-lt"/>
              <a:cs typeface="Segoe UI Light" pitchFamily="34" charset="0"/>
            </a:endParaRPr>
          </a:p>
          <a:p>
            <a:pPr marL="0" lvl="1" indent="0">
              <a:spcBef>
                <a:spcPts val="0"/>
              </a:spcBef>
              <a:spcAft>
                <a:spcPts val="300"/>
              </a:spcAft>
              <a:buNone/>
            </a:pPr>
            <a:r>
              <a:rPr lang="en-US" sz="1500" dirty="0">
                <a:solidFill>
                  <a:schemeClr val="tx1">
                    <a:alpha val="99000"/>
                  </a:schemeClr>
                </a:solidFill>
                <a:latin typeface="+mj-lt"/>
                <a:cs typeface="Segoe UI Light" pitchFamily="34" charset="0"/>
              </a:rPr>
              <a:t>T</a:t>
            </a:r>
            <a:r>
              <a:rPr lang="en-US" sz="1500" dirty="0" smtClean="0">
                <a:solidFill>
                  <a:schemeClr val="tx1">
                    <a:alpha val="99000"/>
                  </a:schemeClr>
                </a:solidFill>
                <a:latin typeface="+mj-lt"/>
                <a:cs typeface="Segoe UI Light" pitchFamily="34" charset="0"/>
              </a:rPr>
              <a:t>raditional </a:t>
            </a:r>
            <a:r>
              <a:rPr lang="en-US" sz="1500" dirty="0">
                <a:solidFill>
                  <a:schemeClr val="tx1">
                    <a:alpha val="99000"/>
                  </a:schemeClr>
                </a:solidFill>
                <a:latin typeface="+mj-lt"/>
                <a:cs typeface="Segoe UI Light" pitchFamily="34" charset="0"/>
              </a:rPr>
              <a:t>on-premises best practices for domain controller addressing do NOT apply </a:t>
            </a:r>
          </a:p>
          <a:p>
            <a:pPr marL="0" lvl="1" indent="0">
              <a:spcBef>
                <a:spcPts val="0"/>
              </a:spcBef>
              <a:spcAft>
                <a:spcPts val="300"/>
              </a:spcAft>
              <a:buNone/>
            </a:pPr>
            <a:r>
              <a:rPr lang="en-US" sz="1500" dirty="0">
                <a:solidFill>
                  <a:schemeClr val="tx1">
                    <a:alpha val="99000"/>
                  </a:schemeClr>
                </a:solidFill>
                <a:latin typeface="+mj-lt"/>
                <a:cs typeface="Segoe UI Light" pitchFamily="34" charset="0"/>
              </a:rPr>
              <a:t>D</a:t>
            </a:r>
            <a:r>
              <a:rPr lang="en-US" sz="1500" dirty="0" smtClean="0">
                <a:solidFill>
                  <a:schemeClr val="tx1">
                    <a:alpha val="99000"/>
                  </a:schemeClr>
                </a:solidFill>
                <a:latin typeface="+mj-lt"/>
                <a:cs typeface="Segoe UI Light" pitchFamily="34" charset="0"/>
              </a:rPr>
              <a:t>o </a:t>
            </a:r>
            <a:r>
              <a:rPr lang="en-US" sz="1500" dirty="0">
                <a:solidFill>
                  <a:schemeClr val="tx1">
                    <a:alpha val="99000"/>
                  </a:schemeClr>
                </a:solidFill>
                <a:latin typeface="+mj-lt"/>
                <a:cs typeface="Segoe UI Light" pitchFamily="34" charset="0"/>
              </a:rPr>
              <a:t>NOT consider statically defining a previously leased address as a workaround</a:t>
            </a:r>
          </a:p>
          <a:p>
            <a:pPr marL="457200" lvl="1" indent="-220663">
              <a:spcBef>
                <a:spcPts val="0"/>
              </a:spcBef>
              <a:spcAft>
                <a:spcPts val="300"/>
              </a:spcAft>
            </a:pPr>
            <a:r>
              <a:rPr lang="en-US" sz="1500" dirty="0">
                <a:solidFill>
                  <a:schemeClr val="bg2">
                    <a:lumMod val="50000"/>
                    <a:alpha val="99000"/>
                  </a:schemeClr>
                </a:solidFill>
                <a:latin typeface="+mj-lt"/>
                <a:cs typeface="Segoe UI Light" pitchFamily="34" charset="0"/>
              </a:rPr>
              <a:t>this will appear to work for the remaining period of the lease but once the lease expires, the VM will lose all communication with the network </a:t>
            </a:r>
            <a:r>
              <a:rPr lang="en-US" sz="1500" dirty="0">
                <a:solidFill>
                  <a:schemeClr val="bg2">
                    <a:lumMod val="50000"/>
                    <a:alpha val="99000"/>
                  </a:schemeClr>
                </a:solidFill>
                <a:latin typeface="+mj-lt"/>
                <a:cs typeface="Segoe UI Light" pitchFamily="34" charset="0"/>
                <a:sym typeface="Wingdings" pitchFamily="2" charset="2"/>
              </a:rPr>
              <a:t> not good when it’s a domain controller</a:t>
            </a:r>
          </a:p>
        </p:txBody>
      </p:sp>
      <p:sp>
        <p:nvSpPr>
          <p:cNvPr id="15" name="Rectangle 14"/>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Tree>
    <p:extLst>
      <p:ext uri="{BB962C8B-B14F-4D97-AF65-F5344CB8AC3E}">
        <p14:creationId xmlns:p14="http://schemas.microsoft.com/office/powerpoint/2010/main" val="32669769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Geo-distributed, cloud-hosted domain controllers</a:t>
            </a:r>
            <a:endParaRPr lang="en-US" dirty="0"/>
          </a:p>
        </p:txBody>
      </p:sp>
      <p:sp>
        <p:nvSpPr>
          <p:cNvPr id="22" name="Rectangle 21"/>
          <p:cNvSpPr/>
          <p:nvPr/>
        </p:nvSpPr>
        <p:spPr bwMode="auto">
          <a:xfrm>
            <a:off x="385731" y="4748627"/>
            <a:ext cx="7780808" cy="16662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23" name="Rectangle 22"/>
          <p:cNvSpPr/>
          <p:nvPr/>
        </p:nvSpPr>
        <p:spPr bwMode="auto">
          <a:xfrm>
            <a:off x="385731" y="1003499"/>
            <a:ext cx="7780808" cy="167050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24" name="Rectangle 23"/>
          <p:cNvSpPr/>
          <p:nvPr/>
        </p:nvSpPr>
        <p:spPr bwMode="auto">
          <a:xfrm>
            <a:off x="385731" y="2753737"/>
            <a:ext cx="7780808" cy="189080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25" name="Content Placeholder 3"/>
          <p:cNvSpPr txBox="1">
            <a:spLocks/>
          </p:cNvSpPr>
          <p:nvPr/>
        </p:nvSpPr>
        <p:spPr>
          <a:xfrm>
            <a:off x="538130" y="4989119"/>
            <a:ext cx="7502285" cy="1174168"/>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300"/>
              </a:spcAft>
              <a:buNone/>
            </a:pPr>
            <a:r>
              <a:rPr lang="en-US" dirty="0">
                <a:solidFill>
                  <a:schemeClr val="accent2">
                    <a:alpha val="99000"/>
                  </a:schemeClr>
                </a:solidFill>
                <a:effectLst/>
                <a:latin typeface="Segoe UI Light" pitchFamily="34" charset="0"/>
              </a:rPr>
              <a:t>All replication would route through or bounce off of CORP domain controllers</a:t>
            </a:r>
          </a:p>
          <a:p>
            <a:pPr marL="0" indent="0">
              <a:spcBef>
                <a:spcPts val="0"/>
              </a:spcBef>
              <a:spcAft>
                <a:spcPts val="300"/>
              </a:spcAft>
              <a:buNone/>
            </a:pPr>
            <a:r>
              <a:rPr lang="en-US" sz="1800" dirty="0" smtClean="0">
                <a:solidFill>
                  <a:schemeClr val="tx1">
                    <a:alpha val="99000"/>
                  </a:schemeClr>
                </a:solidFill>
                <a:effectLst/>
                <a:latin typeface="+mj-lt"/>
                <a:cs typeface="Segoe UI Light" pitchFamily="34" charset="0"/>
              </a:rPr>
              <a:t>May generate large amounts of outbound traffic</a:t>
            </a:r>
            <a:endParaRPr lang="en-US" sz="1800" dirty="0">
              <a:solidFill>
                <a:schemeClr val="tx1">
                  <a:alpha val="99000"/>
                </a:schemeClr>
              </a:solidFill>
              <a:effectLst/>
              <a:latin typeface="+mj-lt"/>
              <a:cs typeface="Segoe UI Light" pitchFamily="34" charset="0"/>
            </a:endParaRPr>
          </a:p>
        </p:txBody>
      </p:sp>
      <p:sp>
        <p:nvSpPr>
          <p:cNvPr id="26" name="Content Placeholder 3"/>
          <p:cNvSpPr txBox="1">
            <a:spLocks/>
          </p:cNvSpPr>
          <p:nvPr/>
        </p:nvSpPr>
        <p:spPr>
          <a:xfrm>
            <a:off x="538131" y="1116333"/>
            <a:ext cx="7502284" cy="1461939"/>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300"/>
              </a:spcAft>
              <a:buNone/>
            </a:pPr>
            <a:r>
              <a:rPr lang="en-US" dirty="0">
                <a:solidFill>
                  <a:schemeClr val="accent2">
                    <a:alpha val="99000"/>
                  </a:schemeClr>
                </a:solidFill>
                <a:effectLst/>
                <a:latin typeface="Segoe UI Light" pitchFamily="34" charset="0"/>
              </a:rPr>
              <a:t>Azure offers an attractive option for geo-distribution of domain controllers</a:t>
            </a:r>
          </a:p>
          <a:p>
            <a:pPr marL="0" lvl="1" indent="0">
              <a:spcBef>
                <a:spcPts val="0"/>
              </a:spcBef>
              <a:spcAft>
                <a:spcPts val="300"/>
              </a:spcAft>
              <a:buNone/>
            </a:pPr>
            <a:r>
              <a:rPr lang="en-US" sz="1800" dirty="0">
                <a:solidFill>
                  <a:schemeClr val="tx1">
                    <a:alpha val="99000"/>
                  </a:schemeClr>
                </a:solidFill>
                <a:latin typeface="+mj-lt"/>
                <a:cs typeface="Segoe UI Light" pitchFamily="34" charset="0"/>
              </a:rPr>
              <a:t>O</a:t>
            </a:r>
            <a:r>
              <a:rPr lang="en-US" sz="1800" dirty="0" smtClean="0">
                <a:solidFill>
                  <a:schemeClr val="tx1">
                    <a:alpha val="99000"/>
                  </a:schemeClr>
                </a:solidFill>
                <a:latin typeface="+mj-lt"/>
                <a:cs typeface="Segoe UI Light" pitchFamily="34" charset="0"/>
              </a:rPr>
              <a:t>ff-site </a:t>
            </a:r>
            <a:r>
              <a:rPr lang="en-US" sz="1800" dirty="0">
                <a:solidFill>
                  <a:schemeClr val="tx1">
                    <a:alpha val="99000"/>
                  </a:schemeClr>
                </a:solidFill>
                <a:latin typeface="+mj-lt"/>
                <a:cs typeface="Segoe UI Light" pitchFamily="34" charset="0"/>
              </a:rPr>
              <a:t>fault-tolerance</a:t>
            </a:r>
          </a:p>
          <a:p>
            <a:pPr marL="0" lvl="1" indent="0">
              <a:spcBef>
                <a:spcPts val="0"/>
              </a:spcBef>
              <a:spcAft>
                <a:spcPts val="300"/>
              </a:spcAft>
              <a:buNone/>
            </a:pPr>
            <a:r>
              <a:rPr lang="en-US" sz="1800" dirty="0">
                <a:solidFill>
                  <a:schemeClr val="tx1">
                    <a:alpha val="99000"/>
                  </a:schemeClr>
                </a:solidFill>
                <a:latin typeface="+mj-lt"/>
                <a:cs typeface="Segoe UI Light" pitchFamily="34" charset="0"/>
              </a:rPr>
              <a:t>P</a:t>
            </a:r>
            <a:r>
              <a:rPr lang="en-US" sz="1800" dirty="0" smtClean="0">
                <a:solidFill>
                  <a:schemeClr val="tx1">
                    <a:alpha val="99000"/>
                  </a:schemeClr>
                </a:solidFill>
                <a:latin typeface="+mj-lt"/>
                <a:cs typeface="Segoe UI Light" pitchFamily="34" charset="0"/>
              </a:rPr>
              <a:t>hysically </a:t>
            </a:r>
            <a:r>
              <a:rPr lang="en-US" sz="1800" dirty="0">
                <a:solidFill>
                  <a:schemeClr val="tx1">
                    <a:alpha val="99000"/>
                  </a:schemeClr>
                </a:solidFill>
                <a:latin typeface="+mj-lt"/>
                <a:cs typeface="Segoe UI Light" pitchFamily="34" charset="0"/>
              </a:rPr>
              <a:t>closer to branch offices (lower latency)</a:t>
            </a:r>
          </a:p>
        </p:txBody>
      </p:sp>
      <p:sp>
        <p:nvSpPr>
          <p:cNvPr id="27" name="Content Placeholder 3"/>
          <p:cNvSpPr txBox="1">
            <a:spLocks/>
          </p:cNvSpPr>
          <p:nvPr/>
        </p:nvSpPr>
        <p:spPr>
          <a:xfrm>
            <a:off x="537152" y="2986817"/>
            <a:ext cx="7392903" cy="1423467"/>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300"/>
              </a:spcAft>
              <a:buNone/>
            </a:pPr>
            <a:r>
              <a:rPr lang="en-US" dirty="0">
                <a:solidFill>
                  <a:schemeClr val="accent2">
                    <a:alpha val="99000"/>
                  </a:schemeClr>
                </a:solidFill>
                <a:effectLst/>
                <a:latin typeface="Segoe UI Light" pitchFamily="34" charset="0"/>
              </a:rPr>
              <a:t>But no direct virtual-network to virtual-network communication exists</a:t>
            </a:r>
            <a:endParaRPr lang="en-US" sz="2800" dirty="0">
              <a:solidFill>
                <a:schemeClr val="accent2">
                  <a:alpha val="99000"/>
                </a:schemeClr>
              </a:solidFill>
              <a:effectLst/>
              <a:latin typeface="Segoe UI Light" pitchFamily="34" charset="0"/>
            </a:endParaRPr>
          </a:p>
          <a:p>
            <a:pPr marL="0" lvl="1" indent="0">
              <a:spcBef>
                <a:spcPts val="0"/>
              </a:spcBef>
              <a:spcAft>
                <a:spcPts val="300"/>
              </a:spcAft>
              <a:buNone/>
            </a:pPr>
            <a:r>
              <a:rPr lang="en-US" sz="1800" dirty="0">
                <a:solidFill>
                  <a:schemeClr val="tx1">
                    <a:alpha val="99000"/>
                  </a:schemeClr>
                </a:solidFill>
                <a:latin typeface="+mj-lt"/>
                <a:cs typeface="Segoe UI Light" pitchFamily="34" charset="0"/>
              </a:rPr>
              <a:t>R</a:t>
            </a:r>
            <a:r>
              <a:rPr lang="en-US" sz="1800" dirty="0" smtClean="0">
                <a:solidFill>
                  <a:schemeClr val="tx1">
                    <a:alpha val="99000"/>
                  </a:schemeClr>
                </a:solidFill>
                <a:latin typeface="+mj-lt"/>
                <a:cs typeface="Segoe UI Light" pitchFamily="34" charset="0"/>
              </a:rPr>
              <a:t>equires </a:t>
            </a:r>
            <a:r>
              <a:rPr lang="en-US" sz="1800" dirty="0">
                <a:solidFill>
                  <a:schemeClr val="tx1">
                    <a:alpha val="99000"/>
                  </a:schemeClr>
                </a:solidFill>
                <a:latin typeface="+mj-lt"/>
                <a:cs typeface="Segoe UI Light" pitchFamily="34" charset="0"/>
              </a:rPr>
              <a:t>one tunnel from each virtual-network back to the corporate network on-premises</a:t>
            </a:r>
          </a:p>
        </p:txBody>
      </p:sp>
      <p:sp>
        <p:nvSpPr>
          <p:cNvPr id="28" name="Rectangle 27"/>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29" name="Rectangle 28"/>
          <p:cNvSpPr/>
          <p:nvPr/>
        </p:nvSpPr>
        <p:spPr bwMode="auto">
          <a:xfrm>
            <a:off x="8245364" y="1013127"/>
            <a:ext cx="3441778" cy="5401719"/>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grpSp>
        <p:nvGrpSpPr>
          <p:cNvPr id="7" name="Group 6"/>
          <p:cNvGrpSpPr/>
          <p:nvPr/>
        </p:nvGrpSpPr>
        <p:grpSpPr>
          <a:xfrm>
            <a:off x="8245364" y="1904074"/>
            <a:ext cx="3441778" cy="3701869"/>
            <a:chOff x="8333152" y="1379157"/>
            <a:chExt cx="3441778" cy="3701869"/>
          </a:xfrm>
        </p:grpSpPr>
        <p:sp>
          <p:nvSpPr>
            <p:cNvPr id="11" name="Rectangle 10"/>
            <p:cNvSpPr/>
            <p:nvPr/>
          </p:nvSpPr>
          <p:spPr>
            <a:xfrm>
              <a:off x="8333152" y="1828800"/>
              <a:ext cx="3441778" cy="12192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rgbClr val="FFBE00">
                      <a:alpha val="99000"/>
                    </a:srgbClr>
                  </a:solidFill>
                </a:rPr>
                <a:t>X</a:t>
              </a:r>
              <a:endParaRPr lang="en-US" b="1" dirty="0">
                <a:solidFill>
                  <a:srgbClr val="FFBE00">
                    <a:alpha val="99000"/>
                  </a:srgbClr>
                </a:solidFill>
              </a:endParaRPr>
            </a:p>
          </p:txBody>
        </p:sp>
        <p:sp>
          <p:nvSpPr>
            <p:cNvPr id="6" name="Oval 5"/>
            <p:cNvSpPr/>
            <p:nvPr/>
          </p:nvSpPr>
          <p:spPr>
            <a:xfrm>
              <a:off x="10529790" y="3810000"/>
              <a:ext cx="914400" cy="914400"/>
            </a:xfrm>
            <a:prstGeom prst="ellipse">
              <a:avLst/>
            </a:prstGeom>
            <a:solidFill>
              <a:schemeClr val="accent4"/>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alpha val="99000"/>
                    </a:schemeClr>
                  </a:solidFill>
                </a:rPr>
                <a:t>HQ</a:t>
              </a:r>
            </a:p>
          </p:txBody>
        </p:sp>
        <p:cxnSp>
          <p:nvCxnSpPr>
            <p:cNvPr id="8" name="Straight Arrow Connector 7"/>
            <p:cNvCxnSpPr>
              <a:stCxn id="4" idx="4"/>
              <a:endCxn id="6" idx="1"/>
            </p:cNvCxnSpPr>
            <p:nvPr/>
          </p:nvCxnSpPr>
          <p:spPr>
            <a:xfrm>
              <a:off x="9099739" y="2892970"/>
              <a:ext cx="1563962" cy="1050941"/>
            </a:xfrm>
            <a:prstGeom prst="straightConnector1">
              <a:avLst/>
            </a:prstGeom>
            <a:ln w="28575">
              <a:solidFill>
                <a:schemeClr val="tx2"/>
              </a:solidFill>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4"/>
              <a:endCxn id="6" idx="0"/>
            </p:cNvCxnSpPr>
            <p:nvPr/>
          </p:nvCxnSpPr>
          <p:spPr>
            <a:xfrm flipH="1">
              <a:off x="10986990" y="2892970"/>
              <a:ext cx="7979" cy="917030"/>
            </a:xfrm>
            <a:prstGeom prst="straightConnector1">
              <a:avLst/>
            </a:prstGeom>
            <a:ln w="28575">
              <a:solidFill>
                <a:schemeClr val="tx2"/>
              </a:solidFill>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645916" y="2438400"/>
              <a:ext cx="777627" cy="38100"/>
            </a:xfrm>
            <a:prstGeom prst="straightConnector1">
              <a:avLst/>
            </a:prstGeom>
            <a:ln w="19050">
              <a:solidFill>
                <a:schemeClr val="tx1">
                  <a:lumMod val="10000"/>
                  <a:lumOff val="90000"/>
                </a:schemeClr>
              </a:solidFill>
              <a:prstDash val="dashDot"/>
              <a:headEnd type="triangle" w="med" len="med"/>
              <a:tailEnd type="triangle" w="med" len="me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958143" y="1379157"/>
              <a:ext cx="2221203" cy="443198"/>
            </a:xfrm>
            <a:prstGeom prst="rect">
              <a:avLst/>
            </a:prstGeom>
            <a:noFill/>
          </p:spPr>
          <p:txBody>
            <a:bodyPr wrap="square" lIns="0" tIns="0" rIns="0" bIns="0" rtlCol="0">
              <a:spAutoFit/>
            </a:bodyPr>
            <a:lstStyle/>
            <a:p>
              <a:pPr algn="ct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latin typeface="Segoe UI Light" pitchFamily="34" charset="0"/>
                </a:rPr>
                <a:t>Azure</a:t>
              </a:r>
              <a:endParaRPr lang="en-US" sz="3200" dirty="0">
                <a:gradFill>
                  <a:gsLst>
                    <a:gs pos="0">
                      <a:srgbClr val="292929">
                        <a:lumMod val="90000"/>
                        <a:lumOff val="10000"/>
                      </a:srgbClr>
                    </a:gs>
                    <a:gs pos="86000">
                      <a:srgbClr val="292929">
                        <a:lumMod val="90000"/>
                        <a:lumOff val="10000"/>
                      </a:srgbClr>
                    </a:gs>
                  </a:gsLst>
                  <a:lin ang="5400000" scaled="0"/>
                </a:gradFill>
                <a:latin typeface="Segoe UI Light" pitchFamily="34" charset="0"/>
              </a:endParaRPr>
            </a:p>
          </p:txBody>
        </p:sp>
        <p:sp>
          <p:nvSpPr>
            <p:cNvPr id="20" name="TextBox 19"/>
            <p:cNvSpPr txBox="1"/>
            <p:nvPr/>
          </p:nvSpPr>
          <p:spPr>
            <a:xfrm>
              <a:off x="10285234" y="4748627"/>
              <a:ext cx="1419469" cy="332399"/>
            </a:xfrm>
            <a:prstGeom prst="rect">
              <a:avLst/>
            </a:prstGeom>
            <a:noFill/>
          </p:spPr>
          <p:txBody>
            <a:bodyPr wrap="square" lIns="0" tIns="0" rIns="0" bIns="0" rtlCol="0">
              <a:spAutoFit/>
            </a:bodyPr>
            <a:lstStyle/>
            <a:p>
              <a:pPr algn="ctr">
                <a:lnSpc>
                  <a:spcPct val="90000"/>
                </a:lnSpc>
                <a:spcBef>
                  <a:spcPct val="20000"/>
                </a:spcBef>
                <a:buSzPct val="80000"/>
              </a:pPr>
              <a:r>
                <a:rPr lang="en-US" sz="2400" b="1" dirty="0" smtClean="0">
                  <a:gradFill>
                    <a:gsLst>
                      <a:gs pos="0">
                        <a:srgbClr val="292929">
                          <a:lumMod val="90000"/>
                          <a:lumOff val="10000"/>
                        </a:srgbClr>
                      </a:gs>
                      <a:gs pos="86000">
                        <a:srgbClr val="292929">
                          <a:lumMod val="90000"/>
                          <a:lumOff val="10000"/>
                        </a:srgbClr>
                      </a:gs>
                    </a:gsLst>
                    <a:lin ang="5400000" scaled="0"/>
                  </a:gradFill>
                </a:rPr>
                <a:t>CORP</a:t>
              </a:r>
              <a:endParaRPr lang="en-US" sz="2400" b="1" dirty="0">
                <a:gradFill>
                  <a:gsLst>
                    <a:gs pos="0">
                      <a:srgbClr val="292929">
                        <a:lumMod val="90000"/>
                        <a:lumOff val="10000"/>
                      </a:srgbClr>
                    </a:gs>
                    <a:gs pos="86000">
                      <a:srgbClr val="292929">
                        <a:lumMod val="90000"/>
                        <a:lumOff val="10000"/>
                      </a:srgbClr>
                    </a:gs>
                  </a:gsLst>
                  <a:lin ang="5400000" scaled="0"/>
                </a:gradFill>
              </a:endParaRPr>
            </a:p>
          </p:txBody>
        </p:sp>
        <p:sp>
          <p:nvSpPr>
            <p:cNvPr id="21" name="TextBox 20"/>
            <p:cNvSpPr txBox="1"/>
            <p:nvPr/>
          </p:nvSpPr>
          <p:spPr>
            <a:xfrm>
              <a:off x="9951468" y="3101465"/>
              <a:ext cx="1419469" cy="553998"/>
            </a:xfrm>
            <a:prstGeom prst="rect">
              <a:avLst/>
            </a:prstGeom>
            <a:noFill/>
          </p:spPr>
          <p:txBody>
            <a:bodyPr wrap="square" lIns="0" tIns="0" rIns="0" bIns="0" rtlCol="0">
              <a:spAutoFit/>
            </a:bodyPr>
            <a:lstStyle/>
            <a:p>
              <a:pPr algn="ctr">
                <a:lnSpc>
                  <a:spcPct val="90000"/>
                </a:lnSpc>
                <a:spcBef>
                  <a:spcPct val="20000"/>
                </a:spcBef>
                <a:buSzPct val="80000"/>
              </a:pPr>
              <a:r>
                <a:rPr lang="en-US" sz="2000" i="1" dirty="0" err="1" smtClean="0">
                  <a:gradFill>
                    <a:gsLst>
                      <a:gs pos="0">
                        <a:srgbClr val="292929">
                          <a:lumMod val="90000"/>
                          <a:lumOff val="10000"/>
                        </a:srgbClr>
                      </a:gs>
                      <a:gs pos="86000">
                        <a:srgbClr val="292929">
                          <a:lumMod val="90000"/>
                          <a:lumOff val="10000"/>
                        </a:srgbClr>
                      </a:gs>
                    </a:gsLst>
                    <a:lin ang="5400000" scaled="0"/>
                  </a:gradFill>
                </a:rPr>
                <a:t>vNet</a:t>
              </a:r>
              <a:r>
                <a:rPr lang="en-US" sz="2000" i="1" dirty="0" smtClean="0">
                  <a:gradFill>
                    <a:gsLst>
                      <a:gs pos="0">
                        <a:srgbClr val="292929">
                          <a:lumMod val="90000"/>
                          <a:lumOff val="10000"/>
                        </a:srgbClr>
                      </a:gs>
                      <a:gs pos="86000">
                        <a:srgbClr val="292929">
                          <a:lumMod val="90000"/>
                          <a:lumOff val="10000"/>
                        </a:srgbClr>
                      </a:gs>
                    </a:gsLst>
                    <a:lin ang="5400000" scaled="0"/>
                  </a:gradFill>
                </a:rPr>
                <a:t/>
              </a:r>
              <a:br>
                <a:rPr lang="en-US" sz="2000" i="1" dirty="0" smtClean="0">
                  <a:gradFill>
                    <a:gsLst>
                      <a:gs pos="0">
                        <a:srgbClr val="292929">
                          <a:lumMod val="90000"/>
                          <a:lumOff val="10000"/>
                        </a:srgbClr>
                      </a:gs>
                      <a:gs pos="86000">
                        <a:srgbClr val="292929">
                          <a:lumMod val="90000"/>
                          <a:lumOff val="10000"/>
                        </a:srgbClr>
                      </a:gs>
                    </a:gsLst>
                    <a:lin ang="5400000" scaled="0"/>
                  </a:gradFill>
                </a:rPr>
              </a:br>
              <a:r>
                <a:rPr lang="en-US" sz="2000" i="1" dirty="0" smtClean="0">
                  <a:gradFill>
                    <a:gsLst>
                      <a:gs pos="0">
                        <a:srgbClr val="292929">
                          <a:lumMod val="90000"/>
                          <a:lumOff val="10000"/>
                        </a:srgbClr>
                      </a:gs>
                      <a:gs pos="86000">
                        <a:srgbClr val="292929">
                          <a:lumMod val="90000"/>
                          <a:lumOff val="10000"/>
                        </a:srgbClr>
                      </a:gs>
                    </a:gsLst>
                    <a:lin ang="5400000" scaled="0"/>
                  </a:gradFill>
                </a:rPr>
                <a:t>pipes</a:t>
              </a:r>
            </a:p>
          </p:txBody>
        </p:sp>
        <p:sp>
          <p:nvSpPr>
            <p:cNvPr id="4" name="Oval 3"/>
            <p:cNvSpPr/>
            <p:nvPr/>
          </p:nvSpPr>
          <p:spPr>
            <a:xfrm>
              <a:off x="8642539" y="1978570"/>
              <a:ext cx="914400" cy="914400"/>
            </a:xfrm>
            <a:prstGeom prst="ellipse">
              <a:avLst/>
            </a:prstGeom>
            <a:solidFill>
              <a:schemeClr val="accent2">
                <a:lumMod val="20000"/>
                <a:lumOff val="8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2">
                      <a:lumMod val="25000"/>
                      <a:alpha val="99000"/>
                    </a:schemeClr>
                  </a:solidFill>
                </a:rPr>
                <a:t>Asia</a:t>
              </a:r>
              <a:endParaRPr lang="en-US" b="1" dirty="0">
                <a:solidFill>
                  <a:schemeClr val="bg2">
                    <a:lumMod val="25000"/>
                    <a:alpha val="99000"/>
                  </a:schemeClr>
                </a:solidFill>
              </a:endParaRPr>
            </a:p>
          </p:txBody>
        </p:sp>
        <p:sp>
          <p:nvSpPr>
            <p:cNvPr id="5" name="Oval 4"/>
            <p:cNvSpPr/>
            <p:nvPr/>
          </p:nvSpPr>
          <p:spPr>
            <a:xfrm>
              <a:off x="10537769" y="1978570"/>
              <a:ext cx="914400" cy="914400"/>
            </a:xfrm>
            <a:prstGeom prst="ellipse">
              <a:avLst/>
            </a:prstGeom>
            <a:solidFill>
              <a:schemeClr val="accent2">
                <a:lumMod val="20000"/>
                <a:lumOff val="8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2">
                      <a:lumMod val="25000"/>
                      <a:alpha val="99000"/>
                    </a:schemeClr>
                  </a:solidFill>
                </a:rPr>
                <a:t>US</a:t>
              </a:r>
              <a:endParaRPr lang="en-US" b="1" dirty="0">
                <a:solidFill>
                  <a:schemeClr val="bg2">
                    <a:lumMod val="25000"/>
                    <a:alpha val="99000"/>
                  </a:schemeClr>
                </a:solidFill>
              </a:endParaRPr>
            </a:p>
          </p:txBody>
        </p:sp>
      </p:grpSp>
    </p:spTree>
    <p:extLst>
      <p:ext uri="{BB962C8B-B14F-4D97-AF65-F5344CB8AC3E}">
        <p14:creationId xmlns:p14="http://schemas.microsoft.com/office/powerpoint/2010/main" val="29204411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6600" dirty="0" smtClean="0"/>
              <a:t>AD Cloud Deployment Patterns</a:t>
            </a:r>
            <a:endParaRPr lang="en-US" sz="6600" dirty="0"/>
          </a:p>
        </p:txBody>
      </p:sp>
    </p:spTree>
    <p:extLst>
      <p:ext uri="{BB962C8B-B14F-4D97-AF65-F5344CB8AC3E}">
        <p14:creationId xmlns:p14="http://schemas.microsoft.com/office/powerpoint/2010/main" val="166228264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385728" y="3641832"/>
            <a:ext cx="11289309" cy="141998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4" name="Title 3"/>
          <p:cNvSpPr>
            <a:spLocks noGrp="1"/>
          </p:cNvSpPr>
          <p:nvPr>
            <p:ph type="title"/>
          </p:nvPr>
        </p:nvSpPr>
        <p:spPr/>
        <p:txBody>
          <a:bodyPr/>
          <a:lstStyle/>
          <a:p>
            <a:r>
              <a:rPr lang="en-US" dirty="0" smtClean="0"/>
              <a:t>Deploying AD in a Windows Azure VM</a:t>
            </a:r>
            <a:endParaRPr lang="en-US" dirty="0"/>
          </a:p>
        </p:txBody>
      </p:sp>
      <p:sp>
        <p:nvSpPr>
          <p:cNvPr id="6" name="Rectangle 5"/>
          <p:cNvSpPr/>
          <p:nvPr/>
        </p:nvSpPr>
        <p:spPr bwMode="auto">
          <a:xfrm>
            <a:off x="385730" y="1003497"/>
            <a:ext cx="11289309" cy="254374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7" name="Content Placeholder 3"/>
          <p:cNvSpPr txBox="1">
            <a:spLocks/>
          </p:cNvSpPr>
          <p:nvPr/>
        </p:nvSpPr>
        <p:spPr>
          <a:xfrm>
            <a:off x="538130" y="1147865"/>
            <a:ext cx="11149012" cy="2271391"/>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3175">
              <a:buNone/>
            </a:pPr>
            <a:r>
              <a:rPr lang="en-US" dirty="0">
                <a:solidFill>
                  <a:schemeClr val="accent2">
                    <a:alpha val="99000"/>
                  </a:schemeClr>
                </a:solidFill>
                <a:effectLst/>
                <a:latin typeface="Segoe UI Light" pitchFamily="34" charset="0"/>
              </a:rPr>
              <a:t>Cloud Service with Initial Domain Controller</a:t>
            </a:r>
            <a:r>
              <a:rPr lang="en-US" dirty="0">
                <a:solidFill>
                  <a:schemeClr val="accent2"/>
                </a:solidFill>
              </a:rPr>
              <a:t> </a:t>
            </a:r>
            <a:endParaRPr lang="en-US" dirty="0" smtClean="0">
              <a:solidFill>
                <a:schemeClr val="accent2"/>
              </a:solidFill>
            </a:endParaRPr>
          </a:p>
          <a:p>
            <a:pPr marL="0" indent="0">
              <a:buNone/>
            </a:pPr>
            <a:r>
              <a:rPr lang="en-US" sz="1800" dirty="0">
                <a:solidFill>
                  <a:schemeClr val="tx1">
                    <a:alpha val="99000"/>
                  </a:schemeClr>
                </a:solidFill>
                <a:effectLst/>
                <a:latin typeface="+mj-lt"/>
                <a:cs typeface="Segoe UI Light" pitchFamily="34" charset="0"/>
              </a:rPr>
              <a:t>Virtual Network Name</a:t>
            </a:r>
          </a:p>
          <a:p>
            <a:pPr marL="0" indent="0">
              <a:buNone/>
            </a:pPr>
            <a:r>
              <a:rPr lang="en-US" sz="1800" dirty="0">
                <a:solidFill>
                  <a:schemeClr val="tx1">
                    <a:alpha val="99000"/>
                  </a:schemeClr>
                </a:solidFill>
                <a:effectLst/>
                <a:latin typeface="+mj-lt"/>
                <a:cs typeface="Segoe UI Light" pitchFamily="34" charset="0"/>
              </a:rPr>
              <a:t>Existing DNS Servers (If any)</a:t>
            </a:r>
          </a:p>
          <a:p>
            <a:pPr marL="0" indent="0">
              <a:buNone/>
            </a:pPr>
            <a:r>
              <a:rPr lang="en-US" sz="1800" dirty="0">
                <a:solidFill>
                  <a:schemeClr val="tx1">
                    <a:alpha val="99000"/>
                  </a:schemeClr>
                </a:solidFill>
                <a:effectLst/>
                <a:latin typeface="+mj-lt"/>
                <a:cs typeface="Segoe UI Light" pitchFamily="34" charset="0"/>
              </a:rPr>
              <a:t>Virtual Network Subnet</a:t>
            </a:r>
          </a:p>
          <a:p>
            <a:pPr marL="0" indent="0">
              <a:buNone/>
            </a:pPr>
            <a:r>
              <a:rPr lang="en-US" sz="1800" dirty="0">
                <a:solidFill>
                  <a:schemeClr val="tx1">
                    <a:alpha val="99000"/>
                  </a:schemeClr>
                </a:solidFill>
                <a:effectLst/>
                <a:latin typeface="+mj-lt"/>
                <a:cs typeface="Segoe UI Light" pitchFamily="34" charset="0"/>
              </a:rPr>
              <a:t>Domain Join Settings (If existing domain)</a:t>
            </a:r>
          </a:p>
          <a:p>
            <a:pPr marL="0" indent="0">
              <a:buNone/>
            </a:pPr>
            <a:r>
              <a:rPr lang="en-US" sz="1800" dirty="0">
                <a:solidFill>
                  <a:schemeClr val="tx1">
                    <a:alpha val="99000"/>
                  </a:schemeClr>
                </a:solidFill>
                <a:effectLst/>
                <a:latin typeface="+mj-lt"/>
                <a:cs typeface="Segoe UI Light" pitchFamily="34" charset="0"/>
              </a:rPr>
              <a:t>Separate Data Disk for Active Directory Database</a:t>
            </a:r>
          </a:p>
          <a:p>
            <a:pPr marL="0" indent="0">
              <a:buNone/>
            </a:pPr>
            <a:r>
              <a:rPr lang="en-US" sz="1800" dirty="0" err="1">
                <a:solidFill>
                  <a:schemeClr val="tx1">
                    <a:alpha val="99000"/>
                  </a:schemeClr>
                </a:solidFill>
                <a:effectLst/>
                <a:latin typeface="+mj-lt"/>
                <a:cs typeface="Segoe UI Light" pitchFamily="34" charset="0"/>
              </a:rPr>
              <a:t>DCPromo</a:t>
            </a:r>
            <a:endParaRPr lang="en-US" sz="1800" dirty="0">
              <a:solidFill>
                <a:schemeClr val="tx1">
                  <a:alpha val="99000"/>
                </a:schemeClr>
              </a:solidFill>
              <a:effectLst/>
              <a:latin typeface="+mj-lt"/>
              <a:cs typeface="Segoe UI Light" pitchFamily="34" charset="0"/>
            </a:endParaRPr>
          </a:p>
        </p:txBody>
      </p:sp>
      <p:sp>
        <p:nvSpPr>
          <p:cNvPr id="8" name="Rectangle 7"/>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9" name="Rectangle 8"/>
          <p:cNvSpPr/>
          <p:nvPr/>
        </p:nvSpPr>
        <p:spPr bwMode="auto">
          <a:xfrm>
            <a:off x="385729" y="4846279"/>
            <a:ext cx="11289309" cy="1569340"/>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0" name="Rectangle 9"/>
          <p:cNvSpPr/>
          <p:nvPr/>
        </p:nvSpPr>
        <p:spPr bwMode="auto">
          <a:xfrm>
            <a:off x="10105698" y="4846278"/>
            <a:ext cx="1569340" cy="1569340"/>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3" name="Content Placeholder 3"/>
          <p:cNvSpPr txBox="1">
            <a:spLocks/>
          </p:cNvSpPr>
          <p:nvPr/>
        </p:nvSpPr>
        <p:spPr>
          <a:xfrm>
            <a:off x="538128" y="3833609"/>
            <a:ext cx="11149012" cy="1052596"/>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accent2">
                    <a:alpha val="99000"/>
                  </a:schemeClr>
                </a:solidFill>
                <a:effectLst/>
                <a:latin typeface="Segoe UI Light" pitchFamily="34" charset="0"/>
              </a:rPr>
              <a:t>Create Separate Cloud Service for AD Members</a:t>
            </a:r>
          </a:p>
          <a:p>
            <a:pPr marL="0" indent="0">
              <a:buNone/>
            </a:pPr>
            <a:r>
              <a:rPr lang="en-US" sz="1800" dirty="0">
                <a:solidFill>
                  <a:schemeClr val="tx1">
                    <a:alpha val="99000"/>
                  </a:schemeClr>
                </a:solidFill>
                <a:effectLst/>
                <a:latin typeface="+mj-lt"/>
                <a:cs typeface="Segoe UI Light" pitchFamily="34" charset="0"/>
              </a:rPr>
              <a:t>Specify DNS at Deployment Level Using PowerShell for VMs (PS only)</a:t>
            </a:r>
          </a:p>
          <a:p>
            <a:pPr marL="0" indent="0">
              <a:buNone/>
            </a:pPr>
            <a:endParaRPr lang="en-US" sz="1800" dirty="0">
              <a:solidFill>
                <a:schemeClr val="tx1">
                  <a:alpha val="99000"/>
                </a:schemeClr>
              </a:solidFill>
              <a:effectLst/>
              <a:latin typeface="+mj-lt"/>
              <a:cs typeface="Segoe UI Light" pitchFamily="34" charset="0"/>
            </a:endParaRPr>
          </a:p>
        </p:txBody>
      </p:sp>
      <p:sp>
        <p:nvSpPr>
          <p:cNvPr id="14" name="Freeform 139"/>
          <p:cNvSpPr>
            <a:spLocks noEditPoints="1"/>
          </p:cNvSpPr>
          <p:nvPr/>
        </p:nvSpPr>
        <p:spPr bwMode="black">
          <a:xfrm>
            <a:off x="10327923" y="5305137"/>
            <a:ext cx="1124889" cy="764587"/>
          </a:xfrm>
          <a:custGeom>
            <a:avLst/>
            <a:gdLst>
              <a:gd name="T0" fmla="*/ 1232 w 3162"/>
              <a:gd name="T1" fmla="*/ 548 h 2150"/>
              <a:gd name="T2" fmla="*/ 1114 w 3162"/>
              <a:gd name="T3" fmla="*/ 859 h 2150"/>
              <a:gd name="T4" fmla="*/ 746 w 3162"/>
              <a:gd name="T5" fmla="*/ 895 h 2150"/>
              <a:gd name="T6" fmla="*/ 549 w 3162"/>
              <a:gd name="T7" fmla="*/ 925 h 2150"/>
              <a:gd name="T8" fmla="*/ 862 w 3162"/>
              <a:gd name="T9" fmla="*/ 348 h 2150"/>
              <a:gd name="T10" fmla="*/ 1240 w 3162"/>
              <a:gd name="T11" fmla="*/ 502 h 2150"/>
              <a:gd name="T12" fmla="*/ 725 w 3162"/>
              <a:gd name="T13" fmla="*/ 1177 h 2150"/>
              <a:gd name="T14" fmla="*/ 560 w 3162"/>
              <a:gd name="T15" fmla="*/ 929 h 2150"/>
              <a:gd name="T16" fmla="*/ 592 w 3162"/>
              <a:gd name="T17" fmla="*/ 942 h 2150"/>
              <a:gd name="T18" fmla="*/ 779 w 3162"/>
              <a:gd name="T19" fmla="*/ 1124 h 2150"/>
              <a:gd name="T20" fmla="*/ 1229 w 3162"/>
              <a:gd name="T21" fmla="*/ 555 h 2150"/>
              <a:gd name="T22" fmla="*/ 2213 w 3162"/>
              <a:gd name="T23" fmla="*/ 1670 h 2150"/>
              <a:gd name="T24" fmla="*/ 2168 w 3162"/>
              <a:gd name="T25" fmla="*/ 1483 h 2150"/>
              <a:gd name="T26" fmla="*/ 2454 w 3162"/>
              <a:gd name="T27" fmla="*/ 1382 h 2150"/>
              <a:gd name="T28" fmla="*/ 2658 w 3162"/>
              <a:gd name="T29" fmla="*/ 1554 h 2150"/>
              <a:gd name="T30" fmla="*/ 2367 w 3162"/>
              <a:gd name="T31" fmla="*/ 1746 h 2150"/>
              <a:gd name="T32" fmla="*/ 2609 w 3162"/>
              <a:gd name="T33" fmla="*/ 1544 h 2150"/>
              <a:gd name="T34" fmla="*/ 2301 w 3162"/>
              <a:gd name="T35" fmla="*/ 1388 h 2150"/>
              <a:gd name="T36" fmla="*/ 2293 w 3162"/>
              <a:gd name="T37" fmla="*/ 1645 h 2150"/>
              <a:gd name="T38" fmla="*/ 2456 w 3162"/>
              <a:gd name="T39" fmla="*/ 1656 h 2150"/>
              <a:gd name="T40" fmla="*/ 2490 w 3162"/>
              <a:gd name="T41" fmla="*/ 1720 h 2150"/>
              <a:gd name="T42" fmla="*/ 2538 w 3162"/>
              <a:gd name="T43" fmla="*/ 1520 h 2150"/>
              <a:gd name="T44" fmla="*/ 2229 w 3162"/>
              <a:gd name="T45" fmla="*/ 1507 h 2150"/>
              <a:gd name="T46" fmla="*/ 2175 w 3162"/>
              <a:gd name="T47" fmla="*/ 1470 h 2150"/>
              <a:gd name="T48" fmla="*/ 3161 w 3162"/>
              <a:gd name="T49" fmla="*/ 1198 h 2150"/>
              <a:gd name="T50" fmla="*/ 2691 w 3162"/>
              <a:gd name="T51" fmla="*/ 1251 h 2150"/>
              <a:gd name="T52" fmla="*/ 2744 w 3162"/>
              <a:gd name="T53" fmla="*/ 1098 h 2150"/>
              <a:gd name="T54" fmla="*/ 2784 w 3162"/>
              <a:gd name="T55" fmla="*/ 1091 h 2150"/>
              <a:gd name="T56" fmla="*/ 2784 w 3162"/>
              <a:gd name="T57" fmla="*/ 1091 h 2150"/>
              <a:gd name="T58" fmla="*/ 2677 w 3162"/>
              <a:gd name="T59" fmla="*/ 1503 h 2150"/>
              <a:gd name="T60" fmla="*/ 3081 w 3162"/>
              <a:gd name="T61" fmla="*/ 1322 h 2150"/>
              <a:gd name="T62" fmla="*/ 779 w 3162"/>
              <a:gd name="T63" fmla="*/ 1123 h 2150"/>
              <a:gd name="T64" fmla="*/ 600 w 3162"/>
              <a:gd name="T65" fmla="*/ 1445 h 2150"/>
              <a:gd name="T66" fmla="*/ 594 w 3162"/>
              <a:gd name="T67" fmla="*/ 1563 h 2150"/>
              <a:gd name="T68" fmla="*/ 779 w 3162"/>
              <a:gd name="T69" fmla="*/ 1123 h 2150"/>
              <a:gd name="T70" fmla="*/ 394 w 3162"/>
              <a:gd name="T71" fmla="*/ 1456 h 2150"/>
              <a:gd name="T72" fmla="*/ 394 w 3162"/>
              <a:gd name="T73" fmla="*/ 1456 h 2150"/>
              <a:gd name="T74" fmla="*/ 730 w 3162"/>
              <a:gd name="T75" fmla="*/ 1147 h 2150"/>
              <a:gd name="T76" fmla="*/ 730 w 3162"/>
              <a:gd name="T77" fmla="*/ 1147 h 2150"/>
              <a:gd name="T78" fmla="*/ 2090 w 3162"/>
              <a:gd name="T79" fmla="*/ 1387 h 2150"/>
              <a:gd name="T80" fmla="*/ 1909 w 3162"/>
              <a:gd name="T81" fmla="*/ 1116 h 2150"/>
              <a:gd name="T82" fmla="*/ 1360 w 3162"/>
              <a:gd name="T83" fmla="*/ 1038 h 2150"/>
              <a:gd name="T84" fmla="*/ 1643 w 3162"/>
              <a:gd name="T85" fmla="*/ 608 h 2150"/>
              <a:gd name="T86" fmla="*/ 1700 w 3162"/>
              <a:gd name="T87" fmla="*/ 181 h 2150"/>
              <a:gd name="T88" fmla="*/ 2216 w 3162"/>
              <a:gd name="T89" fmla="*/ 631 h 2150"/>
              <a:gd name="T90" fmla="*/ 2245 w 3162"/>
              <a:gd name="T91" fmla="*/ 712 h 2150"/>
              <a:gd name="T92" fmla="*/ 2066 w 3162"/>
              <a:gd name="T93" fmla="*/ 1368 h 2150"/>
              <a:gd name="T94" fmla="*/ 1437 w 3162"/>
              <a:gd name="T95" fmla="*/ 1081 h 2150"/>
              <a:gd name="T96" fmla="*/ 1925 w 3162"/>
              <a:gd name="T97" fmla="*/ 1306 h 2150"/>
              <a:gd name="T98" fmla="*/ 1949 w 3162"/>
              <a:gd name="T99" fmla="*/ 1312 h 2150"/>
              <a:gd name="T100" fmla="*/ 1733 w 3162"/>
              <a:gd name="T101" fmla="*/ 1818 h 2150"/>
              <a:gd name="T102" fmla="*/ 1651 w 3162"/>
              <a:gd name="T103" fmla="*/ 1364 h 2150"/>
              <a:gd name="T104" fmla="*/ 1962 w 3162"/>
              <a:gd name="T105" fmla="*/ 1484 h 2150"/>
              <a:gd name="T106" fmla="*/ 1934 w 3162"/>
              <a:gd name="T107" fmla="*/ 1843 h 2150"/>
              <a:gd name="T108" fmla="*/ 2150 w 3162"/>
              <a:gd name="T109" fmla="*/ 1690 h 2150"/>
              <a:gd name="T110" fmla="*/ 1978 w 3162"/>
              <a:gd name="T111" fmla="*/ 1496 h 2150"/>
              <a:gd name="T112" fmla="*/ 893 w 3162"/>
              <a:gd name="T113" fmla="*/ 1047 h 2150"/>
              <a:gd name="T114" fmla="*/ 1229 w 3162"/>
              <a:gd name="T115" fmla="*/ 1432 h 2150"/>
              <a:gd name="T116" fmla="*/ 1097 w 3162"/>
              <a:gd name="T117" fmla="*/ 1406 h 2150"/>
              <a:gd name="T118" fmla="*/ 693 w 3162"/>
              <a:gd name="T119" fmla="*/ 1380 h 2150"/>
              <a:gd name="T120" fmla="*/ 785 w 3162"/>
              <a:gd name="T121" fmla="*/ 1842 h 2150"/>
              <a:gd name="T122" fmla="*/ 1229 w 3162"/>
              <a:gd name="T123" fmla="*/ 1990 h 2150"/>
              <a:gd name="T124" fmla="*/ 1520 w 3162"/>
              <a:gd name="T125" fmla="*/ 1266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62" h="2150">
                <a:moveTo>
                  <a:pt x="762" y="1139"/>
                </a:moveTo>
                <a:cubicBezTo>
                  <a:pt x="766" y="1135"/>
                  <a:pt x="770" y="1131"/>
                  <a:pt x="775" y="1127"/>
                </a:cubicBezTo>
                <a:cubicBezTo>
                  <a:pt x="774" y="1127"/>
                  <a:pt x="774" y="1127"/>
                  <a:pt x="774" y="1128"/>
                </a:cubicBezTo>
                <a:cubicBezTo>
                  <a:pt x="770" y="1131"/>
                  <a:pt x="766" y="1135"/>
                  <a:pt x="762" y="1139"/>
                </a:cubicBezTo>
                <a:close/>
                <a:moveTo>
                  <a:pt x="1275" y="447"/>
                </a:moveTo>
                <a:cubicBezTo>
                  <a:pt x="1258" y="479"/>
                  <a:pt x="1243" y="513"/>
                  <a:pt x="1232" y="548"/>
                </a:cubicBezTo>
                <a:cubicBezTo>
                  <a:pt x="1232" y="548"/>
                  <a:pt x="1232" y="548"/>
                  <a:pt x="1232" y="548"/>
                </a:cubicBezTo>
                <a:cubicBezTo>
                  <a:pt x="1108" y="636"/>
                  <a:pt x="1108" y="636"/>
                  <a:pt x="1108" y="636"/>
                </a:cubicBezTo>
                <a:cubicBezTo>
                  <a:pt x="1145" y="696"/>
                  <a:pt x="1150" y="767"/>
                  <a:pt x="1127" y="830"/>
                </a:cubicBezTo>
                <a:cubicBezTo>
                  <a:pt x="1196" y="861"/>
                  <a:pt x="1196" y="861"/>
                  <a:pt x="1196" y="861"/>
                </a:cubicBezTo>
                <a:cubicBezTo>
                  <a:pt x="1197" y="873"/>
                  <a:pt x="1199" y="886"/>
                  <a:pt x="1201" y="899"/>
                </a:cubicBezTo>
                <a:cubicBezTo>
                  <a:pt x="1114" y="859"/>
                  <a:pt x="1114" y="859"/>
                  <a:pt x="1114" y="859"/>
                </a:cubicBezTo>
                <a:cubicBezTo>
                  <a:pt x="1098" y="888"/>
                  <a:pt x="1076" y="914"/>
                  <a:pt x="1048" y="934"/>
                </a:cubicBezTo>
                <a:cubicBezTo>
                  <a:pt x="1019" y="954"/>
                  <a:pt x="988" y="967"/>
                  <a:pt x="956" y="972"/>
                </a:cubicBezTo>
                <a:cubicBezTo>
                  <a:pt x="960" y="1019"/>
                  <a:pt x="960" y="1019"/>
                  <a:pt x="960" y="1019"/>
                </a:cubicBezTo>
                <a:cubicBezTo>
                  <a:pt x="950" y="1022"/>
                  <a:pt x="939" y="1026"/>
                  <a:pt x="929" y="1031"/>
                </a:cubicBezTo>
                <a:cubicBezTo>
                  <a:pt x="923" y="975"/>
                  <a:pt x="923" y="975"/>
                  <a:pt x="923" y="975"/>
                </a:cubicBezTo>
                <a:cubicBezTo>
                  <a:pt x="857" y="977"/>
                  <a:pt x="791" y="949"/>
                  <a:pt x="746" y="895"/>
                </a:cubicBezTo>
                <a:cubicBezTo>
                  <a:pt x="642" y="969"/>
                  <a:pt x="642" y="969"/>
                  <a:pt x="642" y="969"/>
                </a:cubicBezTo>
                <a:cubicBezTo>
                  <a:pt x="632" y="963"/>
                  <a:pt x="622" y="957"/>
                  <a:pt x="612" y="951"/>
                </a:cubicBezTo>
                <a:cubicBezTo>
                  <a:pt x="727" y="869"/>
                  <a:pt x="727" y="869"/>
                  <a:pt x="727" y="869"/>
                </a:cubicBezTo>
                <a:cubicBezTo>
                  <a:pt x="690" y="809"/>
                  <a:pt x="685" y="737"/>
                  <a:pt x="708" y="675"/>
                </a:cubicBezTo>
                <a:cubicBezTo>
                  <a:pt x="540" y="598"/>
                  <a:pt x="540" y="598"/>
                  <a:pt x="540" y="598"/>
                </a:cubicBezTo>
                <a:cubicBezTo>
                  <a:pt x="498" y="702"/>
                  <a:pt x="499" y="821"/>
                  <a:pt x="549" y="925"/>
                </a:cubicBezTo>
                <a:cubicBezTo>
                  <a:pt x="524" y="918"/>
                  <a:pt x="500" y="913"/>
                  <a:pt x="476" y="910"/>
                </a:cubicBezTo>
                <a:cubicBezTo>
                  <a:pt x="454" y="849"/>
                  <a:pt x="444" y="782"/>
                  <a:pt x="450" y="713"/>
                </a:cubicBezTo>
                <a:cubicBezTo>
                  <a:pt x="471" y="455"/>
                  <a:pt x="698" y="263"/>
                  <a:pt x="957" y="284"/>
                </a:cubicBezTo>
                <a:cubicBezTo>
                  <a:pt x="1085" y="295"/>
                  <a:pt x="1197" y="356"/>
                  <a:pt x="1275" y="447"/>
                </a:cubicBezTo>
                <a:close/>
                <a:moveTo>
                  <a:pt x="880" y="532"/>
                </a:moveTo>
                <a:cubicBezTo>
                  <a:pt x="862" y="348"/>
                  <a:pt x="862" y="348"/>
                  <a:pt x="862" y="348"/>
                </a:cubicBezTo>
                <a:cubicBezTo>
                  <a:pt x="799" y="356"/>
                  <a:pt x="736" y="380"/>
                  <a:pt x="681" y="420"/>
                </a:cubicBezTo>
                <a:cubicBezTo>
                  <a:pt x="625" y="460"/>
                  <a:pt x="582" y="511"/>
                  <a:pt x="553" y="569"/>
                </a:cubicBezTo>
                <a:cubicBezTo>
                  <a:pt x="722" y="645"/>
                  <a:pt x="722" y="645"/>
                  <a:pt x="722" y="645"/>
                </a:cubicBezTo>
                <a:cubicBezTo>
                  <a:pt x="737" y="617"/>
                  <a:pt x="760" y="591"/>
                  <a:pt x="788" y="570"/>
                </a:cubicBezTo>
                <a:cubicBezTo>
                  <a:pt x="816" y="550"/>
                  <a:pt x="848" y="537"/>
                  <a:pt x="880" y="532"/>
                </a:cubicBezTo>
                <a:close/>
                <a:moveTo>
                  <a:pt x="1240" y="502"/>
                </a:moveTo>
                <a:cubicBezTo>
                  <a:pt x="1155" y="392"/>
                  <a:pt x="1025" y="338"/>
                  <a:pt x="895" y="345"/>
                </a:cubicBezTo>
                <a:cubicBezTo>
                  <a:pt x="912" y="529"/>
                  <a:pt x="912" y="529"/>
                  <a:pt x="912" y="529"/>
                </a:cubicBezTo>
                <a:cubicBezTo>
                  <a:pt x="979" y="527"/>
                  <a:pt x="1045" y="555"/>
                  <a:pt x="1090" y="610"/>
                </a:cubicBezTo>
                <a:lnTo>
                  <a:pt x="1240" y="502"/>
                </a:lnTo>
                <a:close/>
                <a:moveTo>
                  <a:pt x="741" y="1160"/>
                </a:moveTo>
                <a:cubicBezTo>
                  <a:pt x="735" y="1166"/>
                  <a:pt x="730" y="1172"/>
                  <a:pt x="725" y="1177"/>
                </a:cubicBezTo>
                <a:cubicBezTo>
                  <a:pt x="730" y="1172"/>
                  <a:pt x="735" y="1166"/>
                  <a:pt x="741" y="1160"/>
                </a:cubicBezTo>
                <a:close/>
                <a:moveTo>
                  <a:pt x="742" y="1158"/>
                </a:moveTo>
                <a:cubicBezTo>
                  <a:pt x="747" y="1153"/>
                  <a:pt x="752" y="1148"/>
                  <a:pt x="757" y="1143"/>
                </a:cubicBezTo>
                <a:cubicBezTo>
                  <a:pt x="752" y="1148"/>
                  <a:pt x="747" y="1153"/>
                  <a:pt x="742" y="1158"/>
                </a:cubicBezTo>
                <a:close/>
                <a:moveTo>
                  <a:pt x="549" y="926"/>
                </a:moveTo>
                <a:cubicBezTo>
                  <a:pt x="553" y="927"/>
                  <a:pt x="557" y="928"/>
                  <a:pt x="560" y="929"/>
                </a:cubicBezTo>
                <a:cubicBezTo>
                  <a:pt x="557" y="928"/>
                  <a:pt x="553" y="927"/>
                  <a:pt x="549" y="925"/>
                </a:cubicBezTo>
                <a:cubicBezTo>
                  <a:pt x="549" y="925"/>
                  <a:pt x="549" y="925"/>
                  <a:pt x="549" y="926"/>
                </a:cubicBezTo>
                <a:close/>
                <a:moveTo>
                  <a:pt x="592" y="942"/>
                </a:moveTo>
                <a:cubicBezTo>
                  <a:pt x="599" y="945"/>
                  <a:pt x="605" y="948"/>
                  <a:pt x="611" y="951"/>
                </a:cubicBezTo>
                <a:cubicBezTo>
                  <a:pt x="612" y="951"/>
                  <a:pt x="612" y="951"/>
                  <a:pt x="612" y="951"/>
                </a:cubicBezTo>
                <a:cubicBezTo>
                  <a:pt x="605" y="948"/>
                  <a:pt x="599" y="945"/>
                  <a:pt x="592" y="942"/>
                </a:cubicBezTo>
                <a:close/>
                <a:moveTo>
                  <a:pt x="642" y="969"/>
                </a:moveTo>
                <a:cubicBezTo>
                  <a:pt x="644" y="970"/>
                  <a:pt x="646" y="972"/>
                  <a:pt x="648" y="973"/>
                </a:cubicBezTo>
                <a:cubicBezTo>
                  <a:pt x="646" y="971"/>
                  <a:pt x="644" y="970"/>
                  <a:pt x="642" y="969"/>
                </a:cubicBezTo>
                <a:close/>
                <a:moveTo>
                  <a:pt x="775" y="1127"/>
                </a:moveTo>
                <a:cubicBezTo>
                  <a:pt x="777" y="1125"/>
                  <a:pt x="779" y="1124"/>
                  <a:pt x="781" y="1122"/>
                </a:cubicBezTo>
                <a:cubicBezTo>
                  <a:pt x="780" y="1122"/>
                  <a:pt x="779" y="1123"/>
                  <a:pt x="779" y="1124"/>
                </a:cubicBezTo>
                <a:cubicBezTo>
                  <a:pt x="777" y="1125"/>
                  <a:pt x="776" y="1126"/>
                  <a:pt x="775" y="1127"/>
                </a:cubicBezTo>
                <a:close/>
                <a:moveTo>
                  <a:pt x="960" y="1019"/>
                </a:moveTo>
                <a:cubicBezTo>
                  <a:pt x="967" y="1016"/>
                  <a:pt x="974" y="1014"/>
                  <a:pt x="982" y="1012"/>
                </a:cubicBezTo>
                <a:cubicBezTo>
                  <a:pt x="974" y="1014"/>
                  <a:pt x="967" y="1016"/>
                  <a:pt x="960" y="1019"/>
                </a:cubicBezTo>
                <a:close/>
                <a:moveTo>
                  <a:pt x="1220" y="583"/>
                </a:moveTo>
                <a:cubicBezTo>
                  <a:pt x="1223" y="574"/>
                  <a:pt x="1226" y="564"/>
                  <a:pt x="1229" y="555"/>
                </a:cubicBezTo>
                <a:cubicBezTo>
                  <a:pt x="1226" y="564"/>
                  <a:pt x="1223" y="574"/>
                  <a:pt x="1220" y="583"/>
                </a:cubicBezTo>
                <a:close/>
                <a:moveTo>
                  <a:pt x="2658" y="1554"/>
                </a:moveTo>
                <a:cubicBezTo>
                  <a:pt x="2648" y="1634"/>
                  <a:pt x="2604" y="1709"/>
                  <a:pt x="2530" y="1755"/>
                </a:cubicBezTo>
                <a:cubicBezTo>
                  <a:pt x="2425" y="1820"/>
                  <a:pt x="2294" y="1807"/>
                  <a:pt x="2205" y="1732"/>
                </a:cubicBezTo>
                <a:cubicBezTo>
                  <a:pt x="2209" y="1711"/>
                  <a:pt x="2212" y="1689"/>
                  <a:pt x="2213" y="1667"/>
                </a:cubicBezTo>
                <a:cubicBezTo>
                  <a:pt x="2213" y="1668"/>
                  <a:pt x="2213" y="1669"/>
                  <a:pt x="2213" y="1670"/>
                </a:cubicBezTo>
                <a:cubicBezTo>
                  <a:pt x="2224" y="1682"/>
                  <a:pt x="2236" y="1694"/>
                  <a:pt x="2249" y="1703"/>
                </a:cubicBezTo>
                <a:cubicBezTo>
                  <a:pt x="2290" y="1643"/>
                  <a:pt x="2290" y="1643"/>
                  <a:pt x="2290" y="1643"/>
                </a:cubicBezTo>
                <a:cubicBezTo>
                  <a:pt x="2252" y="1614"/>
                  <a:pt x="2227" y="1568"/>
                  <a:pt x="2228" y="1517"/>
                </a:cubicBezTo>
                <a:cubicBezTo>
                  <a:pt x="2183" y="1514"/>
                  <a:pt x="2183" y="1514"/>
                  <a:pt x="2183" y="1514"/>
                </a:cubicBezTo>
                <a:cubicBezTo>
                  <a:pt x="2184" y="1516"/>
                  <a:pt x="2185" y="1518"/>
                  <a:pt x="2186" y="1520"/>
                </a:cubicBezTo>
                <a:cubicBezTo>
                  <a:pt x="2181" y="1507"/>
                  <a:pt x="2175" y="1495"/>
                  <a:pt x="2168" y="1483"/>
                </a:cubicBezTo>
                <a:cubicBezTo>
                  <a:pt x="2171" y="1488"/>
                  <a:pt x="2173" y="1492"/>
                  <a:pt x="2175" y="1497"/>
                </a:cubicBezTo>
                <a:cubicBezTo>
                  <a:pt x="2230" y="1501"/>
                  <a:pt x="2230" y="1501"/>
                  <a:pt x="2230" y="1501"/>
                </a:cubicBezTo>
                <a:cubicBezTo>
                  <a:pt x="2233" y="1477"/>
                  <a:pt x="2241" y="1455"/>
                  <a:pt x="2253" y="1436"/>
                </a:cubicBezTo>
                <a:cubicBezTo>
                  <a:pt x="2293" y="1416"/>
                  <a:pt x="2330" y="1393"/>
                  <a:pt x="2365" y="1366"/>
                </a:cubicBezTo>
                <a:cubicBezTo>
                  <a:pt x="2374" y="1365"/>
                  <a:pt x="2384" y="1365"/>
                  <a:pt x="2394" y="1365"/>
                </a:cubicBezTo>
                <a:cubicBezTo>
                  <a:pt x="2416" y="1367"/>
                  <a:pt x="2436" y="1373"/>
                  <a:pt x="2454" y="1382"/>
                </a:cubicBezTo>
                <a:cubicBezTo>
                  <a:pt x="2454" y="1382"/>
                  <a:pt x="2453" y="1381"/>
                  <a:pt x="2453" y="1380"/>
                </a:cubicBezTo>
                <a:cubicBezTo>
                  <a:pt x="2473" y="1418"/>
                  <a:pt x="2500" y="1451"/>
                  <a:pt x="2532" y="1480"/>
                </a:cubicBezTo>
                <a:cubicBezTo>
                  <a:pt x="2536" y="1493"/>
                  <a:pt x="2538" y="1508"/>
                  <a:pt x="2538" y="1523"/>
                </a:cubicBezTo>
                <a:cubicBezTo>
                  <a:pt x="2599" y="1527"/>
                  <a:pt x="2599" y="1527"/>
                  <a:pt x="2599" y="1527"/>
                </a:cubicBezTo>
                <a:cubicBezTo>
                  <a:pt x="2599" y="1527"/>
                  <a:pt x="2599" y="1527"/>
                  <a:pt x="2599" y="1527"/>
                </a:cubicBezTo>
                <a:cubicBezTo>
                  <a:pt x="2618" y="1538"/>
                  <a:pt x="2638" y="1547"/>
                  <a:pt x="2658" y="1554"/>
                </a:cubicBezTo>
                <a:close/>
                <a:moveTo>
                  <a:pt x="2475" y="1727"/>
                </a:moveTo>
                <a:cubicBezTo>
                  <a:pt x="2443" y="1662"/>
                  <a:pt x="2443" y="1662"/>
                  <a:pt x="2443" y="1662"/>
                </a:cubicBezTo>
                <a:cubicBezTo>
                  <a:pt x="2422" y="1671"/>
                  <a:pt x="2397" y="1676"/>
                  <a:pt x="2372" y="1674"/>
                </a:cubicBezTo>
                <a:cubicBezTo>
                  <a:pt x="2347" y="1672"/>
                  <a:pt x="2323" y="1664"/>
                  <a:pt x="2303" y="1652"/>
                </a:cubicBezTo>
                <a:cubicBezTo>
                  <a:pt x="2262" y="1712"/>
                  <a:pt x="2262" y="1712"/>
                  <a:pt x="2262" y="1712"/>
                </a:cubicBezTo>
                <a:cubicBezTo>
                  <a:pt x="2293" y="1732"/>
                  <a:pt x="2328" y="1744"/>
                  <a:pt x="2367" y="1746"/>
                </a:cubicBezTo>
                <a:cubicBezTo>
                  <a:pt x="2405" y="1749"/>
                  <a:pt x="2442" y="1742"/>
                  <a:pt x="2475" y="1727"/>
                </a:cubicBezTo>
                <a:close/>
                <a:moveTo>
                  <a:pt x="2609" y="1544"/>
                </a:moveTo>
                <a:cubicBezTo>
                  <a:pt x="2536" y="1539"/>
                  <a:pt x="2536" y="1539"/>
                  <a:pt x="2536" y="1539"/>
                </a:cubicBezTo>
                <a:cubicBezTo>
                  <a:pt x="2530" y="1589"/>
                  <a:pt x="2500" y="1632"/>
                  <a:pt x="2458" y="1655"/>
                </a:cubicBezTo>
                <a:cubicBezTo>
                  <a:pt x="2490" y="1720"/>
                  <a:pt x="2490" y="1720"/>
                  <a:pt x="2490" y="1720"/>
                </a:cubicBezTo>
                <a:cubicBezTo>
                  <a:pt x="2554" y="1686"/>
                  <a:pt x="2601" y="1621"/>
                  <a:pt x="2609" y="1544"/>
                </a:cubicBezTo>
                <a:close/>
                <a:moveTo>
                  <a:pt x="2278" y="1319"/>
                </a:moveTo>
                <a:cubicBezTo>
                  <a:pt x="2278" y="1319"/>
                  <a:pt x="2278" y="1319"/>
                  <a:pt x="2278" y="1319"/>
                </a:cubicBezTo>
                <a:moveTo>
                  <a:pt x="2268" y="1324"/>
                </a:moveTo>
                <a:cubicBezTo>
                  <a:pt x="2268" y="1324"/>
                  <a:pt x="2268" y="1324"/>
                  <a:pt x="2268" y="1324"/>
                </a:cubicBezTo>
                <a:moveTo>
                  <a:pt x="2301" y="1388"/>
                </a:moveTo>
                <a:cubicBezTo>
                  <a:pt x="2301" y="1388"/>
                  <a:pt x="2301" y="1388"/>
                  <a:pt x="2301" y="1388"/>
                </a:cubicBezTo>
                <a:moveTo>
                  <a:pt x="2312" y="1382"/>
                </a:moveTo>
                <a:cubicBezTo>
                  <a:pt x="2312" y="1382"/>
                  <a:pt x="2312" y="1382"/>
                  <a:pt x="2312" y="1382"/>
                </a:cubicBezTo>
                <a:moveTo>
                  <a:pt x="2303" y="1652"/>
                </a:moveTo>
                <a:cubicBezTo>
                  <a:pt x="2303" y="1652"/>
                  <a:pt x="2303" y="1652"/>
                  <a:pt x="2303" y="1652"/>
                </a:cubicBezTo>
                <a:moveTo>
                  <a:pt x="2293" y="1645"/>
                </a:moveTo>
                <a:cubicBezTo>
                  <a:pt x="2293" y="1645"/>
                  <a:pt x="2293" y="1645"/>
                  <a:pt x="2293" y="1645"/>
                </a:cubicBezTo>
                <a:moveTo>
                  <a:pt x="2256" y="1707"/>
                </a:moveTo>
                <a:cubicBezTo>
                  <a:pt x="2256" y="1707"/>
                  <a:pt x="2256" y="1707"/>
                  <a:pt x="2256" y="1707"/>
                </a:cubicBezTo>
                <a:moveTo>
                  <a:pt x="2266" y="1713"/>
                </a:moveTo>
                <a:cubicBezTo>
                  <a:pt x="2266" y="1713"/>
                  <a:pt x="2266" y="1713"/>
                  <a:pt x="2266" y="1713"/>
                </a:cubicBezTo>
                <a:moveTo>
                  <a:pt x="2456" y="1656"/>
                </a:moveTo>
                <a:cubicBezTo>
                  <a:pt x="2456" y="1656"/>
                  <a:pt x="2456" y="1656"/>
                  <a:pt x="2456" y="1656"/>
                </a:cubicBezTo>
                <a:moveTo>
                  <a:pt x="2446" y="1661"/>
                </a:moveTo>
                <a:cubicBezTo>
                  <a:pt x="2446" y="1661"/>
                  <a:pt x="2446" y="1661"/>
                  <a:pt x="2446" y="1661"/>
                </a:cubicBezTo>
                <a:moveTo>
                  <a:pt x="2479" y="1725"/>
                </a:moveTo>
                <a:cubicBezTo>
                  <a:pt x="2479" y="1725"/>
                  <a:pt x="2479" y="1725"/>
                  <a:pt x="2479" y="1725"/>
                </a:cubicBezTo>
                <a:moveTo>
                  <a:pt x="2490" y="1720"/>
                </a:moveTo>
                <a:cubicBezTo>
                  <a:pt x="2490" y="1720"/>
                  <a:pt x="2490" y="1720"/>
                  <a:pt x="2490" y="1720"/>
                </a:cubicBezTo>
                <a:moveTo>
                  <a:pt x="2610" y="1536"/>
                </a:moveTo>
                <a:cubicBezTo>
                  <a:pt x="2610" y="1536"/>
                  <a:pt x="2610" y="1536"/>
                  <a:pt x="2610" y="1536"/>
                </a:cubicBezTo>
                <a:moveTo>
                  <a:pt x="2610" y="1524"/>
                </a:moveTo>
                <a:cubicBezTo>
                  <a:pt x="2610" y="1524"/>
                  <a:pt x="2610" y="1524"/>
                  <a:pt x="2610" y="1524"/>
                </a:cubicBezTo>
                <a:moveTo>
                  <a:pt x="2538" y="1520"/>
                </a:moveTo>
                <a:cubicBezTo>
                  <a:pt x="2538" y="1520"/>
                  <a:pt x="2538" y="1520"/>
                  <a:pt x="2538" y="1520"/>
                </a:cubicBezTo>
                <a:moveTo>
                  <a:pt x="2538" y="1532"/>
                </a:moveTo>
                <a:cubicBezTo>
                  <a:pt x="2538" y="1532"/>
                  <a:pt x="2538" y="1532"/>
                  <a:pt x="2538" y="1532"/>
                </a:cubicBezTo>
                <a:moveTo>
                  <a:pt x="2229" y="1519"/>
                </a:moveTo>
                <a:cubicBezTo>
                  <a:pt x="2229" y="1519"/>
                  <a:pt x="2229" y="1519"/>
                  <a:pt x="2229" y="1519"/>
                </a:cubicBezTo>
                <a:moveTo>
                  <a:pt x="2229" y="1507"/>
                </a:moveTo>
                <a:cubicBezTo>
                  <a:pt x="2229" y="1507"/>
                  <a:pt x="2229" y="1507"/>
                  <a:pt x="2229" y="1507"/>
                </a:cubicBezTo>
                <a:moveTo>
                  <a:pt x="2158" y="1503"/>
                </a:moveTo>
                <a:cubicBezTo>
                  <a:pt x="2158" y="1503"/>
                  <a:pt x="2158" y="1503"/>
                  <a:pt x="2158" y="1503"/>
                </a:cubicBezTo>
                <a:moveTo>
                  <a:pt x="2157" y="1515"/>
                </a:moveTo>
                <a:cubicBezTo>
                  <a:pt x="2157" y="1515"/>
                  <a:pt x="2157" y="1515"/>
                  <a:pt x="2157" y="1515"/>
                </a:cubicBezTo>
                <a:moveTo>
                  <a:pt x="2198" y="1462"/>
                </a:moveTo>
                <a:cubicBezTo>
                  <a:pt x="2190" y="1465"/>
                  <a:pt x="2182" y="1468"/>
                  <a:pt x="2175" y="1470"/>
                </a:cubicBezTo>
                <a:cubicBezTo>
                  <a:pt x="2182" y="1468"/>
                  <a:pt x="2190" y="1465"/>
                  <a:pt x="2198" y="1462"/>
                </a:cubicBezTo>
                <a:close/>
                <a:moveTo>
                  <a:pt x="2424" y="1315"/>
                </a:moveTo>
                <a:cubicBezTo>
                  <a:pt x="2425" y="1314"/>
                  <a:pt x="2426" y="1313"/>
                  <a:pt x="2427" y="1312"/>
                </a:cubicBezTo>
                <a:cubicBezTo>
                  <a:pt x="2425" y="1315"/>
                  <a:pt x="2423" y="1317"/>
                  <a:pt x="2421" y="1319"/>
                </a:cubicBezTo>
                <a:cubicBezTo>
                  <a:pt x="2422" y="1318"/>
                  <a:pt x="2423" y="1317"/>
                  <a:pt x="2424" y="1315"/>
                </a:cubicBezTo>
                <a:close/>
                <a:moveTo>
                  <a:pt x="3161" y="1198"/>
                </a:moveTo>
                <a:cubicBezTo>
                  <a:pt x="3161" y="1407"/>
                  <a:pt x="2991" y="1576"/>
                  <a:pt x="2782" y="1575"/>
                </a:cubicBezTo>
                <a:cubicBezTo>
                  <a:pt x="2615" y="1575"/>
                  <a:pt x="2474" y="1466"/>
                  <a:pt x="2424" y="1315"/>
                </a:cubicBezTo>
                <a:cubicBezTo>
                  <a:pt x="2440" y="1300"/>
                  <a:pt x="2456" y="1284"/>
                  <a:pt x="2470" y="1267"/>
                </a:cubicBezTo>
                <a:cubicBezTo>
                  <a:pt x="2470" y="1268"/>
                  <a:pt x="2469" y="1269"/>
                  <a:pt x="2469" y="1270"/>
                </a:cubicBezTo>
                <a:cubicBezTo>
                  <a:pt x="2479" y="1314"/>
                  <a:pt x="2499" y="1356"/>
                  <a:pt x="2526" y="1393"/>
                </a:cubicBezTo>
                <a:cubicBezTo>
                  <a:pt x="2691" y="1251"/>
                  <a:pt x="2691" y="1251"/>
                  <a:pt x="2691" y="1251"/>
                </a:cubicBezTo>
                <a:cubicBezTo>
                  <a:pt x="2679" y="1230"/>
                  <a:pt x="2674" y="1206"/>
                  <a:pt x="2678" y="1182"/>
                </a:cubicBezTo>
                <a:cubicBezTo>
                  <a:pt x="2560" y="1141"/>
                  <a:pt x="2560" y="1141"/>
                  <a:pt x="2560" y="1141"/>
                </a:cubicBezTo>
                <a:cubicBezTo>
                  <a:pt x="2567" y="1128"/>
                  <a:pt x="2574" y="1115"/>
                  <a:pt x="2580" y="1102"/>
                </a:cubicBezTo>
                <a:cubicBezTo>
                  <a:pt x="2580" y="1103"/>
                  <a:pt x="2579" y="1104"/>
                  <a:pt x="2579" y="1105"/>
                </a:cubicBezTo>
                <a:cubicBezTo>
                  <a:pt x="2691" y="1144"/>
                  <a:pt x="2691" y="1144"/>
                  <a:pt x="2691" y="1144"/>
                </a:cubicBezTo>
                <a:cubicBezTo>
                  <a:pt x="2703" y="1123"/>
                  <a:pt x="2722" y="1107"/>
                  <a:pt x="2744" y="1098"/>
                </a:cubicBezTo>
                <a:cubicBezTo>
                  <a:pt x="2703" y="884"/>
                  <a:pt x="2703" y="884"/>
                  <a:pt x="2703" y="884"/>
                </a:cubicBezTo>
                <a:cubicBezTo>
                  <a:pt x="2682" y="890"/>
                  <a:pt x="2662" y="897"/>
                  <a:pt x="2642" y="907"/>
                </a:cubicBezTo>
                <a:cubicBezTo>
                  <a:pt x="2646" y="886"/>
                  <a:pt x="2649" y="865"/>
                  <a:pt x="2650" y="844"/>
                </a:cubicBezTo>
                <a:cubicBezTo>
                  <a:pt x="2692" y="828"/>
                  <a:pt x="2737" y="819"/>
                  <a:pt x="2784" y="819"/>
                </a:cubicBezTo>
                <a:cubicBezTo>
                  <a:pt x="2993" y="820"/>
                  <a:pt x="3162" y="989"/>
                  <a:pt x="3161" y="1198"/>
                </a:cubicBezTo>
                <a:close/>
                <a:moveTo>
                  <a:pt x="2784" y="1091"/>
                </a:moveTo>
                <a:cubicBezTo>
                  <a:pt x="2795" y="1091"/>
                  <a:pt x="2807" y="1092"/>
                  <a:pt x="2818" y="1096"/>
                </a:cubicBezTo>
                <a:cubicBezTo>
                  <a:pt x="2830" y="1100"/>
                  <a:pt x="2840" y="1106"/>
                  <a:pt x="2850" y="1114"/>
                </a:cubicBezTo>
                <a:cubicBezTo>
                  <a:pt x="3014" y="971"/>
                  <a:pt x="3014" y="971"/>
                  <a:pt x="3014" y="971"/>
                </a:cubicBezTo>
                <a:cubicBezTo>
                  <a:pt x="2980" y="937"/>
                  <a:pt x="2938" y="909"/>
                  <a:pt x="2889" y="892"/>
                </a:cubicBezTo>
                <a:cubicBezTo>
                  <a:pt x="2841" y="875"/>
                  <a:pt x="2791" y="871"/>
                  <a:pt x="2743" y="877"/>
                </a:cubicBezTo>
                <a:lnTo>
                  <a:pt x="2784" y="1091"/>
                </a:lnTo>
                <a:close/>
                <a:moveTo>
                  <a:pt x="2824" y="1518"/>
                </a:moveTo>
                <a:cubicBezTo>
                  <a:pt x="2783" y="1304"/>
                  <a:pt x="2783" y="1304"/>
                  <a:pt x="2783" y="1304"/>
                </a:cubicBezTo>
                <a:cubicBezTo>
                  <a:pt x="2772" y="1304"/>
                  <a:pt x="2760" y="1302"/>
                  <a:pt x="2748" y="1298"/>
                </a:cubicBezTo>
                <a:cubicBezTo>
                  <a:pt x="2737" y="1294"/>
                  <a:pt x="2726" y="1288"/>
                  <a:pt x="2717" y="1281"/>
                </a:cubicBezTo>
                <a:cubicBezTo>
                  <a:pt x="2553" y="1423"/>
                  <a:pt x="2553" y="1423"/>
                  <a:pt x="2553" y="1423"/>
                </a:cubicBezTo>
                <a:cubicBezTo>
                  <a:pt x="2586" y="1458"/>
                  <a:pt x="2629" y="1486"/>
                  <a:pt x="2677" y="1503"/>
                </a:cubicBezTo>
                <a:cubicBezTo>
                  <a:pt x="2726" y="1519"/>
                  <a:pt x="2776" y="1524"/>
                  <a:pt x="2824" y="1518"/>
                </a:cubicBezTo>
                <a:close/>
                <a:moveTo>
                  <a:pt x="3081" y="1322"/>
                </a:moveTo>
                <a:cubicBezTo>
                  <a:pt x="2876" y="1251"/>
                  <a:pt x="2876" y="1251"/>
                  <a:pt x="2876" y="1251"/>
                </a:cubicBezTo>
                <a:cubicBezTo>
                  <a:pt x="2864" y="1272"/>
                  <a:pt x="2845" y="1288"/>
                  <a:pt x="2823" y="1296"/>
                </a:cubicBezTo>
                <a:cubicBezTo>
                  <a:pt x="2864" y="1510"/>
                  <a:pt x="2864" y="1510"/>
                  <a:pt x="2864" y="1510"/>
                </a:cubicBezTo>
                <a:cubicBezTo>
                  <a:pt x="2959" y="1486"/>
                  <a:pt x="3041" y="1418"/>
                  <a:pt x="3081" y="1322"/>
                </a:cubicBezTo>
                <a:close/>
                <a:moveTo>
                  <a:pt x="3095" y="1284"/>
                </a:moveTo>
                <a:cubicBezTo>
                  <a:pt x="3123" y="1184"/>
                  <a:pt x="3100" y="1080"/>
                  <a:pt x="3041" y="1002"/>
                </a:cubicBezTo>
                <a:cubicBezTo>
                  <a:pt x="2876" y="1144"/>
                  <a:pt x="2876" y="1144"/>
                  <a:pt x="2876" y="1144"/>
                </a:cubicBezTo>
                <a:cubicBezTo>
                  <a:pt x="2888" y="1164"/>
                  <a:pt x="2892" y="1188"/>
                  <a:pt x="2889" y="1213"/>
                </a:cubicBezTo>
                <a:lnTo>
                  <a:pt x="3095" y="1284"/>
                </a:lnTo>
                <a:close/>
                <a:moveTo>
                  <a:pt x="779" y="1123"/>
                </a:moveTo>
                <a:cubicBezTo>
                  <a:pt x="753" y="1146"/>
                  <a:pt x="729" y="1171"/>
                  <a:pt x="708" y="1198"/>
                </a:cubicBezTo>
                <a:cubicBezTo>
                  <a:pt x="597" y="1245"/>
                  <a:pt x="597" y="1245"/>
                  <a:pt x="597" y="1245"/>
                </a:cubicBezTo>
                <a:cubicBezTo>
                  <a:pt x="610" y="1288"/>
                  <a:pt x="605" y="1337"/>
                  <a:pt x="580" y="1378"/>
                </a:cubicBezTo>
                <a:cubicBezTo>
                  <a:pt x="609" y="1400"/>
                  <a:pt x="609" y="1400"/>
                  <a:pt x="609" y="1400"/>
                </a:cubicBezTo>
                <a:cubicBezTo>
                  <a:pt x="610" y="1399"/>
                  <a:pt x="610" y="1398"/>
                  <a:pt x="611" y="1396"/>
                </a:cubicBezTo>
                <a:cubicBezTo>
                  <a:pt x="606" y="1412"/>
                  <a:pt x="603" y="1429"/>
                  <a:pt x="600" y="1445"/>
                </a:cubicBezTo>
                <a:cubicBezTo>
                  <a:pt x="600" y="1444"/>
                  <a:pt x="601" y="1443"/>
                  <a:pt x="601" y="1442"/>
                </a:cubicBezTo>
                <a:cubicBezTo>
                  <a:pt x="557" y="1409"/>
                  <a:pt x="557" y="1409"/>
                  <a:pt x="557" y="1409"/>
                </a:cubicBezTo>
                <a:cubicBezTo>
                  <a:pt x="523" y="1444"/>
                  <a:pt x="478" y="1461"/>
                  <a:pt x="433" y="1461"/>
                </a:cubicBezTo>
                <a:cubicBezTo>
                  <a:pt x="413" y="1620"/>
                  <a:pt x="413" y="1620"/>
                  <a:pt x="413" y="1620"/>
                </a:cubicBezTo>
                <a:cubicBezTo>
                  <a:pt x="476" y="1625"/>
                  <a:pt x="539" y="1611"/>
                  <a:pt x="595" y="1579"/>
                </a:cubicBezTo>
                <a:cubicBezTo>
                  <a:pt x="595" y="1574"/>
                  <a:pt x="594" y="1569"/>
                  <a:pt x="594" y="1563"/>
                </a:cubicBezTo>
                <a:cubicBezTo>
                  <a:pt x="594" y="1565"/>
                  <a:pt x="594" y="1566"/>
                  <a:pt x="594" y="1567"/>
                </a:cubicBezTo>
                <a:cubicBezTo>
                  <a:pt x="596" y="1590"/>
                  <a:pt x="599" y="1613"/>
                  <a:pt x="603" y="1636"/>
                </a:cubicBezTo>
                <a:cubicBezTo>
                  <a:pt x="511" y="1682"/>
                  <a:pt x="401" y="1690"/>
                  <a:pt x="297" y="1650"/>
                </a:cubicBezTo>
                <a:cubicBezTo>
                  <a:pt x="99" y="1574"/>
                  <a:pt x="0" y="1352"/>
                  <a:pt x="76" y="1154"/>
                </a:cubicBezTo>
                <a:cubicBezTo>
                  <a:pt x="152" y="956"/>
                  <a:pt x="374" y="858"/>
                  <a:pt x="572" y="934"/>
                </a:cubicBezTo>
                <a:cubicBezTo>
                  <a:pt x="666" y="970"/>
                  <a:pt x="738" y="1039"/>
                  <a:pt x="779" y="1123"/>
                </a:cubicBezTo>
                <a:close/>
                <a:moveTo>
                  <a:pt x="124" y="1401"/>
                </a:moveTo>
                <a:cubicBezTo>
                  <a:pt x="272" y="1339"/>
                  <a:pt x="272" y="1339"/>
                  <a:pt x="272" y="1339"/>
                </a:cubicBezTo>
                <a:cubicBezTo>
                  <a:pt x="260" y="1295"/>
                  <a:pt x="265" y="1247"/>
                  <a:pt x="289" y="1206"/>
                </a:cubicBezTo>
                <a:cubicBezTo>
                  <a:pt x="161" y="1109"/>
                  <a:pt x="161" y="1109"/>
                  <a:pt x="161" y="1109"/>
                </a:cubicBezTo>
                <a:cubicBezTo>
                  <a:pt x="101" y="1197"/>
                  <a:pt x="91" y="1306"/>
                  <a:pt x="124" y="1401"/>
                </a:cubicBezTo>
                <a:close/>
                <a:moveTo>
                  <a:pt x="394" y="1456"/>
                </a:moveTo>
                <a:cubicBezTo>
                  <a:pt x="372" y="1451"/>
                  <a:pt x="351" y="1441"/>
                  <a:pt x="332" y="1427"/>
                </a:cubicBezTo>
                <a:cubicBezTo>
                  <a:pt x="313" y="1412"/>
                  <a:pt x="298" y="1394"/>
                  <a:pt x="287" y="1375"/>
                </a:cubicBezTo>
                <a:cubicBezTo>
                  <a:pt x="139" y="1437"/>
                  <a:pt x="139" y="1437"/>
                  <a:pt x="139" y="1437"/>
                </a:cubicBezTo>
                <a:cubicBezTo>
                  <a:pt x="161" y="1482"/>
                  <a:pt x="193" y="1522"/>
                  <a:pt x="235" y="1554"/>
                </a:cubicBezTo>
                <a:cubicBezTo>
                  <a:pt x="278" y="1586"/>
                  <a:pt x="325" y="1607"/>
                  <a:pt x="374" y="1616"/>
                </a:cubicBezTo>
                <a:lnTo>
                  <a:pt x="394" y="1456"/>
                </a:lnTo>
                <a:close/>
                <a:moveTo>
                  <a:pt x="457" y="963"/>
                </a:moveTo>
                <a:cubicBezTo>
                  <a:pt x="356" y="957"/>
                  <a:pt x="254" y="996"/>
                  <a:pt x="184" y="1078"/>
                </a:cubicBezTo>
                <a:cubicBezTo>
                  <a:pt x="312" y="1175"/>
                  <a:pt x="312" y="1175"/>
                  <a:pt x="312" y="1175"/>
                </a:cubicBezTo>
                <a:cubicBezTo>
                  <a:pt x="346" y="1140"/>
                  <a:pt x="391" y="1122"/>
                  <a:pt x="436" y="1123"/>
                </a:cubicBezTo>
                <a:lnTo>
                  <a:pt x="457" y="963"/>
                </a:lnTo>
                <a:close/>
                <a:moveTo>
                  <a:pt x="730" y="1147"/>
                </a:moveTo>
                <a:cubicBezTo>
                  <a:pt x="708" y="1102"/>
                  <a:pt x="676" y="1062"/>
                  <a:pt x="634" y="1030"/>
                </a:cubicBezTo>
                <a:cubicBezTo>
                  <a:pt x="591" y="997"/>
                  <a:pt x="544" y="977"/>
                  <a:pt x="495" y="968"/>
                </a:cubicBezTo>
                <a:cubicBezTo>
                  <a:pt x="475" y="1128"/>
                  <a:pt x="475" y="1128"/>
                  <a:pt x="475" y="1128"/>
                </a:cubicBezTo>
                <a:cubicBezTo>
                  <a:pt x="497" y="1133"/>
                  <a:pt x="518" y="1143"/>
                  <a:pt x="537" y="1157"/>
                </a:cubicBezTo>
                <a:cubicBezTo>
                  <a:pt x="556" y="1172"/>
                  <a:pt x="571" y="1189"/>
                  <a:pt x="582" y="1209"/>
                </a:cubicBezTo>
                <a:lnTo>
                  <a:pt x="730" y="1147"/>
                </a:lnTo>
                <a:close/>
                <a:moveTo>
                  <a:pt x="594" y="1552"/>
                </a:moveTo>
                <a:cubicBezTo>
                  <a:pt x="594" y="1552"/>
                  <a:pt x="594" y="1553"/>
                  <a:pt x="594" y="1553"/>
                </a:cubicBezTo>
                <a:cubicBezTo>
                  <a:pt x="594" y="1554"/>
                  <a:pt x="594" y="1554"/>
                  <a:pt x="594" y="1555"/>
                </a:cubicBezTo>
                <a:cubicBezTo>
                  <a:pt x="594" y="1554"/>
                  <a:pt x="594" y="1553"/>
                  <a:pt x="594" y="1552"/>
                </a:cubicBezTo>
                <a:close/>
                <a:moveTo>
                  <a:pt x="2163" y="1475"/>
                </a:moveTo>
                <a:cubicBezTo>
                  <a:pt x="2143" y="1441"/>
                  <a:pt x="2118" y="1412"/>
                  <a:pt x="2090" y="1387"/>
                </a:cubicBezTo>
                <a:cubicBezTo>
                  <a:pt x="2095" y="1392"/>
                  <a:pt x="2101" y="1397"/>
                  <a:pt x="2106" y="1402"/>
                </a:cubicBezTo>
                <a:cubicBezTo>
                  <a:pt x="2119" y="1398"/>
                  <a:pt x="2132" y="1394"/>
                  <a:pt x="2145" y="1389"/>
                </a:cubicBezTo>
                <a:cubicBezTo>
                  <a:pt x="2241" y="1354"/>
                  <a:pt x="2323" y="1298"/>
                  <a:pt x="2389" y="1228"/>
                </a:cubicBezTo>
                <a:cubicBezTo>
                  <a:pt x="2148" y="1028"/>
                  <a:pt x="2148" y="1028"/>
                  <a:pt x="2148" y="1028"/>
                </a:cubicBezTo>
                <a:cubicBezTo>
                  <a:pt x="2116" y="1057"/>
                  <a:pt x="2079" y="1080"/>
                  <a:pt x="2037" y="1096"/>
                </a:cubicBezTo>
                <a:cubicBezTo>
                  <a:pt x="1995" y="1111"/>
                  <a:pt x="1951" y="1118"/>
                  <a:pt x="1909" y="1116"/>
                </a:cubicBezTo>
                <a:cubicBezTo>
                  <a:pt x="1877" y="1300"/>
                  <a:pt x="1877" y="1300"/>
                  <a:pt x="1877" y="1300"/>
                </a:cubicBezTo>
                <a:cubicBezTo>
                  <a:pt x="1848" y="1298"/>
                  <a:pt x="1819" y="1300"/>
                  <a:pt x="1790" y="1305"/>
                </a:cubicBezTo>
                <a:cubicBezTo>
                  <a:pt x="1825" y="1102"/>
                  <a:pt x="1825" y="1102"/>
                  <a:pt x="1825" y="1102"/>
                </a:cubicBezTo>
                <a:cubicBezTo>
                  <a:pt x="1742" y="1076"/>
                  <a:pt x="1671" y="1019"/>
                  <a:pt x="1629" y="939"/>
                </a:cubicBezTo>
                <a:cubicBezTo>
                  <a:pt x="1360" y="1038"/>
                  <a:pt x="1360" y="1038"/>
                  <a:pt x="1360" y="1038"/>
                </a:cubicBezTo>
                <a:cubicBezTo>
                  <a:pt x="1360" y="1038"/>
                  <a:pt x="1360" y="1038"/>
                  <a:pt x="1360" y="1038"/>
                </a:cubicBezTo>
                <a:cubicBezTo>
                  <a:pt x="1316" y="1019"/>
                  <a:pt x="1270" y="1005"/>
                  <a:pt x="1223" y="997"/>
                </a:cubicBezTo>
                <a:cubicBezTo>
                  <a:pt x="1214" y="966"/>
                  <a:pt x="1207" y="933"/>
                  <a:pt x="1201" y="900"/>
                </a:cubicBezTo>
                <a:cubicBezTo>
                  <a:pt x="1138" y="502"/>
                  <a:pt x="1409" y="128"/>
                  <a:pt x="1807" y="64"/>
                </a:cubicBezTo>
                <a:cubicBezTo>
                  <a:pt x="2205" y="0"/>
                  <a:pt x="2580" y="272"/>
                  <a:pt x="2643" y="670"/>
                </a:cubicBezTo>
                <a:cubicBezTo>
                  <a:pt x="2700" y="1025"/>
                  <a:pt x="2491" y="1361"/>
                  <a:pt x="2163" y="1475"/>
                </a:cubicBezTo>
                <a:close/>
                <a:moveTo>
                  <a:pt x="1643" y="608"/>
                </a:moveTo>
                <a:cubicBezTo>
                  <a:pt x="1401" y="407"/>
                  <a:pt x="1401" y="407"/>
                  <a:pt x="1401" y="407"/>
                </a:cubicBezTo>
                <a:cubicBezTo>
                  <a:pt x="1288" y="564"/>
                  <a:pt x="1247" y="770"/>
                  <a:pt x="1305" y="967"/>
                </a:cubicBezTo>
                <a:cubicBezTo>
                  <a:pt x="1600" y="859"/>
                  <a:pt x="1600" y="859"/>
                  <a:pt x="1600" y="859"/>
                </a:cubicBezTo>
                <a:cubicBezTo>
                  <a:pt x="1579" y="771"/>
                  <a:pt x="1597" y="681"/>
                  <a:pt x="1643" y="608"/>
                </a:cubicBezTo>
                <a:close/>
                <a:moveTo>
                  <a:pt x="1989" y="145"/>
                </a:moveTo>
                <a:cubicBezTo>
                  <a:pt x="1894" y="135"/>
                  <a:pt x="1795" y="146"/>
                  <a:pt x="1700" y="181"/>
                </a:cubicBezTo>
                <a:cubicBezTo>
                  <a:pt x="1604" y="216"/>
                  <a:pt x="1522" y="272"/>
                  <a:pt x="1456" y="342"/>
                </a:cubicBezTo>
                <a:cubicBezTo>
                  <a:pt x="1697" y="542"/>
                  <a:pt x="1697" y="542"/>
                  <a:pt x="1697" y="542"/>
                </a:cubicBezTo>
                <a:cubicBezTo>
                  <a:pt x="1728" y="513"/>
                  <a:pt x="1765" y="490"/>
                  <a:pt x="1808" y="474"/>
                </a:cubicBezTo>
                <a:cubicBezTo>
                  <a:pt x="1850" y="459"/>
                  <a:pt x="1894" y="452"/>
                  <a:pt x="1936" y="454"/>
                </a:cubicBezTo>
                <a:lnTo>
                  <a:pt x="1989" y="145"/>
                </a:lnTo>
                <a:close/>
                <a:moveTo>
                  <a:pt x="2216" y="631"/>
                </a:moveTo>
                <a:cubicBezTo>
                  <a:pt x="2510" y="523"/>
                  <a:pt x="2510" y="523"/>
                  <a:pt x="2510" y="523"/>
                </a:cubicBezTo>
                <a:cubicBezTo>
                  <a:pt x="2427" y="335"/>
                  <a:pt x="2262" y="205"/>
                  <a:pt x="2073" y="159"/>
                </a:cubicBezTo>
                <a:cubicBezTo>
                  <a:pt x="2020" y="469"/>
                  <a:pt x="2020" y="469"/>
                  <a:pt x="2020" y="469"/>
                </a:cubicBezTo>
                <a:cubicBezTo>
                  <a:pt x="2102" y="494"/>
                  <a:pt x="2174" y="551"/>
                  <a:pt x="2216" y="631"/>
                </a:cubicBezTo>
                <a:close/>
                <a:moveTo>
                  <a:pt x="2539" y="603"/>
                </a:moveTo>
                <a:cubicBezTo>
                  <a:pt x="2245" y="712"/>
                  <a:pt x="2245" y="712"/>
                  <a:pt x="2245" y="712"/>
                </a:cubicBezTo>
                <a:cubicBezTo>
                  <a:pt x="2265" y="800"/>
                  <a:pt x="2248" y="890"/>
                  <a:pt x="2202" y="962"/>
                </a:cubicBezTo>
                <a:cubicBezTo>
                  <a:pt x="2443" y="1163"/>
                  <a:pt x="2443" y="1163"/>
                  <a:pt x="2443" y="1163"/>
                </a:cubicBezTo>
                <a:cubicBezTo>
                  <a:pt x="2557" y="1006"/>
                  <a:pt x="2598" y="800"/>
                  <a:pt x="2539" y="603"/>
                </a:cubicBezTo>
                <a:close/>
                <a:moveTo>
                  <a:pt x="2066" y="1368"/>
                </a:moveTo>
                <a:cubicBezTo>
                  <a:pt x="2072" y="1372"/>
                  <a:pt x="2078" y="1377"/>
                  <a:pt x="2084" y="1382"/>
                </a:cubicBezTo>
                <a:cubicBezTo>
                  <a:pt x="2078" y="1377"/>
                  <a:pt x="2072" y="1372"/>
                  <a:pt x="2066" y="1368"/>
                </a:cubicBezTo>
                <a:close/>
                <a:moveTo>
                  <a:pt x="1390" y="1053"/>
                </a:moveTo>
                <a:cubicBezTo>
                  <a:pt x="1383" y="1050"/>
                  <a:pt x="1377" y="1046"/>
                  <a:pt x="1370" y="1043"/>
                </a:cubicBezTo>
                <a:cubicBezTo>
                  <a:pt x="1377" y="1046"/>
                  <a:pt x="1383" y="1050"/>
                  <a:pt x="1390" y="1053"/>
                </a:cubicBezTo>
                <a:close/>
                <a:moveTo>
                  <a:pt x="1437" y="1081"/>
                </a:moveTo>
                <a:cubicBezTo>
                  <a:pt x="1432" y="1078"/>
                  <a:pt x="1426" y="1074"/>
                  <a:pt x="1420" y="1070"/>
                </a:cubicBezTo>
                <a:cubicBezTo>
                  <a:pt x="1426" y="1074"/>
                  <a:pt x="1432" y="1078"/>
                  <a:pt x="1437" y="1081"/>
                </a:cubicBezTo>
                <a:close/>
                <a:moveTo>
                  <a:pt x="1764" y="1311"/>
                </a:moveTo>
                <a:cubicBezTo>
                  <a:pt x="1773" y="1309"/>
                  <a:pt x="1781" y="1307"/>
                  <a:pt x="1790" y="1305"/>
                </a:cubicBezTo>
                <a:cubicBezTo>
                  <a:pt x="1790" y="1305"/>
                  <a:pt x="1790" y="1305"/>
                  <a:pt x="1790" y="1305"/>
                </a:cubicBezTo>
                <a:cubicBezTo>
                  <a:pt x="1781" y="1307"/>
                  <a:pt x="1773" y="1309"/>
                  <a:pt x="1764" y="1311"/>
                </a:cubicBezTo>
                <a:close/>
                <a:moveTo>
                  <a:pt x="1877" y="1300"/>
                </a:moveTo>
                <a:cubicBezTo>
                  <a:pt x="1893" y="1301"/>
                  <a:pt x="1909" y="1303"/>
                  <a:pt x="1925" y="1306"/>
                </a:cubicBezTo>
                <a:cubicBezTo>
                  <a:pt x="1909" y="1303"/>
                  <a:pt x="1893" y="1301"/>
                  <a:pt x="1877" y="1300"/>
                </a:cubicBezTo>
                <a:close/>
                <a:moveTo>
                  <a:pt x="1940" y="1309"/>
                </a:moveTo>
                <a:cubicBezTo>
                  <a:pt x="1935" y="1308"/>
                  <a:pt x="1930" y="1307"/>
                  <a:pt x="1925" y="1306"/>
                </a:cubicBezTo>
                <a:cubicBezTo>
                  <a:pt x="1930" y="1307"/>
                  <a:pt x="1935" y="1308"/>
                  <a:pt x="1940" y="1309"/>
                </a:cubicBezTo>
                <a:close/>
                <a:moveTo>
                  <a:pt x="1964" y="1316"/>
                </a:moveTo>
                <a:cubicBezTo>
                  <a:pt x="1959" y="1315"/>
                  <a:pt x="1954" y="1313"/>
                  <a:pt x="1949" y="1312"/>
                </a:cubicBezTo>
                <a:cubicBezTo>
                  <a:pt x="1954" y="1313"/>
                  <a:pt x="1959" y="1315"/>
                  <a:pt x="1964" y="1316"/>
                </a:cubicBezTo>
                <a:close/>
                <a:moveTo>
                  <a:pt x="1963" y="1997"/>
                </a:moveTo>
                <a:cubicBezTo>
                  <a:pt x="1811" y="2045"/>
                  <a:pt x="1651" y="1986"/>
                  <a:pt x="1564" y="1863"/>
                </a:cubicBezTo>
                <a:cubicBezTo>
                  <a:pt x="1578" y="1846"/>
                  <a:pt x="1590" y="1827"/>
                  <a:pt x="1602" y="1808"/>
                </a:cubicBezTo>
                <a:cubicBezTo>
                  <a:pt x="1622" y="1842"/>
                  <a:pt x="1648" y="1871"/>
                  <a:pt x="1680" y="1895"/>
                </a:cubicBezTo>
                <a:cubicBezTo>
                  <a:pt x="1733" y="1818"/>
                  <a:pt x="1733" y="1818"/>
                  <a:pt x="1733" y="1818"/>
                </a:cubicBezTo>
                <a:cubicBezTo>
                  <a:pt x="1691" y="1786"/>
                  <a:pt x="1663" y="1738"/>
                  <a:pt x="1655" y="1685"/>
                </a:cubicBezTo>
                <a:cubicBezTo>
                  <a:pt x="1667" y="1645"/>
                  <a:pt x="1674" y="1604"/>
                  <a:pt x="1677" y="1562"/>
                </a:cubicBezTo>
                <a:cubicBezTo>
                  <a:pt x="1695" y="1527"/>
                  <a:pt x="1724" y="1498"/>
                  <a:pt x="1759" y="1479"/>
                </a:cubicBezTo>
                <a:cubicBezTo>
                  <a:pt x="1719" y="1394"/>
                  <a:pt x="1719" y="1394"/>
                  <a:pt x="1719" y="1394"/>
                </a:cubicBezTo>
                <a:cubicBezTo>
                  <a:pt x="1701" y="1404"/>
                  <a:pt x="1683" y="1415"/>
                  <a:pt x="1668" y="1428"/>
                </a:cubicBezTo>
                <a:cubicBezTo>
                  <a:pt x="1663" y="1407"/>
                  <a:pt x="1658" y="1385"/>
                  <a:pt x="1651" y="1364"/>
                </a:cubicBezTo>
                <a:cubicBezTo>
                  <a:pt x="1680" y="1343"/>
                  <a:pt x="1713" y="1327"/>
                  <a:pt x="1749" y="1316"/>
                </a:cubicBezTo>
                <a:cubicBezTo>
                  <a:pt x="1937" y="1257"/>
                  <a:pt x="2137" y="1361"/>
                  <a:pt x="2196" y="1550"/>
                </a:cubicBezTo>
                <a:cubicBezTo>
                  <a:pt x="2256" y="1738"/>
                  <a:pt x="2151" y="1938"/>
                  <a:pt x="1963" y="1997"/>
                </a:cubicBezTo>
                <a:close/>
                <a:moveTo>
                  <a:pt x="1778" y="1470"/>
                </a:moveTo>
                <a:cubicBezTo>
                  <a:pt x="1806" y="1458"/>
                  <a:pt x="1838" y="1452"/>
                  <a:pt x="1871" y="1455"/>
                </a:cubicBezTo>
                <a:cubicBezTo>
                  <a:pt x="1904" y="1457"/>
                  <a:pt x="1935" y="1468"/>
                  <a:pt x="1962" y="1484"/>
                </a:cubicBezTo>
                <a:cubicBezTo>
                  <a:pt x="2015" y="1407"/>
                  <a:pt x="2015" y="1407"/>
                  <a:pt x="2015" y="1407"/>
                </a:cubicBezTo>
                <a:cubicBezTo>
                  <a:pt x="1975" y="1382"/>
                  <a:pt x="1929" y="1365"/>
                  <a:pt x="1878" y="1362"/>
                </a:cubicBezTo>
                <a:cubicBezTo>
                  <a:pt x="1828" y="1358"/>
                  <a:pt x="1780" y="1367"/>
                  <a:pt x="1737" y="1385"/>
                </a:cubicBezTo>
                <a:lnTo>
                  <a:pt x="1778" y="1470"/>
                </a:lnTo>
                <a:close/>
                <a:moveTo>
                  <a:pt x="1974" y="1928"/>
                </a:moveTo>
                <a:cubicBezTo>
                  <a:pt x="1934" y="1843"/>
                  <a:pt x="1934" y="1843"/>
                  <a:pt x="1934" y="1843"/>
                </a:cubicBezTo>
                <a:cubicBezTo>
                  <a:pt x="1905" y="1855"/>
                  <a:pt x="1873" y="1861"/>
                  <a:pt x="1840" y="1858"/>
                </a:cubicBezTo>
                <a:cubicBezTo>
                  <a:pt x="1807" y="1856"/>
                  <a:pt x="1776" y="1845"/>
                  <a:pt x="1750" y="1829"/>
                </a:cubicBezTo>
                <a:cubicBezTo>
                  <a:pt x="1697" y="1906"/>
                  <a:pt x="1697" y="1906"/>
                  <a:pt x="1697" y="1906"/>
                </a:cubicBezTo>
                <a:cubicBezTo>
                  <a:pt x="1736" y="1932"/>
                  <a:pt x="1783" y="1948"/>
                  <a:pt x="1833" y="1952"/>
                </a:cubicBezTo>
                <a:cubicBezTo>
                  <a:pt x="1883" y="1955"/>
                  <a:pt x="1931" y="1947"/>
                  <a:pt x="1974" y="1928"/>
                </a:cubicBezTo>
                <a:close/>
                <a:moveTo>
                  <a:pt x="2150" y="1690"/>
                </a:moveTo>
                <a:cubicBezTo>
                  <a:pt x="2056" y="1682"/>
                  <a:pt x="2056" y="1682"/>
                  <a:pt x="2056" y="1682"/>
                </a:cubicBezTo>
                <a:cubicBezTo>
                  <a:pt x="2048" y="1749"/>
                  <a:pt x="2007" y="1804"/>
                  <a:pt x="1952" y="1834"/>
                </a:cubicBezTo>
                <a:cubicBezTo>
                  <a:pt x="1992" y="1919"/>
                  <a:pt x="1992" y="1919"/>
                  <a:pt x="1992" y="1919"/>
                </a:cubicBezTo>
                <a:cubicBezTo>
                  <a:pt x="2077" y="1875"/>
                  <a:pt x="2138" y="1791"/>
                  <a:pt x="2150" y="1690"/>
                </a:cubicBezTo>
                <a:close/>
                <a:moveTo>
                  <a:pt x="2031" y="1418"/>
                </a:moveTo>
                <a:cubicBezTo>
                  <a:pt x="1978" y="1496"/>
                  <a:pt x="1978" y="1496"/>
                  <a:pt x="1978" y="1496"/>
                </a:cubicBezTo>
                <a:cubicBezTo>
                  <a:pt x="2028" y="1534"/>
                  <a:pt x="2060" y="1595"/>
                  <a:pt x="2058" y="1662"/>
                </a:cubicBezTo>
                <a:cubicBezTo>
                  <a:pt x="2151" y="1669"/>
                  <a:pt x="2151" y="1669"/>
                  <a:pt x="2151" y="1669"/>
                </a:cubicBezTo>
                <a:cubicBezTo>
                  <a:pt x="2155" y="1568"/>
                  <a:pt x="2108" y="1475"/>
                  <a:pt x="2031" y="1418"/>
                </a:cubicBezTo>
                <a:close/>
                <a:moveTo>
                  <a:pt x="1377" y="2017"/>
                </a:moveTo>
                <a:cubicBezTo>
                  <a:pt x="1109" y="2150"/>
                  <a:pt x="784" y="2042"/>
                  <a:pt x="650" y="1774"/>
                </a:cubicBezTo>
                <a:cubicBezTo>
                  <a:pt x="517" y="1506"/>
                  <a:pt x="626" y="1180"/>
                  <a:pt x="893" y="1047"/>
                </a:cubicBezTo>
                <a:cubicBezTo>
                  <a:pt x="1161" y="913"/>
                  <a:pt x="1487" y="1022"/>
                  <a:pt x="1620" y="1290"/>
                </a:cubicBezTo>
                <a:cubicBezTo>
                  <a:pt x="1754" y="1558"/>
                  <a:pt x="1645" y="1883"/>
                  <a:pt x="1377" y="2017"/>
                </a:cubicBezTo>
                <a:close/>
                <a:moveTo>
                  <a:pt x="1097" y="1065"/>
                </a:moveTo>
                <a:cubicBezTo>
                  <a:pt x="1145" y="1399"/>
                  <a:pt x="1145" y="1399"/>
                  <a:pt x="1145" y="1399"/>
                </a:cubicBezTo>
                <a:cubicBezTo>
                  <a:pt x="1160" y="1399"/>
                  <a:pt x="1176" y="1402"/>
                  <a:pt x="1191" y="1408"/>
                </a:cubicBezTo>
                <a:cubicBezTo>
                  <a:pt x="1205" y="1414"/>
                  <a:pt x="1218" y="1422"/>
                  <a:pt x="1229" y="1432"/>
                </a:cubicBezTo>
                <a:cubicBezTo>
                  <a:pt x="1491" y="1227"/>
                  <a:pt x="1491" y="1227"/>
                  <a:pt x="1491" y="1227"/>
                </a:cubicBezTo>
                <a:cubicBezTo>
                  <a:pt x="1443" y="1172"/>
                  <a:pt x="1382" y="1126"/>
                  <a:pt x="1310" y="1097"/>
                </a:cubicBezTo>
                <a:cubicBezTo>
                  <a:pt x="1240" y="1069"/>
                  <a:pt x="1168" y="1059"/>
                  <a:pt x="1097" y="1065"/>
                </a:cubicBezTo>
                <a:close/>
                <a:moveTo>
                  <a:pt x="711" y="1335"/>
                </a:moveTo>
                <a:cubicBezTo>
                  <a:pt x="1026" y="1462"/>
                  <a:pt x="1026" y="1462"/>
                  <a:pt x="1026" y="1462"/>
                </a:cubicBezTo>
                <a:cubicBezTo>
                  <a:pt x="1043" y="1435"/>
                  <a:pt x="1068" y="1415"/>
                  <a:pt x="1097" y="1406"/>
                </a:cubicBezTo>
                <a:cubicBezTo>
                  <a:pt x="1050" y="1072"/>
                  <a:pt x="1050" y="1072"/>
                  <a:pt x="1050" y="1072"/>
                </a:cubicBezTo>
                <a:cubicBezTo>
                  <a:pt x="905" y="1099"/>
                  <a:pt x="776" y="1193"/>
                  <a:pt x="711" y="1335"/>
                </a:cubicBezTo>
                <a:close/>
                <a:moveTo>
                  <a:pt x="755" y="1805"/>
                </a:moveTo>
                <a:cubicBezTo>
                  <a:pt x="1021" y="1596"/>
                  <a:pt x="1021" y="1596"/>
                  <a:pt x="1021" y="1596"/>
                </a:cubicBezTo>
                <a:cubicBezTo>
                  <a:pt x="1007" y="1569"/>
                  <a:pt x="1002" y="1538"/>
                  <a:pt x="1008" y="1507"/>
                </a:cubicBezTo>
                <a:cubicBezTo>
                  <a:pt x="693" y="1380"/>
                  <a:pt x="693" y="1380"/>
                  <a:pt x="693" y="1380"/>
                </a:cubicBezTo>
                <a:cubicBezTo>
                  <a:pt x="642" y="1528"/>
                  <a:pt x="670" y="1685"/>
                  <a:pt x="755" y="1805"/>
                </a:cubicBezTo>
                <a:close/>
                <a:moveTo>
                  <a:pt x="1182" y="1998"/>
                </a:moveTo>
                <a:cubicBezTo>
                  <a:pt x="1135" y="1669"/>
                  <a:pt x="1135" y="1669"/>
                  <a:pt x="1135" y="1669"/>
                </a:cubicBezTo>
                <a:cubicBezTo>
                  <a:pt x="1120" y="1668"/>
                  <a:pt x="1105" y="1665"/>
                  <a:pt x="1090" y="1659"/>
                </a:cubicBezTo>
                <a:cubicBezTo>
                  <a:pt x="1075" y="1653"/>
                  <a:pt x="1062" y="1645"/>
                  <a:pt x="1050" y="1634"/>
                </a:cubicBezTo>
                <a:cubicBezTo>
                  <a:pt x="785" y="1842"/>
                  <a:pt x="785" y="1842"/>
                  <a:pt x="785" y="1842"/>
                </a:cubicBezTo>
                <a:cubicBezTo>
                  <a:pt x="832" y="1895"/>
                  <a:pt x="891" y="1938"/>
                  <a:pt x="961" y="1966"/>
                </a:cubicBezTo>
                <a:cubicBezTo>
                  <a:pt x="1033" y="1995"/>
                  <a:pt x="1109" y="2005"/>
                  <a:pt x="1182" y="1998"/>
                </a:cubicBezTo>
                <a:close/>
                <a:moveTo>
                  <a:pt x="1560" y="1728"/>
                </a:moveTo>
                <a:cubicBezTo>
                  <a:pt x="1255" y="1606"/>
                  <a:pt x="1255" y="1606"/>
                  <a:pt x="1255" y="1606"/>
                </a:cubicBezTo>
                <a:cubicBezTo>
                  <a:pt x="1237" y="1633"/>
                  <a:pt x="1212" y="1652"/>
                  <a:pt x="1183" y="1662"/>
                </a:cubicBezTo>
                <a:cubicBezTo>
                  <a:pt x="1229" y="1990"/>
                  <a:pt x="1229" y="1990"/>
                  <a:pt x="1229" y="1990"/>
                </a:cubicBezTo>
                <a:cubicBezTo>
                  <a:pt x="1371" y="1961"/>
                  <a:pt x="1496" y="1867"/>
                  <a:pt x="1560" y="1728"/>
                </a:cubicBezTo>
                <a:close/>
                <a:moveTo>
                  <a:pt x="1520" y="1266"/>
                </a:moveTo>
                <a:cubicBezTo>
                  <a:pt x="1260" y="1470"/>
                  <a:pt x="1260" y="1470"/>
                  <a:pt x="1260" y="1470"/>
                </a:cubicBezTo>
                <a:cubicBezTo>
                  <a:pt x="1274" y="1497"/>
                  <a:pt x="1279" y="1529"/>
                  <a:pt x="1272" y="1561"/>
                </a:cubicBezTo>
                <a:cubicBezTo>
                  <a:pt x="1578" y="1683"/>
                  <a:pt x="1578" y="1683"/>
                  <a:pt x="1578" y="1683"/>
                </a:cubicBezTo>
                <a:cubicBezTo>
                  <a:pt x="1628" y="1538"/>
                  <a:pt x="1602" y="1384"/>
                  <a:pt x="1520" y="12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2101115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Provisioning a VM for a </a:t>
            </a:r>
            <a:r>
              <a:rPr lang="en-US" dirty="0" smtClean="0"/>
              <a:t>DC – New Forest</a:t>
            </a:r>
            <a:endParaRPr lang="en-US" dirty="0"/>
          </a:p>
        </p:txBody>
      </p:sp>
      <p:sp>
        <p:nvSpPr>
          <p:cNvPr id="5" name="Text Placeholder 4"/>
          <p:cNvSpPr>
            <a:spLocks noGrp="1"/>
          </p:cNvSpPr>
          <p:nvPr>
            <p:ph type="body" sz="quarter" idx="10"/>
          </p:nvPr>
        </p:nvSpPr>
        <p:spPr/>
        <p:txBody>
          <a:bodyPr/>
          <a:lstStyle/>
          <a:p>
            <a:r>
              <a:rPr lang="en-US" sz="1800" dirty="0"/>
              <a:t>## Create Domain Controller </a:t>
            </a:r>
            <a:endParaRPr lang="en-US" sz="1800" dirty="0" smtClean="0"/>
          </a:p>
          <a:p>
            <a:r>
              <a:rPr lang="en-US" sz="1800" dirty="0" smtClean="0"/>
              <a:t>## No AD Settings Specified because you will create a new forest with DC Promo</a:t>
            </a:r>
          </a:p>
          <a:p>
            <a:r>
              <a:rPr lang="en-US" sz="1800" dirty="0" smtClean="0"/>
              <a:t>## In this example the OS disk host caching setting has been set to </a:t>
            </a:r>
            <a:r>
              <a:rPr lang="en-US" sz="1800" dirty="0" err="1" smtClean="0"/>
              <a:t>ReadOnly</a:t>
            </a:r>
            <a:r>
              <a:rPr lang="en-US" sz="1800" dirty="0" smtClean="0"/>
              <a:t> caching.</a:t>
            </a:r>
          </a:p>
          <a:p>
            <a:r>
              <a:rPr lang="en-US" sz="1800" dirty="0" smtClean="0"/>
              <a:t>## By default the OS disk is </a:t>
            </a:r>
            <a:r>
              <a:rPr lang="en-US" sz="1800" dirty="0" err="1" smtClean="0"/>
              <a:t>ReadWrite</a:t>
            </a:r>
            <a:r>
              <a:rPr lang="en-US" sz="1800" dirty="0" smtClean="0"/>
              <a:t> which is not safe for databases</a:t>
            </a:r>
            <a:endParaRPr lang="en-US" sz="1800" dirty="0"/>
          </a:p>
          <a:p>
            <a:endParaRPr lang="en-US" sz="1800" dirty="0"/>
          </a:p>
          <a:p>
            <a:r>
              <a:rPr lang="en-US" sz="1800" dirty="0"/>
              <a:t>$dc1 = </a:t>
            </a:r>
            <a:r>
              <a:rPr lang="en-US" sz="1800" b="1" dirty="0"/>
              <a:t>New-</a:t>
            </a:r>
            <a:r>
              <a:rPr lang="en-US" sz="1800" b="1" dirty="0" err="1"/>
              <a:t>AzureVMConfig</a:t>
            </a:r>
            <a:r>
              <a:rPr lang="en-US" sz="1800" dirty="0"/>
              <a:t> </a:t>
            </a:r>
            <a:r>
              <a:rPr lang="en-US" sz="1800" i="1" dirty="0"/>
              <a:t>-Name</a:t>
            </a:r>
            <a:r>
              <a:rPr lang="en-US" sz="1800" dirty="0"/>
              <a:t> </a:t>
            </a:r>
            <a:r>
              <a:rPr lang="en-US" sz="1800" dirty="0" smtClean="0"/>
              <a:t>'MYDC1' </a:t>
            </a:r>
            <a:r>
              <a:rPr lang="en-US" sz="1800" i="1" dirty="0" smtClean="0"/>
              <a:t>-</a:t>
            </a:r>
            <a:r>
              <a:rPr lang="en-US" sz="1800" i="1" dirty="0" err="1"/>
              <a:t>ImageName</a:t>
            </a:r>
            <a:r>
              <a:rPr lang="en-US" sz="1800" dirty="0"/>
              <a:t> $</a:t>
            </a:r>
            <a:r>
              <a:rPr lang="en-US" sz="1800" dirty="0" err="1"/>
              <a:t>imgname</a:t>
            </a:r>
            <a:r>
              <a:rPr lang="en-US" sz="1800" dirty="0"/>
              <a:t> </a:t>
            </a:r>
            <a:r>
              <a:rPr lang="en-US" sz="1800" i="1" dirty="0"/>
              <a:t>-</a:t>
            </a:r>
            <a:r>
              <a:rPr lang="en-US" sz="1800" i="1" dirty="0" err="1"/>
              <a:t>InstanceSize</a:t>
            </a:r>
            <a:r>
              <a:rPr lang="en-US" sz="1800" dirty="0"/>
              <a:t> Small | </a:t>
            </a:r>
          </a:p>
          <a:p>
            <a:r>
              <a:rPr lang="en-US" sz="1800" b="1" dirty="0" smtClean="0"/>
              <a:t>	Add-</a:t>
            </a:r>
            <a:r>
              <a:rPr lang="en-US" sz="1800" b="1" dirty="0" err="1" smtClean="0"/>
              <a:t>AzureProvisioningConfig</a:t>
            </a:r>
            <a:r>
              <a:rPr lang="en-US" sz="1800" dirty="0" smtClean="0"/>
              <a:t> </a:t>
            </a:r>
            <a:r>
              <a:rPr lang="en-US" sz="1800" i="1" dirty="0"/>
              <a:t>-Windows</a:t>
            </a:r>
            <a:r>
              <a:rPr lang="en-US" sz="1800" dirty="0"/>
              <a:t> </a:t>
            </a:r>
            <a:r>
              <a:rPr lang="en-US" sz="1800" i="1" dirty="0"/>
              <a:t>-Password</a:t>
            </a:r>
            <a:r>
              <a:rPr lang="en-US" sz="1800" dirty="0"/>
              <a:t> </a:t>
            </a:r>
            <a:r>
              <a:rPr lang="en-US" sz="1800" dirty="0" smtClean="0"/>
              <a:t>$</a:t>
            </a:r>
            <a:r>
              <a:rPr lang="en-US" sz="1800" dirty="0" err="1" smtClean="0"/>
              <a:t>pwd</a:t>
            </a:r>
            <a:r>
              <a:rPr lang="en-US" sz="1800" dirty="0" smtClean="0"/>
              <a:t> |</a:t>
            </a:r>
          </a:p>
          <a:p>
            <a:r>
              <a:rPr lang="en-US" sz="1800" dirty="0"/>
              <a:t>	</a:t>
            </a:r>
            <a:r>
              <a:rPr lang="en-US" sz="1800" b="1" dirty="0"/>
              <a:t>Set-</a:t>
            </a:r>
            <a:r>
              <a:rPr lang="en-US" sz="1800" b="1" dirty="0" err="1"/>
              <a:t>AzureOSDisk</a:t>
            </a:r>
            <a:r>
              <a:rPr lang="en-US" sz="1800" dirty="0"/>
              <a:t> </a:t>
            </a:r>
            <a:r>
              <a:rPr lang="en-US" sz="1800" i="1" dirty="0"/>
              <a:t>-</a:t>
            </a:r>
            <a:r>
              <a:rPr lang="en-US" sz="1800" i="1" dirty="0" err="1"/>
              <a:t>HostCaching</a:t>
            </a:r>
            <a:r>
              <a:rPr lang="en-US" sz="1800" dirty="0"/>
              <a:t> </a:t>
            </a:r>
            <a:r>
              <a:rPr lang="en-US" sz="1800" dirty="0" err="1" smtClean="0"/>
              <a:t>ReadOnly</a:t>
            </a:r>
            <a:r>
              <a:rPr lang="en-US" sz="1800" dirty="0" smtClean="0"/>
              <a:t> | </a:t>
            </a:r>
            <a:endParaRPr lang="en-US" sz="1800" dirty="0"/>
          </a:p>
          <a:p>
            <a:r>
              <a:rPr lang="en-US" sz="1800" b="1" dirty="0" smtClean="0"/>
              <a:t>	Set-</a:t>
            </a:r>
            <a:r>
              <a:rPr lang="en-US" sz="1800" b="1" dirty="0" err="1" smtClean="0"/>
              <a:t>AzureSubnet</a:t>
            </a:r>
            <a:r>
              <a:rPr lang="en-US" sz="1800" dirty="0" smtClean="0"/>
              <a:t> '</a:t>
            </a:r>
            <a:r>
              <a:rPr lang="en-US" sz="1800" dirty="0" err="1" smtClean="0"/>
              <a:t>DNSSubnet</a:t>
            </a:r>
            <a:r>
              <a:rPr lang="en-US" sz="1800" dirty="0" smtClean="0"/>
              <a:t>'</a:t>
            </a:r>
          </a:p>
          <a:p>
            <a:endParaRPr lang="en-US" sz="1800" dirty="0" smtClean="0"/>
          </a:p>
          <a:p>
            <a:r>
              <a:rPr lang="en-US" sz="1800" b="1" dirty="0" smtClean="0"/>
              <a:t>New-</a:t>
            </a:r>
            <a:r>
              <a:rPr lang="en-US" sz="1800" b="1" dirty="0" err="1" smtClean="0"/>
              <a:t>AzureVM</a:t>
            </a:r>
            <a:r>
              <a:rPr lang="en-US" sz="1800" dirty="0" smtClean="0"/>
              <a:t> </a:t>
            </a:r>
            <a:r>
              <a:rPr lang="en-US" sz="1800" i="1" dirty="0" smtClean="0"/>
              <a:t>-</a:t>
            </a:r>
            <a:r>
              <a:rPr lang="en-US" sz="1800" i="1" dirty="0" err="1" smtClean="0"/>
              <a:t>ServiceName</a:t>
            </a:r>
            <a:r>
              <a:rPr lang="en-US" sz="1800" dirty="0" smtClean="0"/>
              <a:t> $</a:t>
            </a:r>
            <a:r>
              <a:rPr lang="en-US" sz="1800" dirty="0" err="1" smtClean="0"/>
              <a:t>cloudsvc</a:t>
            </a:r>
            <a:r>
              <a:rPr lang="en-US" sz="1800" dirty="0" smtClean="0"/>
              <a:t> </a:t>
            </a:r>
            <a:r>
              <a:rPr lang="en-US" sz="1800" i="1" dirty="0" smtClean="0"/>
              <a:t>-</a:t>
            </a:r>
            <a:r>
              <a:rPr lang="en-US" sz="1800" i="1" dirty="0" err="1" smtClean="0"/>
              <a:t>AffinityGroup</a:t>
            </a:r>
            <a:r>
              <a:rPr lang="en-US" sz="1800" dirty="0" smtClean="0"/>
              <a:t> $</a:t>
            </a:r>
            <a:r>
              <a:rPr lang="en-US" sz="1800" dirty="0" err="1" smtClean="0"/>
              <a:t>ag</a:t>
            </a:r>
            <a:r>
              <a:rPr lang="en-US" sz="1800" dirty="0" smtClean="0"/>
              <a:t> </a:t>
            </a:r>
            <a:r>
              <a:rPr lang="en-US" sz="1800" i="1" dirty="0" smtClean="0"/>
              <a:t>-</a:t>
            </a:r>
            <a:r>
              <a:rPr lang="en-US" sz="1800" i="1" dirty="0" err="1" smtClean="0"/>
              <a:t>VNetName</a:t>
            </a:r>
            <a:r>
              <a:rPr lang="en-US" sz="1800" dirty="0" smtClean="0"/>
              <a:t> $</a:t>
            </a:r>
            <a:r>
              <a:rPr lang="en-US" sz="1800" dirty="0" err="1" smtClean="0"/>
              <a:t>vnet</a:t>
            </a:r>
            <a:r>
              <a:rPr lang="en-US" sz="1800" dirty="0" smtClean="0"/>
              <a:t> </a:t>
            </a:r>
            <a:r>
              <a:rPr lang="en-US" sz="1800" i="1" dirty="0" smtClean="0"/>
              <a:t>-VMs</a:t>
            </a:r>
            <a:r>
              <a:rPr lang="en-US" sz="1800" dirty="0" smtClean="0"/>
              <a:t> $dc1 `</a:t>
            </a:r>
          </a:p>
          <a:p>
            <a:r>
              <a:rPr lang="en-US" sz="1800" i="1" dirty="0" smtClean="0"/>
              <a:t>	     –Location</a:t>
            </a:r>
            <a:r>
              <a:rPr lang="en-US" sz="1800" dirty="0" smtClean="0"/>
              <a:t> $location</a:t>
            </a:r>
          </a:p>
          <a:p>
            <a:endParaRPr lang="en-US" sz="1800" dirty="0"/>
          </a:p>
        </p:txBody>
      </p:sp>
    </p:spTree>
    <p:extLst>
      <p:ext uri="{BB962C8B-B14F-4D97-AF65-F5344CB8AC3E}">
        <p14:creationId xmlns:p14="http://schemas.microsoft.com/office/powerpoint/2010/main" val="210774548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385730" y="4694352"/>
            <a:ext cx="11289309" cy="172049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2" name="Rectangle 11"/>
          <p:cNvSpPr/>
          <p:nvPr/>
        </p:nvSpPr>
        <p:spPr bwMode="auto">
          <a:xfrm>
            <a:off x="385730" y="1003499"/>
            <a:ext cx="11289309" cy="171907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6" name="Rectangle 15"/>
          <p:cNvSpPr/>
          <p:nvPr/>
        </p:nvSpPr>
        <p:spPr bwMode="auto">
          <a:xfrm>
            <a:off x="385730" y="2848926"/>
            <a:ext cx="11289309" cy="171907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3" name="Title 2"/>
          <p:cNvSpPr>
            <a:spLocks noGrp="1"/>
          </p:cNvSpPr>
          <p:nvPr>
            <p:ph type="title"/>
          </p:nvPr>
        </p:nvSpPr>
        <p:spPr/>
        <p:txBody>
          <a:bodyPr/>
          <a:lstStyle/>
          <a:p>
            <a:r>
              <a:rPr lang="en-US" sz="4800" dirty="0"/>
              <a:t>Why </a:t>
            </a:r>
            <a:r>
              <a:rPr lang="en-US" sz="4800" dirty="0" smtClean="0"/>
              <a:t>Active </a:t>
            </a:r>
            <a:r>
              <a:rPr lang="en-US" sz="4800" dirty="0"/>
              <a:t>Directory?</a:t>
            </a:r>
            <a:br>
              <a:rPr lang="en-US" sz="4800" dirty="0"/>
            </a:br>
            <a:endParaRPr lang="en-US" sz="4800" dirty="0"/>
          </a:p>
        </p:txBody>
      </p:sp>
      <p:sp>
        <p:nvSpPr>
          <p:cNvPr id="11" name="Content Placeholder 3"/>
          <p:cNvSpPr txBox="1">
            <a:spLocks/>
          </p:cNvSpPr>
          <p:nvPr/>
        </p:nvSpPr>
        <p:spPr>
          <a:xfrm>
            <a:off x="538130" y="4803921"/>
            <a:ext cx="10358470" cy="1440394"/>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accent2">
                    <a:alpha val="99000"/>
                  </a:schemeClr>
                </a:solidFill>
                <a:effectLst/>
                <a:latin typeface="Segoe UI Light" pitchFamily="34" charset="0"/>
              </a:rPr>
              <a:t>Placing </a:t>
            </a:r>
            <a:r>
              <a:rPr lang="en-US" dirty="0">
                <a:solidFill>
                  <a:schemeClr val="accent2">
                    <a:alpha val="99000"/>
                  </a:schemeClr>
                </a:solidFill>
                <a:effectLst/>
                <a:latin typeface="Segoe UI Light" pitchFamily="34" charset="0"/>
              </a:rPr>
              <a:t>Active Directory domain controllers in Windows Azure equates to running virtualized domain controllers</a:t>
            </a:r>
          </a:p>
          <a:p>
            <a:pPr marL="0" lvl="1" indent="0">
              <a:buNone/>
            </a:pPr>
            <a:r>
              <a:rPr lang="en-US" sz="1800" dirty="0">
                <a:solidFill>
                  <a:schemeClr val="tx1">
                    <a:alpha val="99000"/>
                  </a:schemeClr>
                </a:solidFill>
                <a:latin typeface="+mj-lt"/>
                <a:cs typeface="Segoe UI Light" pitchFamily="34" charset="0"/>
              </a:rPr>
              <a:t>Hypervisors provide or trivialize technologies that don’t sit well with many distributed systems… including Active Directory</a:t>
            </a:r>
          </a:p>
        </p:txBody>
      </p:sp>
      <p:sp>
        <p:nvSpPr>
          <p:cNvPr id="14" name="Content Placeholder 3"/>
          <p:cNvSpPr txBox="1">
            <a:spLocks/>
          </p:cNvSpPr>
          <p:nvPr/>
        </p:nvSpPr>
        <p:spPr>
          <a:xfrm>
            <a:off x="538130" y="1116333"/>
            <a:ext cx="11149012" cy="1535036"/>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solidFill>
                  <a:schemeClr val="accent2">
                    <a:alpha val="99000"/>
                  </a:schemeClr>
                </a:solidFill>
                <a:effectLst/>
                <a:latin typeface="Segoe UI Light" pitchFamily="34" charset="0"/>
              </a:rPr>
              <a:t>Business drivers</a:t>
            </a:r>
          </a:p>
          <a:p>
            <a:pPr marL="0" lvl="1" indent="0">
              <a:buFont typeface="Arial" pitchFamily="34" charset="0"/>
              <a:buNone/>
            </a:pPr>
            <a:r>
              <a:rPr lang="en-US" sz="1800" dirty="0">
                <a:solidFill>
                  <a:schemeClr val="tx1">
                    <a:alpha val="99000"/>
                  </a:schemeClr>
                </a:solidFill>
                <a:latin typeface="+mj-lt"/>
                <a:cs typeface="Segoe UI Light" pitchFamily="34" charset="0"/>
              </a:rPr>
              <a:t>Support pre-requisites for other Applications or Services</a:t>
            </a:r>
          </a:p>
          <a:p>
            <a:pPr marL="0" lvl="1" indent="0">
              <a:buFont typeface="Arial" pitchFamily="34" charset="0"/>
              <a:buNone/>
            </a:pPr>
            <a:r>
              <a:rPr lang="en-US" sz="1800" dirty="0">
                <a:solidFill>
                  <a:schemeClr val="tx1">
                    <a:alpha val="99000"/>
                  </a:schemeClr>
                </a:solidFill>
                <a:latin typeface="+mj-lt"/>
                <a:cs typeface="Segoe UI Light" pitchFamily="34" charset="0"/>
              </a:rPr>
              <a:t>Serve as substitute or failover for branch-office/HQ domain controllers</a:t>
            </a:r>
          </a:p>
          <a:p>
            <a:pPr marL="0" lvl="1" indent="0">
              <a:buFont typeface="Arial" pitchFamily="34" charset="0"/>
              <a:buNone/>
            </a:pPr>
            <a:r>
              <a:rPr lang="en-US" sz="1800" dirty="0">
                <a:solidFill>
                  <a:schemeClr val="tx1">
                    <a:alpha val="99000"/>
                  </a:schemeClr>
                </a:solidFill>
                <a:latin typeface="+mj-lt"/>
                <a:cs typeface="Segoe UI Light" pitchFamily="34" charset="0"/>
              </a:rPr>
              <a:t>Serve as primary authentication for cloud only data center</a:t>
            </a:r>
          </a:p>
          <a:p>
            <a:pPr marL="514350" indent="-514350">
              <a:buFont typeface="+mj-lt"/>
              <a:buAutoNum type="arabicPeriod"/>
            </a:pPr>
            <a:endParaRPr lang="en-US" sz="1050" dirty="0" smtClean="0"/>
          </a:p>
        </p:txBody>
      </p:sp>
      <p:sp>
        <p:nvSpPr>
          <p:cNvPr id="15" name="Content Placeholder 3"/>
          <p:cNvSpPr txBox="1">
            <a:spLocks/>
          </p:cNvSpPr>
          <p:nvPr/>
        </p:nvSpPr>
        <p:spPr>
          <a:xfrm>
            <a:off x="538130" y="3205676"/>
            <a:ext cx="8331550" cy="997196"/>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accent2">
                    <a:alpha val="99000"/>
                  </a:schemeClr>
                </a:solidFill>
                <a:effectLst/>
                <a:latin typeface="Segoe UI Light" pitchFamily="34" charset="0"/>
              </a:rPr>
              <a:t>Design </a:t>
            </a:r>
            <a:r>
              <a:rPr lang="en-US" dirty="0">
                <a:solidFill>
                  <a:schemeClr val="accent2">
                    <a:alpha val="99000"/>
                  </a:schemeClr>
                </a:solidFill>
                <a:effectLst/>
                <a:latin typeface="Segoe UI Light" pitchFamily="34" charset="0"/>
              </a:rPr>
              <a:t>considerations</a:t>
            </a:r>
          </a:p>
          <a:p>
            <a:pPr marL="0" lvl="1" indent="0">
              <a:buNone/>
            </a:pPr>
            <a:r>
              <a:rPr lang="en-US" sz="1800" dirty="0">
                <a:solidFill>
                  <a:schemeClr val="tx1">
                    <a:alpha val="99000"/>
                  </a:schemeClr>
                </a:solidFill>
                <a:latin typeface="+mj-lt"/>
                <a:cs typeface="Segoe UI Light" pitchFamily="34" charset="0"/>
              </a:rPr>
              <a:t>Certain Active Directory configuration knobs and deployment topologies are better suited to the cloud than </a:t>
            </a:r>
            <a:r>
              <a:rPr lang="en-US" sz="1800" dirty="0" smtClean="0">
                <a:solidFill>
                  <a:schemeClr val="tx1">
                    <a:alpha val="99000"/>
                  </a:schemeClr>
                </a:solidFill>
                <a:latin typeface="+mj-lt"/>
                <a:cs typeface="Segoe UI Light" pitchFamily="34" charset="0"/>
              </a:rPr>
              <a:t>others</a:t>
            </a:r>
            <a:endParaRPr lang="en-US" sz="1800" dirty="0">
              <a:solidFill>
                <a:schemeClr val="tx1">
                  <a:alpha val="99000"/>
                </a:schemeClr>
              </a:solidFill>
              <a:latin typeface="+mj-lt"/>
              <a:cs typeface="Segoe UI Light" pitchFamily="34" charset="0"/>
            </a:endParaRPr>
          </a:p>
        </p:txBody>
      </p:sp>
      <p:sp>
        <p:nvSpPr>
          <p:cNvPr id="21" name="Rectangle 20"/>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Tree>
    <p:extLst>
      <p:ext uri="{BB962C8B-B14F-4D97-AF65-F5344CB8AC3E}">
        <p14:creationId xmlns:p14="http://schemas.microsoft.com/office/powerpoint/2010/main" val="311652872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Domain Variables to Join Active Directory</a:t>
            </a:r>
            <a:endParaRPr lang="en-US" dirty="0"/>
          </a:p>
        </p:txBody>
      </p:sp>
      <p:sp>
        <p:nvSpPr>
          <p:cNvPr id="9" name="Text Placeholder 8"/>
          <p:cNvSpPr>
            <a:spLocks noGrp="1"/>
          </p:cNvSpPr>
          <p:nvPr>
            <p:ph type="body" sz="quarter" idx="10"/>
          </p:nvPr>
        </p:nvSpPr>
        <p:spPr/>
        <p:txBody>
          <a:bodyPr/>
          <a:lstStyle/>
          <a:p>
            <a:r>
              <a:rPr lang="en-US" dirty="0"/>
              <a:t># Domain Settings</a:t>
            </a:r>
          </a:p>
          <a:p>
            <a:r>
              <a:rPr lang="en-US" dirty="0"/>
              <a:t>$domain = </a:t>
            </a:r>
            <a:r>
              <a:rPr lang="en-US" dirty="0" smtClean="0"/>
              <a:t>'</a:t>
            </a:r>
            <a:r>
              <a:rPr lang="en-US" dirty="0" err="1" smtClean="0"/>
              <a:t>contoso</a:t>
            </a:r>
            <a:r>
              <a:rPr lang="en-US" dirty="0" smtClean="0"/>
              <a:t>'</a:t>
            </a:r>
            <a:endParaRPr lang="en-US" dirty="0"/>
          </a:p>
          <a:p>
            <a:r>
              <a:rPr lang="en-US" dirty="0"/>
              <a:t>$</a:t>
            </a:r>
            <a:r>
              <a:rPr lang="en-US" dirty="0" err="1"/>
              <a:t>joindom</a:t>
            </a:r>
            <a:r>
              <a:rPr lang="en-US" dirty="0"/>
              <a:t> = </a:t>
            </a:r>
            <a:r>
              <a:rPr lang="en-US" dirty="0" smtClean="0"/>
              <a:t>'contoso.com</a:t>
            </a:r>
            <a:r>
              <a:rPr lang="en-US" dirty="0"/>
              <a:t>'</a:t>
            </a:r>
          </a:p>
          <a:p>
            <a:r>
              <a:rPr lang="en-US" dirty="0"/>
              <a:t>$</a:t>
            </a:r>
            <a:r>
              <a:rPr lang="en-US" dirty="0" err="1"/>
              <a:t>domuser</a:t>
            </a:r>
            <a:r>
              <a:rPr lang="en-US" dirty="0"/>
              <a:t> = 'administrator'</a:t>
            </a:r>
          </a:p>
          <a:p>
            <a:r>
              <a:rPr lang="en-US" dirty="0"/>
              <a:t>$</a:t>
            </a:r>
            <a:r>
              <a:rPr lang="en-US" dirty="0" err="1"/>
              <a:t>dompwd</a:t>
            </a:r>
            <a:r>
              <a:rPr lang="en-US" dirty="0"/>
              <a:t> = </a:t>
            </a:r>
            <a:r>
              <a:rPr lang="en-US" dirty="0" smtClean="0"/>
              <a:t>'</a:t>
            </a:r>
            <a:r>
              <a:rPr lang="en-US" dirty="0" err="1" smtClean="0"/>
              <a:t>dompassword</a:t>
            </a:r>
            <a:r>
              <a:rPr lang="en-US" dirty="0" smtClean="0"/>
              <a:t>'</a:t>
            </a:r>
            <a:endParaRPr lang="en-US" dirty="0"/>
          </a:p>
          <a:p>
            <a:r>
              <a:rPr lang="en-US" dirty="0"/>
              <a:t>$</a:t>
            </a:r>
            <a:r>
              <a:rPr lang="en-US" dirty="0" err="1"/>
              <a:t>advmou</a:t>
            </a:r>
            <a:r>
              <a:rPr lang="en-US" dirty="0"/>
              <a:t> = </a:t>
            </a:r>
            <a:r>
              <a:rPr lang="en-US" dirty="0" smtClean="0"/>
              <a:t>'OU=</a:t>
            </a:r>
            <a:r>
              <a:rPr lang="en-US" dirty="0" err="1" smtClean="0"/>
              <a:t>AzureVMs,DC</a:t>
            </a:r>
            <a:r>
              <a:rPr lang="en-US" dirty="0" smtClean="0"/>
              <a:t>=</a:t>
            </a:r>
            <a:r>
              <a:rPr lang="en-US" dirty="0" err="1" smtClean="0"/>
              <a:t>contoso,DC</a:t>
            </a:r>
            <a:r>
              <a:rPr lang="en-US" dirty="0" smtClean="0"/>
              <a:t>=com' # create OU first</a:t>
            </a:r>
          </a:p>
          <a:p>
            <a:r>
              <a:rPr lang="en-US" dirty="0"/>
              <a:t>$</a:t>
            </a:r>
            <a:r>
              <a:rPr lang="en-US" dirty="0" err="1"/>
              <a:t>vnetname</a:t>
            </a:r>
            <a:r>
              <a:rPr lang="en-US" dirty="0"/>
              <a:t> = </a:t>
            </a:r>
            <a:r>
              <a:rPr lang="en-US" dirty="0" smtClean="0"/>
              <a:t>'ADVNET'</a:t>
            </a:r>
            <a:endParaRPr lang="en-US" dirty="0"/>
          </a:p>
          <a:p>
            <a:r>
              <a:rPr lang="en-US" dirty="0" smtClean="0"/>
              <a:t>$</a:t>
            </a:r>
            <a:r>
              <a:rPr lang="en-US" dirty="0" err="1" smtClean="0"/>
              <a:t>vmsubnet</a:t>
            </a:r>
            <a:r>
              <a:rPr lang="en-US" dirty="0" smtClean="0"/>
              <a:t> </a:t>
            </a:r>
            <a:r>
              <a:rPr lang="en-US" dirty="0"/>
              <a:t>= '</a:t>
            </a:r>
            <a:r>
              <a:rPr lang="en-US" dirty="0" err="1"/>
              <a:t>FrontEndSubnet</a:t>
            </a:r>
            <a:r>
              <a:rPr lang="en-US" dirty="0"/>
              <a:t>'</a:t>
            </a:r>
          </a:p>
          <a:p>
            <a:endParaRPr lang="en-US" dirty="0"/>
          </a:p>
        </p:txBody>
      </p:sp>
    </p:spTree>
    <p:extLst>
      <p:ext uri="{BB962C8B-B14F-4D97-AF65-F5344CB8AC3E}">
        <p14:creationId xmlns:p14="http://schemas.microsoft.com/office/powerpoint/2010/main" val="102207217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Provisioning a VM for a DC – Existing Forest</a:t>
            </a:r>
            <a:endParaRPr lang="en-US" dirty="0"/>
          </a:p>
        </p:txBody>
      </p:sp>
      <p:sp>
        <p:nvSpPr>
          <p:cNvPr id="3" name="Text Placeholder 2"/>
          <p:cNvSpPr>
            <a:spLocks noGrp="1"/>
          </p:cNvSpPr>
          <p:nvPr>
            <p:ph type="body" sz="quarter" idx="10"/>
          </p:nvPr>
        </p:nvSpPr>
        <p:spPr/>
        <p:txBody>
          <a:bodyPr/>
          <a:lstStyle/>
          <a:p>
            <a:r>
              <a:rPr lang="en-US" sz="1800" dirty="0"/>
              <a:t>## Create Domain Controller </a:t>
            </a:r>
            <a:endParaRPr lang="en-US" sz="1800" dirty="0" smtClean="0"/>
          </a:p>
          <a:p>
            <a:r>
              <a:rPr lang="en-US" sz="1800" dirty="0" smtClean="0"/>
              <a:t>## Specifying Active Directory Join Settings and On-Premises DNS </a:t>
            </a:r>
            <a:endParaRPr lang="en-US" sz="1800" dirty="0"/>
          </a:p>
          <a:p>
            <a:r>
              <a:rPr lang="en-US" sz="1800" dirty="0"/>
              <a:t>$</a:t>
            </a:r>
            <a:r>
              <a:rPr lang="en-US" sz="1800" dirty="0" smtClean="0"/>
              <a:t>dc1 </a:t>
            </a:r>
            <a:r>
              <a:rPr lang="en-US" sz="1800" dirty="0"/>
              <a:t>= </a:t>
            </a:r>
            <a:r>
              <a:rPr lang="en-US" sz="1800" b="1" dirty="0"/>
              <a:t>New-</a:t>
            </a:r>
            <a:r>
              <a:rPr lang="en-US" sz="1800" b="1" dirty="0" err="1"/>
              <a:t>AzureVMConfig</a:t>
            </a:r>
            <a:r>
              <a:rPr lang="en-US" sz="1800" dirty="0"/>
              <a:t> </a:t>
            </a:r>
            <a:r>
              <a:rPr lang="en-US" sz="1800" i="1" dirty="0"/>
              <a:t>-Name</a:t>
            </a:r>
            <a:r>
              <a:rPr lang="en-US" sz="1800" dirty="0"/>
              <a:t> </a:t>
            </a:r>
            <a:r>
              <a:rPr lang="en-US" sz="1800" dirty="0" smtClean="0"/>
              <a:t>'MYDC1' </a:t>
            </a:r>
            <a:r>
              <a:rPr lang="en-US" sz="1800" i="1" dirty="0" smtClean="0"/>
              <a:t>-</a:t>
            </a:r>
            <a:r>
              <a:rPr lang="en-US" sz="1800" i="1" dirty="0" err="1"/>
              <a:t>ImageName</a:t>
            </a:r>
            <a:r>
              <a:rPr lang="en-US" sz="1800" dirty="0"/>
              <a:t> $</a:t>
            </a:r>
            <a:r>
              <a:rPr lang="en-US" sz="1800" dirty="0" err="1"/>
              <a:t>imgname</a:t>
            </a:r>
            <a:r>
              <a:rPr lang="en-US" sz="1800" dirty="0"/>
              <a:t> </a:t>
            </a:r>
            <a:r>
              <a:rPr lang="en-US" sz="1800" i="1" dirty="0"/>
              <a:t>-</a:t>
            </a:r>
            <a:r>
              <a:rPr lang="en-US" sz="1800" i="1" dirty="0" err="1"/>
              <a:t>InstanceSize</a:t>
            </a:r>
            <a:r>
              <a:rPr lang="en-US" sz="1800" dirty="0"/>
              <a:t> Small | </a:t>
            </a:r>
          </a:p>
          <a:p>
            <a:r>
              <a:rPr lang="en-US" sz="1800" b="1" dirty="0"/>
              <a:t> </a:t>
            </a:r>
            <a:r>
              <a:rPr lang="en-US" sz="1800" b="1" dirty="0" smtClean="0"/>
              <a:t>      Add-</a:t>
            </a:r>
            <a:r>
              <a:rPr lang="en-US" sz="1800" b="1" dirty="0" err="1" smtClean="0"/>
              <a:t>AzureProvisioningConfig</a:t>
            </a:r>
            <a:r>
              <a:rPr lang="en-US" sz="1800" dirty="0" smtClean="0"/>
              <a:t> </a:t>
            </a:r>
            <a:r>
              <a:rPr lang="en-US" sz="1800" i="1" dirty="0"/>
              <a:t>-</a:t>
            </a:r>
            <a:r>
              <a:rPr lang="en-US" sz="1800" i="1" dirty="0" err="1"/>
              <a:t>WindowsDomain</a:t>
            </a:r>
            <a:r>
              <a:rPr lang="en-US" sz="1800" dirty="0"/>
              <a:t> </a:t>
            </a:r>
            <a:r>
              <a:rPr lang="en-US" sz="1800" i="1" dirty="0"/>
              <a:t>-Password</a:t>
            </a:r>
            <a:r>
              <a:rPr lang="en-US" sz="1800" dirty="0"/>
              <a:t> $</a:t>
            </a:r>
            <a:r>
              <a:rPr lang="en-US" sz="1800" dirty="0" err="1"/>
              <a:t>dompwd</a:t>
            </a:r>
            <a:r>
              <a:rPr lang="en-US" sz="1800" dirty="0"/>
              <a:t> </a:t>
            </a:r>
            <a:r>
              <a:rPr lang="en-US" sz="1800" i="1" dirty="0"/>
              <a:t>-Domain</a:t>
            </a:r>
            <a:r>
              <a:rPr lang="en-US" sz="1800" dirty="0"/>
              <a:t> $domain </a:t>
            </a:r>
            <a:r>
              <a:rPr lang="en-US" sz="1800" dirty="0" smtClean="0"/>
              <a:t>`</a:t>
            </a:r>
          </a:p>
          <a:p>
            <a:r>
              <a:rPr lang="en-US" sz="1800" i="1" dirty="0"/>
              <a:t>	</a:t>
            </a:r>
            <a:r>
              <a:rPr lang="en-US" sz="1800" i="1" dirty="0" smtClean="0"/>
              <a:t>-</a:t>
            </a:r>
            <a:r>
              <a:rPr lang="en-US" sz="1800" i="1" dirty="0" err="1"/>
              <a:t>DomainUserName</a:t>
            </a:r>
            <a:r>
              <a:rPr lang="en-US" sz="1800" dirty="0"/>
              <a:t> $</a:t>
            </a:r>
            <a:r>
              <a:rPr lang="en-US" sz="1800" dirty="0" err="1"/>
              <a:t>domuser</a:t>
            </a:r>
            <a:r>
              <a:rPr lang="en-US" sz="1800" dirty="0"/>
              <a:t> </a:t>
            </a:r>
            <a:r>
              <a:rPr lang="en-US" sz="1800" i="1" dirty="0"/>
              <a:t>-</a:t>
            </a:r>
            <a:r>
              <a:rPr lang="en-US" sz="1800" i="1" dirty="0" err="1"/>
              <a:t>DomainPassword</a:t>
            </a:r>
            <a:r>
              <a:rPr lang="en-US" sz="1800" dirty="0"/>
              <a:t> $</a:t>
            </a:r>
            <a:r>
              <a:rPr lang="en-US" sz="1800" dirty="0" err="1"/>
              <a:t>dompwd</a:t>
            </a:r>
            <a:r>
              <a:rPr lang="en-US" sz="1800" dirty="0"/>
              <a:t> </a:t>
            </a:r>
            <a:r>
              <a:rPr lang="en-US" sz="1800" i="1" dirty="0"/>
              <a:t>-</a:t>
            </a:r>
            <a:r>
              <a:rPr lang="en-US" sz="1800" i="1" dirty="0" err="1"/>
              <a:t>MachineObjectOU</a:t>
            </a:r>
            <a:r>
              <a:rPr lang="en-US" sz="1800" dirty="0"/>
              <a:t> $</a:t>
            </a:r>
            <a:r>
              <a:rPr lang="en-US" sz="1800" dirty="0" err="1"/>
              <a:t>advmou</a:t>
            </a:r>
            <a:r>
              <a:rPr lang="en-US" sz="1800" dirty="0"/>
              <a:t> </a:t>
            </a:r>
            <a:r>
              <a:rPr lang="en-US" sz="1800" dirty="0" smtClean="0"/>
              <a:t>`</a:t>
            </a:r>
          </a:p>
          <a:p>
            <a:r>
              <a:rPr lang="en-US" sz="1800" i="1" dirty="0"/>
              <a:t>	</a:t>
            </a:r>
            <a:r>
              <a:rPr lang="en-US" sz="1800" i="1" dirty="0" smtClean="0"/>
              <a:t>-</a:t>
            </a:r>
            <a:r>
              <a:rPr lang="en-US" sz="1800" i="1" dirty="0" err="1"/>
              <a:t>JoinDomain</a:t>
            </a:r>
            <a:r>
              <a:rPr lang="en-US" sz="1800" dirty="0"/>
              <a:t> $</a:t>
            </a:r>
            <a:r>
              <a:rPr lang="en-US" sz="1800" dirty="0" err="1"/>
              <a:t>joindom</a:t>
            </a:r>
            <a:r>
              <a:rPr lang="en-US" sz="1800" dirty="0"/>
              <a:t> |</a:t>
            </a:r>
          </a:p>
          <a:p>
            <a:r>
              <a:rPr lang="en-US" sz="1800" b="1" dirty="0" smtClean="0"/>
              <a:t>	Add-</a:t>
            </a:r>
            <a:r>
              <a:rPr lang="en-US" sz="1800" b="1" dirty="0" err="1" smtClean="0"/>
              <a:t>AzureDataDisk</a:t>
            </a:r>
            <a:r>
              <a:rPr lang="en-US" sz="1800" dirty="0" smtClean="0"/>
              <a:t> </a:t>
            </a:r>
            <a:r>
              <a:rPr lang="en-US" sz="1800" i="1" dirty="0"/>
              <a:t>-</a:t>
            </a:r>
            <a:r>
              <a:rPr lang="en-US" sz="1800" i="1" dirty="0" err="1"/>
              <a:t>CreateNew</a:t>
            </a:r>
            <a:r>
              <a:rPr lang="en-US" sz="1800" dirty="0"/>
              <a:t> </a:t>
            </a:r>
            <a:r>
              <a:rPr lang="en-US" sz="1800" i="1" dirty="0"/>
              <a:t>-</a:t>
            </a:r>
            <a:r>
              <a:rPr lang="en-US" sz="1800" i="1" dirty="0" err="1"/>
              <a:t>DiskSizeInGB</a:t>
            </a:r>
            <a:r>
              <a:rPr lang="en-US" sz="1800" dirty="0"/>
              <a:t> 15 </a:t>
            </a:r>
            <a:r>
              <a:rPr lang="en-US" sz="1800" i="1" dirty="0"/>
              <a:t>-</a:t>
            </a:r>
            <a:r>
              <a:rPr lang="en-US" sz="1800" i="1" dirty="0" err="1"/>
              <a:t>DiskLabel</a:t>
            </a:r>
            <a:r>
              <a:rPr lang="en-US" sz="1800" dirty="0"/>
              <a:t> 'dc1-datadisk' </a:t>
            </a:r>
            <a:r>
              <a:rPr lang="en-US" sz="1800" i="1" dirty="0"/>
              <a:t>-LUN</a:t>
            </a:r>
            <a:r>
              <a:rPr lang="en-US" sz="1800" dirty="0"/>
              <a:t> 0 | </a:t>
            </a:r>
          </a:p>
          <a:p>
            <a:r>
              <a:rPr lang="en-US" sz="1800" b="1" dirty="0" smtClean="0"/>
              <a:t>	Set-</a:t>
            </a:r>
            <a:r>
              <a:rPr lang="en-US" sz="1800" b="1" dirty="0" err="1" smtClean="0"/>
              <a:t>AzureSubnet</a:t>
            </a:r>
            <a:r>
              <a:rPr lang="en-US" sz="1800" dirty="0" smtClean="0"/>
              <a:t> </a:t>
            </a:r>
            <a:r>
              <a:rPr lang="en-US" sz="1800" dirty="0"/>
              <a:t>'</a:t>
            </a:r>
            <a:r>
              <a:rPr lang="en-US" sz="1800" dirty="0" err="1"/>
              <a:t>DNSSubnet</a:t>
            </a:r>
            <a:r>
              <a:rPr lang="en-US" sz="1800" dirty="0"/>
              <a:t>'</a:t>
            </a:r>
          </a:p>
          <a:p>
            <a:endParaRPr lang="en-US" sz="1800" dirty="0" smtClean="0"/>
          </a:p>
          <a:p>
            <a:r>
              <a:rPr lang="en-US" sz="1800" dirty="0" smtClean="0"/>
              <a:t>## Configure new Cloud Service to point to on-premises DNS/AD server for name resolution</a:t>
            </a:r>
            <a:endParaRPr lang="en-US" sz="1800" dirty="0"/>
          </a:p>
          <a:p>
            <a:r>
              <a:rPr lang="en-US" sz="1800" dirty="0"/>
              <a:t>$</a:t>
            </a:r>
            <a:r>
              <a:rPr lang="en-US" sz="1800" dirty="0" err="1"/>
              <a:t>dns</a:t>
            </a:r>
            <a:r>
              <a:rPr lang="en-US" sz="1800" dirty="0"/>
              <a:t> = </a:t>
            </a:r>
            <a:r>
              <a:rPr lang="en-US" sz="1800" b="1" dirty="0"/>
              <a:t>New-</a:t>
            </a:r>
            <a:r>
              <a:rPr lang="en-US" sz="1800" b="1" dirty="0" err="1"/>
              <a:t>AzureDns</a:t>
            </a:r>
            <a:r>
              <a:rPr lang="en-US" sz="1800" dirty="0"/>
              <a:t> </a:t>
            </a:r>
            <a:r>
              <a:rPr lang="en-US" sz="1800" i="1" dirty="0"/>
              <a:t>-Name</a:t>
            </a:r>
            <a:r>
              <a:rPr lang="en-US" sz="1800" dirty="0"/>
              <a:t> '</a:t>
            </a:r>
            <a:r>
              <a:rPr lang="en-US" sz="1800" dirty="0" err="1"/>
              <a:t>OnPremiseAD</a:t>
            </a:r>
            <a:r>
              <a:rPr lang="en-US" sz="1800" dirty="0"/>
              <a:t>' </a:t>
            </a:r>
            <a:r>
              <a:rPr lang="en-US" sz="1800" i="1" dirty="0"/>
              <a:t>-</a:t>
            </a:r>
            <a:r>
              <a:rPr lang="en-US" sz="1800" i="1" dirty="0" err="1"/>
              <a:t>IPAddress</a:t>
            </a:r>
            <a:r>
              <a:rPr lang="en-US" sz="1800" dirty="0"/>
              <a:t> '192.168.1.9'</a:t>
            </a:r>
          </a:p>
          <a:p>
            <a:endParaRPr lang="en-US" sz="1800" dirty="0" smtClean="0"/>
          </a:p>
          <a:p>
            <a:r>
              <a:rPr lang="en-US" sz="1800" dirty="0" smtClean="0"/>
              <a:t>## Provision the VM in the data center. Specify the on-premises DNS.</a:t>
            </a:r>
            <a:endParaRPr lang="en-US" sz="1800" dirty="0"/>
          </a:p>
          <a:p>
            <a:r>
              <a:rPr lang="en-US" sz="1800" b="1" dirty="0"/>
              <a:t>New-</a:t>
            </a:r>
            <a:r>
              <a:rPr lang="en-US" sz="1800" b="1" dirty="0" err="1"/>
              <a:t>AzureVM</a:t>
            </a:r>
            <a:r>
              <a:rPr lang="en-US" sz="1800" dirty="0"/>
              <a:t> </a:t>
            </a:r>
            <a:r>
              <a:rPr lang="en-US" sz="1800" i="1" dirty="0"/>
              <a:t>-</a:t>
            </a:r>
            <a:r>
              <a:rPr lang="en-US" sz="1800" i="1" dirty="0" err="1"/>
              <a:t>ServiceName</a:t>
            </a:r>
            <a:r>
              <a:rPr lang="en-US" sz="1800" dirty="0"/>
              <a:t> $</a:t>
            </a:r>
            <a:r>
              <a:rPr lang="en-US" sz="1800" dirty="0" err="1"/>
              <a:t>cloudsvc</a:t>
            </a:r>
            <a:r>
              <a:rPr lang="en-US" sz="1800" dirty="0"/>
              <a:t> </a:t>
            </a:r>
            <a:r>
              <a:rPr lang="en-US" sz="1800" i="1" dirty="0"/>
              <a:t>-</a:t>
            </a:r>
            <a:r>
              <a:rPr lang="en-US" sz="1800" i="1" dirty="0" err="1"/>
              <a:t>AffinityGroup</a:t>
            </a:r>
            <a:r>
              <a:rPr lang="en-US" sz="1800" dirty="0"/>
              <a:t> $</a:t>
            </a:r>
            <a:r>
              <a:rPr lang="en-US" sz="1800" dirty="0" err="1"/>
              <a:t>ag</a:t>
            </a:r>
            <a:r>
              <a:rPr lang="en-US" sz="1800" dirty="0"/>
              <a:t> </a:t>
            </a:r>
            <a:r>
              <a:rPr lang="en-US" sz="1800" i="1" dirty="0"/>
              <a:t>-</a:t>
            </a:r>
            <a:r>
              <a:rPr lang="en-US" sz="1800" i="1" dirty="0" err="1"/>
              <a:t>VNetName</a:t>
            </a:r>
            <a:r>
              <a:rPr lang="en-US" sz="1800" dirty="0"/>
              <a:t> $</a:t>
            </a:r>
            <a:r>
              <a:rPr lang="en-US" sz="1800" dirty="0" err="1"/>
              <a:t>vnetname</a:t>
            </a:r>
            <a:r>
              <a:rPr lang="en-US" sz="1800" dirty="0"/>
              <a:t> </a:t>
            </a:r>
            <a:r>
              <a:rPr lang="en-US" sz="1800" dirty="0" smtClean="0"/>
              <a:t>`</a:t>
            </a:r>
          </a:p>
          <a:p>
            <a:r>
              <a:rPr lang="en-US" sz="1800" i="1" dirty="0"/>
              <a:t>	</a:t>
            </a:r>
            <a:r>
              <a:rPr lang="en-US" sz="1800" i="1" dirty="0" smtClean="0"/>
              <a:t>     -</a:t>
            </a:r>
            <a:r>
              <a:rPr lang="en-US" sz="1800" i="1" dirty="0" err="1"/>
              <a:t>DnsSettings</a:t>
            </a:r>
            <a:r>
              <a:rPr lang="en-US" sz="1800" dirty="0"/>
              <a:t> $</a:t>
            </a:r>
            <a:r>
              <a:rPr lang="en-US" sz="1800" dirty="0" err="1"/>
              <a:t>dns</a:t>
            </a:r>
            <a:r>
              <a:rPr lang="en-US" sz="1800" dirty="0"/>
              <a:t> </a:t>
            </a:r>
            <a:r>
              <a:rPr lang="en-US" sz="1800" i="1" dirty="0"/>
              <a:t>-VMs</a:t>
            </a:r>
            <a:r>
              <a:rPr lang="en-US" sz="1800" dirty="0"/>
              <a:t> $</a:t>
            </a:r>
            <a:r>
              <a:rPr lang="en-US" sz="1800" dirty="0" smtClean="0"/>
              <a:t>dc1 </a:t>
            </a:r>
            <a:r>
              <a:rPr lang="en-US" sz="1800" i="1" dirty="0" smtClean="0"/>
              <a:t>–Location</a:t>
            </a:r>
            <a:r>
              <a:rPr lang="en-US" sz="1800" dirty="0" smtClean="0"/>
              <a:t> $</a:t>
            </a:r>
            <a:r>
              <a:rPr lang="en-US" sz="1800" dirty="0"/>
              <a:t>l</a:t>
            </a:r>
            <a:r>
              <a:rPr lang="en-US" sz="1800" dirty="0" smtClean="0"/>
              <a:t>ocation</a:t>
            </a:r>
            <a:endParaRPr lang="en-US" sz="1800" dirty="0"/>
          </a:p>
        </p:txBody>
      </p:sp>
    </p:spTree>
    <p:extLst>
      <p:ext uri="{BB962C8B-B14F-4D97-AF65-F5344CB8AC3E}">
        <p14:creationId xmlns:p14="http://schemas.microsoft.com/office/powerpoint/2010/main" val="413751158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Provisioning a VM to Join Active Directory</a:t>
            </a:r>
            <a:endParaRPr lang="en-US" dirty="0"/>
          </a:p>
        </p:txBody>
      </p:sp>
      <p:sp>
        <p:nvSpPr>
          <p:cNvPr id="3" name="Text Placeholder 2"/>
          <p:cNvSpPr>
            <a:spLocks noGrp="1"/>
          </p:cNvSpPr>
          <p:nvPr>
            <p:ph type="body" sz="quarter" idx="10"/>
          </p:nvPr>
        </p:nvSpPr>
        <p:spPr/>
        <p:txBody>
          <a:bodyPr/>
          <a:lstStyle/>
          <a:p>
            <a:r>
              <a:rPr lang="en-US" sz="1800" dirty="0"/>
              <a:t>## Create </a:t>
            </a:r>
            <a:r>
              <a:rPr lang="en-US" sz="1800" dirty="0" smtClean="0"/>
              <a:t>VM1</a:t>
            </a:r>
          </a:p>
          <a:p>
            <a:r>
              <a:rPr lang="en-US" sz="1800" dirty="0" smtClean="0"/>
              <a:t>## Specifying Active Directory Join Information </a:t>
            </a:r>
          </a:p>
          <a:p>
            <a:r>
              <a:rPr lang="en-US" sz="1800" dirty="0" smtClean="0"/>
              <a:t>## DNS Information could be either a DC in the cloud or a DC on-premises</a:t>
            </a:r>
            <a:endParaRPr lang="en-US" sz="1800" dirty="0"/>
          </a:p>
          <a:p>
            <a:r>
              <a:rPr lang="en-US" sz="1800" dirty="0" smtClean="0"/>
              <a:t>$vm1 </a:t>
            </a:r>
            <a:r>
              <a:rPr lang="en-US" sz="1800" dirty="0"/>
              <a:t>= </a:t>
            </a:r>
            <a:r>
              <a:rPr lang="en-US" sz="1800" b="1" dirty="0"/>
              <a:t>New-</a:t>
            </a:r>
            <a:r>
              <a:rPr lang="en-US" sz="1800" b="1" dirty="0" err="1"/>
              <a:t>AzureVMConfig</a:t>
            </a:r>
            <a:r>
              <a:rPr lang="en-US" sz="1800" dirty="0"/>
              <a:t> </a:t>
            </a:r>
            <a:r>
              <a:rPr lang="en-US" sz="1800" i="1" dirty="0"/>
              <a:t>-Name</a:t>
            </a:r>
            <a:r>
              <a:rPr lang="en-US" sz="1800" dirty="0"/>
              <a:t> </a:t>
            </a:r>
            <a:r>
              <a:rPr lang="en-US" sz="1800" dirty="0" smtClean="0"/>
              <a:t>'myvm1' </a:t>
            </a:r>
            <a:r>
              <a:rPr lang="en-US" sz="1800" i="1" dirty="0" smtClean="0"/>
              <a:t>-</a:t>
            </a:r>
            <a:r>
              <a:rPr lang="en-US" sz="1800" i="1" dirty="0" err="1"/>
              <a:t>ImageName</a:t>
            </a:r>
            <a:r>
              <a:rPr lang="en-US" sz="1800" dirty="0"/>
              <a:t> </a:t>
            </a:r>
            <a:r>
              <a:rPr lang="en-US" sz="1800" dirty="0" smtClean="0"/>
              <a:t>$</a:t>
            </a:r>
            <a:r>
              <a:rPr lang="en-US" sz="1800" dirty="0" err="1" smtClean="0"/>
              <a:t>myimage</a:t>
            </a:r>
            <a:r>
              <a:rPr lang="en-US" sz="1800" dirty="0" smtClean="0"/>
              <a:t> </a:t>
            </a:r>
            <a:r>
              <a:rPr lang="en-US" sz="1800" i="1" dirty="0" smtClean="0"/>
              <a:t>-</a:t>
            </a:r>
            <a:r>
              <a:rPr lang="en-US" sz="1800" i="1" dirty="0" err="1" smtClean="0"/>
              <a:t>InstanceSize</a:t>
            </a:r>
            <a:r>
              <a:rPr lang="en-US" sz="1800" dirty="0" smtClean="0"/>
              <a:t> </a:t>
            </a:r>
            <a:r>
              <a:rPr lang="en-US" sz="1800" dirty="0"/>
              <a:t>Medium | </a:t>
            </a:r>
          </a:p>
          <a:p>
            <a:r>
              <a:rPr lang="en-US" sz="1800" b="1" dirty="0" smtClean="0"/>
              <a:t>    Add-</a:t>
            </a:r>
            <a:r>
              <a:rPr lang="en-US" sz="1800" b="1" dirty="0" err="1" smtClean="0"/>
              <a:t>AzureProvisioningConfig</a:t>
            </a:r>
            <a:r>
              <a:rPr lang="en-US" sz="1800" dirty="0" smtClean="0"/>
              <a:t> </a:t>
            </a:r>
            <a:r>
              <a:rPr lang="en-US" sz="1800" i="1" dirty="0"/>
              <a:t>-</a:t>
            </a:r>
            <a:r>
              <a:rPr lang="en-US" sz="1800" i="1" dirty="0" err="1"/>
              <a:t>WindowsDomain</a:t>
            </a:r>
            <a:r>
              <a:rPr lang="en-US" sz="1800" dirty="0"/>
              <a:t> </a:t>
            </a:r>
            <a:r>
              <a:rPr lang="en-US" sz="1800" i="1" dirty="0"/>
              <a:t>-Password</a:t>
            </a:r>
            <a:r>
              <a:rPr lang="en-US" sz="1800" dirty="0"/>
              <a:t> $</a:t>
            </a:r>
            <a:r>
              <a:rPr lang="en-US" sz="1800" dirty="0" err="1"/>
              <a:t>dompwd</a:t>
            </a:r>
            <a:r>
              <a:rPr lang="en-US" sz="1800" dirty="0"/>
              <a:t> </a:t>
            </a:r>
            <a:r>
              <a:rPr lang="en-US" sz="1800" i="1" dirty="0"/>
              <a:t>-Domain</a:t>
            </a:r>
            <a:r>
              <a:rPr lang="en-US" sz="1800" dirty="0"/>
              <a:t> $domain </a:t>
            </a:r>
            <a:r>
              <a:rPr lang="en-US" sz="1800" dirty="0" smtClean="0"/>
              <a:t>`</a:t>
            </a:r>
          </a:p>
          <a:p>
            <a:r>
              <a:rPr lang="en-US" sz="1800" i="1" dirty="0"/>
              <a:t>	</a:t>
            </a:r>
            <a:r>
              <a:rPr lang="en-US" sz="1800" i="1" dirty="0" smtClean="0"/>
              <a:t>-</a:t>
            </a:r>
            <a:r>
              <a:rPr lang="en-US" sz="1800" i="1" dirty="0" err="1"/>
              <a:t>DomainUserName</a:t>
            </a:r>
            <a:r>
              <a:rPr lang="en-US" sz="1800" dirty="0"/>
              <a:t> $</a:t>
            </a:r>
            <a:r>
              <a:rPr lang="en-US" sz="1800" dirty="0" err="1"/>
              <a:t>domuser</a:t>
            </a:r>
            <a:r>
              <a:rPr lang="en-US" sz="1800" dirty="0"/>
              <a:t> </a:t>
            </a:r>
            <a:r>
              <a:rPr lang="en-US" sz="1800" i="1" dirty="0"/>
              <a:t>-</a:t>
            </a:r>
            <a:r>
              <a:rPr lang="en-US" sz="1800" i="1" dirty="0" err="1"/>
              <a:t>DomainPassword</a:t>
            </a:r>
            <a:r>
              <a:rPr lang="en-US" sz="1800" dirty="0"/>
              <a:t> $</a:t>
            </a:r>
            <a:r>
              <a:rPr lang="en-US" sz="1800" dirty="0" err="1"/>
              <a:t>dompwd</a:t>
            </a:r>
            <a:r>
              <a:rPr lang="en-US" sz="1800" dirty="0"/>
              <a:t> </a:t>
            </a:r>
            <a:r>
              <a:rPr lang="en-US" sz="1800" i="1" dirty="0"/>
              <a:t>-</a:t>
            </a:r>
            <a:r>
              <a:rPr lang="en-US" sz="1800" i="1" dirty="0" err="1"/>
              <a:t>MachineObjectOU</a:t>
            </a:r>
            <a:r>
              <a:rPr lang="en-US" sz="1800" dirty="0"/>
              <a:t> $</a:t>
            </a:r>
            <a:r>
              <a:rPr lang="en-US" sz="1800" dirty="0" err="1"/>
              <a:t>advmou</a:t>
            </a:r>
            <a:r>
              <a:rPr lang="en-US" sz="1800" dirty="0"/>
              <a:t> </a:t>
            </a:r>
            <a:r>
              <a:rPr lang="en-US" sz="1800" dirty="0" smtClean="0"/>
              <a:t>`</a:t>
            </a:r>
          </a:p>
          <a:p>
            <a:r>
              <a:rPr lang="en-US" sz="1800" i="1" dirty="0"/>
              <a:t>	</a:t>
            </a:r>
            <a:r>
              <a:rPr lang="en-US" sz="1800" i="1" dirty="0" smtClean="0"/>
              <a:t>-</a:t>
            </a:r>
            <a:r>
              <a:rPr lang="en-US" sz="1800" i="1" dirty="0" err="1"/>
              <a:t>JoinDomain</a:t>
            </a:r>
            <a:r>
              <a:rPr lang="en-US" sz="1800" dirty="0"/>
              <a:t> $</a:t>
            </a:r>
            <a:r>
              <a:rPr lang="en-US" sz="1800" dirty="0" err="1"/>
              <a:t>joindom</a:t>
            </a:r>
            <a:r>
              <a:rPr lang="en-US" sz="1800" dirty="0"/>
              <a:t> |</a:t>
            </a:r>
          </a:p>
          <a:p>
            <a:r>
              <a:rPr lang="en-US" sz="1800" b="1" dirty="0" smtClean="0"/>
              <a:t>    Set-</a:t>
            </a:r>
            <a:r>
              <a:rPr lang="en-US" sz="1800" b="1" dirty="0" err="1" smtClean="0"/>
              <a:t>AzureSubnet</a:t>
            </a:r>
            <a:r>
              <a:rPr lang="en-US" sz="1800" dirty="0" smtClean="0"/>
              <a:t> $</a:t>
            </a:r>
            <a:r>
              <a:rPr lang="en-US" sz="1800" dirty="0" err="1" smtClean="0"/>
              <a:t>vmsubnet</a:t>
            </a:r>
            <a:endParaRPr lang="en-US" sz="1800" dirty="0"/>
          </a:p>
          <a:p>
            <a:endParaRPr lang="en-US" sz="1800" dirty="0" smtClean="0"/>
          </a:p>
          <a:p>
            <a:r>
              <a:rPr lang="en-US" sz="1800" dirty="0" smtClean="0"/>
              <a:t>## IP Address of Domain Controller (on-premises or cloud deployed)</a:t>
            </a:r>
            <a:br>
              <a:rPr lang="en-US" sz="1800" dirty="0" smtClean="0"/>
            </a:br>
            <a:r>
              <a:rPr lang="en-US" sz="1800" dirty="0"/>
              <a:t>$dns1 = </a:t>
            </a:r>
            <a:r>
              <a:rPr lang="en-US" sz="1800" b="1" dirty="0"/>
              <a:t>New-</a:t>
            </a:r>
            <a:r>
              <a:rPr lang="en-US" sz="1800" b="1" dirty="0" err="1"/>
              <a:t>AzureDns</a:t>
            </a:r>
            <a:r>
              <a:rPr lang="en-US" sz="1800" dirty="0"/>
              <a:t> </a:t>
            </a:r>
            <a:r>
              <a:rPr lang="en-US" sz="1800" i="1" dirty="0"/>
              <a:t>-Name</a:t>
            </a:r>
            <a:r>
              <a:rPr lang="en-US" sz="1800" dirty="0"/>
              <a:t> 'dns1' </a:t>
            </a:r>
            <a:r>
              <a:rPr lang="en-US" sz="1800" i="1" dirty="0"/>
              <a:t>-</a:t>
            </a:r>
            <a:r>
              <a:rPr lang="en-US" sz="1800" i="1" dirty="0" err="1"/>
              <a:t>IPAddress</a:t>
            </a:r>
            <a:r>
              <a:rPr lang="en-US" sz="1800" dirty="0"/>
              <a:t> '10.1.2.4' </a:t>
            </a:r>
          </a:p>
          <a:p>
            <a:endParaRPr lang="en-US" sz="1800" dirty="0"/>
          </a:p>
          <a:p>
            <a:r>
              <a:rPr lang="en-US" sz="1800" b="1" dirty="0"/>
              <a:t>New-</a:t>
            </a:r>
            <a:r>
              <a:rPr lang="en-US" sz="1800" b="1" dirty="0" err="1"/>
              <a:t>AzureVM</a:t>
            </a:r>
            <a:r>
              <a:rPr lang="en-US" sz="1800" dirty="0"/>
              <a:t> </a:t>
            </a:r>
            <a:r>
              <a:rPr lang="en-US" sz="1800" i="1" dirty="0"/>
              <a:t>-</a:t>
            </a:r>
            <a:r>
              <a:rPr lang="en-US" sz="1800" i="1" dirty="0" err="1"/>
              <a:t>ServiceName</a:t>
            </a:r>
            <a:r>
              <a:rPr lang="en-US" sz="1800" dirty="0"/>
              <a:t> $</a:t>
            </a:r>
            <a:r>
              <a:rPr lang="en-US" sz="1800" dirty="0" err="1"/>
              <a:t>cloudsvc</a:t>
            </a:r>
            <a:r>
              <a:rPr lang="en-US" sz="1800" dirty="0"/>
              <a:t> </a:t>
            </a:r>
            <a:r>
              <a:rPr lang="en-US" sz="1800" i="1" dirty="0"/>
              <a:t>-</a:t>
            </a:r>
            <a:r>
              <a:rPr lang="en-US" sz="1800" i="1" dirty="0" err="1"/>
              <a:t>AffinityGroup</a:t>
            </a:r>
            <a:r>
              <a:rPr lang="en-US" sz="1800" dirty="0"/>
              <a:t> $</a:t>
            </a:r>
            <a:r>
              <a:rPr lang="en-US" sz="1800" dirty="0" err="1"/>
              <a:t>ag</a:t>
            </a:r>
            <a:r>
              <a:rPr lang="en-US" sz="1800" dirty="0"/>
              <a:t> </a:t>
            </a:r>
            <a:r>
              <a:rPr lang="en-US" sz="1800" i="1" dirty="0"/>
              <a:t>-</a:t>
            </a:r>
            <a:r>
              <a:rPr lang="en-US" sz="1800" i="1" dirty="0" err="1"/>
              <a:t>VNetName</a:t>
            </a:r>
            <a:r>
              <a:rPr lang="en-US" sz="1800" dirty="0"/>
              <a:t> $</a:t>
            </a:r>
            <a:r>
              <a:rPr lang="en-US" sz="1800" dirty="0" err="1"/>
              <a:t>vnetname</a:t>
            </a:r>
            <a:r>
              <a:rPr lang="en-US" sz="1800" dirty="0"/>
              <a:t> </a:t>
            </a:r>
            <a:r>
              <a:rPr lang="en-US" sz="1800" dirty="0" smtClean="0"/>
              <a:t>`</a:t>
            </a:r>
          </a:p>
          <a:p>
            <a:r>
              <a:rPr lang="en-US" sz="1800" i="1" dirty="0"/>
              <a:t>	</a:t>
            </a:r>
            <a:r>
              <a:rPr lang="en-US" sz="1800" i="1" dirty="0" smtClean="0"/>
              <a:t>     -</a:t>
            </a:r>
            <a:r>
              <a:rPr lang="en-US" sz="1800" i="1" dirty="0" err="1"/>
              <a:t>DnsSettings</a:t>
            </a:r>
            <a:r>
              <a:rPr lang="en-US" sz="1800" dirty="0"/>
              <a:t> $dns1 </a:t>
            </a:r>
            <a:r>
              <a:rPr lang="en-US" sz="1800" i="1" dirty="0"/>
              <a:t>-VMs</a:t>
            </a:r>
            <a:r>
              <a:rPr lang="en-US" sz="1800" dirty="0"/>
              <a:t> </a:t>
            </a:r>
            <a:r>
              <a:rPr lang="en-US" sz="1800" dirty="0" smtClean="0"/>
              <a:t>$vm1 </a:t>
            </a:r>
            <a:r>
              <a:rPr lang="en-US" sz="1800" i="1" dirty="0"/>
              <a:t>–Location</a:t>
            </a:r>
            <a:r>
              <a:rPr lang="en-US" sz="1800" dirty="0"/>
              <a:t> $location</a:t>
            </a:r>
          </a:p>
          <a:p>
            <a:endParaRPr lang="en-US" sz="1800" dirty="0"/>
          </a:p>
        </p:txBody>
      </p:sp>
    </p:spTree>
    <p:extLst>
      <p:ext uri="{BB962C8B-B14F-4D97-AF65-F5344CB8AC3E}">
        <p14:creationId xmlns:p14="http://schemas.microsoft.com/office/powerpoint/2010/main" val="257700257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385729" y="1003496"/>
            <a:ext cx="11301413" cy="5538242"/>
            <a:chOff x="385729" y="1003496"/>
            <a:chExt cx="11301413" cy="5538242"/>
          </a:xfrm>
        </p:grpSpPr>
        <p:sp>
          <p:nvSpPr>
            <p:cNvPr id="25" name="Rectangle 24"/>
            <p:cNvSpPr/>
            <p:nvPr/>
          </p:nvSpPr>
          <p:spPr bwMode="auto">
            <a:xfrm>
              <a:off x="385730" y="1003496"/>
              <a:ext cx="11289309" cy="541212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27" name="Rectangle 26"/>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28" name="Rectangle 27"/>
            <p:cNvSpPr/>
            <p:nvPr/>
          </p:nvSpPr>
          <p:spPr bwMode="auto">
            <a:xfrm>
              <a:off x="385729" y="1003497"/>
              <a:ext cx="11289309" cy="825303"/>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ctr" anchorCtr="0" compatLnSpc="1">
              <a:prstTxWarp prst="textNoShape">
                <a:avLst/>
              </a:prstTxWarp>
            </a:bodyPr>
            <a:lstStyle/>
            <a:p>
              <a:r>
                <a:rPr lang="en-US" sz="3200" dirty="0">
                  <a:solidFill>
                    <a:schemeClr val="accent2">
                      <a:alpha val="99000"/>
                    </a:schemeClr>
                  </a:solidFill>
                  <a:latin typeface="Segoe UI Light" pitchFamily="34" charset="0"/>
                </a:rPr>
                <a:t>Deploy DC in Separate Cloud Service </a:t>
              </a:r>
            </a:p>
          </p:txBody>
        </p:sp>
      </p:grpSp>
      <p:sp>
        <p:nvSpPr>
          <p:cNvPr id="2" name="Title 1"/>
          <p:cNvSpPr>
            <a:spLocks noGrp="1"/>
          </p:cNvSpPr>
          <p:nvPr>
            <p:ph type="title"/>
          </p:nvPr>
        </p:nvSpPr>
        <p:spPr/>
        <p:txBody>
          <a:bodyPr/>
          <a:lstStyle/>
          <a:p>
            <a:r>
              <a:rPr lang="en-US" smtClean="0"/>
              <a:t>Cloud Service Configuration for AD</a:t>
            </a:r>
            <a:endParaRPr lang="en-US" dirty="0"/>
          </a:p>
        </p:txBody>
      </p:sp>
      <p:sp>
        <p:nvSpPr>
          <p:cNvPr id="4" name="Rectangle 3"/>
          <p:cNvSpPr/>
          <p:nvPr/>
        </p:nvSpPr>
        <p:spPr bwMode="auto">
          <a:xfrm>
            <a:off x="6687702" y="2488442"/>
            <a:ext cx="3258399" cy="3493329"/>
          </a:xfrm>
          <a:prstGeom prst="rect">
            <a:avLst/>
          </a:prstGeom>
          <a:solidFill>
            <a:schemeClr val="accent2"/>
          </a:solidFill>
          <a:ln w="28575" cmpd="sng">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solidFill>
                <a:srgbClr val="5F5F5F"/>
              </a:solidFill>
            </a:endParaRPr>
          </a:p>
        </p:txBody>
      </p:sp>
      <p:sp>
        <p:nvSpPr>
          <p:cNvPr id="5" name="TextBox 4"/>
          <p:cNvSpPr txBox="1"/>
          <p:nvPr/>
        </p:nvSpPr>
        <p:spPr>
          <a:xfrm>
            <a:off x="6872553" y="2622902"/>
            <a:ext cx="2649508" cy="1020279"/>
          </a:xfrm>
          <a:prstGeom prst="rect">
            <a:avLst/>
          </a:prstGeom>
          <a:noFill/>
        </p:spPr>
        <p:txBody>
          <a:bodyPr wrap="none" lIns="0" tIns="0" rIns="0" bIns="0" rtlCol="0">
            <a:spAutoFit/>
          </a:bodyPr>
          <a:lstStyle/>
          <a:p>
            <a:pPr>
              <a:lnSpc>
                <a:spcPct val="90000"/>
              </a:lnSpc>
              <a:spcBef>
                <a:spcPct val="20000"/>
              </a:spcBef>
              <a:buSzPct val="80000"/>
            </a:pPr>
            <a:r>
              <a:rPr lang="en-US" sz="1500" b="1" dirty="0">
                <a:solidFill>
                  <a:srgbClr val="FFFFFF">
                    <a:alpha val="99000"/>
                  </a:srgbClr>
                </a:solidFill>
              </a:rPr>
              <a:t>Cloud Service for AD Clients</a:t>
            </a:r>
          </a:p>
          <a:p>
            <a:pPr>
              <a:lnSpc>
                <a:spcPct val="90000"/>
              </a:lnSpc>
              <a:spcBef>
                <a:spcPct val="20000"/>
              </a:spcBef>
              <a:buSzPct val="80000"/>
            </a:pPr>
            <a:r>
              <a:rPr lang="en-US" sz="1200" dirty="0">
                <a:solidFill>
                  <a:srgbClr val="FFFFFF">
                    <a:alpha val="99000"/>
                  </a:srgbClr>
                </a:solidFill>
              </a:rPr>
              <a:t>Location: North Central US</a:t>
            </a:r>
          </a:p>
          <a:p>
            <a:pPr>
              <a:lnSpc>
                <a:spcPct val="90000"/>
              </a:lnSpc>
              <a:spcBef>
                <a:spcPct val="20000"/>
              </a:spcBef>
              <a:buSzPct val="80000"/>
            </a:pPr>
            <a:r>
              <a:rPr lang="en-US" sz="1200" dirty="0">
                <a:solidFill>
                  <a:srgbClr val="FFFFFF">
                    <a:alpha val="99000"/>
                  </a:srgbClr>
                </a:solidFill>
              </a:rPr>
              <a:t>Name: </a:t>
            </a:r>
            <a:r>
              <a:rPr lang="en-US" sz="1200" b="1" dirty="0" smtClean="0">
                <a:solidFill>
                  <a:srgbClr val="FFFFFF">
                    <a:alpha val="99000"/>
                  </a:srgbClr>
                </a:solidFill>
              </a:rPr>
              <a:t>app-cloudservice.</a:t>
            </a:r>
            <a:r>
              <a:rPr lang="en-US" sz="1200" dirty="0" smtClean="0">
                <a:solidFill>
                  <a:srgbClr val="FFFFFF">
                    <a:alpha val="99000"/>
                  </a:srgbClr>
                </a:solidFill>
              </a:rPr>
              <a:t>cloudapp.net</a:t>
            </a:r>
          </a:p>
          <a:p>
            <a:pPr>
              <a:lnSpc>
                <a:spcPct val="90000"/>
              </a:lnSpc>
              <a:spcBef>
                <a:spcPct val="20000"/>
              </a:spcBef>
              <a:buSzPct val="80000"/>
            </a:pPr>
            <a:r>
              <a:rPr lang="en-US" sz="1200" dirty="0">
                <a:solidFill>
                  <a:srgbClr val="FFFFFF">
                    <a:alpha val="99000"/>
                  </a:srgbClr>
                </a:solidFill>
              </a:rPr>
              <a:t>Affinity Group: ADAG</a:t>
            </a:r>
          </a:p>
          <a:p>
            <a:pPr>
              <a:lnSpc>
                <a:spcPct val="90000"/>
              </a:lnSpc>
              <a:spcBef>
                <a:spcPct val="20000"/>
              </a:spcBef>
              <a:buSzPct val="80000"/>
            </a:pPr>
            <a:endParaRPr lang="en-US" sz="1200" dirty="0">
              <a:solidFill>
                <a:srgbClr val="FFFFFF">
                  <a:alpha val="99000"/>
                </a:srgbClr>
              </a:solidFill>
            </a:endParaRPr>
          </a:p>
        </p:txBody>
      </p:sp>
      <p:sp>
        <p:nvSpPr>
          <p:cNvPr id="6" name="Rounded Rectangle 5"/>
          <p:cNvSpPr/>
          <p:nvPr/>
        </p:nvSpPr>
        <p:spPr bwMode="auto">
          <a:xfrm>
            <a:off x="6872533" y="3639975"/>
            <a:ext cx="3073567" cy="2341796"/>
          </a:xfrm>
          <a:prstGeom prst="roundRect">
            <a:avLst>
              <a:gd name="adj" fmla="val 8"/>
            </a:avLst>
          </a:prstGeom>
          <a:solidFill>
            <a:schemeClr val="accent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7" name="TextBox 6"/>
          <p:cNvSpPr txBox="1"/>
          <p:nvPr/>
        </p:nvSpPr>
        <p:spPr>
          <a:xfrm>
            <a:off x="7027396" y="3695975"/>
            <a:ext cx="1582164" cy="580159"/>
          </a:xfrm>
          <a:prstGeom prst="rect">
            <a:avLst/>
          </a:prstGeom>
          <a:noFill/>
        </p:spPr>
        <p:txBody>
          <a:bodyPr wrap="none" lIns="0" tIns="0" rIns="0" bIns="0" rtlCol="0">
            <a:spAutoFit/>
          </a:bodyPr>
          <a:lstStyle/>
          <a:p>
            <a:pPr>
              <a:lnSpc>
                <a:spcPct val="90000"/>
              </a:lnSpc>
              <a:spcBef>
                <a:spcPct val="20000"/>
              </a:spcBef>
              <a:buSzPct val="80000"/>
            </a:pPr>
            <a:r>
              <a:rPr lang="en-US" sz="1500" b="1" dirty="0">
                <a:solidFill>
                  <a:srgbClr val="FFFFFF">
                    <a:alpha val="99000"/>
                  </a:srgbClr>
                </a:solidFill>
              </a:rPr>
              <a:t>Deployment</a:t>
            </a:r>
          </a:p>
          <a:p>
            <a:pPr>
              <a:lnSpc>
                <a:spcPct val="90000"/>
              </a:lnSpc>
              <a:spcBef>
                <a:spcPct val="20000"/>
              </a:spcBef>
              <a:buSzPct val="80000"/>
            </a:pPr>
            <a:r>
              <a:rPr lang="en-US" sz="1100" dirty="0">
                <a:solidFill>
                  <a:srgbClr val="FFFFFF">
                    <a:alpha val="99000"/>
                  </a:srgbClr>
                </a:solidFill>
              </a:rPr>
              <a:t>Virtual Network: </a:t>
            </a:r>
            <a:r>
              <a:rPr lang="en-US" sz="1100" dirty="0" err="1">
                <a:solidFill>
                  <a:srgbClr val="FFFFFF">
                    <a:alpha val="99000"/>
                  </a:srgbClr>
                </a:solidFill>
              </a:rPr>
              <a:t>MyVNET</a:t>
            </a:r>
            <a:endParaRPr lang="en-US" sz="1100" dirty="0">
              <a:solidFill>
                <a:srgbClr val="FFFFFF">
                  <a:alpha val="99000"/>
                </a:srgbClr>
              </a:solidFill>
            </a:endParaRPr>
          </a:p>
          <a:p>
            <a:pPr>
              <a:lnSpc>
                <a:spcPct val="90000"/>
              </a:lnSpc>
              <a:spcBef>
                <a:spcPct val="20000"/>
              </a:spcBef>
              <a:buSzPct val="80000"/>
            </a:pPr>
            <a:r>
              <a:rPr lang="en-US" sz="1100" dirty="0">
                <a:solidFill>
                  <a:srgbClr val="FFFFFF">
                    <a:alpha val="99000"/>
                  </a:srgbClr>
                </a:solidFill>
              </a:rPr>
              <a:t>DNS </a:t>
            </a:r>
            <a:r>
              <a:rPr lang="en-US" sz="1100" dirty="0" err="1">
                <a:solidFill>
                  <a:srgbClr val="FFFFFF">
                    <a:alpha val="99000"/>
                  </a:srgbClr>
                </a:solidFill>
              </a:rPr>
              <a:t>Ips</a:t>
            </a:r>
            <a:r>
              <a:rPr lang="en-US" sz="1100" dirty="0">
                <a:solidFill>
                  <a:srgbClr val="FFFFFF">
                    <a:alpha val="99000"/>
                  </a:srgbClr>
                </a:solidFill>
              </a:rPr>
              <a:t>: </a:t>
            </a:r>
            <a:r>
              <a:rPr lang="en-US" sz="1100" dirty="0" smtClean="0">
                <a:solidFill>
                  <a:srgbClr val="FFFFFF">
                    <a:alpha val="99000"/>
                  </a:srgbClr>
                </a:solidFill>
              </a:rPr>
              <a:t>192.168.1.4</a:t>
            </a:r>
            <a:endParaRPr lang="en-US" sz="1100" dirty="0">
              <a:solidFill>
                <a:srgbClr val="FFFFFF">
                  <a:alpha val="99000"/>
                </a:srgbClr>
              </a:solidFill>
            </a:endParaRPr>
          </a:p>
        </p:txBody>
      </p:sp>
      <p:sp>
        <p:nvSpPr>
          <p:cNvPr id="8" name="TextBox 7"/>
          <p:cNvSpPr txBox="1"/>
          <p:nvPr/>
        </p:nvSpPr>
        <p:spPr>
          <a:xfrm>
            <a:off x="7068014" y="4394719"/>
            <a:ext cx="1541546" cy="766364"/>
          </a:xfrm>
          <a:prstGeom prst="rect">
            <a:avLst/>
          </a:prstGeom>
          <a:noFill/>
        </p:spPr>
        <p:txBody>
          <a:bodyPr wrap="square" lIns="0" tIns="0" rIns="0" bIns="0" rtlCol="0">
            <a:spAutoFit/>
          </a:bodyPr>
          <a:lstStyle/>
          <a:p>
            <a:pPr>
              <a:lnSpc>
                <a:spcPct val="90000"/>
              </a:lnSpc>
              <a:spcBef>
                <a:spcPct val="20000"/>
              </a:spcBef>
              <a:buSzPct val="80000"/>
            </a:pPr>
            <a:r>
              <a:rPr lang="en-US" sz="1500" b="1" dirty="0">
                <a:solidFill>
                  <a:srgbClr val="FFFFFF">
                    <a:alpha val="99000"/>
                  </a:srgbClr>
                </a:solidFill>
              </a:rPr>
              <a:t>Virtual Machine</a:t>
            </a:r>
          </a:p>
          <a:p>
            <a:pPr>
              <a:lnSpc>
                <a:spcPct val="90000"/>
              </a:lnSpc>
              <a:spcBef>
                <a:spcPct val="20000"/>
              </a:spcBef>
              <a:buSzPct val="80000"/>
            </a:pPr>
            <a:r>
              <a:rPr lang="en-US" sz="1100" dirty="0">
                <a:solidFill>
                  <a:srgbClr val="FFFFFF">
                    <a:alpha val="99000"/>
                  </a:srgbClr>
                </a:solidFill>
              </a:rPr>
              <a:t>Role Name: </a:t>
            </a:r>
            <a:r>
              <a:rPr lang="en-US" sz="1100" dirty="0" smtClean="0">
                <a:solidFill>
                  <a:srgbClr val="FFFFFF">
                    <a:alpha val="99000"/>
                  </a:srgbClr>
                </a:solidFill>
              </a:rPr>
              <a:t>advm1</a:t>
            </a:r>
            <a:endParaRPr lang="en-US" sz="1100" dirty="0">
              <a:solidFill>
                <a:srgbClr val="FFFFFF">
                  <a:alpha val="99000"/>
                </a:srgbClr>
              </a:solidFill>
            </a:endParaRPr>
          </a:p>
          <a:p>
            <a:pPr>
              <a:lnSpc>
                <a:spcPct val="90000"/>
              </a:lnSpc>
              <a:spcBef>
                <a:spcPct val="20000"/>
              </a:spcBef>
              <a:buSzPct val="80000"/>
            </a:pPr>
            <a:r>
              <a:rPr lang="en-US" sz="1100" dirty="0">
                <a:solidFill>
                  <a:srgbClr val="FFFFFF">
                    <a:alpha val="99000"/>
                  </a:srgbClr>
                </a:solidFill>
              </a:rPr>
              <a:t>Subnet: </a:t>
            </a:r>
            <a:r>
              <a:rPr lang="en-US" sz="1100" dirty="0" err="1" smtClean="0">
                <a:solidFill>
                  <a:srgbClr val="FFFFFF">
                    <a:alpha val="99000"/>
                  </a:srgbClr>
                </a:solidFill>
              </a:rPr>
              <a:t>AppSubnet</a:t>
            </a:r>
            <a:endParaRPr lang="en-US" sz="1100" dirty="0">
              <a:solidFill>
                <a:srgbClr val="FFFFFF">
                  <a:alpha val="99000"/>
                </a:srgbClr>
              </a:solidFill>
            </a:endParaRPr>
          </a:p>
          <a:p>
            <a:pPr>
              <a:lnSpc>
                <a:spcPct val="90000"/>
              </a:lnSpc>
              <a:spcBef>
                <a:spcPct val="20000"/>
              </a:spcBef>
              <a:buSzPct val="80000"/>
            </a:pPr>
            <a:r>
              <a:rPr lang="en-US" sz="1100" dirty="0" smtClean="0">
                <a:solidFill>
                  <a:srgbClr val="FFFFFF">
                    <a:alpha val="99000"/>
                  </a:srgbClr>
                </a:solidFill>
              </a:rPr>
              <a:t>IP Address: 192.168.2.4</a:t>
            </a:r>
            <a:endParaRPr lang="en-US" sz="1100" dirty="0">
              <a:solidFill>
                <a:srgbClr val="FFFFFF">
                  <a:alpha val="99000"/>
                </a:srgbClr>
              </a:solidFill>
            </a:endParaRPr>
          </a:p>
        </p:txBody>
      </p:sp>
      <p:pic>
        <p:nvPicPr>
          <p:cNvPr id="11"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9138835" y="4734035"/>
            <a:ext cx="762802" cy="1180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bwMode="auto">
          <a:xfrm>
            <a:off x="2315817" y="2488442"/>
            <a:ext cx="3258399" cy="3493329"/>
          </a:xfrm>
          <a:prstGeom prst="rect">
            <a:avLst/>
          </a:prstGeom>
          <a:solidFill>
            <a:schemeClr val="accent2"/>
          </a:solidFill>
          <a:ln w="28575" cmpd="sng">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solidFill>
                <a:srgbClr val="5F5F5F"/>
              </a:solidFill>
            </a:endParaRPr>
          </a:p>
        </p:txBody>
      </p:sp>
      <p:sp>
        <p:nvSpPr>
          <p:cNvPr id="14" name="TextBox 13"/>
          <p:cNvSpPr txBox="1"/>
          <p:nvPr/>
        </p:nvSpPr>
        <p:spPr>
          <a:xfrm>
            <a:off x="2500648" y="2622902"/>
            <a:ext cx="2729593" cy="817147"/>
          </a:xfrm>
          <a:prstGeom prst="rect">
            <a:avLst/>
          </a:prstGeom>
          <a:noFill/>
        </p:spPr>
        <p:txBody>
          <a:bodyPr wrap="none" lIns="0" tIns="0" rIns="0" bIns="0" rtlCol="0">
            <a:spAutoFit/>
          </a:bodyPr>
          <a:lstStyle/>
          <a:p>
            <a:pPr>
              <a:lnSpc>
                <a:spcPct val="90000"/>
              </a:lnSpc>
              <a:spcBef>
                <a:spcPct val="20000"/>
              </a:spcBef>
              <a:buSzPct val="80000"/>
            </a:pPr>
            <a:r>
              <a:rPr lang="en-US" sz="1500" b="1" dirty="0">
                <a:solidFill>
                  <a:srgbClr val="FFFFFF">
                    <a:alpha val="99000"/>
                  </a:srgbClr>
                </a:solidFill>
              </a:rPr>
              <a:t>Cloud Service for AD Domains</a:t>
            </a:r>
          </a:p>
          <a:p>
            <a:pPr>
              <a:lnSpc>
                <a:spcPct val="90000"/>
              </a:lnSpc>
              <a:spcBef>
                <a:spcPct val="20000"/>
              </a:spcBef>
              <a:buSzPct val="80000"/>
            </a:pPr>
            <a:r>
              <a:rPr lang="en-US" sz="1200" dirty="0">
                <a:solidFill>
                  <a:srgbClr val="FFFFFF">
                    <a:alpha val="99000"/>
                  </a:srgbClr>
                </a:solidFill>
              </a:rPr>
              <a:t>Location: North Central US</a:t>
            </a:r>
          </a:p>
          <a:p>
            <a:pPr>
              <a:lnSpc>
                <a:spcPct val="90000"/>
              </a:lnSpc>
              <a:spcBef>
                <a:spcPct val="20000"/>
              </a:spcBef>
              <a:buSzPct val="80000"/>
            </a:pPr>
            <a:r>
              <a:rPr lang="en-US" sz="1200" dirty="0">
                <a:solidFill>
                  <a:srgbClr val="FFFFFF">
                    <a:alpha val="99000"/>
                  </a:srgbClr>
                </a:solidFill>
              </a:rPr>
              <a:t>Name: </a:t>
            </a:r>
            <a:r>
              <a:rPr lang="en-US" sz="1200" b="1" dirty="0" smtClean="0">
                <a:solidFill>
                  <a:srgbClr val="FFFFFF">
                    <a:alpha val="99000"/>
                  </a:srgbClr>
                </a:solidFill>
              </a:rPr>
              <a:t>ad-cloudservice.</a:t>
            </a:r>
            <a:r>
              <a:rPr lang="en-US" sz="1200" dirty="0" smtClean="0">
                <a:solidFill>
                  <a:srgbClr val="FFFFFF">
                    <a:alpha val="99000"/>
                  </a:srgbClr>
                </a:solidFill>
              </a:rPr>
              <a:t>cloudapp.net</a:t>
            </a:r>
          </a:p>
          <a:p>
            <a:pPr>
              <a:lnSpc>
                <a:spcPct val="90000"/>
              </a:lnSpc>
              <a:spcBef>
                <a:spcPct val="20000"/>
              </a:spcBef>
              <a:buSzPct val="80000"/>
            </a:pPr>
            <a:r>
              <a:rPr lang="en-US" sz="1200" dirty="0" smtClean="0">
                <a:solidFill>
                  <a:srgbClr val="FFFFFF">
                    <a:alpha val="99000"/>
                  </a:srgbClr>
                </a:solidFill>
              </a:rPr>
              <a:t>Affinity Group: ADAG</a:t>
            </a:r>
            <a:endParaRPr lang="en-US" sz="1200" dirty="0">
              <a:solidFill>
                <a:srgbClr val="FFFFFF">
                  <a:alpha val="99000"/>
                </a:srgbClr>
              </a:solidFill>
            </a:endParaRPr>
          </a:p>
        </p:txBody>
      </p:sp>
      <p:sp>
        <p:nvSpPr>
          <p:cNvPr id="15" name="Rounded Rectangle 14"/>
          <p:cNvSpPr/>
          <p:nvPr/>
        </p:nvSpPr>
        <p:spPr bwMode="auto">
          <a:xfrm>
            <a:off x="2500648" y="3643181"/>
            <a:ext cx="3073567" cy="2338590"/>
          </a:xfrm>
          <a:prstGeom prst="roundRect">
            <a:avLst>
              <a:gd name="adj" fmla="val 0"/>
            </a:avLst>
          </a:prstGeom>
          <a:solidFill>
            <a:schemeClr val="accent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6" name="TextBox 15"/>
          <p:cNvSpPr txBox="1"/>
          <p:nvPr/>
        </p:nvSpPr>
        <p:spPr>
          <a:xfrm>
            <a:off x="2665454" y="3695975"/>
            <a:ext cx="1769715" cy="766364"/>
          </a:xfrm>
          <a:prstGeom prst="rect">
            <a:avLst/>
          </a:prstGeom>
          <a:noFill/>
        </p:spPr>
        <p:txBody>
          <a:bodyPr wrap="none" lIns="0" tIns="0" rIns="0" bIns="0" rtlCol="0">
            <a:spAutoFit/>
          </a:bodyPr>
          <a:lstStyle/>
          <a:p>
            <a:pPr>
              <a:lnSpc>
                <a:spcPct val="90000"/>
              </a:lnSpc>
              <a:spcBef>
                <a:spcPct val="20000"/>
              </a:spcBef>
              <a:buSzPct val="80000"/>
            </a:pPr>
            <a:r>
              <a:rPr lang="en-US" sz="1500" b="1" dirty="0">
                <a:solidFill>
                  <a:srgbClr val="FFFFFF">
                    <a:alpha val="99000"/>
                  </a:srgbClr>
                </a:solidFill>
              </a:rPr>
              <a:t>Deployment</a:t>
            </a:r>
          </a:p>
          <a:p>
            <a:pPr>
              <a:lnSpc>
                <a:spcPct val="90000"/>
              </a:lnSpc>
              <a:spcBef>
                <a:spcPct val="20000"/>
              </a:spcBef>
              <a:buSzPct val="80000"/>
            </a:pPr>
            <a:r>
              <a:rPr lang="en-US" sz="1100" dirty="0">
                <a:solidFill>
                  <a:srgbClr val="FFFFFF">
                    <a:alpha val="99000"/>
                  </a:srgbClr>
                </a:solidFill>
              </a:rPr>
              <a:t>Virtual Network: </a:t>
            </a:r>
            <a:r>
              <a:rPr lang="en-US" sz="1100" dirty="0" smtClean="0">
                <a:solidFill>
                  <a:srgbClr val="FFFFFF">
                    <a:alpha val="99000"/>
                  </a:srgbClr>
                </a:solidFill>
              </a:rPr>
              <a:t>ADVNET</a:t>
            </a:r>
          </a:p>
          <a:p>
            <a:pPr>
              <a:lnSpc>
                <a:spcPct val="90000"/>
              </a:lnSpc>
              <a:spcBef>
                <a:spcPct val="20000"/>
              </a:spcBef>
              <a:buSzPct val="80000"/>
            </a:pPr>
            <a:r>
              <a:rPr lang="en-US" sz="1100" dirty="0" smtClean="0">
                <a:solidFill>
                  <a:srgbClr val="FFFFFF">
                    <a:alpha val="99000"/>
                  </a:srgbClr>
                </a:solidFill>
              </a:rPr>
              <a:t>DNS </a:t>
            </a:r>
            <a:r>
              <a:rPr lang="en-US" sz="1100" dirty="0" err="1" smtClean="0">
                <a:solidFill>
                  <a:srgbClr val="FFFFFF">
                    <a:alpha val="99000"/>
                  </a:srgbClr>
                </a:solidFill>
              </a:rPr>
              <a:t>Ips</a:t>
            </a:r>
            <a:r>
              <a:rPr lang="en-US" sz="1100" dirty="0" smtClean="0">
                <a:solidFill>
                  <a:srgbClr val="FFFFFF">
                    <a:alpha val="99000"/>
                  </a:srgbClr>
                </a:solidFill>
              </a:rPr>
              <a:t>: (On-Premise AD IP)</a:t>
            </a:r>
          </a:p>
          <a:p>
            <a:pPr>
              <a:lnSpc>
                <a:spcPct val="90000"/>
              </a:lnSpc>
              <a:spcBef>
                <a:spcPct val="20000"/>
              </a:spcBef>
              <a:buSzPct val="80000"/>
            </a:pPr>
            <a:endParaRPr lang="en-US" sz="1100" dirty="0">
              <a:solidFill>
                <a:srgbClr val="FFFFFF">
                  <a:alpha val="99000"/>
                </a:srgbClr>
              </a:solidFill>
            </a:endParaRPr>
          </a:p>
        </p:txBody>
      </p:sp>
      <p:sp>
        <p:nvSpPr>
          <p:cNvPr id="17" name="TextBox 16"/>
          <p:cNvSpPr txBox="1"/>
          <p:nvPr/>
        </p:nvSpPr>
        <p:spPr>
          <a:xfrm>
            <a:off x="2701263" y="4394719"/>
            <a:ext cx="1541546" cy="952568"/>
          </a:xfrm>
          <a:prstGeom prst="rect">
            <a:avLst/>
          </a:prstGeom>
          <a:noFill/>
        </p:spPr>
        <p:txBody>
          <a:bodyPr wrap="square" lIns="0" tIns="0" rIns="0" bIns="0" rtlCol="0">
            <a:spAutoFit/>
          </a:bodyPr>
          <a:lstStyle/>
          <a:p>
            <a:pPr>
              <a:lnSpc>
                <a:spcPct val="90000"/>
              </a:lnSpc>
              <a:spcBef>
                <a:spcPct val="20000"/>
              </a:spcBef>
              <a:buSzPct val="80000"/>
            </a:pPr>
            <a:r>
              <a:rPr lang="en-US" sz="1500" b="1" dirty="0">
                <a:solidFill>
                  <a:srgbClr val="FFFFFF">
                    <a:alpha val="99000"/>
                  </a:srgbClr>
                </a:solidFill>
              </a:rPr>
              <a:t>Virtual Machine</a:t>
            </a:r>
          </a:p>
          <a:p>
            <a:pPr>
              <a:lnSpc>
                <a:spcPct val="90000"/>
              </a:lnSpc>
              <a:spcBef>
                <a:spcPct val="20000"/>
              </a:spcBef>
              <a:buSzPct val="80000"/>
            </a:pPr>
            <a:r>
              <a:rPr lang="en-US" sz="1100" dirty="0">
                <a:solidFill>
                  <a:srgbClr val="FFFFFF">
                    <a:alpha val="99000"/>
                  </a:srgbClr>
                </a:solidFill>
              </a:rPr>
              <a:t>Role Name: </a:t>
            </a:r>
            <a:r>
              <a:rPr lang="en-US" sz="1100" dirty="0" smtClean="0">
                <a:solidFill>
                  <a:srgbClr val="FFFFFF">
                    <a:alpha val="99000"/>
                  </a:srgbClr>
                </a:solidFill>
              </a:rPr>
              <a:t>ad-dc</a:t>
            </a:r>
            <a:endParaRPr lang="en-US" sz="1100" dirty="0">
              <a:solidFill>
                <a:srgbClr val="FFFFFF">
                  <a:alpha val="99000"/>
                </a:srgbClr>
              </a:solidFill>
            </a:endParaRPr>
          </a:p>
          <a:p>
            <a:pPr>
              <a:lnSpc>
                <a:spcPct val="90000"/>
              </a:lnSpc>
              <a:spcBef>
                <a:spcPct val="20000"/>
              </a:spcBef>
              <a:buSzPct val="80000"/>
            </a:pPr>
            <a:r>
              <a:rPr lang="en-US" sz="1100" dirty="0">
                <a:solidFill>
                  <a:srgbClr val="FFFFFF">
                    <a:alpha val="99000"/>
                  </a:srgbClr>
                </a:solidFill>
              </a:rPr>
              <a:t>Subnet: </a:t>
            </a:r>
            <a:r>
              <a:rPr lang="en-US" sz="1100" dirty="0" err="1" smtClean="0">
                <a:solidFill>
                  <a:srgbClr val="FFFFFF">
                    <a:alpha val="99000"/>
                  </a:srgbClr>
                </a:solidFill>
              </a:rPr>
              <a:t>ADSubnet</a:t>
            </a:r>
            <a:endParaRPr lang="en-US" sz="1100" dirty="0" smtClean="0">
              <a:solidFill>
                <a:srgbClr val="FFFFFF">
                  <a:alpha val="99000"/>
                </a:srgbClr>
              </a:solidFill>
            </a:endParaRPr>
          </a:p>
          <a:p>
            <a:pPr>
              <a:lnSpc>
                <a:spcPct val="90000"/>
              </a:lnSpc>
              <a:spcBef>
                <a:spcPct val="20000"/>
              </a:spcBef>
              <a:buSzPct val="80000"/>
            </a:pPr>
            <a:r>
              <a:rPr lang="en-US" sz="1100" dirty="0" smtClean="0">
                <a:solidFill>
                  <a:srgbClr val="FFFFFF">
                    <a:alpha val="99000"/>
                  </a:srgbClr>
                </a:solidFill>
              </a:rPr>
              <a:t>IP Address: 192.168.1.4</a:t>
            </a:r>
            <a:endParaRPr lang="en-US" sz="1100" dirty="0">
              <a:solidFill>
                <a:srgbClr val="FFFFFF">
                  <a:alpha val="99000"/>
                </a:srgbClr>
              </a:solidFill>
            </a:endParaRPr>
          </a:p>
          <a:p>
            <a:pPr marL="342735" indent="-342735">
              <a:lnSpc>
                <a:spcPct val="90000"/>
              </a:lnSpc>
              <a:spcBef>
                <a:spcPct val="20000"/>
              </a:spcBef>
              <a:buSzPct val="80000"/>
              <a:buFont typeface="Arial" pitchFamily="34" charset="0"/>
              <a:buChar char="•"/>
            </a:pPr>
            <a:endParaRPr lang="en-US" sz="1100" dirty="0">
              <a:solidFill>
                <a:srgbClr val="FFFFFF">
                  <a:alpha val="99000"/>
                </a:srgbClr>
              </a:solidFill>
            </a:endParaRPr>
          </a:p>
        </p:txBody>
      </p:sp>
      <p:pic>
        <p:nvPicPr>
          <p:cNvPr id="20"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4764328" y="4734035"/>
            <a:ext cx="762802" cy="1180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angle 21"/>
          <p:cNvSpPr/>
          <p:nvPr/>
        </p:nvSpPr>
        <p:spPr bwMode="auto">
          <a:xfrm>
            <a:off x="1927951" y="2225404"/>
            <a:ext cx="8416888" cy="3966072"/>
          </a:xfrm>
          <a:prstGeom prst="rect">
            <a:avLst/>
          </a:prstGeom>
          <a:noFill/>
          <a:ln w="31750">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3" name="Left-Right Arrow 22"/>
          <p:cNvSpPr/>
          <p:nvPr/>
        </p:nvSpPr>
        <p:spPr bwMode="auto">
          <a:xfrm>
            <a:off x="5652125" y="4165773"/>
            <a:ext cx="958457" cy="476385"/>
          </a:xfrm>
          <a:prstGeom prst="leftRightArrow">
            <a:avLst>
              <a:gd name="adj1" fmla="val 68180"/>
              <a:gd name="adj2" fmla="val 47411"/>
            </a:avLst>
          </a:prstGeom>
          <a:solidFill>
            <a:schemeClr val="accent4"/>
          </a:solidFill>
          <a:ln>
            <a:headEnd type="none" w="med" len="med"/>
            <a:tailEnd type="none" w="med" len="med"/>
          </a:ln>
          <a:effectLst/>
          <a:scene3d>
            <a:camera prst="orthographicFront">
              <a:rot lat="0" lon="0" rev="0"/>
            </a:camera>
            <a:lightRig rig="threePt" dir="t">
              <a:rot lat="0" lon="0" rev="0"/>
            </a:lightRig>
          </a:scene3d>
          <a:sp3d>
            <a:contourClr>
              <a:schemeClr val="accent3">
                <a:shade val="25000"/>
                <a:satMod val="150000"/>
              </a:schemeClr>
            </a:contourClr>
          </a:sp3d>
        </p:spPr>
        <p:style>
          <a:lnRef idx="0">
            <a:schemeClr val="accent3"/>
          </a:lnRef>
          <a:fillRef idx="3">
            <a:schemeClr val="accent3"/>
          </a:fillRef>
          <a:effectRef idx="3">
            <a:schemeClr val="accent3"/>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r>
              <a:rPr lang="en-US" sz="1500" b="1" dirty="0">
                <a:solidFill>
                  <a:srgbClr val="FFFFFF">
                    <a:alpha val="99000"/>
                  </a:srgbClr>
                </a:solidFill>
              </a:rPr>
              <a:t>DIP</a:t>
            </a:r>
          </a:p>
        </p:txBody>
      </p:sp>
      <p:sp>
        <p:nvSpPr>
          <p:cNvPr id="24" name="TextBox 23"/>
          <p:cNvSpPr txBox="1"/>
          <p:nvPr/>
        </p:nvSpPr>
        <p:spPr>
          <a:xfrm>
            <a:off x="2005764" y="2287480"/>
            <a:ext cx="620106"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solidFill>
                  <a:schemeClr val="accent4">
                    <a:alpha val="99000"/>
                  </a:schemeClr>
                </a:solidFill>
              </a:rPr>
              <a:t>ADVNET</a:t>
            </a:r>
            <a:endParaRPr lang="en-US" sz="1200" b="1" dirty="0">
              <a:solidFill>
                <a:schemeClr val="accent4">
                  <a:alpha val="99000"/>
                </a:schemeClr>
              </a:solidFill>
            </a:endParaRPr>
          </a:p>
        </p:txBody>
      </p:sp>
    </p:spTree>
    <p:extLst>
      <p:ext uri="{BB962C8B-B14F-4D97-AF65-F5344CB8AC3E}">
        <p14:creationId xmlns:p14="http://schemas.microsoft.com/office/powerpoint/2010/main" val="36961804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 name="Group 255"/>
          <p:cNvGrpSpPr/>
          <p:nvPr/>
        </p:nvGrpSpPr>
        <p:grpSpPr>
          <a:xfrm>
            <a:off x="385730" y="1003496"/>
            <a:ext cx="11301412" cy="5538242"/>
            <a:chOff x="385730" y="1003496"/>
            <a:chExt cx="11301412" cy="5538242"/>
          </a:xfrm>
        </p:grpSpPr>
        <p:sp>
          <p:nvSpPr>
            <p:cNvPr id="257" name="Rectangle 256"/>
            <p:cNvSpPr/>
            <p:nvPr/>
          </p:nvSpPr>
          <p:spPr bwMode="auto">
            <a:xfrm>
              <a:off x="385730" y="1003496"/>
              <a:ext cx="11289309" cy="541212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258" name="Rectangle 257"/>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grpSp>
      <p:sp>
        <p:nvSpPr>
          <p:cNvPr id="2" name="Title 1"/>
          <p:cNvSpPr>
            <a:spLocks noGrp="1"/>
          </p:cNvSpPr>
          <p:nvPr>
            <p:ph type="title"/>
          </p:nvPr>
        </p:nvSpPr>
        <p:spPr/>
        <p:txBody>
          <a:bodyPr/>
          <a:lstStyle/>
          <a:p>
            <a:r>
              <a:rPr lang="en-US" dirty="0" smtClean="0"/>
              <a:t>Domain Controller On-Premises</a:t>
            </a:r>
            <a:endParaRPr lang="en-US" dirty="0"/>
          </a:p>
        </p:txBody>
      </p:sp>
      <p:sp>
        <p:nvSpPr>
          <p:cNvPr id="4" name="Rectangle 3"/>
          <p:cNvSpPr/>
          <p:nvPr/>
        </p:nvSpPr>
        <p:spPr bwMode="auto">
          <a:xfrm>
            <a:off x="8535218" y="2273821"/>
            <a:ext cx="2620246" cy="252135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1600" dirty="0">
                <a:gradFill>
                  <a:gsLst>
                    <a:gs pos="0">
                      <a:srgbClr val="FFFFFF"/>
                    </a:gs>
                    <a:gs pos="100000">
                      <a:srgbClr val="FFFFFF"/>
                    </a:gs>
                  </a:gsLst>
                  <a:lin ang="5400000" scaled="0"/>
                </a:gradFill>
              </a:rPr>
              <a:t>The Virtual Network</a:t>
            </a:r>
          </a:p>
          <a:p>
            <a:pPr algn="ctr" defTabSz="913529" fontAlgn="base">
              <a:lnSpc>
                <a:spcPct val="90000"/>
              </a:lnSpc>
              <a:spcBef>
                <a:spcPct val="0"/>
              </a:spcBef>
              <a:spcAft>
                <a:spcPct val="0"/>
              </a:spcAft>
            </a:pPr>
            <a:r>
              <a:rPr lang="en-US" sz="1600" dirty="0">
                <a:gradFill>
                  <a:gsLst>
                    <a:gs pos="0">
                      <a:srgbClr val="FFFFFF"/>
                    </a:gs>
                    <a:gs pos="100000">
                      <a:srgbClr val="FFFFFF"/>
                    </a:gs>
                  </a:gsLst>
                  <a:lin ang="5400000" scaled="0"/>
                </a:gradFill>
              </a:rPr>
              <a:t>in Windows Azure</a:t>
            </a:r>
          </a:p>
        </p:txBody>
      </p:sp>
      <p:sp>
        <p:nvSpPr>
          <p:cNvPr id="8" name="Freeform 128"/>
          <p:cNvSpPr>
            <a:spLocks noChangeAspect="1"/>
          </p:cNvSpPr>
          <p:nvPr/>
        </p:nvSpPr>
        <p:spPr bwMode="black">
          <a:xfrm>
            <a:off x="4509361" y="2518102"/>
            <a:ext cx="3346261" cy="18485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380" tIns="45691" rIns="91380" bIns="45691" numCol="1" anchor="t" anchorCtr="0" compatLnSpc="1">
            <a:prstTxWarp prst="textNoShape">
              <a:avLst/>
            </a:prstTxWarp>
          </a:bodyPr>
          <a:lstStyle/>
          <a:p>
            <a:pPr defTabSz="913793"/>
            <a:endParaRPr lang="en-US" sz="1600">
              <a:solidFill>
                <a:srgbClr val="292929"/>
              </a:solidFill>
            </a:endParaRPr>
          </a:p>
        </p:txBody>
      </p:sp>
      <p:grpSp>
        <p:nvGrpSpPr>
          <p:cNvPr id="123" name="Group 122"/>
          <p:cNvGrpSpPr/>
          <p:nvPr/>
        </p:nvGrpSpPr>
        <p:grpSpPr>
          <a:xfrm>
            <a:off x="8522182" y="2846293"/>
            <a:ext cx="864528" cy="903396"/>
            <a:chOff x="9068431" y="4345563"/>
            <a:chExt cx="965110" cy="1008499"/>
          </a:xfrm>
        </p:grpSpPr>
        <p:grpSp>
          <p:nvGrpSpPr>
            <p:cNvPr id="64" name="Group 63"/>
            <p:cNvGrpSpPr/>
            <p:nvPr/>
          </p:nvGrpSpPr>
          <p:grpSpPr>
            <a:xfrm>
              <a:off x="9068431" y="4345563"/>
              <a:ext cx="965110" cy="1008499"/>
              <a:chOff x="1809804" y="4442923"/>
              <a:chExt cx="965110" cy="1008499"/>
            </a:xfrm>
          </p:grpSpPr>
          <p:pic>
            <p:nvPicPr>
              <p:cNvPr id="65"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66" name="Rectangle 65"/>
              <p:cNvSpPr/>
              <p:nvPr/>
            </p:nvSpPr>
            <p:spPr>
              <a:xfrm>
                <a:off x="1857053" y="5178273"/>
                <a:ext cx="802055"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Gateway</a:t>
                </a:r>
              </a:p>
            </p:txBody>
          </p:sp>
        </p:grpSp>
        <p:sp>
          <p:nvSpPr>
            <p:cNvPr id="68" name="Freeform 92"/>
            <p:cNvSpPr>
              <a:spLocks noEditPoints="1"/>
            </p:cNvSpPr>
            <p:nvPr/>
          </p:nvSpPr>
          <p:spPr bwMode="black">
            <a:xfrm>
              <a:off x="9842233" y="4787711"/>
              <a:ext cx="191307" cy="260655"/>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grpSp>
        <p:nvGrpSpPr>
          <p:cNvPr id="69" name="Group 68"/>
          <p:cNvGrpSpPr/>
          <p:nvPr/>
        </p:nvGrpSpPr>
        <p:grpSpPr>
          <a:xfrm>
            <a:off x="6311999" y="4468253"/>
            <a:ext cx="385590" cy="969111"/>
            <a:chOff x="4159000" y="1676776"/>
            <a:chExt cx="510347" cy="1282665"/>
          </a:xfrm>
        </p:grpSpPr>
        <p:sp>
          <p:nvSpPr>
            <p:cNvPr id="71" name="Freeform 27"/>
            <p:cNvSpPr>
              <a:spLocks noChangeAspect="1" noEditPoints="1"/>
            </p:cNvSpPr>
            <p:nvPr/>
          </p:nvSpPr>
          <p:spPr bwMode="black">
            <a:xfrm>
              <a:off x="4159000"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72" name="Freeform 27"/>
            <p:cNvSpPr>
              <a:spLocks noChangeAspect="1" noEditPoints="1"/>
            </p:cNvSpPr>
            <p:nvPr/>
          </p:nvSpPr>
          <p:spPr bwMode="black">
            <a:xfrm>
              <a:off x="4159000" y="215373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73" name="Freeform 27"/>
            <p:cNvSpPr>
              <a:spLocks noChangeAspect="1" noEditPoints="1"/>
            </p:cNvSpPr>
            <p:nvPr/>
          </p:nvSpPr>
          <p:spPr bwMode="black">
            <a:xfrm>
              <a:off x="4159000"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grpSp>
        <p:nvGrpSpPr>
          <p:cNvPr id="140" name="Group 139"/>
          <p:cNvGrpSpPr/>
          <p:nvPr/>
        </p:nvGrpSpPr>
        <p:grpSpPr>
          <a:xfrm>
            <a:off x="6726565" y="4574754"/>
            <a:ext cx="885293" cy="738433"/>
            <a:chOff x="8184640" y="5569527"/>
            <a:chExt cx="988291" cy="824345"/>
          </a:xfrm>
        </p:grpSpPr>
        <p:cxnSp>
          <p:nvCxnSpPr>
            <p:cNvPr id="75" name="Straight Arrow Connector 74"/>
            <p:cNvCxnSpPr/>
            <p:nvPr/>
          </p:nvCxnSpPr>
          <p:spPr>
            <a:xfrm>
              <a:off x="8184640" y="5569527"/>
              <a:ext cx="988291" cy="12315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8184640" y="5692688"/>
              <a:ext cx="988291" cy="298897"/>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8184640" y="5692688"/>
              <a:ext cx="988291" cy="70118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9315344" y="3964240"/>
            <a:ext cx="516100" cy="638004"/>
            <a:chOff x="9944860" y="5187045"/>
            <a:chExt cx="576144" cy="712232"/>
          </a:xfrm>
        </p:grpSpPr>
        <p:sp>
          <p:nvSpPr>
            <p:cNvPr id="103"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pic>
          <p:nvPicPr>
            <p:cNvPr id="104"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pic>
        <p:nvPicPr>
          <p:cNvPr id="144" name="Picture 2"/>
          <p:cNvPicPr>
            <a:picLocks noChangeAspect="1" noChangeArrowheads="1"/>
          </p:cNvPicPr>
          <p:nvPr/>
        </p:nvPicPr>
        <p:blipFill rotWithShape="1">
          <a:blip r:embed="rId3" cstate="print">
            <a:lum bright="100000" contrast="100000"/>
          </a:blip>
          <a:srcRect l="9422" t="9591" r="8195" b="13220"/>
          <a:stretch/>
        </p:blipFill>
        <p:spPr bwMode="auto">
          <a:xfrm>
            <a:off x="9058355" y="3978031"/>
            <a:ext cx="656706" cy="563787"/>
          </a:xfrm>
          <a:prstGeom prst="rect">
            <a:avLst/>
          </a:prstGeom>
          <a:noFill/>
          <a:ln w="9525">
            <a:noFill/>
            <a:miter lim="800000"/>
            <a:headEnd/>
            <a:tailEnd/>
          </a:ln>
          <a:effectLst/>
        </p:spPr>
      </p:pic>
      <p:grpSp>
        <p:nvGrpSpPr>
          <p:cNvPr id="146" name="Group 145"/>
          <p:cNvGrpSpPr/>
          <p:nvPr/>
        </p:nvGrpSpPr>
        <p:grpSpPr>
          <a:xfrm>
            <a:off x="10409575" y="3941107"/>
            <a:ext cx="541307" cy="638004"/>
            <a:chOff x="4647795" y="6723311"/>
            <a:chExt cx="604285" cy="712232"/>
          </a:xfrm>
        </p:grpSpPr>
        <p:pic>
          <p:nvPicPr>
            <p:cNvPr id="147"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8"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pic>
        <p:nvPicPr>
          <p:cNvPr id="149" name="Picture 2"/>
          <p:cNvPicPr>
            <a:picLocks noChangeAspect="1" noChangeArrowheads="1"/>
          </p:cNvPicPr>
          <p:nvPr/>
        </p:nvPicPr>
        <p:blipFill rotWithShape="1">
          <a:blip r:embed="rId3" cstate="print">
            <a:lum bright="100000" contrast="100000"/>
          </a:blip>
          <a:srcRect l="9422" t="9591" r="8195" b="13220"/>
          <a:stretch/>
        </p:blipFill>
        <p:spPr bwMode="auto">
          <a:xfrm>
            <a:off x="10170630" y="3947599"/>
            <a:ext cx="656706" cy="563787"/>
          </a:xfrm>
          <a:prstGeom prst="rect">
            <a:avLst/>
          </a:prstGeom>
          <a:noFill/>
          <a:ln w="9525">
            <a:noFill/>
            <a:miter lim="800000"/>
            <a:headEnd/>
            <a:tailEnd/>
          </a:ln>
          <a:effectLst/>
        </p:spPr>
      </p:pic>
      <p:sp>
        <p:nvSpPr>
          <p:cNvPr id="150" name="Rectangle 149"/>
          <p:cNvSpPr/>
          <p:nvPr/>
        </p:nvSpPr>
        <p:spPr>
          <a:xfrm>
            <a:off x="10115405" y="4531484"/>
            <a:ext cx="918721" cy="24462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SQL Servers</a:t>
            </a:r>
          </a:p>
        </p:txBody>
      </p:sp>
      <p:sp>
        <p:nvSpPr>
          <p:cNvPr id="151" name="Rectangle 150"/>
          <p:cNvSpPr/>
          <p:nvPr/>
        </p:nvSpPr>
        <p:spPr>
          <a:xfrm>
            <a:off x="9064089" y="4540334"/>
            <a:ext cx="820937" cy="24462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IIS Servers</a:t>
            </a:r>
          </a:p>
        </p:txBody>
      </p:sp>
      <p:sp>
        <p:nvSpPr>
          <p:cNvPr id="229" name="Rectangle 228"/>
          <p:cNvSpPr/>
          <p:nvPr/>
        </p:nvSpPr>
        <p:spPr>
          <a:xfrm>
            <a:off x="5428633" y="3176495"/>
            <a:ext cx="1852182" cy="25847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bg2">
                    <a:lumMod val="25000"/>
                    <a:alpha val="99000"/>
                  </a:schemeClr>
                </a:solidFill>
              </a:rPr>
              <a:t>Site to Site VPN Tunnel</a:t>
            </a:r>
          </a:p>
        </p:txBody>
      </p:sp>
      <p:cxnSp>
        <p:nvCxnSpPr>
          <p:cNvPr id="11" name="Elbow Connector 10"/>
          <p:cNvCxnSpPr>
            <a:stCxn id="144" idx="0"/>
          </p:cNvCxnSpPr>
          <p:nvPr/>
        </p:nvCxnSpPr>
        <p:spPr>
          <a:xfrm rot="16200000" flipV="1">
            <a:off x="5830058" y="421379"/>
            <a:ext cx="429225" cy="6684077"/>
          </a:xfrm>
          <a:prstGeom prst="bentConnector2">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30" name="Rectangle 229"/>
          <p:cNvSpPr/>
          <p:nvPr/>
        </p:nvSpPr>
        <p:spPr>
          <a:xfrm>
            <a:off x="5372188" y="3602736"/>
            <a:ext cx="1806399" cy="59087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alpha val="99000"/>
                  </a:schemeClr>
                </a:solidFill>
              </a:rPr>
              <a:t>AD Authentication</a:t>
            </a:r>
          </a:p>
          <a:p>
            <a:pPr algn="ctr" defTabSz="913529" fontAlgn="base">
              <a:lnSpc>
                <a:spcPct val="90000"/>
              </a:lnSpc>
              <a:spcBef>
                <a:spcPct val="0"/>
              </a:spcBef>
              <a:spcAft>
                <a:spcPct val="0"/>
              </a:spcAft>
            </a:pPr>
            <a:r>
              <a:rPr lang="en-US" sz="1200" dirty="0">
                <a:solidFill>
                  <a:schemeClr val="bg1">
                    <a:alpha val="99000"/>
                  </a:schemeClr>
                </a:solidFill>
              </a:rPr>
              <a:t>+</a:t>
            </a:r>
          </a:p>
          <a:p>
            <a:pPr algn="ctr" defTabSz="913529" fontAlgn="base">
              <a:lnSpc>
                <a:spcPct val="90000"/>
              </a:lnSpc>
              <a:spcBef>
                <a:spcPct val="0"/>
              </a:spcBef>
              <a:spcAft>
                <a:spcPct val="0"/>
              </a:spcAft>
            </a:pPr>
            <a:r>
              <a:rPr lang="en-US" sz="1200" dirty="0">
                <a:solidFill>
                  <a:schemeClr val="bg1">
                    <a:alpha val="99000"/>
                  </a:schemeClr>
                </a:solidFill>
              </a:rPr>
              <a:t> On-Premises Resources</a:t>
            </a:r>
          </a:p>
        </p:txBody>
      </p:sp>
      <p:cxnSp>
        <p:nvCxnSpPr>
          <p:cNvPr id="231" name="Elbow Connector 230"/>
          <p:cNvCxnSpPr/>
          <p:nvPr/>
        </p:nvCxnSpPr>
        <p:spPr>
          <a:xfrm rot="16200000" flipV="1">
            <a:off x="9393273" y="2864466"/>
            <a:ext cx="420131" cy="1791290"/>
          </a:xfrm>
          <a:prstGeom prst="bentConnector2">
            <a:avLst/>
          </a:prstGeom>
          <a:ln w="254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37" name="Rectangle 236"/>
          <p:cNvSpPr/>
          <p:nvPr/>
        </p:nvSpPr>
        <p:spPr bwMode="auto">
          <a:xfrm>
            <a:off x="754749" y="1697036"/>
            <a:ext cx="10495941" cy="4057416"/>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8" name="Rectangle 237"/>
          <p:cNvSpPr/>
          <p:nvPr/>
        </p:nvSpPr>
        <p:spPr>
          <a:xfrm>
            <a:off x="5163944" y="1772509"/>
            <a:ext cx="2165857" cy="24462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b="1" dirty="0">
                <a:solidFill>
                  <a:schemeClr val="accent4"/>
                </a:solidFill>
              </a:rPr>
              <a:t>Contoso.com Active Directory</a:t>
            </a:r>
          </a:p>
        </p:txBody>
      </p:sp>
      <p:grpSp>
        <p:nvGrpSpPr>
          <p:cNvPr id="141" name="Group 140"/>
          <p:cNvGrpSpPr/>
          <p:nvPr/>
        </p:nvGrpSpPr>
        <p:grpSpPr>
          <a:xfrm>
            <a:off x="754750" y="1697020"/>
            <a:ext cx="4076301" cy="4057432"/>
            <a:chOff x="382773" y="1562987"/>
            <a:chExt cx="4550553" cy="4529489"/>
          </a:xfrm>
        </p:grpSpPr>
        <p:grpSp>
          <p:nvGrpSpPr>
            <p:cNvPr id="142" name="Group 141"/>
            <p:cNvGrpSpPr/>
            <p:nvPr/>
          </p:nvGrpSpPr>
          <p:grpSpPr>
            <a:xfrm>
              <a:off x="591318" y="1865904"/>
              <a:ext cx="3465948" cy="3465951"/>
              <a:chOff x="897789" y="1992744"/>
              <a:chExt cx="3465948" cy="3465948"/>
            </a:xfrm>
          </p:grpSpPr>
          <p:sp>
            <p:nvSpPr>
              <p:cNvPr id="175" name="Rectangle 174"/>
              <p:cNvSpPr/>
              <p:nvPr/>
            </p:nvSpPr>
            <p:spPr bwMode="auto">
              <a:xfrm>
                <a:off x="89778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2000" dirty="0" err="1">
                    <a:gradFill>
                      <a:gsLst>
                        <a:gs pos="0">
                          <a:srgbClr val="FFFFFF"/>
                        </a:gs>
                        <a:gs pos="100000">
                          <a:srgbClr val="FFFFFF"/>
                        </a:gs>
                      </a:gsLst>
                      <a:lin ang="5400000" scaled="0"/>
                    </a:gradFill>
                  </a:rPr>
                  <a:t>Contoso</a:t>
                </a:r>
                <a:r>
                  <a:rPr lang="en-US" sz="2000" dirty="0">
                    <a:gradFill>
                      <a:gsLst>
                        <a:gs pos="0">
                          <a:srgbClr val="FFFFFF"/>
                        </a:gs>
                        <a:gs pos="100000">
                          <a:srgbClr val="FFFFFF"/>
                        </a:gs>
                      </a:gsLst>
                      <a:lin ang="5400000" scaled="0"/>
                    </a:gradFill>
                  </a:rPr>
                  <a:t> Corp Network</a:t>
                </a:r>
              </a:p>
            </p:txBody>
          </p:sp>
          <p:pic>
            <p:nvPicPr>
              <p:cNvPr id="176" name="Picture 2"/>
              <p:cNvPicPr>
                <a:picLocks noChangeAspect="1" noChangeArrowheads="1"/>
              </p:cNvPicPr>
              <p:nvPr/>
            </p:nvPicPr>
            <p:blipFill>
              <a:blip r:embed="rId3" cstate="print">
                <a:lum bright="100000" contrast="100000"/>
              </a:blip>
              <a:srcRect/>
              <a:stretch>
                <a:fillRect/>
              </a:stretch>
            </p:blipFill>
            <p:spPr bwMode="auto">
              <a:xfrm>
                <a:off x="3298179" y="4442923"/>
                <a:ext cx="965110" cy="884298"/>
              </a:xfrm>
              <a:prstGeom prst="rect">
                <a:avLst/>
              </a:prstGeom>
              <a:noFill/>
              <a:ln w="9525">
                <a:noFill/>
                <a:miter lim="800000"/>
                <a:headEnd/>
                <a:tailEnd/>
              </a:ln>
              <a:effectLst/>
            </p:spPr>
          </p:pic>
          <p:grpSp>
            <p:nvGrpSpPr>
              <p:cNvPr id="177" name="Group 176"/>
              <p:cNvGrpSpPr/>
              <p:nvPr/>
            </p:nvGrpSpPr>
            <p:grpSpPr>
              <a:xfrm>
                <a:off x="2717713" y="2401459"/>
                <a:ext cx="869945" cy="629380"/>
                <a:chOff x="2870782" y="2512291"/>
                <a:chExt cx="791194" cy="572406"/>
              </a:xfrm>
            </p:grpSpPr>
            <p:pic>
              <p:nvPicPr>
                <p:cNvPr id="254" name="Picture 2"/>
                <p:cNvPicPr>
                  <a:picLocks noChangeAspect="1" noChangeArrowheads="1"/>
                </p:cNvPicPr>
                <p:nvPr/>
              </p:nvPicPr>
              <p:blipFill rotWithShape="1">
                <a:blip r:embed="rId3"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255"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sp>
            <p:nvSpPr>
              <p:cNvPr id="178" name="Rectangle 177"/>
              <p:cNvSpPr/>
              <p:nvPr/>
            </p:nvSpPr>
            <p:spPr>
              <a:xfrm>
                <a:off x="2695298" y="2988957"/>
                <a:ext cx="916584"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IIS Servers</a:t>
                </a:r>
              </a:p>
            </p:txBody>
          </p:sp>
          <p:grpSp>
            <p:nvGrpSpPr>
              <p:cNvPr id="179" name="Group 178"/>
              <p:cNvGrpSpPr/>
              <p:nvPr/>
            </p:nvGrpSpPr>
            <p:grpSpPr>
              <a:xfrm>
                <a:off x="2191261" y="3451570"/>
                <a:ext cx="879004" cy="946862"/>
                <a:chOff x="1711026" y="3451570"/>
                <a:chExt cx="879004" cy="946862"/>
              </a:xfrm>
            </p:grpSpPr>
            <p:grpSp>
              <p:nvGrpSpPr>
                <p:cNvPr id="245" name="Group 244"/>
                <p:cNvGrpSpPr/>
                <p:nvPr/>
              </p:nvGrpSpPr>
              <p:grpSpPr>
                <a:xfrm>
                  <a:off x="1972774" y="3451570"/>
                  <a:ext cx="479392" cy="712232"/>
                  <a:chOff x="1972774" y="3451570"/>
                  <a:chExt cx="479392" cy="712232"/>
                </a:xfrm>
              </p:grpSpPr>
              <p:pic>
                <p:nvPicPr>
                  <p:cNvPr id="247"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1972774" y="3451570"/>
                    <a:ext cx="355510" cy="712232"/>
                  </a:xfrm>
                  <a:prstGeom prst="rect">
                    <a:avLst/>
                  </a:prstGeom>
                  <a:noFill/>
                </p:spPr>
              </p:pic>
              <p:grpSp>
                <p:nvGrpSpPr>
                  <p:cNvPr id="248" name="Group 247"/>
                  <p:cNvGrpSpPr/>
                  <p:nvPr/>
                </p:nvGrpSpPr>
                <p:grpSpPr>
                  <a:xfrm>
                    <a:off x="2245986" y="3924261"/>
                    <a:ext cx="206180" cy="206424"/>
                    <a:chOff x="2245986" y="3924261"/>
                    <a:chExt cx="206180" cy="206424"/>
                  </a:xfrm>
                </p:grpSpPr>
                <p:grpSp>
                  <p:nvGrpSpPr>
                    <p:cNvPr id="249" name="Group 248"/>
                    <p:cNvGrpSpPr/>
                    <p:nvPr/>
                  </p:nvGrpSpPr>
                  <p:grpSpPr>
                    <a:xfrm>
                      <a:off x="2245986" y="3924261"/>
                      <a:ext cx="206180" cy="206424"/>
                      <a:chOff x="1779323" y="4627897"/>
                      <a:chExt cx="472764" cy="473323"/>
                    </a:xfrm>
                  </p:grpSpPr>
                  <p:sp>
                    <p:nvSpPr>
                      <p:cNvPr id="251" name="Isosceles Triangle 250"/>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2" name="Rectangle 251"/>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3" name="Rectangle 252"/>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50" name="Isosceles Triangle 249"/>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246" name="Rectangle 245"/>
                <p:cNvSpPr/>
                <p:nvPr/>
              </p:nvSpPr>
              <p:spPr>
                <a:xfrm>
                  <a:off x="1711026" y="4125283"/>
                  <a:ext cx="879004"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AD / DNS</a:t>
                  </a:r>
                </a:p>
              </p:txBody>
            </p:sp>
          </p:grpSp>
          <p:pic>
            <p:nvPicPr>
              <p:cNvPr id="232" name="Picture 2"/>
              <p:cNvPicPr>
                <a:picLocks noChangeAspect="1" noChangeArrowheads="1"/>
              </p:cNvPicPr>
              <p:nvPr/>
            </p:nvPicPr>
            <p:blipFill rotWithShape="1">
              <a:blip r:embed="rId3" cstate="print">
                <a:lum bright="100000" contrast="100000"/>
              </a:blip>
              <a:srcRect l="9422" t="9591" r="8195" b="13220"/>
              <a:stretch/>
            </p:blipFill>
            <p:spPr bwMode="auto">
              <a:xfrm>
                <a:off x="1521605" y="2369636"/>
                <a:ext cx="733110" cy="629380"/>
              </a:xfrm>
              <a:prstGeom prst="rect">
                <a:avLst/>
              </a:prstGeom>
              <a:noFill/>
              <a:ln w="9525">
                <a:noFill/>
                <a:miter lim="800000"/>
                <a:headEnd/>
                <a:tailEnd/>
              </a:ln>
              <a:effectLst/>
            </p:spPr>
          </p:pic>
          <p:sp>
            <p:nvSpPr>
              <p:cNvPr id="233" name="Rectangle 232"/>
              <p:cNvSpPr/>
              <p:nvPr/>
            </p:nvSpPr>
            <p:spPr>
              <a:xfrm>
                <a:off x="1444611" y="2957133"/>
                <a:ext cx="1025743"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SQL Servers</a:t>
                </a:r>
              </a:p>
            </p:txBody>
          </p:sp>
          <p:pic>
            <p:nvPicPr>
              <p:cNvPr id="234"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060071" y="2677961"/>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35" name="Group 234"/>
              <p:cNvGrpSpPr/>
              <p:nvPr/>
            </p:nvGrpSpPr>
            <p:grpSpPr>
              <a:xfrm>
                <a:off x="2148208" y="4442923"/>
                <a:ext cx="965110" cy="1008499"/>
                <a:chOff x="1809804" y="4442923"/>
                <a:chExt cx="965110" cy="1008499"/>
              </a:xfrm>
            </p:grpSpPr>
            <p:pic>
              <p:nvPicPr>
                <p:cNvPr id="242"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243" name="Rectangle 242"/>
                <p:cNvSpPr/>
                <p:nvPr/>
              </p:nvSpPr>
              <p:spPr>
                <a:xfrm>
                  <a:off x="1824844" y="5178273"/>
                  <a:ext cx="866478"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Exchange</a:t>
                  </a:r>
                </a:p>
              </p:txBody>
            </p:sp>
            <p:sp>
              <p:nvSpPr>
                <p:cNvPr id="244"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pPr defTabSz="913793"/>
                  <a:endParaRPr lang="en-US" sz="1400">
                    <a:solidFill>
                      <a:srgbClr val="292929"/>
                    </a:solidFill>
                  </a:endParaRPr>
                </a:p>
              </p:txBody>
            </p:sp>
          </p:grpSp>
          <p:sp>
            <p:nvSpPr>
              <p:cNvPr id="236" name="Freeform 27"/>
              <p:cNvSpPr>
                <a:spLocks noChangeAspect="1" noEditPoints="1"/>
              </p:cNvSpPr>
              <p:nvPr/>
            </p:nvSpPr>
            <p:spPr bwMode="black">
              <a:xfrm>
                <a:off x="1187931" y="347893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239" name="Freeform 27"/>
              <p:cNvSpPr>
                <a:spLocks noChangeAspect="1" noEditPoints="1"/>
              </p:cNvSpPr>
              <p:nvPr/>
            </p:nvSpPr>
            <p:spPr bwMode="black">
              <a:xfrm>
                <a:off x="1187931" y="395589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240" name="Freeform 27"/>
              <p:cNvSpPr>
                <a:spLocks noChangeAspect="1" noEditPoints="1"/>
              </p:cNvSpPr>
              <p:nvPr/>
            </p:nvSpPr>
            <p:spPr bwMode="black">
              <a:xfrm>
                <a:off x="1187931" y="443284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241" name="Freeform 27"/>
              <p:cNvSpPr>
                <a:spLocks noChangeAspect="1" noEditPoints="1"/>
              </p:cNvSpPr>
              <p:nvPr/>
            </p:nvSpPr>
            <p:spPr bwMode="black">
              <a:xfrm>
                <a:off x="1187931" y="490980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grpSp>
          <p:nvGrpSpPr>
            <p:cNvPr id="143" name="Group 142"/>
            <p:cNvGrpSpPr/>
            <p:nvPr/>
          </p:nvGrpSpPr>
          <p:grpSpPr>
            <a:xfrm>
              <a:off x="3071258" y="3223773"/>
              <a:ext cx="848582" cy="1082539"/>
              <a:chOff x="3356443" y="3425018"/>
              <a:chExt cx="848582" cy="1082537"/>
            </a:xfrm>
          </p:grpSpPr>
          <p:pic>
            <p:nvPicPr>
              <p:cNvPr id="173"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3602978" y="3425018"/>
                <a:ext cx="355510" cy="712232"/>
              </a:xfrm>
              <a:prstGeom prst="rect">
                <a:avLst/>
              </a:prstGeom>
              <a:noFill/>
            </p:spPr>
          </p:pic>
          <p:sp>
            <p:nvSpPr>
              <p:cNvPr id="174" name="Rectangle 173"/>
              <p:cNvSpPr/>
              <p:nvPr/>
            </p:nvSpPr>
            <p:spPr>
              <a:xfrm>
                <a:off x="3356443" y="4064332"/>
                <a:ext cx="848582" cy="443223"/>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S2S VPN </a:t>
                </a:r>
                <a:br>
                  <a:rPr lang="en-US" sz="1100" dirty="0">
                    <a:gradFill>
                      <a:gsLst>
                        <a:gs pos="0">
                          <a:srgbClr val="FFFFFF"/>
                        </a:gs>
                        <a:gs pos="100000">
                          <a:srgbClr val="FFFFFF"/>
                        </a:gs>
                      </a:gsLst>
                      <a:lin ang="5400000" scaled="0"/>
                    </a:gradFill>
                  </a:rPr>
                </a:br>
                <a:r>
                  <a:rPr lang="en-US" sz="1100" dirty="0">
                    <a:gradFill>
                      <a:gsLst>
                        <a:gs pos="0">
                          <a:srgbClr val="FFFFFF"/>
                        </a:gs>
                        <a:gs pos="100000">
                          <a:srgbClr val="FFFFFF"/>
                        </a:gs>
                      </a:gsLst>
                      <a:lin ang="5400000" scaled="0"/>
                    </a:gradFill>
                  </a:rPr>
                  <a:t>Device</a:t>
                </a:r>
              </a:p>
            </p:txBody>
          </p:sp>
        </p:grpSp>
        <p:grpSp>
          <p:nvGrpSpPr>
            <p:cNvPr id="145" name="Group 144"/>
            <p:cNvGrpSpPr/>
            <p:nvPr/>
          </p:nvGrpSpPr>
          <p:grpSpPr>
            <a:xfrm>
              <a:off x="4502875" y="1767148"/>
              <a:ext cx="430451" cy="1081861"/>
              <a:chOff x="4409404" y="1676776"/>
              <a:chExt cx="510347" cy="1282665"/>
            </a:xfrm>
          </p:grpSpPr>
          <p:sp>
            <p:nvSpPr>
              <p:cNvPr id="170"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171"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172"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grpSp>
          <p:nvGrpSpPr>
            <p:cNvPr id="152" name="Group 151"/>
            <p:cNvGrpSpPr/>
            <p:nvPr/>
          </p:nvGrpSpPr>
          <p:grpSpPr>
            <a:xfrm>
              <a:off x="3302455" y="1905787"/>
              <a:ext cx="1200422" cy="804576"/>
              <a:chOff x="3587658" y="2107080"/>
              <a:chExt cx="1200422" cy="804576"/>
            </a:xfrm>
          </p:grpSpPr>
          <p:cxnSp>
            <p:nvCxnSpPr>
              <p:cNvPr id="167" name="Straight Arrow Connector 166"/>
              <p:cNvCxnSpPr/>
              <p:nvPr/>
            </p:nvCxnSpPr>
            <p:spPr>
              <a:xfrm flipH="1">
                <a:off x="3602978" y="2107080"/>
                <a:ext cx="1185102" cy="60906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flipH="1">
                <a:off x="3602978" y="2509368"/>
                <a:ext cx="1185102" cy="206782"/>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flipH="1" flipV="1">
                <a:off x="3587658" y="2716150"/>
                <a:ext cx="1200422" cy="19550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2713792" y="2231852"/>
              <a:ext cx="576145" cy="712232"/>
              <a:chOff x="9944860" y="5187045"/>
              <a:chExt cx="576144" cy="712232"/>
            </a:xfrm>
          </p:grpSpPr>
          <p:sp>
            <p:nvSpPr>
              <p:cNvPr id="165"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pic>
            <p:nvPicPr>
              <p:cNvPr id="166"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grpSp>
          <p:nvGrpSpPr>
            <p:cNvPr id="154" name="Group 153"/>
            <p:cNvGrpSpPr/>
            <p:nvPr/>
          </p:nvGrpSpPr>
          <p:grpSpPr>
            <a:xfrm>
              <a:off x="1493287" y="2242485"/>
              <a:ext cx="604285" cy="712232"/>
              <a:chOff x="4647795" y="6723311"/>
              <a:chExt cx="604285" cy="712232"/>
            </a:xfrm>
          </p:grpSpPr>
          <p:pic>
            <p:nvPicPr>
              <p:cNvPr id="163"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grpSp>
          <p:nvGrpSpPr>
            <p:cNvPr id="155" name="Group 154"/>
            <p:cNvGrpSpPr/>
            <p:nvPr/>
          </p:nvGrpSpPr>
          <p:grpSpPr>
            <a:xfrm>
              <a:off x="2151470" y="3327265"/>
              <a:ext cx="479392" cy="712232"/>
              <a:chOff x="4610325" y="6858496"/>
              <a:chExt cx="479392" cy="712232"/>
            </a:xfrm>
          </p:grpSpPr>
          <p:pic>
            <p:nvPicPr>
              <p:cNvPr id="158"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p:spPr>
          </p:pic>
          <p:sp>
            <p:nvSpPr>
              <p:cNvPr id="159" name="Isosceles Triangle 158"/>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0" name="Rectangle 159"/>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1" name="Rectangle 160"/>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2" name="Isosceles Triangle 161"/>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6" name="Rectangle 155"/>
            <p:cNvSpPr/>
            <p:nvPr/>
          </p:nvSpPr>
          <p:spPr bwMode="auto">
            <a:xfrm>
              <a:off x="382773" y="1563005"/>
              <a:ext cx="3955312"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7" name="Rectangle 156"/>
            <p:cNvSpPr/>
            <p:nvPr/>
          </p:nvSpPr>
          <p:spPr>
            <a:xfrm>
              <a:off x="1081095" y="1562987"/>
              <a:ext cx="2417841" cy="27308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b="1" dirty="0">
                  <a:solidFill>
                    <a:schemeClr val="accent4"/>
                  </a:solidFill>
                </a:rPr>
                <a:t>Contoso.com Active Directory</a:t>
              </a:r>
            </a:p>
          </p:txBody>
        </p:sp>
      </p:grpSp>
      <p:sp>
        <p:nvSpPr>
          <p:cNvPr id="260" name="Freeform 24"/>
          <p:cNvSpPr>
            <a:spLocks noEditPoints="1"/>
          </p:cNvSpPr>
          <p:nvPr/>
        </p:nvSpPr>
        <p:spPr bwMode="black">
          <a:xfrm>
            <a:off x="7547081" y="4326100"/>
            <a:ext cx="885825" cy="684213"/>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61" name="Rectangle 260"/>
          <p:cNvSpPr/>
          <p:nvPr/>
        </p:nvSpPr>
        <p:spPr>
          <a:xfrm>
            <a:off x="7395973" y="4999117"/>
            <a:ext cx="1054976" cy="396973"/>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dirty="0">
                <a:solidFill>
                  <a:schemeClr val="tx2"/>
                </a:solidFill>
              </a:rPr>
              <a:t>Load Balancer</a:t>
            </a:r>
          </a:p>
          <a:p>
            <a:pPr algn="ctr" defTabSz="913529" fontAlgn="base">
              <a:lnSpc>
                <a:spcPct val="90000"/>
              </a:lnSpc>
              <a:spcBef>
                <a:spcPct val="0"/>
              </a:spcBef>
              <a:spcAft>
                <a:spcPct val="0"/>
              </a:spcAft>
            </a:pPr>
            <a:r>
              <a:rPr lang="en-US" sz="1100" dirty="0">
                <a:solidFill>
                  <a:schemeClr val="tx2"/>
                </a:solidFill>
              </a:rPr>
              <a:t>Public IP</a:t>
            </a:r>
          </a:p>
        </p:txBody>
      </p:sp>
      <p:sp>
        <p:nvSpPr>
          <p:cNvPr id="262" name="Freeform 40"/>
          <p:cNvSpPr>
            <a:spLocks noEditPoints="1"/>
          </p:cNvSpPr>
          <p:nvPr/>
        </p:nvSpPr>
        <p:spPr bwMode="black">
          <a:xfrm>
            <a:off x="10608344" y="2724820"/>
            <a:ext cx="503793" cy="46664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Tree>
    <p:extLst>
      <p:ext uri="{BB962C8B-B14F-4D97-AF65-F5344CB8AC3E}">
        <p14:creationId xmlns:p14="http://schemas.microsoft.com/office/powerpoint/2010/main" val="3053034924"/>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Controller in the Cloud</a:t>
            </a:r>
            <a:endParaRPr lang="en-US" dirty="0"/>
          </a:p>
        </p:txBody>
      </p:sp>
      <p:grpSp>
        <p:nvGrpSpPr>
          <p:cNvPr id="160" name="Group 159"/>
          <p:cNvGrpSpPr/>
          <p:nvPr/>
        </p:nvGrpSpPr>
        <p:grpSpPr>
          <a:xfrm>
            <a:off x="385730" y="1003496"/>
            <a:ext cx="11301412" cy="5538242"/>
            <a:chOff x="385730" y="1003496"/>
            <a:chExt cx="11301412" cy="5538242"/>
          </a:xfrm>
        </p:grpSpPr>
        <p:sp>
          <p:nvSpPr>
            <p:cNvPr id="266" name="Rectangle 265"/>
            <p:cNvSpPr/>
            <p:nvPr/>
          </p:nvSpPr>
          <p:spPr bwMode="auto">
            <a:xfrm>
              <a:off x="385730" y="1003496"/>
              <a:ext cx="11289309" cy="541212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267" name="Rectangle 266"/>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grpSp>
      <p:sp>
        <p:nvSpPr>
          <p:cNvPr id="403" name="Rectangle 402"/>
          <p:cNvSpPr/>
          <p:nvPr/>
        </p:nvSpPr>
        <p:spPr bwMode="auto">
          <a:xfrm>
            <a:off x="8535218" y="2273821"/>
            <a:ext cx="2620246" cy="252135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1600" dirty="0">
                <a:gradFill>
                  <a:gsLst>
                    <a:gs pos="0">
                      <a:srgbClr val="FFFFFF"/>
                    </a:gs>
                    <a:gs pos="100000">
                      <a:srgbClr val="FFFFFF"/>
                    </a:gs>
                  </a:gsLst>
                  <a:lin ang="5400000" scaled="0"/>
                </a:gradFill>
              </a:rPr>
              <a:t>The Virtual Network</a:t>
            </a:r>
          </a:p>
          <a:p>
            <a:pPr algn="ctr" defTabSz="913529" fontAlgn="base">
              <a:lnSpc>
                <a:spcPct val="90000"/>
              </a:lnSpc>
              <a:spcBef>
                <a:spcPct val="0"/>
              </a:spcBef>
              <a:spcAft>
                <a:spcPct val="0"/>
              </a:spcAft>
            </a:pPr>
            <a:r>
              <a:rPr lang="en-US" sz="1600" dirty="0">
                <a:gradFill>
                  <a:gsLst>
                    <a:gs pos="0">
                      <a:srgbClr val="FFFFFF"/>
                    </a:gs>
                    <a:gs pos="100000">
                      <a:srgbClr val="FFFFFF"/>
                    </a:gs>
                  </a:gsLst>
                  <a:lin ang="5400000" scaled="0"/>
                </a:gradFill>
              </a:rPr>
              <a:t>in Windows Azure</a:t>
            </a:r>
          </a:p>
        </p:txBody>
      </p:sp>
      <p:sp>
        <p:nvSpPr>
          <p:cNvPr id="270" name="Freeform 128"/>
          <p:cNvSpPr>
            <a:spLocks noChangeAspect="1"/>
          </p:cNvSpPr>
          <p:nvPr/>
        </p:nvSpPr>
        <p:spPr bwMode="black">
          <a:xfrm>
            <a:off x="4509361" y="2518102"/>
            <a:ext cx="3346261" cy="18485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380" tIns="45691" rIns="91380" bIns="45691" numCol="1" anchor="t" anchorCtr="0" compatLnSpc="1">
            <a:prstTxWarp prst="textNoShape">
              <a:avLst/>
            </a:prstTxWarp>
          </a:bodyPr>
          <a:lstStyle/>
          <a:p>
            <a:pPr defTabSz="913793"/>
            <a:endParaRPr lang="en-US" sz="1600">
              <a:solidFill>
                <a:srgbClr val="292929"/>
              </a:solidFill>
            </a:endParaRPr>
          </a:p>
        </p:txBody>
      </p:sp>
      <p:grpSp>
        <p:nvGrpSpPr>
          <p:cNvPr id="271" name="Group 270"/>
          <p:cNvGrpSpPr/>
          <p:nvPr/>
        </p:nvGrpSpPr>
        <p:grpSpPr>
          <a:xfrm>
            <a:off x="8522182" y="2846293"/>
            <a:ext cx="864528" cy="903396"/>
            <a:chOff x="9068431" y="4345563"/>
            <a:chExt cx="965110" cy="1008499"/>
          </a:xfrm>
        </p:grpSpPr>
        <p:grpSp>
          <p:nvGrpSpPr>
            <p:cNvPr id="399" name="Group 398"/>
            <p:cNvGrpSpPr/>
            <p:nvPr/>
          </p:nvGrpSpPr>
          <p:grpSpPr>
            <a:xfrm>
              <a:off x="9068431" y="4345563"/>
              <a:ext cx="965110" cy="1008499"/>
              <a:chOff x="1809804" y="4442923"/>
              <a:chExt cx="965110" cy="1008499"/>
            </a:xfrm>
          </p:grpSpPr>
          <p:pic>
            <p:nvPicPr>
              <p:cNvPr id="401"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402" name="Rectangle 401"/>
              <p:cNvSpPr/>
              <p:nvPr/>
            </p:nvSpPr>
            <p:spPr>
              <a:xfrm>
                <a:off x="1857053" y="5178273"/>
                <a:ext cx="802055"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Gateway</a:t>
                </a:r>
              </a:p>
            </p:txBody>
          </p:sp>
        </p:grpSp>
        <p:sp>
          <p:nvSpPr>
            <p:cNvPr id="400" name="Freeform 92"/>
            <p:cNvSpPr>
              <a:spLocks noEditPoints="1"/>
            </p:cNvSpPr>
            <p:nvPr/>
          </p:nvSpPr>
          <p:spPr bwMode="black">
            <a:xfrm>
              <a:off x="9842233" y="4787711"/>
              <a:ext cx="191307" cy="260655"/>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grpSp>
        <p:nvGrpSpPr>
          <p:cNvPr id="272" name="Group 271"/>
          <p:cNvGrpSpPr/>
          <p:nvPr/>
        </p:nvGrpSpPr>
        <p:grpSpPr>
          <a:xfrm>
            <a:off x="6311999" y="4468253"/>
            <a:ext cx="385590" cy="969111"/>
            <a:chOff x="4159000" y="1676776"/>
            <a:chExt cx="510347" cy="1282665"/>
          </a:xfrm>
        </p:grpSpPr>
        <p:sp>
          <p:nvSpPr>
            <p:cNvPr id="396" name="Freeform 27"/>
            <p:cNvSpPr>
              <a:spLocks noChangeAspect="1" noEditPoints="1"/>
            </p:cNvSpPr>
            <p:nvPr/>
          </p:nvSpPr>
          <p:spPr bwMode="black">
            <a:xfrm>
              <a:off x="4159000"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397" name="Freeform 27"/>
            <p:cNvSpPr>
              <a:spLocks noChangeAspect="1" noEditPoints="1"/>
            </p:cNvSpPr>
            <p:nvPr/>
          </p:nvSpPr>
          <p:spPr bwMode="black">
            <a:xfrm>
              <a:off x="4159000" y="215373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398" name="Freeform 27"/>
            <p:cNvSpPr>
              <a:spLocks noChangeAspect="1" noEditPoints="1"/>
            </p:cNvSpPr>
            <p:nvPr/>
          </p:nvSpPr>
          <p:spPr bwMode="black">
            <a:xfrm>
              <a:off x="4159000"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grpSp>
        <p:nvGrpSpPr>
          <p:cNvPr id="273" name="Group 272"/>
          <p:cNvGrpSpPr/>
          <p:nvPr/>
        </p:nvGrpSpPr>
        <p:grpSpPr>
          <a:xfrm>
            <a:off x="6726565" y="4574754"/>
            <a:ext cx="885293" cy="738433"/>
            <a:chOff x="8184640" y="5569527"/>
            <a:chExt cx="988291" cy="824345"/>
          </a:xfrm>
        </p:grpSpPr>
        <p:cxnSp>
          <p:nvCxnSpPr>
            <p:cNvPr id="393" name="Straight Arrow Connector 392"/>
            <p:cNvCxnSpPr/>
            <p:nvPr/>
          </p:nvCxnSpPr>
          <p:spPr>
            <a:xfrm>
              <a:off x="8184640" y="5569527"/>
              <a:ext cx="988291" cy="12315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394" name="Straight Arrow Connector 393"/>
            <p:cNvCxnSpPr/>
            <p:nvPr/>
          </p:nvCxnSpPr>
          <p:spPr>
            <a:xfrm flipV="1">
              <a:off x="8184640" y="5692688"/>
              <a:ext cx="988291" cy="298897"/>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395" name="Straight Arrow Connector 394"/>
            <p:cNvCxnSpPr/>
            <p:nvPr/>
          </p:nvCxnSpPr>
          <p:spPr>
            <a:xfrm flipV="1">
              <a:off x="8184640" y="5692688"/>
              <a:ext cx="988291" cy="70118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274" name="Group 273"/>
          <p:cNvGrpSpPr/>
          <p:nvPr/>
        </p:nvGrpSpPr>
        <p:grpSpPr>
          <a:xfrm>
            <a:off x="9315344" y="3964240"/>
            <a:ext cx="516100" cy="638004"/>
            <a:chOff x="9944860" y="5187045"/>
            <a:chExt cx="576144" cy="712232"/>
          </a:xfrm>
        </p:grpSpPr>
        <p:sp>
          <p:nvSpPr>
            <p:cNvPr id="391"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pic>
          <p:nvPicPr>
            <p:cNvPr id="392"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pic>
        <p:nvPicPr>
          <p:cNvPr id="275" name="Picture 2"/>
          <p:cNvPicPr>
            <a:picLocks noChangeAspect="1" noChangeArrowheads="1"/>
          </p:cNvPicPr>
          <p:nvPr/>
        </p:nvPicPr>
        <p:blipFill rotWithShape="1">
          <a:blip r:embed="rId3" cstate="print">
            <a:lum bright="100000" contrast="100000"/>
          </a:blip>
          <a:srcRect l="9422" t="9591" r="8195" b="13220"/>
          <a:stretch/>
        </p:blipFill>
        <p:spPr bwMode="auto">
          <a:xfrm>
            <a:off x="9058355" y="3978031"/>
            <a:ext cx="656706" cy="563787"/>
          </a:xfrm>
          <a:prstGeom prst="rect">
            <a:avLst/>
          </a:prstGeom>
          <a:noFill/>
          <a:ln w="9525">
            <a:noFill/>
            <a:miter lim="800000"/>
            <a:headEnd/>
            <a:tailEnd/>
          </a:ln>
          <a:effectLst/>
        </p:spPr>
      </p:pic>
      <p:grpSp>
        <p:nvGrpSpPr>
          <p:cNvPr id="276" name="Group 275"/>
          <p:cNvGrpSpPr/>
          <p:nvPr/>
        </p:nvGrpSpPr>
        <p:grpSpPr>
          <a:xfrm>
            <a:off x="10409575" y="3941107"/>
            <a:ext cx="541307" cy="638004"/>
            <a:chOff x="4647795" y="6723311"/>
            <a:chExt cx="604285" cy="712232"/>
          </a:xfrm>
        </p:grpSpPr>
        <p:pic>
          <p:nvPicPr>
            <p:cNvPr id="389"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0"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pic>
        <p:nvPicPr>
          <p:cNvPr id="277" name="Picture 2"/>
          <p:cNvPicPr>
            <a:picLocks noChangeAspect="1" noChangeArrowheads="1"/>
          </p:cNvPicPr>
          <p:nvPr/>
        </p:nvPicPr>
        <p:blipFill rotWithShape="1">
          <a:blip r:embed="rId3" cstate="print">
            <a:lum bright="100000" contrast="100000"/>
          </a:blip>
          <a:srcRect l="9422" t="9591" r="8195" b="13220"/>
          <a:stretch/>
        </p:blipFill>
        <p:spPr bwMode="auto">
          <a:xfrm>
            <a:off x="10170630" y="3947599"/>
            <a:ext cx="656706" cy="563787"/>
          </a:xfrm>
          <a:prstGeom prst="rect">
            <a:avLst/>
          </a:prstGeom>
          <a:noFill/>
          <a:ln w="9525">
            <a:noFill/>
            <a:miter lim="800000"/>
            <a:headEnd/>
            <a:tailEnd/>
          </a:ln>
          <a:effectLst/>
        </p:spPr>
      </p:pic>
      <p:sp>
        <p:nvSpPr>
          <p:cNvPr id="278" name="Rectangle 277"/>
          <p:cNvSpPr/>
          <p:nvPr/>
        </p:nvSpPr>
        <p:spPr>
          <a:xfrm>
            <a:off x="10115405" y="4531484"/>
            <a:ext cx="918721" cy="24462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SQL Servers</a:t>
            </a:r>
          </a:p>
        </p:txBody>
      </p:sp>
      <p:sp>
        <p:nvSpPr>
          <p:cNvPr id="279" name="Rectangle 278"/>
          <p:cNvSpPr/>
          <p:nvPr/>
        </p:nvSpPr>
        <p:spPr>
          <a:xfrm>
            <a:off x="9064089" y="4540334"/>
            <a:ext cx="820937" cy="24462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IIS Servers</a:t>
            </a:r>
          </a:p>
        </p:txBody>
      </p:sp>
      <p:sp>
        <p:nvSpPr>
          <p:cNvPr id="282" name="Rectangle 281"/>
          <p:cNvSpPr/>
          <p:nvPr/>
        </p:nvSpPr>
        <p:spPr>
          <a:xfrm>
            <a:off x="5428633" y="3176495"/>
            <a:ext cx="1852182" cy="25847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bg2">
                    <a:lumMod val="25000"/>
                    <a:alpha val="99000"/>
                  </a:schemeClr>
                </a:solidFill>
              </a:rPr>
              <a:t>Site to Site VPN Tunnel</a:t>
            </a:r>
          </a:p>
        </p:txBody>
      </p:sp>
      <p:sp>
        <p:nvSpPr>
          <p:cNvPr id="284" name="Rectangle 283"/>
          <p:cNvSpPr/>
          <p:nvPr/>
        </p:nvSpPr>
        <p:spPr>
          <a:xfrm>
            <a:off x="5372188" y="3602736"/>
            <a:ext cx="1806399" cy="59087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alpha val="99000"/>
                  </a:schemeClr>
                </a:solidFill>
              </a:rPr>
              <a:t>AD Authentication</a:t>
            </a:r>
          </a:p>
          <a:p>
            <a:pPr algn="ctr" defTabSz="913529" fontAlgn="base">
              <a:lnSpc>
                <a:spcPct val="90000"/>
              </a:lnSpc>
              <a:spcBef>
                <a:spcPct val="0"/>
              </a:spcBef>
              <a:spcAft>
                <a:spcPct val="0"/>
              </a:spcAft>
            </a:pPr>
            <a:r>
              <a:rPr lang="en-US" sz="1200" dirty="0">
                <a:solidFill>
                  <a:schemeClr val="bg1">
                    <a:alpha val="99000"/>
                  </a:schemeClr>
                </a:solidFill>
              </a:rPr>
              <a:t>+</a:t>
            </a:r>
          </a:p>
          <a:p>
            <a:pPr algn="ctr" defTabSz="913529" fontAlgn="base">
              <a:lnSpc>
                <a:spcPct val="90000"/>
              </a:lnSpc>
              <a:spcBef>
                <a:spcPct val="0"/>
              </a:spcBef>
              <a:spcAft>
                <a:spcPct val="0"/>
              </a:spcAft>
            </a:pPr>
            <a:r>
              <a:rPr lang="en-US" sz="1200" dirty="0">
                <a:solidFill>
                  <a:schemeClr val="bg1">
                    <a:alpha val="99000"/>
                  </a:schemeClr>
                </a:solidFill>
              </a:rPr>
              <a:t> On-Premises Resources</a:t>
            </a:r>
          </a:p>
        </p:txBody>
      </p:sp>
      <p:sp>
        <p:nvSpPr>
          <p:cNvPr id="286" name="Rectangle 285"/>
          <p:cNvSpPr/>
          <p:nvPr/>
        </p:nvSpPr>
        <p:spPr bwMode="auto">
          <a:xfrm>
            <a:off x="754749" y="1697036"/>
            <a:ext cx="10495941" cy="4057416"/>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7" name="Rectangle 286"/>
          <p:cNvSpPr/>
          <p:nvPr/>
        </p:nvSpPr>
        <p:spPr>
          <a:xfrm>
            <a:off x="5163944" y="1772509"/>
            <a:ext cx="2165857" cy="24462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b="1" dirty="0">
                <a:solidFill>
                  <a:schemeClr val="accent4"/>
                </a:solidFill>
              </a:rPr>
              <a:t>Contoso.com Active Directory</a:t>
            </a:r>
          </a:p>
        </p:txBody>
      </p:sp>
      <p:grpSp>
        <p:nvGrpSpPr>
          <p:cNvPr id="288" name="Group 287"/>
          <p:cNvGrpSpPr/>
          <p:nvPr/>
        </p:nvGrpSpPr>
        <p:grpSpPr>
          <a:xfrm>
            <a:off x="754750" y="1697020"/>
            <a:ext cx="4076301" cy="4057432"/>
            <a:chOff x="382773" y="1562987"/>
            <a:chExt cx="4550553" cy="4529489"/>
          </a:xfrm>
        </p:grpSpPr>
        <p:grpSp>
          <p:nvGrpSpPr>
            <p:cNvPr id="289" name="Group 288"/>
            <p:cNvGrpSpPr/>
            <p:nvPr/>
          </p:nvGrpSpPr>
          <p:grpSpPr>
            <a:xfrm>
              <a:off x="591318" y="1865904"/>
              <a:ext cx="3465948" cy="3465951"/>
              <a:chOff x="897789" y="1992744"/>
              <a:chExt cx="3465948" cy="3465948"/>
            </a:xfrm>
          </p:grpSpPr>
          <p:sp>
            <p:nvSpPr>
              <p:cNvPr id="315" name="Rectangle 314"/>
              <p:cNvSpPr/>
              <p:nvPr/>
            </p:nvSpPr>
            <p:spPr bwMode="auto">
              <a:xfrm>
                <a:off x="89778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2000" dirty="0" err="1">
                    <a:gradFill>
                      <a:gsLst>
                        <a:gs pos="0">
                          <a:srgbClr val="FFFFFF"/>
                        </a:gs>
                        <a:gs pos="100000">
                          <a:srgbClr val="FFFFFF"/>
                        </a:gs>
                      </a:gsLst>
                      <a:lin ang="5400000" scaled="0"/>
                    </a:gradFill>
                  </a:rPr>
                  <a:t>Contoso</a:t>
                </a:r>
                <a:r>
                  <a:rPr lang="en-US" sz="2000" dirty="0">
                    <a:gradFill>
                      <a:gsLst>
                        <a:gs pos="0">
                          <a:srgbClr val="FFFFFF"/>
                        </a:gs>
                        <a:gs pos="100000">
                          <a:srgbClr val="FFFFFF"/>
                        </a:gs>
                      </a:gsLst>
                      <a:lin ang="5400000" scaled="0"/>
                    </a:gradFill>
                  </a:rPr>
                  <a:t> Corp Network</a:t>
                </a:r>
              </a:p>
            </p:txBody>
          </p:sp>
          <p:pic>
            <p:nvPicPr>
              <p:cNvPr id="316" name="Picture 2"/>
              <p:cNvPicPr>
                <a:picLocks noChangeAspect="1" noChangeArrowheads="1"/>
              </p:cNvPicPr>
              <p:nvPr/>
            </p:nvPicPr>
            <p:blipFill>
              <a:blip r:embed="rId3" cstate="print">
                <a:lum bright="100000" contrast="100000"/>
              </a:blip>
              <a:srcRect/>
              <a:stretch>
                <a:fillRect/>
              </a:stretch>
            </p:blipFill>
            <p:spPr bwMode="auto">
              <a:xfrm>
                <a:off x="3298179" y="4442923"/>
                <a:ext cx="965110" cy="884298"/>
              </a:xfrm>
              <a:prstGeom prst="rect">
                <a:avLst/>
              </a:prstGeom>
              <a:noFill/>
              <a:ln w="9525">
                <a:noFill/>
                <a:miter lim="800000"/>
                <a:headEnd/>
                <a:tailEnd/>
              </a:ln>
              <a:effectLst/>
            </p:spPr>
          </p:pic>
          <p:grpSp>
            <p:nvGrpSpPr>
              <p:cNvPr id="317" name="Group 316"/>
              <p:cNvGrpSpPr/>
              <p:nvPr/>
            </p:nvGrpSpPr>
            <p:grpSpPr>
              <a:xfrm>
                <a:off x="2717713" y="2401459"/>
                <a:ext cx="869945" cy="629380"/>
                <a:chOff x="2870782" y="2512291"/>
                <a:chExt cx="791194" cy="572406"/>
              </a:xfrm>
            </p:grpSpPr>
            <p:pic>
              <p:nvPicPr>
                <p:cNvPr id="340" name="Picture 2"/>
                <p:cNvPicPr>
                  <a:picLocks noChangeAspect="1" noChangeArrowheads="1"/>
                </p:cNvPicPr>
                <p:nvPr/>
              </p:nvPicPr>
              <p:blipFill rotWithShape="1">
                <a:blip r:embed="rId3"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341"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sp>
            <p:nvSpPr>
              <p:cNvPr id="318" name="Rectangle 317"/>
              <p:cNvSpPr/>
              <p:nvPr/>
            </p:nvSpPr>
            <p:spPr>
              <a:xfrm>
                <a:off x="2695298" y="2988957"/>
                <a:ext cx="916584"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IIS Servers</a:t>
                </a:r>
              </a:p>
            </p:txBody>
          </p:sp>
          <p:grpSp>
            <p:nvGrpSpPr>
              <p:cNvPr id="319" name="Group 318"/>
              <p:cNvGrpSpPr/>
              <p:nvPr/>
            </p:nvGrpSpPr>
            <p:grpSpPr>
              <a:xfrm>
                <a:off x="2191261" y="3451570"/>
                <a:ext cx="879004" cy="946862"/>
                <a:chOff x="1711026" y="3451570"/>
                <a:chExt cx="879004" cy="946862"/>
              </a:xfrm>
            </p:grpSpPr>
            <p:grpSp>
              <p:nvGrpSpPr>
                <p:cNvPr id="331" name="Group 330"/>
                <p:cNvGrpSpPr/>
                <p:nvPr/>
              </p:nvGrpSpPr>
              <p:grpSpPr>
                <a:xfrm>
                  <a:off x="1972774" y="3451570"/>
                  <a:ext cx="479392" cy="712232"/>
                  <a:chOff x="1972774" y="3451570"/>
                  <a:chExt cx="479392" cy="712232"/>
                </a:xfrm>
              </p:grpSpPr>
              <p:pic>
                <p:nvPicPr>
                  <p:cNvPr id="333"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1972774" y="3451570"/>
                    <a:ext cx="355510" cy="712232"/>
                  </a:xfrm>
                  <a:prstGeom prst="rect">
                    <a:avLst/>
                  </a:prstGeom>
                  <a:noFill/>
                </p:spPr>
              </p:pic>
              <p:grpSp>
                <p:nvGrpSpPr>
                  <p:cNvPr id="334" name="Group 333"/>
                  <p:cNvGrpSpPr/>
                  <p:nvPr/>
                </p:nvGrpSpPr>
                <p:grpSpPr>
                  <a:xfrm>
                    <a:off x="2245986" y="3924261"/>
                    <a:ext cx="206180" cy="206424"/>
                    <a:chOff x="2245986" y="3924261"/>
                    <a:chExt cx="206180" cy="206424"/>
                  </a:xfrm>
                </p:grpSpPr>
                <p:grpSp>
                  <p:nvGrpSpPr>
                    <p:cNvPr id="335" name="Group 334"/>
                    <p:cNvGrpSpPr/>
                    <p:nvPr/>
                  </p:nvGrpSpPr>
                  <p:grpSpPr>
                    <a:xfrm>
                      <a:off x="2245986" y="3924261"/>
                      <a:ext cx="206180" cy="206424"/>
                      <a:chOff x="1779323" y="4627897"/>
                      <a:chExt cx="472764" cy="473323"/>
                    </a:xfrm>
                  </p:grpSpPr>
                  <p:sp>
                    <p:nvSpPr>
                      <p:cNvPr id="337" name="Isosceles Triangle 336"/>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8" name="Rectangle 337"/>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9" name="Rectangle 338"/>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36" name="Isosceles Triangle 335"/>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332" name="Rectangle 331"/>
                <p:cNvSpPr/>
                <p:nvPr/>
              </p:nvSpPr>
              <p:spPr>
                <a:xfrm>
                  <a:off x="1711026" y="4125283"/>
                  <a:ext cx="879004"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AD / DNS</a:t>
                  </a:r>
                </a:p>
              </p:txBody>
            </p:sp>
          </p:grpSp>
          <p:pic>
            <p:nvPicPr>
              <p:cNvPr id="320" name="Picture 2"/>
              <p:cNvPicPr>
                <a:picLocks noChangeAspect="1" noChangeArrowheads="1"/>
              </p:cNvPicPr>
              <p:nvPr/>
            </p:nvPicPr>
            <p:blipFill rotWithShape="1">
              <a:blip r:embed="rId3" cstate="print">
                <a:lum bright="100000" contrast="100000"/>
              </a:blip>
              <a:srcRect l="9422" t="9591" r="8195" b="13220"/>
              <a:stretch/>
            </p:blipFill>
            <p:spPr bwMode="auto">
              <a:xfrm>
                <a:off x="1521605" y="2369636"/>
                <a:ext cx="733110" cy="629380"/>
              </a:xfrm>
              <a:prstGeom prst="rect">
                <a:avLst/>
              </a:prstGeom>
              <a:noFill/>
              <a:ln w="9525">
                <a:noFill/>
                <a:miter lim="800000"/>
                <a:headEnd/>
                <a:tailEnd/>
              </a:ln>
              <a:effectLst/>
            </p:spPr>
          </p:pic>
          <p:sp>
            <p:nvSpPr>
              <p:cNvPr id="321" name="Rectangle 320"/>
              <p:cNvSpPr/>
              <p:nvPr/>
            </p:nvSpPr>
            <p:spPr>
              <a:xfrm>
                <a:off x="1444611" y="2957133"/>
                <a:ext cx="1025743"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SQL Servers</a:t>
                </a:r>
              </a:p>
            </p:txBody>
          </p:sp>
          <p:pic>
            <p:nvPicPr>
              <p:cNvPr id="322"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060071" y="2677961"/>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23" name="Group 322"/>
              <p:cNvGrpSpPr/>
              <p:nvPr/>
            </p:nvGrpSpPr>
            <p:grpSpPr>
              <a:xfrm>
                <a:off x="2148208" y="4442923"/>
                <a:ext cx="965110" cy="1008499"/>
                <a:chOff x="1809804" y="4442923"/>
                <a:chExt cx="965110" cy="1008499"/>
              </a:xfrm>
            </p:grpSpPr>
            <p:pic>
              <p:nvPicPr>
                <p:cNvPr id="328"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329" name="Rectangle 328"/>
                <p:cNvSpPr/>
                <p:nvPr/>
              </p:nvSpPr>
              <p:spPr>
                <a:xfrm>
                  <a:off x="1824844" y="5178273"/>
                  <a:ext cx="866478"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Exchange</a:t>
                  </a:r>
                </a:p>
              </p:txBody>
            </p:sp>
            <p:sp>
              <p:nvSpPr>
                <p:cNvPr id="330"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pPr defTabSz="913793"/>
                  <a:endParaRPr lang="en-US" sz="1400">
                    <a:solidFill>
                      <a:srgbClr val="292929"/>
                    </a:solidFill>
                  </a:endParaRPr>
                </a:p>
              </p:txBody>
            </p:sp>
          </p:grpSp>
          <p:sp>
            <p:nvSpPr>
              <p:cNvPr id="324" name="Freeform 27"/>
              <p:cNvSpPr>
                <a:spLocks noChangeAspect="1" noEditPoints="1"/>
              </p:cNvSpPr>
              <p:nvPr/>
            </p:nvSpPr>
            <p:spPr bwMode="black">
              <a:xfrm>
                <a:off x="1187931" y="347893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325" name="Freeform 27"/>
              <p:cNvSpPr>
                <a:spLocks noChangeAspect="1" noEditPoints="1"/>
              </p:cNvSpPr>
              <p:nvPr/>
            </p:nvSpPr>
            <p:spPr bwMode="black">
              <a:xfrm>
                <a:off x="1187931" y="395589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326" name="Freeform 27"/>
              <p:cNvSpPr>
                <a:spLocks noChangeAspect="1" noEditPoints="1"/>
              </p:cNvSpPr>
              <p:nvPr/>
            </p:nvSpPr>
            <p:spPr bwMode="black">
              <a:xfrm>
                <a:off x="1187931" y="443284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327" name="Freeform 27"/>
              <p:cNvSpPr>
                <a:spLocks noChangeAspect="1" noEditPoints="1"/>
              </p:cNvSpPr>
              <p:nvPr/>
            </p:nvSpPr>
            <p:spPr bwMode="black">
              <a:xfrm>
                <a:off x="1187931" y="490980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grpSp>
          <p:nvGrpSpPr>
            <p:cNvPr id="290" name="Group 289"/>
            <p:cNvGrpSpPr/>
            <p:nvPr/>
          </p:nvGrpSpPr>
          <p:grpSpPr>
            <a:xfrm>
              <a:off x="3071258" y="3223773"/>
              <a:ext cx="848582" cy="1082539"/>
              <a:chOff x="3356443" y="3425018"/>
              <a:chExt cx="848582" cy="1082537"/>
            </a:xfrm>
          </p:grpSpPr>
          <p:pic>
            <p:nvPicPr>
              <p:cNvPr id="313"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3602978" y="3425018"/>
                <a:ext cx="355510" cy="712232"/>
              </a:xfrm>
              <a:prstGeom prst="rect">
                <a:avLst/>
              </a:prstGeom>
              <a:noFill/>
            </p:spPr>
          </p:pic>
          <p:sp>
            <p:nvSpPr>
              <p:cNvPr id="314" name="Rectangle 313"/>
              <p:cNvSpPr/>
              <p:nvPr/>
            </p:nvSpPr>
            <p:spPr>
              <a:xfrm>
                <a:off x="3356443" y="4064332"/>
                <a:ext cx="848582" cy="443223"/>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S2S VPN </a:t>
                </a:r>
                <a:br>
                  <a:rPr lang="en-US" sz="1100" dirty="0">
                    <a:gradFill>
                      <a:gsLst>
                        <a:gs pos="0">
                          <a:srgbClr val="FFFFFF"/>
                        </a:gs>
                        <a:gs pos="100000">
                          <a:srgbClr val="FFFFFF"/>
                        </a:gs>
                      </a:gsLst>
                      <a:lin ang="5400000" scaled="0"/>
                    </a:gradFill>
                  </a:rPr>
                </a:br>
                <a:r>
                  <a:rPr lang="en-US" sz="1100" dirty="0">
                    <a:gradFill>
                      <a:gsLst>
                        <a:gs pos="0">
                          <a:srgbClr val="FFFFFF"/>
                        </a:gs>
                        <a:gs pos="100000">
                          <a:srgbClr val="FFFFFF"/>
                        </a:gs>
                      </a:gsLst>
                      <a:lin ang="5400000" scaled="0"/>
                    </a:gradFill>
                  </a:rPr>
                  <a:t>Device</a:t>
                </a:r>
              </a:p>
            </p:txBody>
          </p:sp>
        </p:grpSp>
        <p:grpSp>
          <p:nvGrpSpPr>
            <p:cNvPr id="291" name="Group 290"/>
            <p:cNvGrpSpPr/>
            <p:nvPr/>
          </p:nvGrpSpPr>
          <p:grpSpPr>
            <a:xfrm>
              <a:off x="4502875" y="1767148"/>
              <a:ext cx="430451" cy="1081861"/>
              <a:chOff x="4409404" y="1676776"/>
              <a:chExt cx="510347" cy="1282665"/>
            </a:xfrm>
          </p:grpSpPr>
          <p:sp>
            <p:nvSpPr>
              <p:cNvPr id="310"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311"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312"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grpSp>
          <p:nvGrpSpPr>
            <p:cNvPr id="292" name="Group 291"/>
            <p:cNvGrpSpPr/>
            <p:nvPr/>
          </p:nvGrpSpPr>
          <p:grpSpPr>
            <a:xfrm>
              <a:off x="3302455" y="1905787"/>
              <a:ext cx="1200422" cy="804576"/>
              <a:chOff x="3587658" y="2107080"/>
              <a:chExt cx="1200422" cy="804576"/>
            </a:xfrm>
          </p:grpSpPr>
          <p:cxnSp>
            <p:nvCxnSpPr>
              <p:cNvPr id="307" name="Straight Arrow Connector 306"/>
              <p:cNvCxnSpPr/>
              <p:nvPr/>
            </p:nvCxnSpPr>
            <p:spPr>
              <a:xfrm flipH="1">
                <a:off x="3602978" y="2107080"/>
                <a:ext cx="1185102" cy="60906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308" name="Straight Arrow Connector 307"/>
              <p:cNvCxnSpPr/>
              <p:nvPr/>
            </p:nvCxnSpPr>
            <p:spPr>
              <a:xfrm flipH="1">
                <a:off x="3602978" y="2509368"/>
                <a:ext cx="1185102" cy="206782"/>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309" name="Straight Arrow Connector 308"/>
              <p:cNvCxnSpPr/>
              <p:nvPr/>
            </p:nvCxnSpPr>
            <p:spPr>
              <a:xfrm flipH="1" flipV="1">
                <a:off x="3587658" y="2716150"/>
                <a:ext cx="1200422" cy="19550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293" name="Group 292"/>
            <p:cNvGrpSpPr/>
            <p:nvPr/>
          </p:nvGrpSpPr>
          <p:grpSpPr>
            <a:xfrm>
              <a:off x="2713792" y="2231852"/>
              <a:ext cx="576145" cy="712232"/>
              <a:chOff x="9944860" y="5187045"/>
              <a:chExt cx="576144" cy="712232"/>
            </a:xfrm>
          </p:grpSpPr>
          <p:sp>
            <p:nvSpPr>
              <p:cNvPr id="305"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pic>
            <p:nvPicPr>
              <p:cNvPr id="306"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grpSp>
          <p:nvGrpSpPr>
            <p:cNvPr id="294" name="Group 293"/>
            <p:cNvGrpSpPr/>
            <p:nvPr/>
          </p:nvGrpSpPr>
          <p:grpSpPr>
            <a:xfrm>
              <a:off x="1493287" y="2242485"/>
              <a:ext cx="604285" cy="712232"/>
              <a:chOff x="4647795" y="6723311"/>
              <a:chExt cx="604285" cy="712232"/>
            </a:xfrm>
          </p:grpSpPr>
          <p:pic>
            <p:nvPicPr>
              <p:cNvPr id="303"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4"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grpSp>
          <p:nvGrpSpPr>
            <p:cNvPr id="295" name="Group 294"/>
            <p:cNvGrpSpPr/>
            <p:nvPr/>
          </p:nvGrpSpPr>
          <p:grpSpPr>
            <a:xfrm>
              <a:off x="2151470" y="3327265"/>
              <a:ext cx="479392" cy="712232"/>
              <a:chOff x="4610325" y="6858496"/>
              <a:chExt cx="479392" cy="712232"/>
            </a:xfrm>
          </p:grpSpPr>
          <p:pic>
            <p:nvPicPr>
              <p:cNvPr id="298"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p:spPr>
          </p:pic>
          <p:sp>
            <p:nvSpPr>
              <p:cNvPr id="299" name="Isosceles Triangle 298"/>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00" name="Rectangle 299"/>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01" name="Rectangle 300"/>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02" name="Isosceles Triangle 301"/>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96" name="Rectangle 295"/>
            <p:cNvSpPr/>
            <p:nvPr/>
          </p:nvSpPr>
          <p:spPr bwMode="auto">
            <a:xfrm>
              <a:off x="382773" y="1563005"/>
              <a:ext cx="3955312"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7" name="Rectangle 296"/>
            <p:cNvSpPr/>
            <p:nvPr/>
          </p:nvSpPr>
          <p:spPr>
            <a:xfrm>
              <a:off x="1081095" y="1562987"/>
              <a:ext cx="2417841" cy="27308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b="1" dirty="0">
                  <a:solidFill>
                    <a:schemeClr val="accent4"/>
                  </a:solidFill>
                </a:rPr>
                <a:t>Contoso.com Active Directory</a:t>
              </a:r>
            </a:p>
          </p:txBody>
        </p:sp>
      </p:grpSp>
      <p:grpSp>
        <p:nvGrpSpPr>
          <p:cNvPr id="13" name="Group 12"/>
          <p:cNvGrpSpPr/>
          <p:nvPr/>
        </p:nvGrpSpPr>
        <p:grpSpPr>
          <a:xfrm>
            <a:off x="9209081" y="2892563"/>
            <a:ext cx="1688492" cy="1168318"/>
            <a:chOff x="22686796" y="3004376"/>
            <a:chExt cx="1688492" cy="1168318"/>
          </a:xfrm>
        </p:grpSpPr>
        <p:grpSp>
          <p:nvGrpSpPr>
            <p:cNvPr id="405" name="Group 404"/>
            <p:cNvGrpSpPr/>
            <p:nvPr/>
          </p:nvGrpSpPr>
          <p:grpSpPr>
            <a:xfrm>
              <a:off x="23216834" y="3004376"/>
              <a:ext cx="479392" cy="712232"/>
              <a:chOff x="4610325" y="6858496"/>
              <a:chExt cx="479392" cy="712232"/>
            </a:xfrm>
          </p:grpSpPr>
          <p:pic>
            <p:nvPicPr>
              <p:cNvPr id="406"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a:ln>
                <a:noFill/>
                <a:headEnd type="triangle" w="med" len="med"/>
                <a:tailEnd type="triangle" w="med" len="med"/>
              </a:ln>
            </p:spPr>
          </p:pic>
          <p:sp>
            <p:nvSpPr>
              <p:cNvPr id="407" name="Isosceles Triangle 406"/>
              <p:cNvSpPr/>
              <p:nvPr/>
            </p:nvSpPr>
            <p:spPr bwMode="auto">
              <a:xfrm>
                <a:off x="4883537" y="7331187"/>
                <a:ext cx="206180" cy="177741"/>
              </a:xfrm>
              <a:prstGeom prst="triangle">
                <a:avLst/>
              </a:prstGeom>
              <a:solidFill>
                <a:schemeClr val="bg1"/>
              </a:solidFill>
              <a:ln>
                <a:solidFill>
                  <a:schemeClr val="tx1"/>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408" name="Rectangle 407"/>
              <p:cNvSpPr/>
              <p:nvPr/>
            </p:nvSpPr>
            <p:spPr bwMode="auto">
              <a:xfrm>
                <a:off x="4883537" y="7416936"/>
                <a:ext cx="206180" cy="26342"/>
              </a:xfrm>
              <a:prstGeom prst="rect">
                <a:avLst/>
              </a:prstGeom>
              <a:solidFill>
                <a:schemeClr val="bg1"/>
              </a:solidFill>
              <a:ln>
                <a:solidFill>
                  <a:schemeClr val="tx1"/>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409" name="Rectangle 408"/>
              <p:cNvSpPr/>
              <p:nvPr/>
            </p:nvSpPr>
            <p:spPr bwMode="auto">
              <a:xfrm rot="16200000">
                <a:off x="4928054" y="7465866"/>
                <a:ext cx="117146" cy="26343"/>
              </a:xfrm>
              <a:prstGeom prst="rect">
                <a:avLst/>
              </a:prstGeom>
              <a:solidFill>
                <a:schemeClr val="bg1"/>
              </a:solidFill>
              <a:ln>
                <a:solidFill>
                  <a:schemeClr val="tx1"/>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410" name="Isosceles Triangle 409"/>
              <p:cNvSpPr/>
              <p:nvPr/>
            </p:nvSpPr>
            <p:spPr bwMode="auto">
              <a:xfrm>
                <a:off x="4942260" y="7396152"/>
                <a:ext cx="88734" cy="76495"/>
              </a:xfrm>
              <a:prstGeom prst="triangle">
                <a:avLst/>
              </a:prstGeom>
              <a:solidFill>
                <a:schemeClr val="accent2"/>
              </a:solidFill>
              <a:ln>
                <a:solidFill>
                  <a:schemeClr val="tx1"/>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411" name="Rectangle 410"/>
            <p:cNvSpPr/>
            <p:nvPr/>
          </p:nvSpPr>
          <p:spPr>
            <a:xfrm>
              <a:off x="23536597" y="3328474"/>
              <a:ext cx="838691" cy="258532"/>
            </a:xfrm>
            <a:prstGeom prst="rect">
              <a:avLst/>
            </a:prstGeom>
            <a:ln>
              <a:noFill/>
              <a:headEnd type="triangle" w="med" len="med"/>
              <a:tailEnd type="triangle" w="med" len="med"/>
            </a:ln>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cxnSp>
          <p:nvCxnSpPr>
            <p:cNvPr id="412" name="Straight Arrow Connector 411"/>
            <p:cNvCxnSpPr/>
            <p:nvPr/>
          </p:nvCxnSpPr>
          <p:spPr>
            <a:xfrm flipV="1">
              <a:off x="22967499" y="3661294"/>
              <a:ext cx="372682" cy="511400"/>
            </a:xfrm>
            <a:prstGeom prst="straightConnector1">
              <a:avLst/>
            </a:prstGeom>
            <a:ln w="254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3" name="Rectangle 412"/>
            <p:cNvSpPr/>
            <p:nvPr/>
          </p:nvSpPr>
          <p:spPr>
            <a:xfrm>
              <a:off x="23099344" y="3818466"/>
              <a:ext cx="758541" cy="258532"/>
            </a:xfrm>
            <a:prstGeom prst="rect">
              <a:avLst/>
            </a:prstGeom>
            <a:ln>
              <a:noFill/>
              <a:headEnd type="triangle" w="med" len="med"/>
              <a:tailEnd type="triangle" w="med" len="med"/>
            </a:ln>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solidFill>
                </a:rPr>
                <a:t>AD </a:t>
              </a:r>
              <a:r>
                <a:rPr lang="en-US" sz="1200" dirty="0" err="1">
                  <a:solidFill>
                    <a:schemeClr val="bg1"/>
                  </a:solidFill>
                </a:rPr>
                <a:t>Auth</a:t>
              </a:r>
              <a:endParaRPr lang="en-US" sz="1200" dirty="0">
                <a:solidFill>
                  <a:schemeClr val="bg1"/>
                </a:solidFill>
              </a:endParaRPr>
            </a:p>
          </p:txBody>
        </p:sp>
        <p:cxnSp>
          <p:nvCxnSpPr>
            <p:cNvPr id="414" name="Straight Arrow Connector 413"/>
            <p:cNvCxnSpPr>
              <a:endCxn id="407" idx="3"/>
            </p:cNvCxnSpPr>
            <p:nvPr/>
          </p:nvCxnSpPr>
          <p:spPr>
            <a:xfrm flipH="1" flipV="1">
              <a:off x="23593136" y="3654828"/>
              <a:ext cx="362804" cy="458777"/>
            </a:xfrm>
            <a:prstGeom prst="straightConnector1">
              <a:avLst/>
            </a:prstGeom>
            <a:ln w="254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5" name="Straight Arrow Connector 414"/>
            <p:cNvCxnSpPr/>
            <p:nvPr/>
          </p:nvCxnSpPr>
          <p:spPr>
            <a:xfrm flipH="1" flipV="1">
              <a:off x="22686796" y="3537454"/>
              <a:ext cx="280702" cy="607904"/>
            </a:xfrm>
            <a:prstGeom prst="straightConnector1">
              <a:avLst/>
            </a:prstGeom>
            <a:ln w="254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15" name="Straight Arrow Connector 14"/>
          <p:cNvCxnSpPr/>
          <p:nvPr/>
        </p:nvCxnSpPr>
        <p:spPr>
          <a:xfrm>
            <a:off x="4046293" y="3545789"/>
            <a:ext cx="5785151" cy="0"/>
          </a:xfrm>
          <a:prstGeom prst="straightConnector1">
            <a:avLst/>
          </a:prstGeom>
          <a:ln w="254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8" name="Freeform 24"/>
          <p:cNvSpPr>
            <a:spLocks noEditPoints="1"/>
          </p:cNvSpPr>
          <p:nvPr/>
        </p:nvSpPr>
        <p:spPr bwMode="black">
          <a:xfrm>
            <a:off x="7547081" y="4326100"/>
            <a:ext cx="885825" cy="684213"/>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19" name="Rectangle 418"/>
          <p:cNvSpPr/>
          <p:nvPr/>
        </p:nvSpPr>
        <p:spPr>
          <a:xfrm>
            <a:off x="7395973" y="4999117"/>
            <a:ext cx="1054976" cy="396973"/>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dirty="0">
                <a:solidFill>
                  <a:schemeClr val="tx2"/>
                </a:solidFill>
              </a:rPr>
              <a:t>Load Balancer</a:t>
            </a:r>
          </a:p>
          <a:p>
            <a:pPr algn="ctr" defTabSz="913529" fontAlgn="base">
              <a:lnSpc>
                <a:spcPct val="90000"/>
              </a:lnSpc>
              <a:spcBef>
                <a:spcPct val="0"/>
              </a:spcBef>
              <a:spcAft>
                <a:spcPct val="0"/>
              </a:spcAft>
            </a:pPr>
            <a:r>
              <a:rPr lang="en-US" sz="1100" dirty="0">
                <a:solidFill>
                  <a:schemeClr val="tx2"/>
                </a:solidFill>
              </a:rPr>
              <a:t>Public IP</a:t>
            </a:r>
          </a:p>
        </p:txBody>
      </p:sp>
      <p:sp>
        <p:nvSpPr>
          <p:cNvPr id="420" name="Freeform 40"/>
          <p:cNvSpPr>
            <a:spLocks noEditPoints="1"/>
          </p:cNvSpPr>
          <p:nvPr/>
        </p:nvSpPr>
        <p:spPr bwMode="black">
          <a:xfrm>
            <a:off x="10608344" y="2724820"/>
            <a:ext cx="503793" cy="46664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Tree>
    <p:extLst>
      <p:ext uri="{BB962C8B-B14F-4D97-AF65-F5344CB8AC3E}">
        <p14:creationId xmlns:p14="http://schemas.microsoft.com/office/powerpoint/2010/main" val="3297022643"/>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Active Directory Cloud Only</a:t>
            </a:r>
            <a:endParaRPr lang="en-US" dirty="0"/>
          </a:p>
        </p:txBody>
      </p:sp>
      <p:grpSp>
        <p:nvGrpSpPr>
          <p:cNvPr id="122" name="Group 121"/>
          <p:cNvGrpSpPr/>
          <p:nvPr/>
        </p:nvGrpSpPr>
        <p:grpSpPr>
          <a:xfrm>
            <a:off x="21718552" y="1881888"/>
            <a:ext cx="2925095" cy="2814704"/>
            <a:chOff x="8948001" y="3799610"/>
            <a:chExt cx="2341419" cy="2341419"/>
          </a:xfrm>
        </p:grpSpPr>
        <p:sp>
          <p:nvSpPr>
            <p:cNvPr id="4" name="Rectangle 3"/>
            <p:cNvSpPr/>
            <p:nvPr/>
          </p:nvSpPr>
          <p:spPr bwMode="auto">
            <a:xfrm>
              <a:off x="8948001" y="3799610"/>
              <a:ext cx="2341419" cy="234141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dirty="0">
                  <a:gradFill>
                    <a:gsLst>
                      <a:gs pos="0">
                        <a:srgbClr val="FFFFFF"/>
                      </a:gs>
                      <a:gs pos="100000">
                        <a:srgbClr val="FFFFFF"/>
                      </a:gs>
                    </a:gsLst>
                    <a:lin ang="5400000" scaled="0"/>
                  </a:gradFill>
                </a:rPr>
                <a:t>The Virtual Network</a:t>
              </a:r>
            </a:p>
            <a:p>
              <a:pPr algn="ctr" defTabSz="913529" fontAlgn="base">
                <a:lnSpc>
                  <a:spcPct val="90000"/>
                </a:lnSpc>
                <a:spcBef>
                  <a:spcPct val="0"/>
                </a:spcBef>
                <a:spcAft>
                  <a:spcPct val="0"/>
                </a:spcAft>
              </a:pPr>
              <a:r>
                <a:rPr lang="en-US" dirty="0">
                  <a:gradFill>
                    <a:gsLst>
                      <a:gs pos="0">
                        <a:srgbClr val="FFFFFF"/>
                      </a:gs>
                      <a:gs pos="100000">
                        <a:srgbClr val="FFFFFF"/>
                      </a:gs>
                    </a:gsLst>
                    <a:lin ang="5400000" scaled="0"/>
                  </a:gradFill>
                </a:rPr>
                <a:t>in Windows Azure</a:t>
              </a:r>
            </a:p>
          </p:txBody>
        </p:sp>
        <p:sp>
          <p:nvSpPr>
            <p:cNvPr id="6" name="Freeform 40"/>
            <p:cNvSpPr>
              <a:spLocks noEditPoints="1"/>
            </p:cNvSpPr>
            <p:nvPr/>
          </p:nvSpPr>
          <p:spPr bwMode="black">
            <a:xfrm>
              <a:off x="10702813" y="4218422"/>
              <a:ext cx="547891" cy="5273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sp>
        <p:nvSpPr>
          <p:cNvPr id="8" name="Freeform 128"/>
          <p:cNvSpPr>
            <a:spLocks noChangeAspect="1"/>
          </p:cNvSpPr>
          <p:nvPr/>
        </p:nvSpPr>
        <p:spPr bwMode="black">
          <a:xfrm>
            <a:off x="17224311" y="2154590"/>
            <a:ext cx="3735578" cy="206358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380" tIns="45691" rIns="91380" bIns="45691" numCol="1" anchor="t" anchorCtr="0" compatLnSpc="1">
            <a:prstTxWarp prst="textNoShape">
              <a:avLst/>
            </a:prstTxWarp>
          </a:bodyPr>
          <a:lstStyle/>
          <a:p>
            <a:pPr defTabSz="913793"/>
            <a:endParaRPr lang="en-US">
              <a:solidFill>
                <a:srgbClr val="292929"/>
              </a:solidFill>
            </a:endParaRPr>
          </a:p>
        </p:txBody>
      </p:sp>
      <p:grpSp>
        <p:nvGrpSpPr>
          <p:cNvPr id="123" name="Group 122"/>
          <p:cNvGrpSpPr/>
          <p:nvPr/>
        </p:nvGrpSpPr>
        <p:grpSpPr>
          <a:xfrm>
            <a:off x="21703999" y="2520964"/>
            <a:ext cx="965110" cy="993883"/>
            <a:chOff x="9068431" y="4345563"/>
            <a:chExt cx="965110" cy="993882"/>
          </a:xfrm>
        </p:grpSpPr>
        <p:grpSp>
          <p:nvGrpSpPr>
            <p:cNvPr id="64" name="Group 63"/>
            <p:cNvGrpSpPr/>
            <p:nvPr/>
          </p:nvGrpSpPr>
          <p:grpSpPr>
            <a:xfrm>
              <a:off x="9068431" y="4345563"/>
              <a:ext cx="965110" cy="993882"/>
              <a:chOff x="1809804" y="4442923"/>
              <a:chExt cx="965110" cy="993882"/>
            </a:xfrm>
          </p:grpSpPr>
          <p:pic>
            <p:nvPicPr>
              <p:cNvPr id="65"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66" name="Rectangle 65"/>
              <p:cNvSpPr/>
              <p:nvPr/>
            </p:nvSpPr>
            <p:spPr>
              <a:xfrm>
                <a:off x="1876213" y="5178273"/>
                <a:ext cx="763734"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Gateway</a:t>
                </a:r>
              </a:p>
            </p:txBody>
          </p:sp>
        </p:grpSp>
        <p:sp>
          <p:nvSpPr>
            <p:cNvPr id="68" name="Freeform 92"/>
            <p:cNvSpPr>
              <a:spLocks noEditPoints="1"/>
            </p:cNvSpPr>
            <p:nvPr/>
          </p:nvSpPr>
          <p:spPr bwMode="black">
            <a:xfrm>
              <a:off x="9842233" y="4787711"/>
              <a:ext cx="191307" cy="260655"/>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69" name="Group 68"/>
          <p:cNvGrpSpPr/>
          <p:nvPr/>
        </p:nvGrpSpPr>
        <p:grpSpPr>
          <a:xfrm>
            <a:off x="19447875" y="4331629"/>
            <a:ext cx="430451" cy="1081861"/>
            <a:chOff x="4409404" y="1676776"/>
            <a:chExt cx="510347" cy="1282665"/>
          </a:xfrm>
        </p:grpSpPr>
        <p:sp>
          <p:nvSpPr>
            <p:cNvPr id="71"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72"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73"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40" name="Group 139"/>
          <p:cNvGrpSpPr/>
          <p:nvPr/>
        </p:nvGrpSpPr>
        <p:grpSpPr>
          <a:xfrm>
            <a:off x="19910673" y="4450521"/>
            <a:ext cx="988291" cy="824345"/>
            <a:chOff x="8395840" y="5569527"/>
            <a:chExt cx="988291" cy="824345"/>
          </a:xfrm>
        </p:grpSpPr>
        <p:cxnSp>
          <p:nvCxnSpPr>
            <p:cNvPr id="75" name="Straight Arrow Connector 74"/>
            <p:cNvCxnSpPr/>
            <p:nvPr/>
          </p:nvCxnSpPr>
          <p:spPr>
            <a:xfrm>
              <a:off x="8395840" y="5569527"/>
              <a:ext cx="988291" cy="123160"/>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8395840" y="5692688"/>
              <a:ext cx="988291" cy="29889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8395840" y="5692688"/>
              <a:ext cx="988291" cy="70118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22589440" y="3768977"/>
            <a:ext cx="576145" cy="712232"/>
            <a:chOff x="9944860" y="5187045"/>
            <a:chExt cx="576144" cy="712232"/>
          </a:xfrm>
        </p:grpSpPr>
        <p:sp>
          <p:nvSpPr>
            <p:cNvPr id="103"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pic>
          <p:nvPicPr>
            <p:cNvPr id="104"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pic>
        <p:nvPicPr>
          <p:cNvPr id="144" name="Picture 2"/>
          <p:cNvPicPr>
            <a:picLocks noChangeAspect="1" noChangeArrowheads="1"/>
          </p:cNvPicPr>
          <p:nvPr/>
        </p:nvPicPr>
        <p:blipFill rotWithShape="1">
          <a:blip r:embed="rId3" cstate="print">
            <a:lum bright="100000" contrast="100000"/>
          </a:blip>
          <a:srcRect l="9422" t="9591" r="8195" b="13220"/>
          <a:stretch/>
        </p:blipFill>
        <p:spPr bwMode="auto">
          <a:xfrm>
            <a:off x="22302552" y="3784372"/>
            <a:ext cx="733110" cy="629380"/>
          </a:xfrm>
          <a:prstGeom prst="rect">
            <a:avLst/>
          </a:prstGeom>
          <a:noFill/>
          <a:ln w="9525">
            <a:noFill/>
            <a:miter lim="800000"/>
            <a:headEnd/>
            <a:tailEnd/>
          </a:ln>
          <a:effectLst/>
        </p:spPr>
      </p:pic>
      <p:grpSp>
        <p:nvGrpSpPr>
          <p:cNvPr id="146" name="Group 145"/>
          <p:cNvGrpSpPr/>
          <p:nvPr/>
        </p:nvGrpSpPr>
        <p:grpSpPr>
          <a:xfrm>
            <a:off x="23810978" y="3743153"/>
            <a:ext cx="604285" cy="712232"/>
            <a:chOff x="4647795" y="6723311"/>
            <a:chExt cx="604285" cy="712232"/>
          </a:xfrm>
        </p:grpSpPr>
        <p:pic>
          <p:nvPicPr>
            <p:cNvPr id="147"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8"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pic>
        <p:nvPicPr>
          <p:cNvPr id="149" name="Picture 2"/>
          <p:cNvPicPr>
            <a:picLocks noChangeAspect="1" noChangeArrowheads="1"/>
          </p:cNvPicPr>
          <p:nvPr/>
        </p:nvPicPr>
        <p:blipFill rotWithShape="1">
          <a:blip r:embed="rId3" cstate="print">
            <a:lum bright="100000" contrast="100000"/>
          </a:blip>
          <a:srcRect l="9422" t="9591" r="8195" b="13220"/>
          <a:stretch/>
        </p:blipFill>
        <p:spPr bwMode="auto">
          <a:xfrm>
            <a:off x="23544234" y="3750400"/>
            <a:ext cx="733110" cy="629380"/>
          </a:xfrm>
          <a:prstGeom prst="rect">
            <a:avLst/>
          </a:prstGeom>
          <a:noFill/>
          <a:ln w="9525">
            <a:noFill/>
            <a:miter lim="800000"/>
            <a:headEnd/>
            <a:tailEnd/>
          </a:ln>
          <a:effectLst/>
        </p:spPr>
      </p:pic>
      <p:sp>
        <p:nvSpPr>
          <p:cNvPr id="150" name="Rectangle 149"/>
          <p:cNvSpPr/>
          <p:nvPr/>
        </p:nvSpPr>
        <p:spPr>
          <a:xfrm>
            <a:off x="23500764" y="4402216"/>
            <a:ext cx="989246"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SQL Servers</a:t>
            </a:r>
          </a:p>
        </p:txBody>
      </p:sp>
      <p:sp>
        <p:nvSpPr>
          <p:cNvPr id="151" name="Rectangle 150"/>
          <p:cNvSpPr/>
          <p:nvPr/>
        </p:nvSpPr>
        <p:spPr>
          <a:xfrm>
            <a:off x="22324653" y="4412096"/>
            <a:ext cx="885049"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180" name="Group 179"/>
          <p:cNvGrpSpPr/>
          <p:nvPr/>
        </p:nvGrpSpPr>
        <p:grpSpPr bwMode="black">
          <a:xfrm>
            <a:off x="20889185" y="4256577"/>
            <a:ext cx="830326" cy="640637"/>
            <a:chOff x="7010400" y="2133600"/>
            <a:chExt cx="1379538" cy="1065213"/>
          </a:xfrm>
          <a:solidFill>
            <a:schemeClr val="tx2"/>
          </a:solidFill>
        </p:grpSpPr>
        <p:sp>
          <p:nvSpPr>
            <p:cNvPr id="181"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2"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3"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4"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5"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6"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7"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8"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9"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0"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1"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2"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3"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4"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5"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6"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7"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8"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9"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0"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1"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2"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3"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4"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5"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6"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7"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8"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9"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0"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1"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2"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3"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4"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5"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6"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7"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8"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9"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0"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1"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2"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3"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4"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5"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6"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7"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grpSp>
      <p:sp>
        <p:nvSpPr>
          <p:cNvPr id="228" name="Rectangle 227"/>
          <p:cNvSpPr/>
          <p:nvPr/>
        </p:nvSpPr>
        <p:spPr>
          <a:xfrm>
            <a:off x="20782705" y="4924256"/>
            <a:ext cx="1128386" cy="4247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tx2"/>
                </a:solidFill>
              </a:rPr>
              <a:t>Load Balancer</a:t>
            </a:r>
          </a:p>
          <a:p>
            <a:pPr algn="ctr" defTabSz="913529" fontAlgn="base">
              <a:lnSpc>
                <a:spcPct val="90000"/>
              </a:lnSpc>
              <a:spcBef>
                <a:spcPct val="0"/>
              </a:spcBef>
              <a:spcAft>
                <a:spcPct val="0"/>
              </a:spcAft>
            </a:pPr>
            <a:r>
              <a:rPr lang="en-US" sz="1200" dirty="0">
                <a:solidFill>
                  <a:schemeClr val="tx2"/>
                </a:solidFill>
              </a:rPr>
              <a:t>Public IP</a:t>
            </a:r>
          </a:p>
        </p:txBody>
      </p:sp>
      <p:cxnSp>
        <p:nvCxnSpPr>
          <p:cNvPr id="11" name="Elbow Connector 10"/>
          <p:cNvCxnSpPr>
            <a:endCxn id="3" idx="3"/>
          </p:cNvCxnSpPr>
          <p:nvPr/>
        </p:nvCxnSpPr>
        <p:spPr>
          <a:xfrm rot="10800000">
            <a:off x="16707368" y="3273870"/>
            <a:ext cx="5063046" cy="1375"/>
          </a:xfrm>
          <a:prstGeom prst="bentConnector3">
            <a:avLst>
              <a:gd name="adj1" fmla="val 50000"/>
            </a:avLst>
          </a:prstGeom>
          <a:ln w="2540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30" name="Rectangle 229"/>
          <p:cNvSpPr/>
          <p:nvPr/>
        </p:nvSpPr>
        <p:spPr>
          <a:xfrm>
            <a:off x="18305022" y="3281400"/>
            <a:ext cx="1763723" cy="258545"/>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solidFill>
              </a:rPr>
              <a:t>On Premises Resources</a:t>
            </a:r>
          </a:p>
        </p:txBody>
      </p:sp>
      <p:grpSp>
        <p:nvGrpSpPr>
          <p:cNvPr id="141" name="Group 140"/>
          <p:cNvGrpSpPr/>
          <p:nvPr/>
        </p:nvGrpSpPr>
        <p:grpSpPr>
          <a:xfrm>
            <a:off x="23086356" y="2748306"/>
            <a:ext cx="479392" cy="712232"/>
            <a:chOff x="4610325" y="6858496"/>
            <a:chExt cx="479392" cy="712232"/>
          </a:xfrm>
        </p:grpSpPr>
        <p:pic>
          <p:nvPicPr>
            <p:cNvPr id="142"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p:spPr>
        </p:pic>
        <p:sp>
          <p:nvSpPr>
            <p:cNvPr id="143" name="Isosceles Triangle 142"/>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45" name="Rectangle 144"/>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2" name="Rectangle 151"/>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3" name="Isosceles Triangle 152"/>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154" name="Rectangle 153"/>
          <p:cNvSpPr/>
          <p:nvPr/>
        </p:nvSpPr>
        <p:spPr>
          <a:xfrm>
            <a:off x="23406119" y="3072404"/>
            <a:ext cx="83869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cxnSp>
        <p:nvCxnSpPr>
          <p:cNvPr id="232" name="Straight Arrow Connector 231"/>
          <p:cNvCxnSpPr/>
          <p:nvPr/>
        </p:nvCxnSpPr>
        <p:spPr>
          <a:xfrm flipV="1">
            <a:off x="22837021" y="3405224"/>
            <a:ext cx="372682" cy="51140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22968866" y="3562396"/>
            <a:ext cx="75854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solidFill>
              </a:rPr>
              <a:t>AD </a:t>
            </a:r>
            <a:r>
              <a:rPr lang="en-US" sz="1200" dirty="0" err="1">
                <a:solidFill>
                  <a:schemeClr val="bg1"/>
                </a:solidFill>
              </a:rPr>
              <a:t>Auth</a:t>
            </a:r>
            <a:endParaRPr lang="en-US" sz="1200" dirty="0">
              <a:solidFill>
                <a:schemeClr val="bg1"/>
              </a:solidFill>
            </a:endParaRPr>
          </a:p>
        </p:txBody>
      </p:sp>
      <p:cxnSp>
        <p:nvCxnSpPr>
          <p:cNvPr id="234" name="Straight Arrow Connector 233"/>
          <p:cNvCxnSpPr>
            <a:endCxn id="143" idx="3"/>
          </p:cNvCxnSpPr>
          <p:nvPr/>
        </p:nvCxnSpPr>
        <p:spPr>
          <a:xfrm flipH="1" flipV="1">
            <a:off x="23462658" y="3398758"/>
            <a:ext cx="362804" cy="458777"/>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18098962" y="2760668"/>
            <a:ext cx="1852303"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tx2"/>
                </a:solidFill>
              </a:rPr>
              <a:t>Site to Site VPN Tunnel</a:t>
            </a:r>
          </a:p>
        </p:txBody>
      </p:sp>
      <p:cxnSp>
        <p:nvCxnSpPr>
          <p:cNvPr id="157" name="Straight Arrow Connector 156"/>
          <p:cNvCxnSpPr/>
          <p:nvPr/>
        </p:nvCxnSpPr>
        <p:spPr>
          <a:xfrm flipH="1" flipV="1">
            <a:off x="22477799" y="3368849"/>
            <a:ext cx="359222" cy="485637"/>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3032874" y="1237980"/>
            <a:ext cx="4550553" cy="4529489"/>
            <a:chOff x="382773" y="1562987"/>
            <a:chExt cx="4550553" cy="4529489"/>
          </a:xfrm>
        </p:grpSpPr>
        <p:grpSp>
          <p:nvGrpSpPr>
            <p:cNvPr id="116" name="Group 115"/>
            <p:cNvGrpSpPr/>
            <p:nvPr/>
          </p:nvGrpSpPr>
          <p:grpSpPr>
            <a:xfrm>
              <a:off x="591318" y="1865904"/>
              <a:ext cx="3465948" cy="3465951"/>
              <a:chOff x="897789" y="1992744"/>
              <a:chExt cx="3465948" cy="3465948"/>
            </a:xfrm>
          </p:grpSpPr>
          <p:sp>
            <p:nvSpPr>
              <p:cNvPr id="3" name="Rectangle 2"/>
              <p:cNvSpPr/>
              <p:nvPr/>
            </p:nvSpPr>
            <p:spPr bwMode="auto">
              <a:xfrm>
                <a:off x="89778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2400" dirty="0" err="1" smtClean="0">
                    <a:gradFill>
                      <a:gsLst>
                        <a:gs pos="0">
                          <a:srgbClr val="FFFFFF"/>
                        </a:gs>
                        <a:gs pos="100000">
                          <a:srgbClr val="FFFFFF"/>
                        </a:gs>
                      </a:gsLst>
                      <a:lin ang="5400000" scaled="0"/>
                    </a:gradFill>
                  </a:rPr>
                  <a:t>Contoso</a:t>
                </a:r>
                <a:r>
                  <a:rPr lang="en-US" sz="2400" dirty="0" smtClean="0">
                    <a:gradFill>
                      <a:gsLst>
                        <a:gs pos="0">
                          <a:srgbClr val="FFFFFF"/>
                        </a:gs>
                        <a:gs pos="100000">
                          <a:srgbClr val="FFFFFF"/>
                        </a:gs>
                      </a:gsLst>
                      <a:lin ang="5400000" scaled="0"/>
                    </a:gradFill>
                  </a:rPr>
                  <a:t> Corp Network</a:t>
                </a:r>
                <a:endParaRPr lang="en-US" sz="2400" dirty="0">
                  <a:gradFill>
                    <a:gsLst>
                      <a:gs pos="0">
                        <a:srgbClr val="FFFFFF"/>
                      </a:gs>
                      <a:gs pos="100000">
                        <a:srgbClr val="FFFFFF"/>
                      </a:gs>
                    </a:gsLst>
                    <a:lin ang="5400000" scaled="0"/>
                  </a:gradFill>
                </a:endParaRPr>
              </a:p>
            </p:txBody>
          </p:sp>
          <p:pic>
            <p:nvPicPr>
              <p:cNvPr id="9" name="Picture 2"/>
              <p:cNvPicPr>
                <a:picLocks noChangeAspect="1" noChangeArrowheads="1"/>
              </p:cNvPicPr>
              <p:nvPr/>
            </p:nvPicPr>
            <p:blipFill>
              <a:blip r:embed="rId3" cstate="print">
                <a:lum bright="100000" contrast="100000"/>
              </a:blip>
              <a:srcRect/>
              <a:stretch>
                <a:fillRect/>
              </a:stretch>
            </p:blipFill>
            <p:spPr bwMode="auto">
              <a:xfrm>
                <a:off x="3298179" y="4442923"/>
                <a:ext cx="965110" cy="884298"/>
              </a:xfrm>
              <a:prstGeom prst="rect">
                <a:avLst/>
              </a:prstGeom>
              <a:noFill/>
              <a:ln w="9525">
                <a:noFill/>
                <a:miter lim="800000"/>
                <a:headEnd/>
                <a:tailEnd/>
              </a:ln>
              <a:effectLst/>
            </p:spPr>
          </p:pic>
          <p:grpSp>
            <p:nvGrpSpPr>
              <p:cNvPr id="15" name="Group 14"/>
              <p:cNvGrpSpPr/>
              <p:nvPr/>
            </p:nvGrpSpPr>
            <p:grpSpPr>
              <a:xfrm>
                <a:off x="2717713" y="2401459"/>
                <a:ext cx="869945" cy="629380"/>
                <a:chOff x="2870782" y="2512291"/>
                <a:chExt cx="791194" cy="572406"/>
              </a:xfrm>
            </p:grpSpPr>
            <p:pic>
              <p:nvPicPr>
                <p:cNvPr id="13" name="Picture 2"/>
                <p:cNvPicPr>
                  <a:picLocks noChangeAspect="1" noChangeArrowheads="1"/>
                </p:cNvPicPr>
                <p:nvPr/>
              </p:nvPicPr>
              <p:blipFill rotWithShape="1">
                <a:blip r:embed="rId3"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14"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sp>
            <p:nvSpPr>
              <p:cNvPr id="16" name="Rectangle 15"/>
              <p:cNvSpPr/>
              <p:nvPr/>
            </p:nvSpPr>
            <p:spPr>
              <a:xfrm>
                <a:off x="2711065" y="2988957"/>
                <a:ext cx="885049"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35" name="Group 34"/>
              <p:cNvGrpSpPr/>
              <p:nvPr/>
            </p:nvGrpSpPr>
            <p:grpSpPr>
              <a:xfrm>
                <a:off x="2211418" y="3451570"/>
                <a:ext cx="838691" cy="932245"/>
                <a:chOff x="1731183" y="3451570"/>
                <a:chExt cx="838691" cy="932245"/>
              </a:xfrm>
            </p:grpSpPr>
            <p:grpSp>
              <p:nvGrpSpPr>
                <p:cNvPr id="24" name="Group 23"/>
                <p:cNvGrpSpPr/>
                <p:nvPr/>
              </p:nvGrpSpPr>
              <p:grpSpPr>
                <a:xfrm>
                  <a:off x="1972774" y="3451570"/>
                  <a:ext cx="479392" cy="712232"/>
                  <a:chOff x="1972774" y="3451570"/>
                  <a:chExt cx="479392" cy="712232"/>
                </a:xfrm>
              </p:grpSpPr>
              <p:pic>
                <p:nvPicPr>
                  <p:cNvPr id="17"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1972774" y="3451570"/>
                    <a:ext cx="355510" cy="712232"/>
                  </a:xfrm>
                  <a:prstGeom prst="rect">
                    <a:avLst/>
                  </a:prstGeom>
                  <a:noFill/>
                </p:spPr>
              </p:pic>
              <p:grpSp>
                <p:nvGrpSpPr>
                  <p:cNvPr id="23" name="Group 22"/>
                  <p:cNvGrpSpPr/>
                  <p:nvPr/>
                </p:nvGrpSpPr>
                <p:grpSpPr>
                  <a:xfrm>
                    <a:off x="2245986" y="3924261"/>
                    <a:ext cx="206180" cy="206424"/>
                    <a:chOff x="2245986" y="3924261"/>
                    <a:chExt cx="206180" cy="206424"/>
                  </a:xfrm>
                </p:grpSpPr>
                <p:grpSp>
                  <p:nvGrpSpPr>
                    <p:cNvPr id="21" name="Group 20"/>
                    <p:cNvGrpSpPr/>
                    <p:nvPr/>
                  </p:nvGrpSpPr>
                  <p:grpSpPr>
                    <a:xfrm>
                      <a:off x="2245986" y="3924261"/>
                      <a:ext cx="206180" cy="206424"/>
                      <a:chOff x="1779323" y="4627897"/>
                      <a:chExt cx="472764" cy="473323"/>
                    </a:xfrm>
                  </p:grpSpPr>
                  <p:sp>
                    <p:nvSpPr>
                      <p:cNvPr id="18" name="Isosceles Triangle 17"/>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9" name="Rectangle 18"/>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0" name="Rectangle 19"/>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22" name="Isosceles Triangle 21"/>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25" name="Rectangle 24"/>
                <p:cNvSpPr/>
                <p:nvPr/>
              </p:nvSpPr>
              <p:spPr>
                <a:xfrm>
                  <a:off x="1731183" y="4125283"/>
                  <a:ext cx="838691"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pic>
            <p:nvPicPr>
              <p:cNvPr id="27" name="Picture 2"/>
              <p:cNvPicPr>
                <a:picLocks noChangeAspect="1" noChangeArrowheads="1"/>
              </p:cNvPicPr>
              <p:nvPr/>
            </p:nvPicPr>
            <p:blipFill rotWithShape="1">
              <a:blip r:embed="rId3" cstate="print">
                <a:lum bright="100000" contrast="100000"/>
              </a:blip>
              <a:srcRect l="9422" t="9591" r="8195" b="13220"/>
              <a:stretch/>
            </p:blipFill>
            <p:spPr bwMode="auto">
              <a:xfrm>
                <a:off x="1521605" y="2369636"/>
                <a:ext cx="733110" cy="629380"/>
              </a:xfrm>
              <a:prstGeom prst="rect">
                <a:avLst/>
              </a:prstGeom>
              <a:noFill/>
              <a:ln w="9525">
                <a:noFill/>
                <a:miter lim="800000"/>
                <a:headEnd/>
                <a:tailEnd/>
              </a:ln>
              <a:effectLst/>
            </p:spPr>
          </p:pic>
          <p:sp>
            <p:nvSpPr>
              <p:cNvPr id="29" name="Rectangle 28"/>
              <p:cNvSpPr/>
              <p:nvPr/>
            </p:nvSpPr>
            <p:spPr>
              <a:xfrm>
                <a:off x="1462860" y="2957133"/>
                <a:ext cx="989245"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SQL Servers</a:t>
                </a:r>
              </a:p>
            </p:txBody>
          </p:sp>
          <p:pic>
            <p:nvPicPr>
              <p:cNvPr id="30"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060071" y="2677961"/>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 name="Group 33"/>
              <p:cNvGrpSpPr/>
              <p:nvPr/>
            </p:nvGrpSpPr>
            <p:grpSpPr>
              <a:xfrm>
                <a:off x="2148208" y="4442923"/>
                <a:ext cx="965110" cy="993882"/>
                <a:chOff x="1809804" y="4442923"/>
                <a:chExt cx="965110" cy="993882"/>
              </a:xfrm>
            </p:grpSpPr>
            <p:pic>
              <p:nvPicPr>
                <p:cNvPr id="31"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32" name="Rectangle 31"/>
                <p:cNvSpPr/>
                <p:nvPr/>
              </p:nvSpPr>
              <p:spPr>
                <a:xfrm>
                  <a:off x="1844956" y="5178273"/>
                  <a:ext cx="826252"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33"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pPr defTabSz="913793"/>
                  <a:endParaRPr lang="en-US" sz="1600">
                    <a:solidFill>
                      <a:srgbClr val="292929"/>
                    </a:solidFill>
                  </a:endParaRPr>
                </a:p>
              </p:txBody>
            </p:sp>
          </p:grpSp>
          <p:sp>
            <p:nvSpPr>
              <p:cNvPr id="36" name="Freeform 27"/>
              <p:cNvSpPr>
                <a:spLocks noChangeAspect="1" noEditPoints="1"/>
              </p:cNvSpPr>
              <p:nvPr/>
            </p:nvSpPr>
            <p:spPr bwMode="black">
              <a:xfrm>
                <a:off x="1187931" y="347893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37" name="Freeform 27"/>
              <p:cNvSpPr>
                <a:spLocks noChangeAspect="1" noEditPoints="1"/>
              </p:cNvSpPr>
              <p:nvPr/>
            </p:nvSpPr>
            <p:spPr bwMode="black">
              <a:xfrm>
                <a:off x="1187931" y="395589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38" name="Freeform 27"/>
              <p:cNvSpPr>
                <a:spLocks noChangeAspect="1" noEditPoints="1"/>
              </p:cNvSpPr>
              <p:nvPr/>
            </p:nvSpPr>
            <p:spPr bwMode="black">
              <a:xfrm>
                <a:off x="1187931" y="443284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39" name="Freeform 27"/>
              <p:cNvSpPr>
                <a:spLocks noChangeAspect="1" noEditPoints="1"/>
              </p:cNvSpPr>
              <p:nvPr/>
            </p:nvSpPr>
            <p:spPr bwMode="black">
              <a:xfrm>
                <a:off x="1187931" y="490980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19" name="Group 118"/>
            <p:cNvGrpSpPr/>
            <p:nvPr/>
          </p:nvGrpSpPr>
          <p:grpSpPr>
            <a:xfrm>
              <a:off x="3089027" y="3223773"/>
              <a:ext cx="813043" cy="1064047"/>
              <a:chOff x="3374212" y="3425018"/>
              <a:chExt cx="813043" cy="1064045"/>
            </a:xfrm>
          </p:grpSpPr>
          <p:pic>
            <p:nvPicPr>
              <p:cNvPr id="10"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3602978" y="3425018"/>
                <a:ext cx="355510" cy="712232"/>
              </a:xfrm>
              <a:prstGeom prst="rect">
                <a:avLst/>
              </a:prstGeom>
              <a:noFill/>
            </p:spPr>
          </p:pic>
          <p:sp>
            <p:nvSpPr>
              <p:cNvPr id="12" name="Rectangle 11"/>
              <p:cNvSpPr/>
              <p:nvPr/>
            </p:nvSpPr>
            <p:spPr>
              <a:xfrm>
                <a:off x="3374212" y="4064332"/>
                <a:ext cx="813043" cy="424731"/>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S2S VPN </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Device</a:t>
                </a:r>
              </a:p>
            </p:txBody>
          </p:sp>
        </p:grpSp>
        <p:grpSp>
          <p:nvGrpSpPr>
            <p:cNvPr id="44" name="Group 43"/>
            <p:cNvGrpSpPr/>
            <p:nvPr/>
          </p:nvGrpSpPr>
          <p:grpSpPr>
            <a:xfrm>
              <a:off x="4502875" y="1767148"/>
              <a:ext cx="430451" cy="1081861"/>
              <a:chOff x="4409404" y="1676776"/>
              <a:chExt cx="510347" cy="1282665"/>
            </a:xfrm>
          </p:grpSpPr>
          <p:sp>
            <p:nvSpPr>
              <p:cNvPr id="41"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42"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43"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17" name="Group 116"/>
            <p:cNvGrpSpPr/>
            <p:nvPr/>
          </p:nvGrpSpPr>
          <p:grpSpPr>
            <a:xfrm>
              <a:off x="3302455" y="1905787"/>
              <a:ext cx="1200422" cy="804576"/>
              <a:chOff x="3587658" y="2107080"/>
              <a:chExt cx="1200422" cy="804576"/>
            </a:xfrm>
          </p:grpSpPr>
          <p:cxnSp>
            <p:nvCxnSpPr>
              <p:cNvPr id="48" name="Straight Arrow Connector 47"/>
              <p:cNvCxnSpPr/>
              <p:nvPr/>
            </p:nvCxnSpPr>
            <p:spPr>
              <a:xfrm flipH="1">
                <a:off x="3602978" y="2107080"/>
                <a:ext cx="1185102" cy="60906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3602978" y="2509368"/>
                <a:ext cx="1185102" cy="206782"/>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flipV="1">
                <a:off x="3587658" y="2716150"/>
                <a:ext cx="1200422" cy="19550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30" name="Group 129"/>
            <p:cNvGrpSpPr/>
            <p:nvPr/>
          </p:nvGrpSpPr>
          <p:grpSpPr>
            <a:xfrm>
              <a:off x="2713792" y="2231852"/>
              <a:ext cx="576145" cy="712232"/>
              <a:chOff x="9944860" y="5187045"/>
              <a:chExt cx="576144" cy="712232"/>
            </a:xfrm>
          </p:grpSpPr>
          <p:sp>
            <p:nvSpPr>
              <p:cNvPr id="128"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pic>
            <p:nvPicPr>
              <p:cNvPr id="129"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grpSp>
          <p:nvGrpSpPr>
            <p:cNvPr id="133" name="Group 132"/>
            <p:cNvGrpSpPr/>
            <p:nvPr/>
          </p:nvGrpSpPr>
          <p:grpSpPr>
            <a:xfrm>
              <a:off x="1493287" y="2242485"/>
              <a:ext cx="604285" cy="712232"/>
              <a:chOff x="4647795" y="6723311"/>
              <a:chExt cx="604285" cy="712232"/>
            </a:xfrm>
          </p:grpSpPr>
          <p:pic>
            <p:nvPicPr>
              <p:cNvPr id="131"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grpSp>
          <p:nvGrpSpPr>
            <p:cNvPr id="139" name="Group 138"/>
            <p:cNvGrpSpPr/>
            <p:nvPr/>
          </p:nvGrpSpPr>
          <p:grpSpPr>
            <a:xfrm>
              <a:off x="2151470" y="3327265"/>
              <a:ext cx="479392" cy="712232"/>
              <a:chOff x="4610325" y="6858496"/>
              <a:chExt cx="479392" cy="712232"/>
            </a:xfrm>
          </p:grpSpPr>
          <p:pic>
            <p:nvPicPr>
              <p:cNvPr id="134"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p:spPr>
          </p:pic>
          <p:sp>
            <p:nvSpPr>
              <p:cNvPr id="135" name="Isosceles Triangle 134"/>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6" name="Rectangle 135"/>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7" name="Rectangle 136"/>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8" name="Isosceles Triangle 137"/>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158" name="Rectangle 157"/>
            <p:cNvSpPr/>
            <p:nvPr/>
          </p:nvSpPr>
          <p:spPr bwMode="auto">
            <a:xfrm>
              <a:off x="382773" y="1563005"/>
              <a:ext cx="3955312"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9" name="Rectangle 158"/>
            <p:cNvSpPr/>
            <p:nvPr/>
          </p:nvSpPr>
          <p:spPr>
            <a:xfrm>
              <a:off x="1116585" y="1562987"/>
              <a:ext cx="234686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accent4"/>
                  </a:solidFill>
                </a:rPr>
                <a:t>Contoso.com Active Directory</a:t>
              </a:r>
            </a:p>
          </p:txBody>
        </p:sp>
      </p:grpSp>
      <p:sp>
        <p:nvSpPr>
          <p:cNvPr id="160" name="Rectangle 159"/>
          <p:cNvSpPr/>
          <p:nvPr/>
        </p:nvSpPr>
        <p:spPr bwMode="auto">
          <a:xfrm>
            <a:off x="21529844" y="1435070"/>
            <a:ext cx="3240073"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61" name="Rectangle 160"/>
          <p:cNvSpPr/>
          <p:nvPr/>
        </p:nvSpPr>
        <p:spPr>
          <a:xfrm>
            <a:off x="22179683" y="1540876"/>
            <a:ext cx="2002792"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accent4"/>
                </a:solidFill>
              </a:rPr>
              <a:t>Extranet Active Directory</a:t>
            </a:r>
          </a:p>
        </p:txBody>
      </p:sp>
      <p:grpSp>
        <p:nvGrpSpPr>
          <p:cNvPr id="162" name="Group 161"/>
          <p:cNvGrpSpPr/>
          <p:nvPr/>
        </p:nvGrpSpPr>
        <p:grpSpPr>
          <a:xfrm>
            <a:off x="385730" y="1003496"/>
            <a:ext cx="11301412" cy="5538242"/>
            <a:chOff x="385730" y="1003496"/>
            <a:chExt cx="11301412" cy="5538242"/>
          </a:xfrm>
        </p:grpSpPr>
        <p:sp>
          <p:nvSpPr>
            <p:cNvPr id="163" name="Rectangle 162"/>
            <p:cNvSpPr/>
            <p:nvPr/>
          </p:nvSpPr>
          <p:spPr bwMode="auto">
            <a:xfrm>
              <a:off x="385730" y="1003496"/>
              <a:ext cx="11289309" cy="541212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64" name="Rectangle 163"/>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grpSp>
      <p:grpSp>
        <p:nvGrpSpPr>
          <p:cNvPr id="166" name="Group 165"/>
          <p:cNvGrpSpPr/>
          <p:nvPr/>
        </p:nvGrpSpPr>
        <p:grpSpPr>
          <a:xfrm>
            <a:off x="8535218" y="2273821"/>
            <a:ext cx="2620246" cy="2521359"/>
            <a:chOff x="8948001" y="3799610"/>
            <a:chExt cx="2341419" cy="2341419"/>
          </a:xfrm>
        </p:grpSpPr>
        <p:sp>
          <p:nvSpPr>
            <p:cNvPr id="350" name="Rectangle 349"/>
            <p:cNvSpPr/>
            <p:nvPr/>
          </p:nvSpPr>
          <p:spPr bwMode="auto">
            <a:xfrm>
              <a:off x="8948001" y="3799610"/>
              <a:ext cx="2341419" cy="234141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1600" dirty="0">
                  <a:gradFill>
                    <a:gsLst>
                      <a:gs pos="0">
                        <a:srgbClr val="FFFFFF"/>
                      </a:gs>
                      <a:gs pos="100000">
                        <a:srgbClr val="FFFFFF"/>
                      </a:gs>
                    </a:gsLst>
                    <a:lin ang="5400000" scaled="0"/>
                  </a:gradFill>
                </a:rPr>
                <a:t>The Virtual Network</a:t>
              </a:r>
            </a:p>
            <a:p>
              <a:pPr algn="ctr" defTabSz="913529" fontAlgn="base">
                <a:lnSpc>
                  <a:spcPct val="90000"/>
                </a:lnSpc>
                <a:spcBef>
                  <a:spcPct val="0"/>
                </a:spcBef>
                <a:spcAft>
                  <a:spcPct val="0"/>
                </a:spcAft>
              </a:pPr>
              <a:r>
                <a:rPr lang="en-US" sz="1600" dirty="0">
                  <a:gradFill>
                    <a:gsLst>
                      <a:gs pos="0">
                        <a:srgbClr val="FFFFFF"/>
                      </a:gs>
                      <a:gs pos="100000">
                        <a:srgbClr val="FFFFFF"/>
                      </a:gs>
                    </a:gsLst>
                    <a:lin ang="5400000" scaled="0"/>
                  </a:gradFill>
                </a:rPr>
                <a:t>in Windows Azure</a:t>
              </a:r>
            </a:p>
          </p:txBody>
        </p:sp>
        <p:sp>
          <p:nvSpPr>
            <p:cNvPr id="351" name="Freeform 40"/>
            <p:cNvSpPr>
              <a:spLocks noEditPoints="1"/>
            </p:cNvSpPr>
            <p:nvPr/>
          </p:nvSpPr>
          <p:spPr bwMode="black">
            <a:xfrm>
              <a:off x="10800520" y="4218423"/>
              <a:ext cx="450183" cy="433343"/>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sp>
        <p:nvSpPr>
          <p:cNvPr id="167" name="Freeform 128"/>
          <p:cNvSpPr>
            <a:spLocks noChangeAspect="1"/>
          </p:cNvSpPr>
          <p:nvPr/>
        </p:nvSpPr>
        <p:spPr bwMode="black">
          <a:xfrm>
            <a:off x="4509361" y="2518102"/>
            <a:ext cx="3346261" cy="18485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380" tIns="45691" rIns="91380" bIns="45691" numCol="1" anchor="t" anchorCtr="0" compatLnSpc="1">
            <a:prstTxWarp prst="textNoShape">
              <a:avLst/>
            </a:prstTxWarp>
          </a:bodyPr>
          <a:lstStyle/>
          <a:p>
            <a:pPr defTabSz="913793"/>
            <a:endParaRPr lang="en-US" sz="1600">
              <a:solidFill>
                <a:srgbClr val="292929"/>
              </a:solidFill>
            </a:endParaRPr>
          </a:p>
        </p:txBody>
      </p:sp>
      <p:grpSp>
        <p:nvGrpSpPr>
          <p:cNvPr id="168" name="Group 167"/>
          <p:cNvGrpSpPr/>
          <p:nvPr/>
        </p:nvGrpSpPr>
        <p:grpSpPr>
          <a:xfrm>
            <a:off x="8522182" y="2846293"/>
            <a:ext cx="864528" cy="903396"/>
            <a:chOff x="9068431" y="4345563"/>
            <a:chExt cx="965110" cy="1008499"/>
          </a:xfrm>
        </p:grpSpPr>
        <p:grpSp>
          <p:nvGrpSpPr>
            <p:cNvPr id="346" name="Group 345"/>
            <p:cNvGrpSpPr/>
            <p:nvPr/>
          </p:nvGrpSpPr>
          <p:grpSpPr>
            <a:xfrm>
              <a:off x="9068431" y="4345563"/>
              <a:ext cx="965110" cy="1008499"/>
              <a:chOff x="1809804" y="4442923"/>
              <a:chExt cx="965110" cy="1008499"/>
            </a:xfrm>
          </p:grpSpPr>
          <p:pic>
            <p:nvPicPr>
              <p:cNvPr id="348"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349" name="Rectangle 348"/>
              <p:cNvSpPr/>
              <p:nvPr/>
            </p:nvSpPr>
            <p:spPr>
              <a:xfrm>
                <a:off x="1857053" y="5178273"/>
                <a:ext cx="802055"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Gateway</a:t>
                </a:r>
              </a:p>
            </p:txBody>
          </p:sp>
        </p:grpSp>
        <p:sp>
          <p:nvSpPr>
            <p:cNvPr id="347" name="Freeform 92"/>
            <p:cNvSpPr>
              <a:spLocks noEditPoints="1"/>
            </p:cNvSpPr>
            <p:nvPr/>
          </p:nvSpPr>
          <p:spPr bwMode="black">
            <a:xfrm>
              <a:off x="9842233" y="4787711"/>
              <a:ext cx="191307" cy="260655"/>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grpSp>
        <p:nvGrpSpPr>
          <p:cNvPr id="169" name="Group 168"/>
          <p:cNvGrpSpPr/>
          <p:nvPr/>
        </p:nvGrpSpPr>
        <p:grpSpPr>
          <a:xfrm>
            <a:off x="6311999" y="4468253"/>
            <a:ext cx="385590" cy="969111"/>
            <a:chOff x="4159000" y="1676776"/>
            <a:chExt cx="510347" cy="1282665"/>
          </a:xfrm>
        </p:grpSpPr>
        <p:sp>
          <p:nvSpPr>
            <p:cNvPr id="343" name="Freeform 27"/>
            <p:cNvSpPr>
              <a:spLocks noChangeAspect="1" noEditPoints="1"/>
            </p:cNvSpPr>
            <p:nvPr/>
          </p:nvSpPr>
          <p:spPr bwMode="black">
            <a:xfrm>
              <a:off x="4159000"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344" name="Freeform 27"/>
            <p:cNvSpPr>
              <a:spLocks noChangeAspect="1" noEditPoints="1"/>
            </p:cNvSpPr>
            <p:nvPr/>
          </p:nvSpPr>
          <p:spPr bwMode="black">
            <a:xfrm>
              <a:off x="4159000" y="215373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345" name="Freeform 27"/>
            <p:cNvSpPr>
              <a:spLocks noChangeAspect="1" noEditPoints="1"/>
            </p:cNvSpPr>
            <p:nvPr/>
          </p:nvSpPr>
          <p:spPr bwMode="black">
            <a:xfrm>
              <a:off x="4159000"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grpSp>
        <p:nvGrpSpPr>
          <p:cNvPr id="170" name="Group 169"/>
          <p:cNvGrpSpPr/>
          <p:nvPr/>
        </p:nvGrpSpPr>
        <p:grpSpPr>
          <a:xfrm>
            <a:off x="6726565" y="4574754"/>
            <a:ext cx="885293" cy="738433"/>
            <a:chOff x="8184640" y="5569527"/>
            <a:chExt cx="988291" cy="824345"/>
          </a:xfrm>
        </p:grpSpPr>
        <p:cxnSp>
          <p:nvCxnSpPr>
            <p:cNvPr id="340" name="Straight Arrow Connector 339"/>
            <p:cNvCxnSpPr/>
            <p:nvPr/>
          </p:nvCxnSpPr>
          <p:spPr>
            <a:xfrm>
              <a:off x="8184640" y="5569527"/>
              <a:ext cx="988291" cy="12315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341" name="Straight Arrow Connector 340"/>
            <p:cNvCxnSpPr/>
            <p:nvPr/>
          </p:nvCxnSpPr>
          <p:spPr>
            <a:xfrm flipV="1">
              <a:off x="8184640" y="5692688"/>
              <a:ext cx="988291" cy="298897"/>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342" name="Straight Arrow Connector 341"/>
            <p:cNvCxnSpPr/>
            <p:nvPr/>
          </p:nvCxnSpPr>
          <p:spPr>
            <a:xfrm flipV="1">
              <a:off x="8184640" y="5692688"/>
              <a:ext cx="988291" cy="70118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71" name="Group 170"/>
          <p:cNvGrpSpPr/>
          <p:nvPr/>
        </p:nvGrpSpPr>
        <p:grpSpPr>
          <a:xfrm>
            <a:off x="9315344" y="3964240"/>
            <a:ext cx="516100" cy="638004"/>
            <a:chOff x="9944860" y="5187045"/>
            <a:chExt cx="576144" cy="712232"/>
          </a:xfrm>
        </p:grpSpPr>
        <p:sp>
          <p:nvSpPr>
            <p:cNvPr id="338"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pic>
          <p:nvPicPr>
            <p:cNvPr id="339"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pic>
        <p:nvPicPr>
          <p:cNvPr id="172" name="Picture 2"/>
          <p:cNvPicPr>
            <a:picLocks noChangeAspect="1" noChangeArrowheads="1"/>
          </p:cNvPicPr>
          <p:nvPr/>
        </p:nvPicPr>
        <p:blipFill rotWithShape="1">
          <a:blip r:embed="rId3" cstate="print">
            <a:lum bright="100000" contrast="100000"/>
          </a:blip>
          <a:srcRect l="9422" t="9591" r="8195" b="13220"/>
          <a:stretch/>
        </p:blipFill>
        <p:spPr bwMode="auto">
          <a:xfrm>
            <a:off x="9058355" y="3978031"/>
            <a:ext cx="656706" cy="563787"/>
          </a:xfrm>
          <a:prstGeom prst="rect">
            <a:avLst/>
          </a:prstGeom>
          <a:noFill/>
          <a:ln w="9525">
            <a:noFill/>
            <a:miter lim="800000"/>
            <a:headEnd/>
            <a:tailEnd/>
          </a:ln>
          <a:effectLst/>
        </p:spPr>
      </p:pic>
      <p:grpSp>
        <p:nvGrpSpPr>
          <p:cNvPr id="173" name="Group 172"/>
          <p:cNvGrpSpPr/>
          <p:nvPr/>
        </p:nvGrpSpPr>
        <p:grpSpPr>
          <a:xfrm>
            <a:off x="10409575" y="3941107"/>
            <a:ext cx="541307" cy="638004"/>
            <a:chOff x="4647795" y="6723311"/>
            <a:chExt cx="604285" cy="712232"/>
          </a:xfrm>
        </p:grpSpPr>
        <p:pic>
          <p:nvPicPr>
            <p:cNvPr id="336"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pic>
        <p:nvPicPr>
          <p:cNvPr id="174" name="Picture 2"/>
          <p:cNvPicPr>
            <a:picLocks noChangeAspect="1" noChangeArrowheads="1"/>
          </p:cNvPicPr>
          <p:nvPr/>
        </p:nvPicPr>
        <p:blipFill rotWithShape="1">
          <a:blip r:embed="rId3" cstate="print">
            <a:lum bright="100000" contrast="100000"/>
          </a:blip>
          <a:srcRect l="9422" t="9591" r="8195" b="13220"/>
          <a:stretch/>
        </p:blipFill>
        <p:spPr bwMode="auto">
          <a:xfrm>
            <a:off x="10170630" y="3947599"/>
            <a:ext cx="656706" cy="563787"/>
          </a:xfrm>
          <a:prstGeom prst="rect">
            <a:avLst/>
          </a:prstGeom>
          <a:noFill/>
          <a:ln w="9525">
            <a:noFill/>
            <a:miter lim="800000"/>
            <a:headEnd/>
            <a:tailEnd/>
          </a:ln>
          <a:effectLst/>
        </p:spPr>
      </p:pic>
      <p:sp>
        <p:nvSpPr>
          <p:cNvPr id="175" name="Rectangle 174"/>
          <p:cNvSpPr/>
          <p:nvPr/>
        </p:nvSpPr>
        <p:spPr>
          <a:xfrm>
            <a:off x="10115405" y="4531484"/>
            <a:ext cx="918721" cy="24462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SQL Servers</a:t>
            </a:r>
          </a:p>
        </p:txBody>
      </p:sp>
      <p:sp>
        <p:nvSpPr>
          <p:cNvPr id="176" name="Rectangle 175"/>
          <p:cNvSpPr/>
          <p:nvPr/>
        </p:nvSpPr>
        <p:spPr>
          <a:xfrm>
            <a:off x="9064089" y="4540334"/>
            <a:ext cx="820937" cy="24462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IIS Servers</a:t>
            </a:r>
          </a:p>
        </p:txBody>
      </p:sp>
      <p:sp>
        <p:nvSpPr>
          <p:cNvPr id="178" name="Rectangle 177"/>
          <p:cNvSpPr/>
          <p:nvPr/>
        </p:nvSpPr>
        <p:spPr>
          <a:xfrm>
            <a:off x="7395973" y="4999117"/>
            <a:ext cx="1054976" cy="396973"/>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dirty="0">
                <a:solidFill>
                  <a:schemeClr val="tx2"/>
                </a:solidFill>
              </a:rPr>
              <a:t>Load Balancer</a:t>
            </a:r>
          </a:p>
          <a:p>
            <a:pPr algn="ctr" defTabSz="913529" fontAlgn="base">
              <a:lnSpc>
                <a:spcPct val="90000"/>
              </a:lnSpc>
              <a:spcBef>
                <a:spcPct val="0"/>
              </a:spcBef>
              <a:spcAft>
                <a:spcPct val="0"/>
              </a:spcAft>
            </a:pPr>
            <a:r>
              <a:rPr lang="en-US" sz="1100" dirty="0">
                <a:solidFill>
                  <a:schemeClr val="tx2"/>
                </a:solidFill>
              </a:rPr>
              <a:t>Public IP</a:t>
            </a:r>
          </a:p>
        </p:txBody>
      </p:sp>
      <p:sp>
        <p:nvSpPr>
          <p:cNvPr id="179" name="Rectangle 178"/>
          <p:cNvSpPr/>
          <p:nvPr/>
        </p:nvSpPr>
        <p:spPr>
          <a:xfrm>
            <a:off x="5428633" y="3176495"/>
            <a:ext cx="1852182" cy="25847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bg2">
                    <a:lumMod val="25000"/>
                    <a:alpha val="99000"/>
                  </a:schemeClr>
                </a:solidFill>
              </a:rPr>
              <a:t>Site to Site VPN Tunnel</a:t>
            </a:r>
          </a:p>
        </p:txBody>
      </p:sp>
      <p:sp>
        <p:nvSpPr>
          <p:cNvPr id="229" name="Rectangle 228"/>
          <p:cNvSpPr/>
          <p:nvPr/>
        </p:nvSpPr>
        <p:spPr>
          <a:xfrm>
            <a:off x="5402643" y="3602736"/>
            <a:ext cx="1745486" cy="25847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smtClean="0">
                <a:solidFill>
                  <a:schemeClr val="bg1">
                    <a:alpha val="99000"/>
                  </a:schemeClr>
                </a:solidFill>
              </a:rPr>
              <a:t>On Premises Resources</a:t>
            </a:r>
            <a:endParaRPr lang="en-US" sz="1200" dirty="0">
              <a:solidFill>
                <a:schemeClr val="bg1">
                  <a:alpha val="99000"/>
                </a:schemeClr>
              </a:solidFill>
            </a:endParaRPr>
          </a:p>
        </p:txBody>
      </p:sp>
      <p:sp>
        <p:nvSpPr>
          <p:cNvPr id="231" name="Rectangle 230"/>
          <p:cNvSpPr/>
          <p:nvPr/>
        </p:nvSpPr>
        <p:spPr bwMode="auto">
          <a:xfrm>
            <a:off x="8443624" y="1697036"/>
            <a:ext cx="2807066" cy="4057416"/>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35" name="Group 234"/>
          <p:cNvGrpSpPr/>
          <p:nvPr/>
        </p:nvGrpSpPr>
        <p:grpSpPr>
          <a:xfrm>
            <a:off x="754750" y="1697020"/>
            <a:ext cx="4076301" cy="4057432"/>
            <a:chOff x="382773" y="1562987"/>
            <a:chExt cx="4550553" cy="4529489"/>
          </a:xfrm>
        </p:grpSpPr>
        <p:grpSp>
          <p:nvGrpSpPr>
            <p:cNvPr id="236" name="Group 235"/>
            <p:cNvGrpSpPr/>
            <p:nvPr/>
          </p:nvGrpSpPr>
          <p:grpSpPr>
            <a:xfrm>
              <a:off x="591318" y="1865904"/>
              <a:ext cx="3465948" cy="3465951"/>
              <a:chOff x="897789" y="1992744"/>
              <a:chExt cx="3465948" cy="3465948"/>
            </a:xfrm>
          </p:grpSpPr>
          <p:sp>
            <p:nvSpPr>
              <p:cNvPr id="262" name="Rectangle 261"/>
              <p:cNvSpPr/>
              <p:nvPr/>
            </p:nvSpPr>
            <p:spPr bwMode="auto">
              <a:xfrm>
                <a:off x="89778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2000" dirty="0" err="1">
                    <a:gradFill>
                      <a:gsLst>
                        <a:gs pos="0">
                          <a:srgbClr val="FFFFFF"/>
                        </a:gs>
                        <a:gs pos="100000">
                          <a:srgbClr val="FFFFFF"/>
                        </a:gs>
                      </a:gsLst>
                      <a:lin ang="5400000" scaled="0"/>
                    </a:gradFill>
                  </a:rPr>
                  <a:t>Contoso</a:t>
                </a:r>
                <a:r>
                  <a:rPr lang="en-US" sz="2000" dirty="0">
                    <a:gradFill>
                      <a:gsLst>
                        <a:gs pos="0">
                          <a:srgbClr val="FFFFFF"/>
                        </a:gs>
                        <a:gs pos="100000">
                          <a:srgbClr val="FFFFFF"/>
                        </a:gs>
                      </a:gsLst>
                      <a:lin ang="5400000" scaled="0"/>
                    </a:gradFill>
                  </a:rPr>
                  <a:t> Corp Network</a:t>
                </a:r>
              </a:p>
            </p:txBody>
          </p:sp>
          <p:pic>
            <p:nvPicPr>
              <p:cNvPr id="263" name="Picture 2"/>
              <p:cNvPicPr>
                <a:picLocks noChangeAspect="1" noChangeArrowheads="1"/>
              </p:cNvPicPr>
              <p:nvPr/>
            </p:nvPicPr>
            <p:blipFill>
              <a:blip r:embed="rId3" cstate="print">
                <a:lum bright="100000" contrast="100000"/>
              </a:blip>
              <a:srcRect/>
              <a:stretch>
                <a:fillRect/>
              </a:stretch>
            </p:blipFill>
            <p:spPr bwMode="auto">
              <a:xfrm>
                <a:off x="3298179" y="4442923"/>
                <a:ext cx="965110" cy="884298"/>
              </a:xfrm>
              <a:prstGeom prst="rect">
                <a:avLst/>
              </a:prstGeom>
              <a:noFill/>
              <a:ln w="9525">
                <a:noFill/>
                <a:miter lim="800000"/>
                <a:headEnd/>
                <a:tailEnd/>
              </a:ln>
              <a:effectLst/>
            </p:spPr>
          </p:pic>
          <p:grpSp>
            <p:nvGrpSpPr>
              <p:cNvPr id="264" name="Group 263"/>
              <p:cNvGrpSpPr/>
              <p:nvPr/>
            </p:nvGrpSpPr>
            <p:grpSpPr>
              <a:xfrm>
                <a:off x="2717713" y="2401459"/>
                <a:ext cx="869945" cy="629380"/>
                <a:chOff x="2870782" y="2512291"/>
                <a:chExt cx="791194" cy="572406"/>
              </a:xfrm>
            </p:grpSpPr>
            <p:pic>
              <p:nvPicPr>
                <p:cNvPr id="287" name="Picture 2"/>
                <p:cNvPicPr>
                  <a:picLocks noChangeAspect="1" noChangeArrowheads="1"/>
                </p:cNvPicPr>
                <p:nvPr/>
              </p:nvPicPr>
              <p:blipFill rotWithShape="1">
                <a:blip r:embed="rId3"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288"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sp>
            <p:nvSpPr>
              <p:cNvPr id="265" name="Rectangle 264"/>
              <p:cNvSpPr/>
              <p:nvPr/>
            </p:nvSpPr>
            <p:spPr>
              <a:xfrm>
                <a:off x="2695298" y="2988957"/>
                <a:ext cx="916584"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IIS Servers</a:t>
                </a:r>
              </a:p>
            </p:txBody>
          </p:sp>
          <p:grpSp>
            <p:nvGrpSpPr>
              <p:cNvPr id="266" name="Group 265"/>
              <p:cNvGrpSpPr/>
              <p:nvPr/>
            </p:nvGrpSpPr>
            <p:grpSpPr>
              <a:xfrm>
                <a:off x="2191261" y="3451570"/>
                <a:ext cx="879004" cy="946862"/>
                <a:chOff x="1711026" y="3451570"/>
                <a:chExt cx="879004" cy="946862"/>
              </a:xfrm>
            </p:grpSpPr>
            <p:grpSp>
              <p:nvGrpSpPr>
                <p:cNvPr id="278" name="Group 277"/>
                <p:cNvGrpSpPr/>
                <p:nvPr/>
              </p:nvGrpSpPr>
              <p:grpSpPr>
                <a:xfrm>
                  <a:off x="1972774" y="3451570"/>
                  <a:ext cx="479392" cy="712232"/>
                  <a:chOff x="1972774" y="3451570"/>
                  <a:chExt cx="479392" cy="712232"/>
                </a:xfrm>
              </p:grpSpPr>
              <p:pic>
                <p:nvPicPr>
                  <p:cNvPr id="280"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1972774" y="3451570"/>
                    <a:ext cx="355510" cy="712232"/>
                  </a:xfrm>
                  <a:prstGeom prst="rect">
                    <a:avLst/>
                  </a:prstGeom>
                  <a:noFill/>
                </p:spPr>
              </p:pic>
              <p:grpSp>
                <p:nvGrpSpPr>
                  <p:cNvPr id="281" name="Group 280"/>
                  <p:cNvGrpSpPr/>
                  <p:nvPr/>
                </p:nvGrpSpPr>
                <p:grpSpPr>
                  <a:xfrm>
                    <a:off x="2245986" y="3924261"/>
                    <a:ext cx="206180" cy="206424"/>
                    <a:chOff x="2245986" y="3924261"/>
                    <a:chExt cx="206180" cy="206424"/>
                  </a:xfrm>
                </p:grpSpPr>
                <p:grpSp>
                  <p:nvGrpSpPr>
                    <p:cNvPr id="282" name="Group 281"/>
                    <p:cNvGrpSpPr/>
                    <p:nvPr/>
                  </p:nvGrpSpPr>
                  <p:grpSpPr>
                    <a:xfrm>
                      <a:off x="2245986" y="3924261"/>
                      <a:ext cx="206180" cy="206424"/>
                      <a:chOff x="1779323" y="4627897"/>
                      <a:chExt cx="472764" cy="473323"/>
                    </a:xfrm>
                  </p:grpSpPr>
                  <p:sp>
                    <p:nvSpPr>
                      <p:cNvPr id="284" name="Isosceles Triangle 283"/>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5" name="Rectangle 284"/>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6" name="Rectangle 285"/>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83" name="Isosceles Triangle 282"/>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279" name="Rectangle 278"/>
                <p:cNvSpPr/>
                <p:nvPr/>
              </p:nvSpPr>
              <p:spPr>
                <a:xfrm>
                  <a:off x="1711026" y="4125283"/>
                  <a:ext cx="879004"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AD / DNS</a:t>
                  </a:r>
                </a:p>
              </p:txBody>
            </p:sp>
          </p:grpSp>
          <p:pic>
            <p:nvPicPr>
              <p:cNvPr id="267" name="Picture 2"/>
              <p:cNvPicPr>
                <a:picLocks noChangeAspect="1" noChangeArrowheads="1"/>
              </p:cNvPicPr>
              <p:nvPr/>
            </p:nvPicPr>
            <p:blipFill rotWithShape="1">
              <a:blip r:embed="rId3" cstate="print">
                <a:lum bright="100000" contrast="100000"/>
              </a:blip>
              <a:srcRect l="9422" t="9591" r="8195" b="13220"/>
              <a:stretch/>
            </p:blipFill>
            <p:spPr bwMode="auto">
              <a:xfrm>
                <a:off x="1521605" y="2369636"/>
                <a:ext cx="733110" cy="629380"/>
              </a:xfrm>
              <a:prstGeom prst="rect">
                <a:avLst/>
              </a:prstGeom>
              <a:noFill/>
              <a:ln w="9525">
                <a:noFill/>
                <a:miter lim="800000"/>
                <a:headEnd/>
                <a:tailEnd/>
              </a:ln>
              <a:effectLst/>
            </p:spPr>
          </p:pic>
          <p:sp>
            <p:nvSpPr>
              <p:cNvPr id="268" name="Rectangle 267"/>
              <p:cNvSpPr/>
              <p:nvPr/>
            </p:nvSpPr>
            <p:spPr>
              <a:xfrm>
                <a:off x="1444611" y="2957133"/>
                <a:ext cx="1025743"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SQL Servers</a:t>
                </a:r>
              </a:p>
            </p:txBody>
          </p:sp>
          <p:pic>
            <p:nvPicPr>
              <p:cNvPr id="269"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060071" y="2677961"/>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70" name="Group 269"/>
              <p:cNvGrpSpPr/>
              <p:nvPr/>
            </p:nvGrpSpPr>
            <p:grpSpPr>
              <a:xfrm>
                <a:off x="2148208" y="4442923"/>
                <a:ext cx="965110" cy="1008499"/>
                <a:chOff x="1809804" y="4442923"/>
                <a:chExt cx="965110" cy="1008499"/>
              </a:xfrm>
            </p:grpSpPr>
            <p:pic>
              <p:nvPicPr>
                <p:cNvPr id="275"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276" name="Rectangle 275"/>
                <p:cNvSpPr/>
                <p:nvPr/>
              </p:nvSpPr>
              <p:spPr>
                <a:xfrm>
                  <a:off x="1824844" y="5178273"/>
                  <a:ext cx="866478"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Exchange</a:t>
                  </a:r>
                </a:p>
              </p:txBody>
            </p:sp>
            <p:sp>
              <p:nvSpPr>
                <p:cNvPr id="277"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pPr defTabSz="913793"/>
                  <a:endParaRPr lang="en-US" sz="1400">
                    <a:solidFill>
                      <a:srgbClr val="292929"/>
                    </a:solidFill>
                  </a:endParaRPr>
                </a:p>
              </p:txBody>
            </p:sp>
          </p:grpSp>
          <p:sp>
            <p:nvSpPr>
              <p:cNvPr id="271" name="Freeform 27"/>
              <p:cNvSpPr>
                <a:spLocks noChangeAspect="1" noEditPoints="1"/>
              </p:cNvSpPr>
              <p:nvPr/>
            </p:nvSpPr>
            <p:spPr bwMode="black">
              <a:xfrm>
                <a:off x="1187931" y="347893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272" name="Freeform 27"/>
              <p:cNvSpPr>
                <a:spLocks noChangeAspect="1" noEditPoints="1"/>
              </p:cNvSpPr>
              <p:nvPr/>
            </p:nvSpPr>
            <p:spPr bwMode="black">
              <a:xfrm>
                <a:off x="1187931" y="395589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273" name="Freeform 27"/>
              <p:cNvSpPr>
                <a:spLocks noChangeAspect="1" noEditPoints="1"/>
              </p:cNvSpPr>
              <p:nvPr/>
            </p:nvSpPr>
            <p:spPr bwMode="black">
              <a:xfrm>
                <a:off x="1187931" y="443284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274" name="Freeform 27"/>
              <p:cNvSpPr>
                <a:spLocks noChangeAspect="1" noEditPoints="1"/>
              </p:cNvSpPr>
              <p:nvPr/>
            </p:nvSpPr>
            <p:spPr bwMode="black">
              <a:xfrm>
                <a:off x="1187931" y="490980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grpSp>
          <p:nvGrpSpPr>
            <p:cNvPr id="237" name="Group 236"/>
            <p:cNvGrpSpPr/>
            <p:nvPr/>
          </p:nvGrpSpPr>
          <p:grpSpPr>
            <a:xfrm>
              <a:off x="3071258" y="3223773"/>
              <a:ext cx="848582" cy="1082539"/>
              <a:chOff x="3356443" y="3425018"/>
              <a:chExt cx="848582" cy="1082537"/>
            </a:xfrm>
          </p:grpSpPr>
          <p:pic>
            <p:nvPicPr>
              <p:cNvPr id="260"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3602978" y="3425018"/>
                <a:ext cx="355510" cy="712232"/>
              </a:xfrm>
              <a:prstGeom prst="rect">
                <a:avLst/>
              </a:prstGeom>
              <a:noFill/>
            </p:spPr>
          </p:pic>
          <p:sp>
            <p:nvSpPr>
              <p:cNvPr id="261" name="Rectangle 260"/>
              <p:cNvSpPr/>
              <p:nvPr/>
            </p:nvSpPr>
            <p:spPr>
              <a:xfrm>
                <a:off x="3356443" y="4064332"/>
                <a:ext cx="848582" cy="443223"/>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S2S VPN </a:t>
                </a:r>
                <a:br>
                  <a:rPr lang="en-US" sz="1100" dirty="0">
                    <a:gradFill>
                      <a:gsLst>
                        <a:gs pos="0">
                          <a:srgbClr val="FFFFFF"/>
                        </a:gs>
                        <a:gs pos="100000">
                          <a:srgbClr val="FFFFFF"/>
                        </a:gs>
                      </a:gsLst>
                      <a:lin ang="5400000" scaled="0"/>
                    </a:gradFill>
                  </a:rPr>
                </a:br>
                <a:r>
                  <a:rPr lang="en-US" sz="1100" dirty="0">
                    <a:gradFill>
                      <a:gsLst>
                        <a:gs pos="0">
                          <a:srgbClr val="FFFFFF"/>
                        </a:gs>
                        <a:gs pos="100000">
                          <a:srgbClr val="FFFFFF"/>
                        </a:gs>
                      </a:gsLst>
                      <a:lin ang="5400000" scaled="0"/>
                    </a:gradFill>
                  </a:rPr>
                  <a:t>Device</a:t>
                </a:r>
              </a:p>
            </p:txBody>
          </p:sp>
        </p:grpSp>
        <p:grpSp>
          <p:nvGrpSpPr>
            <p:cNvPr id="238" name="Group 237"/>
            <p:cNvGrpSpPr/>
            <p:nvPr/>
          </p:nvGrpSpPr>
          <p:grpSpPr>
            <a:xfrm>
              <a:off x="4502875" y="1767148"/>
              <a:ext cx="430451" cy="1081861"/>
              <a:chOff x="4409404" y="1676776"/>
              <a:chExt cx="510347" cy="1282665"/>
            </a:xfrm>
          </p:grpSpPr>
          <p:sp>
            <p:nvSpPr>
              <p:cNvPr id="257"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258"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259"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grpSp>
          <p:nvGrpSpPr>
            <p:cNvPr id="239" name="Group 238"/>
            <p:cNvGrpSpPr/>
            <p:nvPr/>
          </p:nvGrpSpPr>
          <p:grpSpPr>
            <a:xfrm>
              <a:off x="3302455" y="1905787"/>
              <a:ext cx="1200422" cy="804576"/>
              <a:chOff x="3587658" y="2107080"/>
              <a:chExt cx="1200422" cy="804576"/>
            </a:xfrm>
          </p:grpSpPr>
          <p:cxnSp>
            <p:nvCxnSpPr>
              <p:cNvPr id="254" name="Straight Arrow Connector 253"/>
              <p:cNvCxnSpPr/>
              <p:nvPr/>
            </p:nvCxnSpPr>
            <p:spPr>
              <a:xfrm flipH="1">
                <a:off x="3602978" y="2107080"/>
                <a:ext cx="1185102" cy="60906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p:nvPr/>
            </p:nvCxnSpPr>
            <p:spPr>
              <a:xfrm flipH="1">
                <a:off x="3602978" y="2509368"/>
                <a:ext cx="1185102" cy="206782"/>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p:nvPr/>
            </p:nvCxnSpPr>
            <p:spPr>
              <a:xfrm flipH="1" flipV="1">
                <a:off x="3587658" y="2716150"/>
                <a:ext cx="1200422" cy="19550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240" name="Group 239"/>
            <p:cNvGrpSpPr/>
            <p:nvPr/>
          </p:nvGrpSpPr>
          <p:grpSpPr>
            <a:xfrm>
              <a:off x="2713792" y="2231852"/>
              <a:ext cx="576145" cy="712232"/>
              <a:chOff x="9944860" y="5187045"/>
              <a:chExt cx="576144" cy="712232"/>
            </a:xfrm>
          </p:grpSpPr>
          <p:sp>
            <p:nvSpPr>
              <p:cNvPr id="252"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pic>
            <p:nvPicPr>
              <p:cNvPr id="253"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grpSp>
          <p:nvGrpSpPr>
            <p:cNvPr id="241" name="Group 240"/>
            <p:cNvGrpSpPr/>
            <p:nvPr/>
          </p:nvGrpSpPr>
          <p:grpSpPr>
            <a:xfrm>
              <a:off x="1493287" y="2242485"/>
              <a:ext cx="604285" cy="712232"/>
              <a:chOff x="4647795" y="6723311"/>
              <a:chExt cx="604285" cy="712232"/>
            </a:xfrm>
          </p:grpSpPr>
          <p:pic>
            <p:nvPicPr>
              <p:cNvPr id="250"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1"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grpSp>
          <p:nvGrpSpPr>
            <p:cNvPr id="242" name="Group 241"/>
            <p:cNvGrpSpPr/>
            <p:nvPr/>
          </p:nvGrpSpPr>
          <p:grpSpPr>
            <a:xfrm>
              <a:off x="2151470" y="3327265"/>
              <a:ext cx="479392" cy="712232"/>
              <a:chOff x="4610325" y="6858496"/>
              <a:chExt cx="479392" cy="712232"/>
            </a:xfrm>
          </p:grpSpPr>
          <p:pic>
            <p:nvPicPr>
              <p:cNvPr id="245"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p:spPr>
          </p:pic>
          <p:sp>
            <p:nvSpPr>
              <p:cNvPr id="246" name="Isosceles Triangle 245"/>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7" name="Rectangle 246"/>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8" name="Rectangle 247"/>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9" name="Isosceles Triangle 248"/>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43" name="Rectangle 242"/>
            <p:cNvSpPr/>
            <p:nvPr/>
          </p:nvSpPr>
          <p:spPr bwMode="auto">
            <a:xfrm>
              <a:off x="382773" y="1563005"/>
              <a:ext cx="3955312"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4" name="Rectangle 243"/>
            <p:cNvSpPr/>
            <p:nvPr/>
          </p:nvSpPr>
          <p:spPr>
            <a:xfrm>
              <a:off x="1081095" y="1562987"/>
              <a:ext cx="2417841" cy="27308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b="1" dirty="0">
                  <a:solidFill>
                    <a:schemeClr val="accent4"/>
                  </a:solidFill>
                </a:rPr>
                <a:t>Contoso.com Active Directory</a:t>
              </a:r>
            </a:p>
          </p:txBody>
        </p:sp>
      </p:grpSp>
      <p:grpSp>
        <p:nvGrpSpPr>
          <p:cNvPr id="352" name="Group 351"/>
          <p:cNvGrpSpPr/>
          <p:nvPr/>
        </p:nvGrpSpPr>
        <p:grpSpPr>
          <a:xfrm>
            <a:off x="9209081" y="2892563"/>
            <a:ext cx="1688492" cy="1168318"/>
            <a:chOff x="22686796" y="3004376"/>
            <a:chExt cx="1688492" cy="1168318"/>
          </a:xfrm>
        </p:grpSpPr>
        <p:grpSp>
          <p:nvGrpSpPr>
            <p:cNvPr id="353" name="Group 352"/>
            <p:cNvGrpSpPr/>
            <p:nvPr/>
          </p:nvGrpSpPr>
          <p:grpSpPr>
            <a:xfrm>
              <a:off x="23216834" y="3004376"/>
              <a:ext cx="479392" cy="712232"/>
              <a:chOff x="4610325" y="6858496"/>
              <a:chExt cx="479392" cy="712232"/>
            </a:xfrm>
          </p:grpSpPr>
          <p:pic>
            <p:nvPicPr>
              <p:cNvPr id="359"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a:ln>
                <a:noFill/>
                <a:headEnd type="triangle" w="med" len="med"/>
                <a:tailEnd type="triangle" w="med" len="med"/>
              </a:ln>
            </p:spPr>
          </p:pic>
          <p:sp>
            <p:nvSpPr>
              <p:cNvPr id="360" name="Isosceles Triangle 359"/>
              <p:cNvSpPr/>
              <p:nvPr/>
            </p:nvSpPr>
            <p:spPr bwMode="auto">
              <a:xfrm>
                <a:off x="4883537" y="7331187"/>
                <a:ext cx="206180" cy="177741"/>
              </a:xfrm>
              <a:prstGeom prst="triangle">
                <a:avLst/>
              </a:prstGeom>
              <a:solidFill>
                <a:schemeClr val="bg1"/>
              </a:solidFill>
              <a:ln>
                <a:solidFill>
                  <a:schemeClr val="tx1"/>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361" name="Rectangle 360"/>
              <p:cNvSpPr/>
              <p:nvPr/>
            </p:nvSpPr>
            <p:spPr bwMode="auto">
              <a:xfrm>
                <a:off x="4883537" y="7416936"/>
                <a:ext cx="206180" cy="26342"/>
              </a:xfrm>
              <a:prstGeom prst="rect">
                <a:avLst/>
              </a:prstGeom>
              <a:solidFill>
                <a:schemeClr val="bg1"/>
              </a:solidFill>
              <a:ln>
                <a:solidFill>
                  <a:schemeClr val="tx1"/>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362" name="Rectangle 361"/>
              <p:cNvSpPr/>
              <p:nvPr/>
            </p:nvSpPr>
            <p:spPr bwMode="auto">
              <a:xfrm rot="16200000">
                <a:off x="4928054" y="7465866"/>
                <a:ext cx="117146" cy="26343"/>
              </a:xfrm>
              <a:prstGeom prst="rect">
                <a:avLst/>
              </a:prstGeom>
              <a:solidFill>
                <a:schemeClr val="bg1"/>
              </a:solidFill>
              <a:ln>
                <a:solidFill>
                  <a:schemeClr val="tx1"/>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363" name="Isosceles Triangle 362"/>
              <p:cNvSpPr/>
              <p:nvPr/>
            </p:nvSpPr>
            <p:spPr bwMode="auto">
              <a:xfrm>
                <a:off x="4942260" y="7396152"/>
                <a:ext cx="88734" cy="76495"/>
              </a:xfrm>
              <a:prstGeom prst="triangle">
                <a:avLst/>
              </a:prstGeom>
              <a:solidFill>
                <a:schemeClr val="accent2"/>
              </a:solidFill>
              <a:ln>
                <a:solidFill>
                  <a:schemeClr val="tx1"/>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354" name="Rectangle 353"/>
            <p:cNvSpPr/>
            <p:nvPr/>
          </p:nvSpPr>
          <p:spPr>
            <a:xfrm>
              <a:off x="23536597" y="3328474"/>
              <a:ext cx="838691" cy="258532"/>
            </a:xfrm>
            <a:prstGeom prst="rect">
              <a:avLst/>
            </a:prstGeom>
            <a:ln>
              <a:noFill/>
              <a:headEnd type="triangle" w="med" len="med"/>
              <a:tailEnd type="triangle" w="med" len="med"/>
            </a:ln>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cxnSp>
          <p:nvCxnSpPr>
            <p:cNvPr id="355" name="Straight Arrow Connector 354"/>
            <p:cNvCxnSpPr/>
            <p:nvPr/>
          </p:nvCxnSpPr>
          <p:spPr>
            <a:xfrm flipV="1">
              <a:off x="22967499" y="3661294"/>
              <a:ext cx="372682" cy="511400"/>
            </a:xfrm>
            <a:prstGeom prst="straightConnector1">
              <a:avLst/>
            </a:prstGeom>
            <a:ln w="254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6" name="Rectangle 355"/>
            <p:cNvSpPr/>
            <p:nvPr/>
          </p:nvSpPr>
          <p:spPr>
            <a:xfrm>
              <a:off x="23099344" y="3818466"/>
              <a:ext cx="758541" cy="258532"/>
            </a:xfrm>
            <a:prstGeom prst="rect">
              <a:avLst/>
            </a:prstGeom>
            <a:ln>
              <a:noFill/>
              <a:headEnd type="triangle" w="med" len="med"/>
              <a:tailEnd type="triangle" w="med" len="med"/>
            </a:ln>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solidFill>
                </a:rPr>
                <a:t>AD </a:t>
              </a:r>
              <a:r>
                <a:rPr lang="en-US" sz="1200" dirty="0" err="1">
                  <a:solidFill>
                    <a:schemeClr val="bg1"/>
                  </a:solidFill>
                </a:rPr>
                <a:t>Auth</a:t>
              </a:r>
              <a:endParaRPr lang="en-US" sz="1200" dirty="0">
                <a:solidFill>
                  <a:schemeClr val="bg1"/>
                </a:solidFill>
              </a:endParaRPr>
            </a:p>
          </p:txBody>
        </p:sp>
        <p:cxnSp>
          <p:nvCxnSpPr>
            <p:cNvPr id="357" name="Straight Arrow Connector 356"/>
            <p:cNvCxnSpPr>
              <a:endCxn id="360" idx="3"/>
            </p:cNvCxnSpPr>
            <p:nvPr/>
          </p:nvCxnSpPr>
          <p:spPr>
            <a:xfrm flipH="1" flipV="1">
              <a:off x="23593136" y="3654828"/>
              <a:ext cx="362804" cy="458777"/>
            </a:xfrm>
            <a:prstGeom prst="straightConnector1">
              <a:avLst/>
            </a:prstGeom>
            <a:ln w="254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8" name="Straight Arrow Connector 357"/>
            <p:cNvCxnSpPr/>
            <p:nvPr/>
          </p:nvCxnSpPr>
          <p:spPr>
            <a:xfrm flipH="1" flipV="1">
              <a:off x="22686796" y="3537454"/>
              <a:ext cx="280702" cy="607904"/>
            </a:xfrm>
            <a:prstGeom prst="straightConnector1">
              <a:avLst/>
            </a:prstGeom>
            <a:ln w="254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364" name="Straight Arrow Connector 363"/>
          <p:cNvCxnSpPr/>
          <p:nvPr/>
        </p:nvCxnSpPr>
        <p:spPr>
          <a:xfrm>
            <a:off x="4046292" y="3545789"/>
            <a:ext cx="4480560" cy="0"/>
          </a:xfrm>
          <a:prstGeom prst="straightConnector1">
            <a:avLst/>
          </a:prstGeom>
          <a:ln w="254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5" name="Rectangle 364"/>
          <p:cNvSpPr/>
          <p:nvPr/>
        </p:nvSpPr>
        <p:spPr>
          <a:xfrm>
            <a:off x="8906412" y="1782089"/>
            <a:ext cx="1850064" cy="24462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b="1" dirty="0">
                <a:solidFill>
                  <a:schemeClr val="accent4"/>
                </a:solidFill>
              </a:rPr>
              <a:t>Extranet Active Directory</a:t>
            </a:r>
          </a:p>
        </p:txBody>
      </p:sp>
      <p:sp>
        <p:nvSpPr>
          <p:cNvPr id="366" name="Freeform 24"/>
          <p:cNvSpPr>
            <a:spLocks noEditPoints="1"/>
          </p:cNvSpPr>
          <p:nvPr/>
        </p:nvSpPr>
        <p:spPr bwMode="black">
          <a:xfrm>
            <a:off x="7547081" y="4326100"/>
            <a:ext cx="885825" cy="684213"/>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9657504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513452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85730" y="1003499"/>
            <a:ext cx="11289309"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3" name="Title 2"/>
          <p:cNvSpPr>
            <a:spLocks noGrp="1"/>
          </p:cNvSpPr>
          <p:nvPr>
            <p:ph type="title"/>
          </p:nvPr>
        </p:nvSpPr>
        <p:spPr/>
        <p:txBody>
          <a:bodyPr/>
          <a:lstStyle/>
          <a:p>
            <a:r>
              <a:rPr lang="en-US" dirty="0" smtClean="0"/>
              <a:t>Considerations</a:t>
            </a:r>
            <a:endParaRPr lang="en-US" dirty="0"/>
          </a:p>
        </p:txBody>
      </p:sp>
      <p:sp>
        <p:nvSpPr>
          <p:cNvPr id="4" name="Content Placeholder 3"/>
          <p:cNvSpPr>
            <a:spLocks noGrp="1"/>
          </p:cNvSpPr>
          <p:nvPr>
            <p:ph idx="1"/>
          </p:nvPr>
        </p:nvSpPr>
        <p:spPr>
          <a:xfrm>
            <a:off x="591420" y="1148259"/>
            <a:ext cx="11149012" cy="1865126"/>
          </a:xfrm>
        </p:spPr>
        <p:txBody>
          <a:bodyPr/>
          <a:lstStyle/>
          <a:p>
            <a:pPr marL="0" indent="0">
              <a:lnSpc>
                <a:spcPct val="100000"/>
              </a:lnSpc>
              <a:spcBef>
                <a:spcPts val="0"/>
              </a:spcBef>
              <a:spcAft>
                <a:spcPts val="600"/>
              </a:spcAft>
              <a:buNone/>
            </a:pPr>
            <a:r>
              <a:rPr lang="en-US" sz="2800" dirty="0" smtClean="0">
                <a:solidFill>
                  <a:schemeClr val="accent2">
                    <a:alpha val="99000"/>
                  </a:schemeClr>
                </a:solidFill>
                <a:effectLst/>
                <a:latin typeface="Segoe UI Light" pitchFamily="34" charset="0"/>
              </a:rPr>
              <a:t>Is it safe to virtualize DCs?</a:t>
            </a:r>
          </a:p>
          <a:p>
            <a:pPr marL="0" indent="0">
              <a:lnSpc>
                <a:spcPct val="100000"/>
              </a:lnSpc>
              <a:spcBef>
                <a:spcPts val="0"/>
              </a:spcBef>
              <a:spcAft>
                <a:spcPts val="600"/>
              </a:spcAft>
              <a:buNone/>
            </a:pPr>
            <a:r>
              <a:rPr lang="en-US" sz="2800" dirty="0" smtClean="0">
                <a:solidFill>
                  <a:schemeClr val="accent2">
                    <a:alpha val="99000"/>
                  </a:schemeClr>
                </a:solidFill>
                <a:effectLst/>
                <a:latin typeface="Segoe UI Light" pitchFamily="34" charset="0"/>
              </a:rPr>
              <a:t>Placement of the Active Directory database (DIT)</a:t>
            </a:r>
          </a:p>
          <a:p>
            <a:pPr marL="0" indent="0">
              <a:lnSpc>
                <a:spcPct val="100000"/>
              </a:lnSpc>
              <a:spcBef>
                <a:spcPts val="0"/>
              </a:spcBef>
              <a:spcAft>
                <a:spcPts val="600"/>
              </a:spcAft>
              <a:buNone/>
            </a:pPr>
            <a:r>
              <a:rPr lang="en-US" sz="2800" dirty="0">
                <a:solidFill>
                  <a:schemeClr val="accent2">
                    <a:alpha val="99000"/>
                  </a:schemeClr>
                </a:solidFill>
                <a:effectLst/>
                <a:latin typeface="Segoe UI Light" pitchFamily="34" charset="0"/>
              </a:rPr>
              <a:t>Optimizing </a:t>
            </a:r>
            <a:r>
              <a:rPr lang="en-US" sz="2800" dirty="0" smtClean="0">
                <a:solidFill>
                  <a:schemeClr val="accent2">
                    <a:alpha val="99000"/>
                  </a:schemeClr>
                </a:solidFill>
                <a:effectLst/>
                <a:latin typeface="Segoe UI Light" pitchFamily="34" charset="0"/>
              </a:rPr>
              <a:t>your deployment for traffic and cost</a:t>
            </a:r>
            <a:endParaRPr lang="en-US" sz="2800" dirty="0">
              <a:solidFill>
                <a:schemeClr val="accent2">
                  <a:alpha val="99000"/>
                </a:schemeClr>
              </a:solidFill>
              <a:effectLst/>
              <a:latin typeface="Segoe UI Light" pitchFamily="34" charset="0"/>
            </a:endParaRPr>
          </a:p>
          <a:p>
            <a:pPr marL="0" indent="0">
              <a:lnSpc>
                <a:spcPct val="100000"/>
              </a:lnSpc>
              <a:spcBef>
                <a:spcPts val="0"/>
              </a:spcBef>
              <a:spcAft>
                <a:spcPts val="600"/>
              </a:spcAft>
              <a:buNone/>
            </a:pPr>
            <a:r>
              <a:rPr lang="en-US" sz="2800" dirty="0" smtClean="0">
                <a:solidFill>
                  <a:schemeClr val="accent2">
                    <a:alpha val="99000"/>
                  </a:schemeClr>
                </a:solidFill>
                <a:effectLst/>
                <a:latin typeface="Segoe UI Light" pitchFamily="34" charset="0"/>
              </a:rPr>
              <a:t>Read-Only </a:t>
            </a:r>
            <a:r>
              <a:rPr lang="en-US" sz="2800" dirty="0">
                <a:solidFill>
                  <a:schemeClr val="accent2">
                    <a:alpha val="99000"/>
                  </a:schemeClr>
                </a:solidFill>
                <a:effectLst/>
                <a:latin typeface="Segoe UI Light" pitchFamily="34" charset="0"/>
              </a:rPr>
              <a:t>DCs (RODC) or Read-Writes?</a:t>
            </a:r>
            <a:endParaRPr lang="en-US" sz="2800" dirty="0" smtClean="0">
              <a:solidFill>
                <a:schemeClr val="accent2">
                  <a:alpha val="99000"/>
                </a:schemeClr>
              </a:solidFill>
              <a:effectLst/>
              <a:latin typeface="Segoe UI Light" pitchFamily="34" charset="0"/>
            </a:endParaRPr>
          </a:p>
          <a:p>
            <a:pPr marL="0" indent="0">
              <a:lnSpc>
                <a:spcPct val="100000"/>
              </a:lnSpc>
              <a:spcBef>
                <a:spcPts val="0"/>
              </a:spcBef>
              <a:spcAft>
                <a:spcPts val="600"/>
              </a:spcAft>
              <a:buNone/>
            </a:pPr>
            <a:r>
              <a:rPr lang="en-US" sz="2800" dirty="0">
                <a:solidFill>
                  <a:schemeClr val="accent2">
                    <a:alpha val="99000"/>
                  </a:schemeClr>
                </a:solidFill>
                <a:effectLst/>
                <a:latin typeface="Segoe UI Light" pitchFamily="34" charset="0"/>
              </a:rPr>
              <a:t>Global Catalog or not?</a:t>
            </a:r>
          </a:p>
          <a:p>
            <a:pPr marL="0" indent="0">
              <a:lnSpc>
                <a:spcPct val="100000"/>
              </a:lnSpc>
              <a:spcBef>
                <a:spcPts val="0"/>
              </a:spcBef>
              <a:spcAft>
                <a:spcPts val="600"/>
              </a:spcAft>
              <a:buNone/>
            </a:pPr>
            <a:r>
              <a:rPr lang="en-US" sz="2800" dirty="0" smtClean="0">
                <a:solidFill>
                  <a:schemeClr val="accent2">
                    <a:alpha val="99000"/>
                  </a:schemeClr>
                </a:solidFill>
                <a:effectLst/>
                <a:latin typeface="Segoe UI Light" pitchFamily="34" charset="0"/>
              </a:rPr>
              <a:t>Trust or Replicate?</a:t>
            </a:r>
          </a:p>
          <a:p>
            <a:pPr marL="0" indent="0">
              <a:lnSpc>
                <a:spcPct val="100000"/>
              </a:lnSpc>
              <a:spcBef>
                <a:spcPts val="0"/>
              </a:spcBef>
              <a:spcAft>
                <a:spcPts val="600"/>
              </a:spcAft>
              <a:buNone/>
            </a:pPr>
            <a:r>
              <a:rPr lang="en-US" sz="2800" dirty="0" smtClean="0">
                <a:solidFill>
                  <a:schemeClr val="accent2">
                    <a:alpha val="99000"/>
                  </a:schemeClr>
                </a:solidFill>
                <a:effectLst/>
                <a:latin typeface="Segoe UI Light" pitchFamily="34" charset="0"/>
              </a:rPr>
              <a:t>IP addressing and name resolution</a:t>
            </a:r>
          </a:p>
          <a:p>
            <a:pPr marL="0" indent="0">
              <a:lnSpc>
                <a:spcPct val="100000"/>
              </a:lnSpc>
              <a:spcBef>
                <a:spcPts val="0"/>
              </a:spcBef>
              <a:spcAft>
                <a:spcPts val="600"/>
              </a:spcAft>
              <a:buNone/>
            </a:pPr>
            <a:r>
              <a:rPr lang="en-US" sz="2800" dirty="0">
                <a:solidFill>
                  <a:schemeClr val="accent2">
                    <a:alpha val="99000"/>
                  </a:schemeClr>
                </a:solidFill>
                <a:effectLst/>
                <a:latin typeface="Segoe UI Light" pitchFamily="34" charset="0"/>
              </a:rPr>
              <a:t>Geo-distributed cloud-hosted domain </a:t>
            </a:r>
            <a:r>
              <a:rPr lang="en-US" sz="2800" dirty="0" smtClean="0">
                <a:solidFill>
                  <a:schemeClr val="accent2">
                    <a:alpha val="99000"/>
                  </a:schemeClr>
                </a:solidFill>
                <a:effectLst/>
                <a:latin typeface="Segoe UI Light" pitchFamily="34" charset="0"/>
              </a:rPr>
              <a:t>controllers</a:t>
            </a:r>
            <a:endParaRPr lang="en-US" sz="2800" dirty="0">
              <a:solidFill>
                <a:schemeClr val="accent2">
                  <a:alpha val="99000"/>
                </a:schemeClr>
              </a:solidFill>
              <a:effectLst/>
              <a:latin typeface="Segoe UI Light" pitchFamily="34" charset="0"/>
            </a:endParaRPr>
          </a:p>
        </p:txBody>
      </p:sp>
      <p:sp>
        <p:nvSpPr>
          <p:cNvPr id="6" name="Rectangle 5"/>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3" name="Rectangle 12"/>
          <p:cNvSpPr/>
          <p:nvPr/>
        </p:nvSpPr>
        <p:spPr bwMode="auto">
          <a:xfrm>
            <a:off x="385729" y="5234152"/>
            <a:ext cx="11289309" cy="118146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4" name="Rectangle 13"/>
          <p:cNvSpPr/>
          <p:nvPr/>
        </p:nvSpPr>
        <p:spPr bwMode="auto">
          <a:xfrm>
            <a:off x="10493572" y="5234152"/>
            <a:ext cx="1181465" cy="1181465"/>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6" name="Freeform 52"/>
          <p:cNvSpPr>
            <a:spLocks noEditPoints="1"/>
          </p:cNvSpPr>
          <p:nvPr/>
        </p:nvSpPr>
        <p:spPr bwMode="black">
          <a:xfrm>
            <a:off x="10752082" y="5523494"/>
            <a:ext cx="647694" cy="609293"/>
          </a:xfrm>
          <a:custGeom>
            <a:avLst/>
            <a:gdLst>
              <a:gd name="T0" fmla="*/ 76 w 153"/>
              <a:gd name="T1" fmla="*/ 9 h 144"/>
              <a:gd name="T2" fmla="*/ 15 w 153"/>
              <a:gd name="T3" fmla="*/ 63 h 144"/>
              <a:gd name="T4" fmla="*/ 27 w 153"/>
              <a:gd name="T5" fmla="*/ 109 h 144"/>
              <a:gd name="T6" fmla="*/ 68 w 153"/>
              <a:gd name="T7" fmla="*/ 133 h 144"/>
              <a:gd name="T8" fmla="*/ 77 w 153"/>
              <a:gd name="T9" fmla="*/ 134 h 144"/>
              <a:gd name="T10" fmla="*/ 138 w 153"/>
              <a:gd name="T11" fmla="*/ 80 h 144"/>
              <a:gd name="T12" fmla="*/ 126 w 153"/>
              <a:gd name="T13" fmla="*/ 34 h 144"/>
              <a:gd name="T14" fmla="*/ 85 w 153"/>
              <a:gd name="T15" fmla="*/ 10 h 144"/>
              <a:gd name="T16" fmla="*/ 76 w 153"/>
              <a:gd name="T17" fmla="*/ 9 h 144"/>
              <a:gd name="T18" fmla="*/ 76 w 153"/>
              <a:gd name="T19" fmla="*/ 0 h 144"/>
              <a:gd name="T20" fmla="*/ 86 w 153"/>
              <a:gd name="T21" fmla="*/ 0 h 144"/>
              <a:gd name="T22" fmla="*/ 148 w 153"/>
              <a:gd name="T23" fmla="*/ 81 h 144"/>
              <a:gd name="T24" fmla="*/ 77 w 153"/>
              <a:gd name="T25" fmla="*/ 144 h 144"/>
              <a:gd name="T26" fmla="*/ 67 w 153"/>
              <a:gd name="T27" fmla="*/ 143 h 144"/>
              <a:gd name="T28" fmla="*/ 5 w 153"/>
              <a:gd name="T29" fmla="*/ 62 h 144"/>
              <a:gd name="T30" fmla="*/ 76 w 153"/>
              <a:gd name="T31" fmla="*/ 0 h 144"/>
              <a:gd name="T32" fmla="*/ 53 w 153"/>
              <a:gd name="T33" fmla="*/ 48 h 144"/>
              <a:gd name="T34" fmla="*/ 58 w 153"/>
              <a:gd name="T35" fmla="*/ 40 h 144"/>
              <a:gd name="T36" fmla="*/ 66 w 153"/>
              <a:gd name="T37" fmla="*/ 34 h 144"/>
              <a:gd name="T38" fmla="*/ 76 w 153"/>
              <a:gd name="T39" fmla="*/ 32 h 144"/>
              <a:gd name="T40" fmla="*/ 89 w 153"/>
              <a:gd name="T41" fmla="*/ 34 h 144"/>
              <a:gd name="T42" fmla="*/ 96 w 153"/>
              <a:gd name="T43" fmla="*/ 40 h 144"/>
              <a:gd name="T44" fmla="*/ 101 w 153"/>
              <a:gd name="T45" fmla="*/ 46 h 144"/>
              <a:gd name="T46" fmla="*/ 102 w 153"/>
              <a:gd name="T47" fmla="*/ 52 h 144"/>
              <a:gd name="T48" fmla="*/ 101 w 153"/>
              <a:gd name="T49" fmla="*/ 61 h 144"/>
              <a:gd name="T50" fmla="*/ 98 w 153"/>
              <a:gd name="T51" fmla="*/ 66 h 144"/>
              <a:gd name="T52" fmla="*/ 93 w 153"/>
              <a:gd name="T53" fmla="*/ 70 h 144"/>
              <a:gd name="T54" fmla="*/ 89 w 153"/>
              <a:gd name="T55" fmla="*/ 73 h 144"/>
              <a:gd name="T56" fmla="*/ 85 w 153"/>
              <a:gd name="T57" fmla="*/ 77 h 144"/>
              <a:gd name="T58" fmla="*/ 83 w 153"/>
              <a:gd name="T59" fmla="*/ 82 h 144"/>
              <a:gd name="T60" fmla="*/ 83 w 153"/>
              <a:gd name="T61" fmla="*/ 86 h 144"/>
              <a:gd name="T62" fmla="*/ 69 w 153"/>
              <a:gd name="T63" fmla="*/ 86 h 144"/>
              <a:gd name="T64" fmla="*/ 69 w 153"/>
              <a:gd name="T65" fmla="*/ 81 h 144"/>
              <a:gd name="T66" fmla="*/ 71 w 153"/>
              <a:gd name="T67" fmla="*/ 74 h 144"/>
              <a:gd name="T68" fmla="*/ 74 w 153"/>
              <a:gd name="T69" fmla="*/ 69 h 144"/>
              <a:gd name="T70" fmla="*/ 78 w 153"/>
              <a:gd name="T71" fmla="*/ 65 h 144"/>
              <a:gd name="T72" fmla="*/ 82 w 153"/>
              <a:gd name="T73" fmla="*/ 62 h 144"/>
              <a:gd name="T74" fmla="*/ 85 w 153"/>
              <a:gd name="T75" fmla="*/ 59 h 144"/>
              <a:gd name="T76" fmla="*/ 86 w 153"/>
              <a:gd name="T77" fmla="*/ 54 h 144"/>
              <a:gd name="T78" fmla="*/ 83 w 153"/>
              <a:gd name="T79" fmla="*/ 47 h 144"/>
              <a:gd name="T80" fmla="*/ 77 w 153"/>
              <a:gd name="T81" fmla="*/ 45 h 144"/>
              <a:gd name="T82" fmla="*/ 72 w 153"/>
              <a:gd name="T83" fmla="*/ 46 h 144"/>
              <a:gd name="T84" fmla="*/ 69 w 153"/>
              <a:gd name="T85" fmla="*/ 49 h 144"/>
              <a:gd name="T86" fmla="*/ 67 w 153"/>
              <a:gd name="T87" fmla="*/ 53 h 144"/>
              <a:gd name="T88" fmla="*/ 66 w 153"/>
              <a:gd name="T89" fmla="*/ 58 h 144"/>
              <a:gd name="T90" fmla="*/ 51 w 153"/>
              <a:gd name="T91" fmla="*/ 58 h 144"/>
              <a:gd name="T92" fmla="*/ 53 w 153"/>
              <a:gd name="T93" fmla="*/ 48 h 144"/>
              <a:gd name="T94" fmla="*/ 84 w 153"/>
              <a:gd name="T95" fmla="*/ 101 h 144"/>
              <a:gd name="T96" fmla="*/ 76 w 153"/>
              <a:gd name="T97" fmla="*/ 92 h 144"/>
              <a:gd name="T98" fmla="*/ 68 w 153"/>
              <a:gd name="T99" fmla="*/ 101 h 144"/>
              <a:gd name="T100" fmla="*/ 76 w 153"/>
              <a:gd name="T101" fmla="*/ 109 h 144"/>
              <a:gd name="T102" fmla="*/ 84 w 153"/>
              <a:gd name="T103" fmla="*/ 10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3" h="144">
                <a:moveTo>
                  <a:pt x="76" y="9"/>
                </a:moveTo>
                <a:cubicBezTo>
                  <a:pt x="45" y="9"/>
                  <a:pt x="19" y="32"/>
                  <a:pt x="15" y="63"/>
                </a:cubicBezTo>
                <a:cubicBezTo>
                  <a:pt x="12" y="80"/>
                  <a:pt x="17" y="96"/>
                  <a:pt x="27" y="109"/>
                </a:cubicBezTo>
                <a:cubicBezTo>
                  <a:pt x="37" y="123"/>
                  <a:pt x="52" y="131"/>
                  <a:pt x="68" y="133"/>
                </a:cubicBezTo>
                <a:cubicBezTo>
                  <a:pt x="71" y="134"/>
                  <a:pt x="74" y="134"/>
                  <a:pt x="77" y="134"/>
                </a:cubicBezTo>
                <a:cubicBezTo>
                  <a:pt x="108" y="134"/>
                  <a:pt x="134" y="111"/>
                  <a:pt x="138" y="80"/>
                </a:cubicBezTo>
                <a:cubicBezTo>
                  <a:pt x="141" y="63"/>
                  <a:pt x="136" y="47"/>
                  <a:pt x="126" y="34"/>
                </a:cubicBezTo>
                <a:cubicBezTo>
                  <a:pt x="116" y="20"/>
                  <a:pt x="101" y="12"/>
                  <a:pt x="85" y="10"/>
                </a:cubicBezTo>
                <a:cubicBezTo>
                  <a:pt x="82" y="9"/>
                  <a:pt x="79" y="9"/>
                  <a:pt x="76" y="9"/>
                </a:cubicBezTo>
                <a:moveTo>
                  <a:pt x="76" y="0"/>
                </a:moveTo>
                <a:cubicBezTo>
                  <a:pt x="80" y="0"/>
                  <a:pt x="83" y="0"/>
                  <a:pt x="86" y="0"/>
                </a:cubicBezTo>
                <a:cubicBezTo>
                  <a:pt x="125" y="6"/>
                  <a:pt x="153" y="42"/>
                  <a:pt x="148" y="81"/>
                </a:cubicBezTo>
                <a:cubicBezTo>
                  <a:pt x="143" y="117"/>
                  <a:pt x="112" y="144"/>
                  <a:pt x="77" y="144"/>
                </a:cubicBezTo>
                <a:cubicBezTo>
                  <a:pt x="73" y="144"/>
                  <a:pt x="70" y="143"/>
                  <a:pt x="67" y="143"/>
                </a:cubicBezTo>
                <a:cubicBezTo>
                  <a:pt x="28" y="138"/>
                  <a:pt x="0" y="101"/>
                  <a:pt x="5" y="62"/>
                </a:cubicBezTo>
                <a:cubicBezTo>
                  <a:pt x="10" y="26"/>
                  <a:pt x="41" y="0"/>
                  <a:pt x="76" y="0"/>
                </a:cubicBezTo>
                <a:moveTo>
                  <a:pt x="53" y="48"/>
                </a:moveTo>
                <a:cubicBezTo>
                  <a:pt x="54" y="45"/>
                  <a:pt x="56" y="42"/>
                  <a:pt x="58" y="40"/>
                </a:cubicBezTo>
                <a:cubicBezTo>
                  <a:pt x="60" y="37"/>
                  <a:pt x="63" y="36"/>
                  <a:pt x="66" y="34"/>
                </a:cubicBezTo>
                <a:cubicBezTo>
                  <a:pt x="69" y="33"/>
                  <a:pt x="72" y="32"/>
                  <a:pt x="76" y="32"/>
                </a:cubicBezTo>
                <a:cubicBezTo>
                  <a:pt x="81" y="32"/>
                  <a:pt x="85" y="33"/>
                  <a:pt x="89" y="34"/>
                </a:cubicBezTo>
                <a:cubicBezTo>
                  <a:pt x="92" y="36"/>
                  <a:pt x="94" y="38"/>
                  <a:pt x="96" y="40"/>
                </a:cubicBezTo>
                <a:cubicBezTo>
                  <a:pt x="98" y="42"/>
                  <a:pt x="100" y="44"/>
                  <a:pt x="101" y="46"/>
                </a:cubicBezTo>
                <a:cubicBezTo>
                  <a:pt x="102" y="48"/>
                  <a:pt x="102" y="50"/>
                  <a:pt x="102" y="52"/>
                </a:cubicBezTo>
                <a:cubicBezTo>
                  <a:pt x="102" y="56"/>
                  <a:pt x="102" y="59"/>
                  <a:pt x="101" y="61"/>
                </a:cubicBezTo>
                <a:cubicBezTo>
                  <a:pt x="100" y="63"/>
                  <a:pt x="99" y="65"/>
                  <a:pt x="98" y="66"/>
                </a:cubicBezTo>
                <a:cubicBezTo>
                  <a:pt x="96" y="68"/>
                  <a:pt x="95" y="69"/>
                  <a:pt x="93" y="70"/>
                </a:cubicBezTo>
                <a:cubicBezTo>
                  <a:pt x="92" y="71"/>
                  <a:pt x="90" y="72"/>
                  <a:pt x="89" y="73"/>
                </a:cubicBezTo>
                <a:cubicBezTo>
                  <a:pt x="88" y="74"/>
                  <a:pt x="86" y="76"/>
                  <a:pt x="85" y="77"/>
                </a:cubicBezTo>
                <a:cubicBezTo>
                  <a:pt x="84" y="78"/>
                  <a:pt x="83" y="80"/>
                  <a:pt x="83" y="82"/>
                </a:cubicBezTo>
                <a:cubicBezTo>
                  <a:pt x="83" y="86"/>
                  <a:pt x="83" y="86"/>
                  <a:pt x="83" y="86"/>
                </a:cubicBezTo>
                <a:cubicBezTo>
                  <a:pt x="69" y="86"/>
                  <a:pt x="69" y="86"/>
                  <a:pt x="69" y="86"/>
                </a:cubicBezTo>
                <a:cubicBezTo>
                  <a:pt x="69" y="81"/>
                  <a:pt x="69" y="81"/>
                  <a:pt x="69" y="81"/>
                </a:cubicBezTo>
                <a:cubicBezTo>
                  <a:pt x="69" y="78"/>
                  <a:pt x="70" y="76"/>
                  <a:pt x="71" y="74"/>
                </a:cubicBezTo>
                <a:cubicBezTo>
                  <a:pt x="72" y="72"/>
                  <a:pt x="73" y="70"/>
                  <a:pt x="74" y="69"/>
                </a:cubicBezTo>
                <a:cubicBezTo>
                  <a:pt x="75" y="67"/>
                  <a:pt x="77" y="66"/>
                  <a:pt x="78" y="65"/>
                </a:cubicBezTo>
                <a:cubicBezTo>
                  <a:pt x="79" y="64"/>
                  <a:pt x="81" y="63"/>
                  <a:pt x="82" y="62"/>
                </a:cubicBezTo>
                <a:cubicBezTo>
                  <a:pt x="83" y="61"/>
                  <a:pt x="84" y="60"/>
                  <a:pt x="85" y="59"/>
                </a:cubicBezTo>
                <a:cubicBezTo>
                  <a:pt x="86" y="57"/>
                  <a:pt x="86" y="56"/>
                  <a:pt x="86" y="54"/>
                </a:cubicBezTo>
                <a:cubicBezTo>
                  <a:pt x="86" y="51"/>
                  <a:pt x="85" y="48"/>
                  <a:pt x="83" y="47"/>
                </a:cubicBezTo>
                <a:cubicBezTo>
                  <a:pt x="82" y="45"/>
                  <a:pt x="80" y="45"/>
                  <a:pt x="77" y="45"/>
                </a:cubicBezTo>
                <a:cubicBezTo>
                  <a:pt x="75" y="45"/>
                  <a:pt x="73" y="45"/>
                  <a:pt x="72" y="46"/>
                </a:cubicBezTo>
                <a:cubicBezTo>
                  <a:pt x="71" y="46"/>
                  <a:pt x="70" y="47"/>
                  <a:pt x="69" y="49"/>
                </a:cubicBezTo>
                <a:cubicBezTo>
                  <a:pt x="68" y="50"/>
                  <a:pt x="67" y="51"/>
                  <a:pt x="67" y="53"/>
                </a:cubicBezTo>
                <a:cubicBezTo>
                  <a:pt x="66" y="54"/>
                  <a:pt x="66" y="56"/>
                  <a:pt x="66" y="58"/>
                </a:cubicBezTo>
                <a:cubicBezTo>
                  <a:pt x="51" y="58"/>
                  <a:pt x="51" y="58"/>
                  <a:pt x="51" y="58"/>
                </a:cubicBezTo>
                <a:cubicBezTo>
                  <a:pt x="51" y="54"/>
                  <a:pt x="52" y="51"/>
                  <a:pt x="53" y="48"/>
                </a:cubicBezTo>
                <a:moveTo>
                  <a:pt x="84" y="101"/>
                </a:moveTo>
                <a:cubicBezTo>
                  <a:pt x="84" y="96"/>
                  <a:pt x="80" y="92"/>
                  <a:pt x="76" y="92"/>
                </a:cubicBezTo>
                <a:cubicBezTo>
                  <a:pt x="71" y="92"/>
                  <a:pt x="68" y="96"/>
                  <a:pt x="68" y="101"/>
                </a:cubicBezTo>
                <a:cubicBezTo>
                  <a:pt x="68" y="105"/>
                  <a:pt x="71" y="109"/>
                  <a:pt x="76" y="109"/>
                </a:cubicBezTo>
                <a:cubicBezTo>
                  <a:pt x="80" y="109"/>
                  <a:pt x="84" y="105"/>
                  <a:pt x="84" y="10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8086999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Is it safe to virtualize DCs?</a:t>
            </a:r>
            <a:endParaRPr lang="en-US" dirty="0"/>
          </a:p>
        </p:txBody>
      </p:sp>
      <p:sp>
        <p:nvSpPr>
          <p:cNvPr id="17" name="Content Placeholder 16"/>
          <p:cNvSpPr>
            <a:spLocks noGrp="1"/>
          </p:cNvSpPr>
          <p:nvPr>
            <p:ph idx="1"/>
          </p:nvPr>
        </p:nvSpPr>
        <p:spPr/>
        <p:txBody>
          <a:bodyPr/>
          <a:lstStyle/>
          <a:p>
            <a:endParaRPr lang="en-US"/>
          </a:p>
        </p:txBody>
      </p:sp>
      <p:sp>
        <p:nvSpPr>
          <p:cNvPr id="7" name="Rectangle 6"/>
          <p:cNvSpPr/>
          <p:nvPr/>
        </p:nvSpPr>
        <p:spPr bwMode="auto">
          <a:xfrm>
            <a:off x="385730" y="1003498"/>
            <a:ext cx="11289309" cy="356616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8" name="Content Placeholder 3"/>
          <p:cNvSpPr txBox="1">
            <a:spLocks/>
          </p:cNvSpPr>
          <p:nvPr/>
        </p:nvSpPr>
        <p:spPr>
          <a:xfrm>
            <a:off x="538130" y="1147865"/>
            <a:ext cx="11149012" cy="3163943"/>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1200"/>
              </a:spcAft>
              <a:buFont typeface="Arial" pitchFamily="34" charset="0"/>
              <a:buNone/>
            </a:pPr>
            <a:r>
              <a:rPr lang="en-US" dirty="0" smtClean="0">
                <a:solidFill>
                  <a:schemeClr val="accent2">
                    <a:alpha val="99000"/>
                  </a:schemeClr>
                </a:solidFill>
                <a:effectLst/>
                <a:latin typeface="Segoe UI Light" pitchFamily="34" charset="0"/>
              </a:rPr>
              <a:t>Background</a:t>
            </a:r>
          </a:p>
          <a:p>
            <a:pPr marL="0" indent="0">
              <a:spcBef>
                <a:spcPts val="0"/>
              </a:spcBef>
              <a:spcAft>
                <a:spcPts val="1200"/>
              </a:spcAft>
              <a:buNone/>
            </a:pPr>
            <a:r>
              <a:rPr lang="en-US" sz="2000" dirty="0">
                <a:effectLst/>
                <a:latin typeface="+mj-lt"/>
                <a:cs typeface="Segoe UI Light" pitchFamily="34" charset="0"/>
              </a:rPr>
              <a:t>Common virtualization operations such as backing up/restoring VMs/VHDs can rollback the state of a virtual DC</a:t>
            </a:r>
          </a:p>
          <a:p>
            <a:pPr marL="0" indent="0">
              <a:spcBef>
                <a:spcPts val="0"/>
              </a:spcBef>
              <a:spcAft>
                <a:spcPts val="300"/>
              </a:spcAft>
              <a:buNone/>
            </a:pPr>
            <a:r>
              <a:rPr lang="en-US" sz="2000" dirty="0">
                <a:effectLst/>
                <a:latin typeface="+mj-lt"/>
                <a:cs typeface="Segoe UI Light" pitchFamily="34" charset="0"/>
              </a:rPr>
              <a:t>Introduces USN bubbles leading to permanently divergent state causing:</a:t>
            </a:r>
          </a:p>
          <a:p>
            <a:pPr marL="457200" lvl="1" indent="-228600">
              <a:spcBef>
                <a:spcPts val="0"/>
              </a:spcBef>
              <a:spcAft>
                <a:spcPts val="300"/>
              </a:spcAft>
            </a:pPr>
            <a:r>
              <a:rPr lang="en-US" sz="1800" dirty="0">
                <a:solidFill>
                  <a:schemeClr val="bg2">
                    <a:lumMod val="50000"/>
                    <a:alpha val="99000"/>
                  </a:schemeClr>
                </a:solidFill>
                <a:latin typeface="+mj-lt"/>
                <a:cs typeface="Segoe UI Light" pitchFamily="34" charset="0"/>
              </a:rPr>
              <a:t>lingering objects</a:t>
            </a:r>
          </a:p>
          <a:p>
            <a:pPr marL="457200" lvl="1" indent="-228600">
              <a:spcBef>
                <a:spcPts val="0"/>
              </a:spcBef>
              <a:spcAft>
                <a:spcPts val="300"/>
              </a:spcAft>
            </a:pPr>
            <a:r>
              <a:rPr lang="en-US" sz="1800" dirty="0">
                <a:solidFill>
                  <a:schemeClr val="bg2">
                    <a:lumMod val="50000"/>
                    <a:alpha val="99000"/>
                  </a:schemeClr>
                </a:solidFill>
                <a:latin typeface="+mj-lt"/>
                <a:cs typeface="Segoe UI Light" pitchFamily="34" charset="0"/>
              </a:rPr>
              <a:t>inconsistent passwords</a:t>
            </a:r>
          </a:p>
          <a:p>
            <a:pPr marL="457200" lvl="1" indent="-228600">
              <a:spcBef>
                <a:spcPts val="0"/>
              </a:spcBef>
              <a:spcAft>
                <a:spcPts val="300"/>
              </a:spcAft>
            </a:pPr>
            <a:r>
              <a:rPr lang="en-US" sz="1800" dirty="0">
                <a:solidFill>
                  <a:schemeClr val="bg2">
                    <a:lumMod val="50000"/>
                    <a:alpha val="99000"/>
                  </a:schemeClr>
                </a:solidFill>
                <a:latin typeface="+mj-lt"/>
                <a:cs typeface="Segoe UI Light" pitchFamily="34" charset="0"/>
              </a:rPr>
              <a:t>inconsistent attribute values</a:t>
            </a:r>
          </a:p>
          <a:p>
            <a:pPr marL="457200" lvl="1" indent="-228600">
              <a:spcBef>
                <a:spcPts val="0"/>
              </a:spcBef>
              <a:spcAft>
                <a:spcPts val="1200"/>
              </a:spcAft>
            </a:pPr>
            <a:r>
              <a:rPr lang="en-US" sz="1800" dirty="0">
                <a:solidFill>
                  <a:schemeClr val="bg2">
                    <a:lumMod val="50000"/>
                    <a:alpha val="99000"/>
                  </a:schemeClr>
                </a:solidFill>
                <a:latin typeface="+mj-lt"/>
                <a:cs typeface="Segoe UI Light" pitchFamily="34" charset="0"/>
              </a:rPr>
              <a:t>schema mismatches if the Schema FSMO is rolled back</a:t>
            </a:r>
          </a:p>
          <a:p>
            <a:pPr marL="0" indent="0">
              <a:spcBef>
                <a:spcPts val="0"/>
              </a:spcBef>
              <a:spcAft>
                <a:spcPts val="1200"/>
              </a:spcAft>
              <a:buNone/>
            </a:pPr>
            <a:r>
              <a:rPr lang="en-US" sz="2000" dirty="0">
                <a:effectLst/>
                <a:latin typeface="+mj-lt"/>
                <a:cs typeface="Segoe UI Light" pitchFamily="34" charset="0"/>
              </a:rPr>
              <a:t>The potential also exists for security principals to be created with duplicate </a:t>
            </a:r>
            <a:r>
              <a:rPr lang="en-US" sz="2000" dirty="0" smtClean="0">
                <a:effectLst/>
                <a:latin typeface="+mj-lt"/>
                <a:cs typeface="Segoe UI Light" pitchFamily="34" charset="0"/>
              </a:rPr>
              <a:t>SIDs</a:t>
            </a:r>
            <a:endParaRPr lang="en-US" sz="1050" dirty="0" smtClean="0">
              <a:latin typeface="+mj-lt"/>
            </a:endParaRPr>
          </a:p>
        </p:txBody>
      </p:sp>
      <p:sp>
        <p:nvSpPr>
          <p:cNvPr id="10" name="Rectangle 9"/>
          <p:cNvSpPr/>
          <p:nvPr/>
        </p:nvSpPr>
        <p:spPr bwMode="auto">
          <a:xfrm>
            <a:off x="385729" y="4569658"/>
            <a:ext cx="11289309" cy="1845187"/>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1" name="Rectangle 10"/>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4" name="Rectangle 13"/>
          <p:cNvSpPr/>
          <p:nvPr/>
        </p:nvSpPr>
        <p:spPr bwMode="auto">
          <a:xfrm>
            <a:off x="6294120" y="4569658"/>
            <a:ext cx="5380918" cy="1845187"/>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pic>
        <p:nvPicPr>
          <p:cNvPr id="13" name="Picture 1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16683" y="4704657"/>
            <a:ext cx="4785626" cy="1679708"/>
          </a:xfrm>
          <a:prstGeom prst="rect">
            <a:avLst/>
          </a:prstGeom>
          <a:noFill/>
        </p:spPr>
      </p:pic>
    </p:spTree>
    <p:extLst>
      <p:ext uri="{BB962C8B-B14F-4D97-AF65-F5344CB8AC3E}">
        <p14:creationId xmlns:p14="http://schemas.microsoft.com/office/powerpoint/2010/main" val="2574211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bwMode="auto">
          <a:xfrm>
            <a:off x="385730" y="1003499"/>
            <a:ext cx="11289309" cy="54113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87" name="Rectangle 86"/>
          <p:cNvSpPr/>
          <p:nvPr/>
        </p:nvSpPr>
        <p:spPr bwMode="auto">
          <a:xfrm>
            <a:off x="385730" y="6496019"/>
            <a:ext cx="11301412"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cxnSp>
        <p:nvCxnSpPr>
          <p:cNvPr id="247" name="Elbow Connector 246"/>
          <p:cNvCxnSpPr/>
          <p:nvPr/>
        </p:nvCxnSpPr>
        <p:spPr>
          <a:xfrm flipH="1">
            <a:off x="7821588" y="1583323"/>
            <a:ext cx="1881862" cy="2383780"/>
          </a:xfrm>
          <a:prstGeom prst="bentConnector3">
            <a:avLst>
              <a:gd name="adj1" fmla="val 35008"/>
            </a:avLst>
          </a:prstGeom>
          <a:ln w="38100">
            <a:solidFill>
              <a:schemeClr val="accent2"/>
            </a:solidFill>
            <a:headEnd type="oval" w="med" len="med"/>
            <a:tailEnd type="none" w="med" len="med"/>
          </a:ln>
          <a:effectLst>
            <a:softEdge rad="12700"/>
          </a:effectLst>
        </p:spPr>
        <p:style>
          <a:lnRef idx="1">
            <a:schemeClr val="accent1"/>
          </a:lnRef>
          <a:fillRef idx="0">
            <a:schemeClr val="accent1"/>
          </a:fillRef>
          <a:effectRef idx="0">
            <a:schemeClr val="accent1"/>
          </a:effectRef>
          <a:fontRef idx="minor">
            <a:schemeClr val="tx1"/>
          </a:fontRef>
        </p:style>
      </p:cxnSp>
      <p:grpSp>
        <p:nvGrpSpPr>
          <p:cNvPr id="3073" name="Group 3072"/>
          <p:cNvGrpSpPr/>
          <p:nvPr/>
        </p:nvGrpSpPr>
        <p:grpSpPr>
          <a:xfrm>
            <a:off x="2506676" y="1615431"/>
            <a:ext cx="2121010" cy="1203725"/>
            <a:chOff x="1327986" y="1046004"/>
            <a:chExt cx="1591171" cy="902794"/>
          </a:xfrm>
          <a:effectLst/>
        </p:grpSpPr>
        <p:cxnSp>
          <p:nvCxnSpPr>
            <p:cNvPr id="35" name="Elbow Connector 34"/>
            <p:cNvCxnSpPr/>
            <p:nvPr/>
          </p:nvCxnSpPr>
          <p:spPr>
            <a:xfrm>
              <a:off x="1327986" y="1046004"/>
              <a:ext cx="1591171" cy="902794"/>
            </a:xfrm>
            <a:prstGeom prst="bentConnector3">
              <a:avLst>
                <a:gd name="adj1" fmla="val 22995"/>
              </a:avLst>
            </a:prstGeom>
            <a:ln w="38100">
              <a:solidFill>
                <a:schemeClr val="tx2"/>
              </a:solidFill>
              <a:headEnd type="oval" w="med" len="med"/>
              <a:tailEnd type="diamond" w="med" len="med"/>
            </a:ln>
            <a:effectLst/>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1694790" y="1052208"/>
              <a:ext cx="0" cy="407322"/>
            </a:xfrm>
            <a:prstGeom prst="straightConnector1">
              <a:avLst/>
            </a:prstGeom>
            <a:ln w="28575">
              <a:solidFill>
                <a:schemeClr val="tx2"/>
              </a:solidFill>
              <a:headEnd type="none" w="med" len="med"/>
              <a:tailEnd type="triangle" w="lg" len="lg"/>
            </a:ln>
            <a:effectLst/>
          </p:spPr>
          <p:style>
            <a:lnRef idx="1">
              <a:schemeClr val="accent1"/>
            </a:lnRef>
            <a:fillRef idx="0">
              <a:schemeClr val="accent1"/>
            </a:fillRef>
            <a:effectRef idx="0">
              <a:schemeClr val="accent1"/>
            </a:effectRef>
            <a:fontRef idx="minor">
              <a:schemeClr val="tx1"/>
            </a:fontRef>
          </p:style>
        </p:cxnSp>
      </p:grpSp>
      <p:sp>
        <p:nvSpPr>
          <p:cNvPr id="12" name="Title 3"/>
          <p:cNvSpPr txBox="1">
            <a:spLocks/>
          </p:cNvSpPr>
          <p:nvPr/>
        </p:nvSpPr>
        <p:spPr>
          <a:xfrm>
            <a:off x="433480" y="-175936"/>
            <a:ext cx="14882817" cy="1330541"/>
          </a:xfrm>
          <a:prstGeom prst="rect">
            <a:avLst/>
          </a:prstGeom>
        </p:spPr>
        <p:txBody>
          <a:bodyPr vert="horz" lIns="0" tIns="45773" rIns="91547" bIns="45773" rtlCol="0" anchor="b">
            <a:noAutofit/>
          </a:bodyPr>
          <a:lstStyle>
            <a:lvl1pPr algn="l" defTabSz="686806" rtl="0" eaLnBrk="1" latinLnBrk="0" hangingPunct="1">
              <a:lnSpc>
                <a:spcPts val="3605"/>
              </a:lnSpc>
              <a:spcBef>
                <a:spcPct val="0"/>
              </a:spcBef>
              <a:buNone/>
              <a:defRPr sz="3600" kern="1200" spc="-150" baseline="0">
                <a:solidFill>
                  <a:srgbClr val="00B9F2"/>
                </a:solidFill>
                <a:latin typeface="Segoe UI Light" pitchFamily="34" charset="0"/>
                <a:ea typeface="+mj-ea"/>
                <a:cs typeface="+mj-cs"/>
              </a:defRPr>
            </a:lvl1pPr>
          </a:lstStyle>
          <a:p>
            <a:endParaRPr lang="en-US" sz="2700" dirty="0"/>
          </a:p>
        </p:txBody>
      </p:sp>
      <p:sp>
        <p:nvSpPr>
          <p:cNvPr id="32" name="Right Arrow 31"/>
          <p:cNvSpPr/>
          <p:nvPr/>
        </p:nvSpPr>
        <p:spPr bwMode="auto">
          <a:xfrm rot="16200000" flipH="1">
            <a:off x="-1431545" y="3542217"/>
            <a:ext cx="5134191" cy="618326"/>
          </a:xfrm>
          <a:prstGeom prst="rightArrow">
            <a:avLst>
              <a:gd name="adj1" fmla="val 74648"/>
              <a:gd name="adj2" fmla="val 87636"/>
            </a:avLst>
          </a:prstGeom>
          <a:solidFill>
            <a:schemeClr val="accent2"/>
          </a:solidFill>
          <a:ln>
            <a:noFill/>
            <a:headEnd type="none" w="med" len="med"/>
            <a:tailEnd type="none" w="med" len="med"/>
          </a:ln>
          <a:effectLst/>
          <a:scene3d>
            <a:camera prst="orthographicFront">
              <a:rot lat="0" lon="0" rev="0"/>
            </a:camera>
            <a:lightRig rig="threePt" dir="t">
              <a:rot lat="0" lon="0" rev="20400000"/>
            </a:lightRig>
          </a:scene3d>
          <a:sp3d>
            <a:contourClr>
              <a:schemeClr val="accent2">
                <a:shade val="25000"/>
                <a:satMod val="150000"/>
              </a:schemeClr>
            </a:contourClr>
          </a:sp3d>
        </p:spPr>
        <p:style>
          <a:lnRef idx="0">
            <a:schemeClr val="accent2"/>
          </a:lnRef>
          <a:fillRef idx="3">
            <a:schemeClr val="accent2"/>
          </a:fillRef>
          <a:effectRef idx="3">
            <a:schemeClr val="accent2"/>
          </a:effectRef>
          <a:fontRef idx="minor">
            <a:schemeClr val="lt1"/>
          </a:fontRef>
        </p:style>
        <p:txBody>
          <a:bodyPr vert="horz" wrap="square" lIns="121877" tIns="60939" rIns="121877" bIns="60939" numCol="1" rtlCol="0" anchor="ctr" anchorCtr="0" compatLnSpc="1">
            <a:prstTxWarp prst="textNoShape">
              <a:avLst/>
            </a:prstTxWarp>
          </a:bodyPr>
          <a:lstStyle/>
          <a:p>
            <a:pPr algn="ctr" defTabSz="1218433" fontAlgn="base">
              <a:spcBef>
                <a:spcPct val="0"/>
              </a:spcBef>
              <a:spcAft>
                <a:spcPct val="0"/>
              </a:spcAft>
            </a:pPr>
            <a:r>
              <a:rPr lang="en-US" sz="2000" dirty="0">
                <a:solidFill>
                  <a:schemeClr val="bg1">
                    <a:alpha val="99000"/>
                  </a:schemeClr>
                </a:solidFill>
                <a:latin typeface="+mj-lt"/>
              </a:rPr>
              <a:t>Timeline of events</a:t>
            </a:r>
          </a:p>
        </p:txBody>
      </p:sp>
      <p:sp>
        <p:nvSpPr>
          <p:cNvPr id="2" name="Title 1"/>
          <p:cNvSpPr>
            <a:spLocks noGrp="1"/>
          </p:cNvSpPr>
          <p:nvPr>
            <p:ph type="title"/>
          </p:nvPr>
        </p:nvSpPr>
        <p:spPr/>
        <p:txBody>
          <a:bodyPr/>
          <a:lstStyle/>
          <a:p>
            <a:r>
              <a:rPr lang="en-US" smtClean="0"/>
              <a:t>How Domain Controllers are Impacted</a:t>
            </a:r>
            <a:endParaRPr lang="en-US" dirty="0"/>
          </a:p>
        </p:txBody>
      </p:sp>
      <p:grpSp>
        <p:nvGrpSpPr>
          <p:cNvPr id="121" name="Group 120"/>
          <p:cNvGrpSpPr/>
          <p:nvPr/>
        </p:nvGrpSpPr>
        <p:grpSpPr>
          <a:xfrm>
            <a:off x="1991526" y="1284385"/>
            <a:ext cx="545323" cy="924136"/>
            <a:chOff x="928364" y="797721"/>
            <a:chExt cx="409100" cy="693102"/>
          </a:xfrm>
        </p:grpSpPr>
        <p:pic>
          <p:nvPicPr>
            <p:cNvPr id="36" name="Picture 65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28364" y="797721"/>
              <a:ext cx="409100" cy="693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rot="5400000">
              <a:off x="952004" y="920589"/>
              <a:ext cx="285740" cy="161625"/>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defTabSz="914249"/>
              <a:r>
                <a:rPr lang="en-US" sz="800" dirty="0">
                  <a:solidFill>
                    <a:srgbClr val="FFFFFF">
                      <a:alpha val="99000"/>
                    </a:srgbClr>
                  </a:solidFill>
                  <a:latin typeface="Segoe Semibold" pitchFamily="34" charset="0"/>
                </a:rPr>
                <a:t>DC1</a:t>
              </a:r>
            </a:p>
          </p:txBody>
        </p:sp>
      </p:grpSp>
      <p:grpSp>
        <p:nvGrpSpPr>
          <p:cNvPr id="3076" name="Group 3075"/>
          <p:cNvGrpSpPr/>
          <p:nvPr/>
        </p:nvGrpSpPr>
        <p:grpSpPr>
          <a:xfrm>
            <a:off x="2995627" y="2778234"/>
            <a:ext cx="4937835" cy="1185532"/>
            <a:chOff x="1694790" y="1918104"/>
            <a:chExt cx="3704341" cy="889149"/>
          </a:xfrm>
        </p:grpSpPr>
        <p:cxnSp>
          <p:nvCxnSpPr>
            <p:cNvPr id="91" name="Elbow Connector 90"/>
            <p:cNvCxnSpPr/>
            <p:nvPr/>
          </p:nvCxnSpPr>
          <p:spPr>
            <a:xfrm>
              <a:off x="1694790" y="1934052"/>
              <a:ext cx="3704341" cy="873201"/>
            </a:xfrm>
            <a:prstGeom prst="bentConnector3">
              <a:avLst>
                <a:gd name="adj1" fmla="val -79"/>
              </a:avLst>
            </a:prstGeom>
            <a:ln w="38100">
              <a:solidFill>
                <a:schemeClr val="tx2"/>
              </a:solidFill>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1694790" y="1918104"/>
              <a:ext cx="0" cy="407322"/>
            </a:xfrm>
            <a:prstGeom prst="straightConnector1">
              <a:avLst/>
            </a:prstGeom>
            <a:ln w="28575">
              <a:solidFill>
                <a:schemeClr val="tx2"/>
              </a:solidFill>
              <a:headEnd type="none" w="med" len="med"/>
              <a:tailEnd type="triangle" w="lg" len="lg"/>
            </a:ln>
            <a:effectLst/>
          </p:spPr>
          <p:style>
            <a:lnRef idx="1">
              <a:schemeClr val="accent1"/>
            </a:lnRef>
            <a:fillRef idx="0">
              <a:schemeClr val="accent1"/>
            </a:fillRef>
            <a:effectRef idx="0">
              <a:schemeClr val="accent1"/>
            </a:effectRef>
            <a:fontRef idx="minor">
              <a:schemeClr val="tx1"/>
            </a:fontRef>
          </p:style>
        </p:cxnSp>
      </p:grpSp>
      <p:sp>
        <p:nvSpPr>
          <p:cNvPr id="85" name="Rectangle 84"/>
          <p:cNvSpPr/>
          <p:nvPr/>
        </p:nvSpPr>
        <p:spPr>
          <a:xfrm>
            <a:off x="3921307" y="2535431"/>
            <a:ext cx="583239" cy="239353"/>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ID:  A</a:t>
            </a:r>
          </a:p>
        </p:txBody>
      </p:sp>
      <p:sp>
        <p:nvSpPr>
          <p:cNvPr id="89" name="Rectangle 88"/>
          <p:cNvSpPr/>
          <p:nvPr/>
        </p:nvSpPr>
        <p:spPr>
          <a:xfrm>
            <a:off x="3921875" y="2319275"/>
            <a:ext cx="834477" cy="235310"/>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USN: </a:t>
            </a:r>
            <a:r>
              <a:rPr lang="en-US" sz="1200" dirty="0">
                <a:solidFill>
                  <a:schemeClr val="accent5">
                    <a:alpha val="99000"/>
                  </a:schemeClr>
                </a:solidFill>
              </a:rPr>
              <a:t>100</a:t>
            </a:r>
            <a:r>
              <a:rPr lang="en-US" sz="1200" dirty="0">
                <a:solidFill>
                  <a:srgbClr val="FFFFFF">
                    <a:alpha val="99000"/>
                  </a:srgbClr>
                </a:solidFill>
              </a:rPr>
              <a:t> </a:t>
            </a:r>
          </a:p>
        </p:txBody>
      </p:sp>
      <p:sp>
        <p:nvSpPr>
          <p:cNvPr id="65" name="Rectangle 64"/>
          <p:cNvSpPr/>
          <p:nvPr/>
        </p:nvSpPr>
        <p:spPr>
          <a:xfrm>
            <a:off x="3052074" y="2319275"/>
            <a:ext cx="922557" cy="455509"/>
          </a:xfrm>
          <a:prstGeom prst="rect">
            <a:avLst/>
          </a:prstGeom>
          <a:solidFill>
            <a:schemeClr val="tx2">
              <a:lumMod val="60000"/>
              <a:lumOff val="40000"/>
            </a:schemeClr>
          </a:solidFill>
          <a:ln>
            <a:noFill/>
          </a:ln>
          <a:effectLst/>
        </p:spPr>
        <p:style>
          <a:lnRef idx="3">
            <a:schemeClr val="lt1"/>
          </a:lnRef>
          <a:fillRef idx="1003">
            <a:schemeClr val="dk2"/>
          </a:fillRef>
          <a:effectRef idx="1">
            <a:schemeClr val="dk1"/>
          </a:effectRef>
          <a:fontRef idx="minor">
            <a:schemeClr val="lt1"/>
          </a:fontRef>
        </p:style>
        <p:txBody>
          <a:bodyPr wrap="square" lIns="121883" tIns="60941" rIns="121883" bIns="60941">
            <a:spAutoFit/>
          </a:bodyPr>
          <a:lstStyle/>
          <a:p>
            <a:pPr algn="ctr" defTabSz="914249">
              <a:lnSpc>
                <a:spcPct val="90000"/>
              </a:lnSpc>
            </a:pPr>
            <a:r>
              <a:rPr lang="en-US" sz="1200" dirty="0">
                <a:solidFill>
                  <a:schemeClr val="bg1">
                    <a:alpha val="99000"/>
                  </a:schemeClr>
                </a:solidFill>
              </a:rPr>
              <a:t>Create</a:t>
            </a:r>
          </a:p>
          <a:p>
            <a:pPr algn="ctr" defTabSz="914249">
              <a:lnSpc>
                <a:spcPct val="90000"/>
              </a:lnSpc>
            </a:pPr>
            <a:r>
              <a:rPr lang="en-US" sz="1200" dirty="0">
                <a:solidFill>
                  <a:schemeClr val="bg1">
                    <a:alpha val="99000"/>
                  </a:schemeClr>
                </a:solidFill>
              </a:rPr>
              <a:t>VHD copy</a:t>
            </a:r>
          </a:p>
        </p:txBody>
      </p:sp>
      <p:grpSp>
        <p:nvGrpSpPr>
          <p:cNvPr id="115" name="Group 114"/>
          <p:cNvGrpSpPr/>
          <p:nvPr/>
        </p:nvGrpSpPr>
        <p:grpSpPr>
          <a:xfrm>
            <a:off x="1758296" y="2369444"/>
            <a:ext cx="1163120" cy="329901"/>
            <a:chOff x="766550" y="2098287"/>
            <a:chExt cx="872568" cy="247426"/>
          </a:xfrm>
        </p:grpSpPr>
        <p:sp>
          <p:nvSpPr>
            <p:cNvPr id="117" name="Rectangle 116"/>
            <p:cNvSpPr/>
            <p:nvPr/>
          </p:nvSpPr>
          <p:spPr>
            <a:xfrm>
              <a:off x="766550" y="2134538"/>
              <a:ext cx="601595" cy="183214"/>
            </a:xfrm>
            <a:prstGeom prst="rect">
              <a:avLst/>
            </a:prstGeom>
            <a:solidFill>
              <a:schemeClr val="accent1"/>
            </a:solidFill>
            <a:ln>
              <a:noFill/>
            </a:ln>
            <a:effectLst/>
          </p:spPr>
          <p:style>
            <a:lnRef idx="3">
              <a:schemeClr val="lt1"/>
            </a:lnRef>
            <a:fillRef idx="1003">
              <a:schemeClr val="dk2"/>
            </a:fillRef>
            <a:effectRef idx="1">
              <a:schemeClr val="dk1"/>
            </a:effectRef>
            <a:fontRef idx="minor">
              <a:schemeClr val="lt1"/>
            </a:fontRef>
          </p:style>
          <p:txBody>
            <a:bodyPr wrap="none" anchor="ctr">
              <a:noAutofit/>
            </a:bodyPr>
            <a:lstStyle/>
            <a:p>
              <a:pPr algn="ctr" defTabSz="914249">
                <a:lnSpc>
                  <a:spcPct val="90000"/>
                </a:lnSpc>
              </a:pPr>
              <a:r>
                <a:rPr lang="en-US" sz="1100" b="1" dirty="0">
                  <a:solidFill>
                    <a:schemeClr val="bg1">
                      <a:alpha val="99000"/>
                    </a:schemeClr>
                  </a:solidFill>
                </a:rPr>
                <a:t>TIME: T1</a:t>
              </a: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390094" y="2098287"/>
              <a:ext cx="249024" cy="247426"/>
            </a:xfrm>
            <a:prstGeom prst="rect">
              <a:avLst/>
            </a:prstGeom>
            <a:noFill/>
            <a:effectLst/>
            <a:extLst>
              <a:ext uri="{909E8E84-426E-40DD-AFC4-6F175D3DCCD1}">
                <a14:hiddenFill xmlns:a14="http://schemas.microsoft.com/office/drawing/2010/main">
                  <a:solidFill>
                    <a:srgbClr val="FFFFFF"/>
                  </a:solidFill>
                </a14:hiddenFill>
              </a:ext>
            </a:extLst>
          </p:spPr>
        </p:pic>
      </p:grpSp>
      <p:grpSp>
        <p:nvGrpSpPr>
          <p:cNvPr id="122" name="Group 121"/>
          <p:cNvGrpSpPr/>
          <p:nvPr/>
        </p:nvGrpSpPr>
        <p:grpSpPr>
          <a:xfrm>
            <a:off x="1758296" y="3499072"/>
            <a:ext cx="1177751" cy="329901"/>
            <a:chOff x="766550" y="2096086"/>
            <a:chExt cx="883544" cy="247426"/>
          </a:xfrm>
        </p:grpSpPr>
        <p:sp>
          <p:nvSpPr>
            <p:cNvPr id="123" name="Rectangle 122"/>
            <p:cNvSpPr/>
            <p:nvPr/>
          </p:nvSpPr>
          <p:spPr>
            <a:xfrm>
              <a:off x="766550" y="2134538"/>
              <a:ext cx="601595" cy="183214"/>
            </a:xfrm>
            <a:prstGeom prst="rect">
              <a:avLst/>
            </a:prstGeom>
            <a:solidFill>
              <a:schemeClr val="accent1"/>
            </a:solidFill>
            <a:ln>
              <a:noFill/>
            </a:ln>
            <a:effectLst/>
          </p:spPr>
          <p:style>
            <a:lnRef idx="3">
              <a:schemeClr val="lt1"/>
            </a:lnRef>
            <a:fillRef idx="1003">
              <a:schemeClr val="dk2"/>
            </a:fillRef>
            <a:effectRef idx="1">
              <a:schemeClr val="dk1"/>
            </a:effectRef>
            <a:fontRef idx="minor">
              <a:schemeClr val="lt1"/>
            </a:fontRef>
          </p:style>
          <p:txBody>
            <a:bodyPr wrap="none" anchor="ctr">
              <a:noAutofit/>
            </a:bodyPr>
            <a:lstStyle/>
            <a:p>
              <a:pPr algn="ctr" defTabSz="914249">
                <a:lnSpc>
                  <a:spcPct val="90000"/>
                </a:lnSpc>
              </a:pPr>
              <a:r>
                <a:rPr lang="en-US" sz="1100" b="1" dirty="0">
                  <a:solidFill>
                    <a:schemeClr val="bg1">
                      <a:alpha val="99000"/>
                    </a:schemeClr>
                  </a:solidFill>
                </a:rPr>
                <a:t>TIME: T2</a:t>
              </a:r>
            </a:p>
          </p:txBody>
        </p:sp>
        <p:pic>
          <p:nvPicPr>
            <p:cNvPr id="124" name="Picture 3"/>
            <p:cNvPicPr>
              <a:picLocks noChangeAspect="1" noChangeArrowheads="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1401071" y="2096086"/>
              <a:ext cx="249023" cy="247426"/>
            </a:xfrm>
            <a:prstGeom prst="rect">
              <a:avLst/>
            </a:prstGeom>
            <a:noFill/>
            <a:effectLst/>
            <a:extLst>
              <a:ext uri="{909E8E84-426E-40DD-AFC4-6F175D3DCCD1}">
                <a14:hiddenFill xmlns:a14="http://schemas.microsoft.com/office/drawing/2010/main">
                  <a:solidFill>
                    <a:srgbClr val="FFFFFF"/>
                  </a:solidFill>
                </a14:hiddenFill>
              </a:ext>
            </a:extLst>
          </p:spPr>
        </p:pic>
      </p:grpSp>
      <p:sp>
        <p:nvSpPr>
          <p:cNvPr id="125" name="Rectangle 124"/>
          <p:cNvSpPr/>
          <p:nvPr/>
        </p:nvSpPr>
        <p:spPr>
          <a:xfrm>
            <a:off x="3614010" y="3693887"/>
            <a:ext cx="583239" cy="227849"/>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ID:  A</a:t>
            </a:r>
          </a:p>
        </p:txBody>
      </p:sp>
      <p:sp>
        <p:nvSpPr>
          <p:cNvPr id="126" name="Rectangle 125"/>
          <p:cNvSpPr/>
          <p:nvPr/>
        </p:nvSpPr>
        <p:spPr>
          <a:xfrm>
            <a:off x="3614578" y="3477527"/>
            <a:ext cx="834477" cy="227849"/>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USN:</a:t>
            </a:r>
            <a:r>
              <a:rPr lang="en-US" sz="1200" dirty="0">
                <a:solidFill>
                  <a:srgbClr val="FFFFFF"/>
                </a:solidFill>
                <a:effectLst>
                  <a:outerShdw blurRad="38100" dist="38100" dir="2700000" algn="tl">
                    <a:srgbClr val="000000">
                      <a:alpha val="43137"/>
                    </a:srgbClr>
                  </a:outerShdw>
                </a:effectLst>
              </a:rPr>
              <a:t> </a:t>
            </a:r>
            <a:r>
              <a:rPr lang="en-US" sz="1200" dirty="0">
                <a:solidFill>
                  <a:schemeClr val="accent5">
                    <a:alpha val="99000"/>
                  </a:schemeClr>
                </a:solidFill>
              </a:rPr>
              <a:t>200</a:t>
            </a:r>
            <a:r>
              <a:rPr lang="en-US" sz="1200" dirty="0">
                <a:solidFill>
                  <a:srgbClr val="FF0000"/>
                </a:solidFill>
                <a:effectLst>
                  <a:outerShdw blurRad="38100" dist="38100" dir="2700000" algn="tl">
                    <a:srgbClr val="000000">
                      <a:alpha val="43137"/>
                    </a:srgbClr>
                  </a:outerShdw>
                </a:effectLst>
              </a:rPr>
              <a:t> </a:t>
            </a:r>
          </a:p>
        </p:txBody>
      </p:sp>
      <p:grpSp>
        <p:nvGrpSpPr>
          <p:cNvPr id="3079" name="Group 3078"/>
          <p:cNvGrpSpPr/>
          <p:nvPr/>
        </p:nvGrpSpPr>
        <p:grpSpPr>
          <a:xfrm>
            <a:off x="3073847" y="3058307"/>
            <a:ext cx="1610540" cy="862283"/>
            <a:chOff x="1753473" y="2245104"/>
            <a:chExt cx="1208220" cy="646712"/>
          </a:xfrm>
        </p:grpSpPr>
        <p:sp>
          <p:nvSpPr>
            <p:cNvPr id="112" name="Rectangle 111"/>
            <p:cNvSpPr/>
            <p:nvPr/>
          </p:nvSpPr>
          <p:spPr>
            <a:xfrm>
              <a:off x="1753473" y="2245104"/>
              <a:ext cx="1208220" cy="179588"/>
            </a:xfrm>
            <a:prstGeom prst="rect">
              <a:avLst/>
            </a:prstGeom>
            <a:solidFill>
              <a:schemeClr val="tx2">
                <a:lumMod val="20000"/>
                <a:lumOff val="80000"/>
              </a:schemeClr>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defTabSz="914249">
                <a:lnSpc>
                  <a:spcPct val="90000"/>
                </a:lnSpc>
              </a:pPr>
              <a:r>
                <a:rPr lang="en-US" sz="1400" i="1" dirty="0">
                  <a:solidFill>
                    <a:schemeClr val="tx1">
                      <a:alpha val="99000"/>
                    </a:schemeClr>
                  </a:solidFill>
                </a:rPr>
                <a:t>+100 users added</a:t>
              </a:r>
            </a:p>
          </p:txBody>
        </p:sp>
        <p:grpSp>
          <p:nvGrpSpPr>
            <p:cNvPr id="114" name="Group 113"/>
            <p:cNvGrpSpPr/>
            <p:nvPr/>
          </p:nvGrpSpPr>
          <p:grpSpPr>
            <a:xfrm>
              <a:off x="1753474" y="2424692"/>
              <a:ext cx="441487" cy="467124"/>
              <a:chOff x="1752898" y="2830733"/>
              <a:chExt cx="610725" cy="646193"/>
            </a:xfrm>
          </p:grpSpPr>
          <p:sp>
            <p:nvSpPr>
              <p:cNvPr id="113" name="Rectangle 112"/>
              <p:cNvSpPr/>
              <p:nvPr/>
            </p:nvSpPr>
            <p:spPr>
              <a:xfrm>
                <a:off x="1752898" y="2830733"/>
                <a:ext cx="610725" cy="646193"/>
              </a:xfrm>
              <a:prstGeom prst="rect">
                <a:avLst/>
              </a:prstGeom>
              <a:solidFill>
                <a:schemeClr val="tx2">
                  <a:lumMod val="60000"/>
                  <a:lumOff val="40000"/>
                </a:schemeClr>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defTabSz="914249">
                  <a:lnSpc>
                    <a:spcPct val="90000"/>
                  </a:lnSpc>
                </a:pPr>
                <a:endParaRPr lang="en-US" sz="1400" i="1" dirty="0">
                  <a:solidFill>
                    <a:schemeClr val="tx1">
                      <a:alpha val="99000"/>
                    </a:schemeClr>
                  </a:solidFill>
                </a:endParaRPr>
              </a:p>
              <a:p>
                <a:pPr defTabSz="914249">
                  <a:lnSpc>
                    <a:spcPct val="90000"/>
                  </a:lnSpc>
                </a:pPr>
                <a:endParaRPr lang="en-US" sz="1400" i="1" dirty="0">
                  <a:solidFill>
                    <a:schemeClr val="tx1">
                      <a:alpha val="99000"/>
                    </a:schemeClr>
                  </a:solidFill>
                </a:endParaRPr>
              </a:p>
              <a:p>
                <a:pPr defTabSz="914249">
                  <a:lnSpc>
                    <a:spcPct val="90000"/>
                  </a:lnSpc>
                </a:pPr>
                <a:endParaRPr lang="en-US" sz="1400" i="1" dirty="0">
                  <a:solidFill>
                    <a:schemeClr val="tx1">
                      <a:alpha val="99000"/>
                    </a:schemeClr>
                  </a:solidFill>
                </a:endParaRPr>
              </a:p>
            </p:txBody>
          </p:sp>
          <p:pic>
            <p:nvPicPr>
              <p:cNvPr id="99" name="Picture 176"/>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855426" y="2974901"/>
                <a:ext cx="418720" cy="357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3077" name="Group 3076"/>
          <p:cNvGrpSpPr/>
          <p:nvPr/>
        </p:nvGrpSpPr>
        <p:grpSpPr>
          <a:xfrm>
            <a:off x="2995627" y="3920590"/>
            <a:ext cx="1688761" cy="1194303"/>
            <a:chOff x="1694790" y="2774870"/>
            <a:chExt cx="1266902" cy="895727"/>
          </a:xfrm>
        </p:grpSpPr>
        <p:cxnSp>
          <p:nvCxnSpPr>
            <p:cNvPr id="129" name="Elbow Connector 128"/>
            <p:cNvCxnSpPr/>
            <p:nvPr/>
          </p:nvCxnSpPr>
          <p:spPr>
            <a:xfrm>
              <a:off x="1694790" y="2797396"/>
              <a:ext cx="1266902" cy="873201"/>
            </a:xfrm>
            <a:prstGeom prst="bentConnector3">
              <a:avLst>
                <a:gd name="adj1" fmla="val 152"/>
              </a:avLst>
            </a:prstGeom>
            <a:ln w="38100">
              <a:solidFill>
                <a:schemeClr val="tx2"/>
              </a:solidFill>
              <a:headEnd type="none" w="med" len="med"/>
              <a:tailEnd type="diamond" w="med" len="med"/>
            </a:ln>
            <a:effectLst/>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a:off x="1694790" y="2774870"/>
              <a:ext cx="0" cy="407322"/>
            </a:xfrm>
            <a:prstGeom prst="straightConnector1">
              <a:avLst/>
            </a:prstGeom>
            <a:ln w="28575">
              <a:solidFill>
                <a:schemeClr val="tx2"/>
              </a:solidFill>
              <a:headEnd type="none" w="med" len="med"/>
              <a:tailEnd type="triangle" w="lg" len="lg"/>
            </a:ln>
            <a:effectLst/>
          </p:spPr>
          <p:style>
            <a:lnRef idx="1">
              <a:schemeClr val="accent1"/>
            </a:lnRef>
            <a:fillRef idx="0">
              <a:schemeClr val="accent1"/>
            </a:fillRef>
            <a:effectRef idx="0">
              <a:schemeClr val="accent1"/>
            </a:effectRef>
            <a:fontRef idx="minor">
              <a:schemeClr val="tx1"/>
            </a:fontRef>
          </p:style>
        </p:cxnSp>
      </p:grpSp>
      <p:grpSp>
        <p:nvGrpSpPr>
          <p:cNvPr id="3080" name="Group 3079"/>
          <p:cNvGrpSpPr/>
          <p:nvPr/>
        </p:nvGrpSpPr>
        <p:grpSpPr>
          <a:xfrm>
            <a:off x="1758296" y="4658972"/>
            <a:ext cx="1170435" cy="315360"/>
            <a:chOff x="766550" y="3328661"/>
            <a:chExt cx="878055" cy="236520"/>
          </a:xfrm>
        </p:grpSpPr>
        <p:sp>
          <p:nvSpPr>
            <p:cNvPr id="133" name="Rectangle 132"/>
            <p:cNvSpPr/>
            <p:nvPr/>
          </p:nvSpPr>
          <p:spPr>
            <a:xfrm>
              <a:off x="766550" y="3360535"/>
              <a:ext cx="601595" cy="183214"/>
            </a:xfrm>
            <a:prstGeom prst="rect">
              <a:avLst/>
            </a:prstGeom>
            <a:solidFill>
              <a:schemeClr val="accent1"/>
            </a:solidFill>
            <a:ln>
              <a:noFill/>
            </a:ln>
            <a:effectLst/>
          </p:spPr>
          <p:style>
            <a:lnRef idx="3">
              <a:schemeClr val="lt1"/>
            </a:lnRef>
            <a:fillRef idx="1003">
              <a:schemeClr val="dk2"/>
            </a:fillRef>
            <a:effectRef idx="1">
              <a:schemeClr val="dk1"/>
            </a:effectRef>
            <a:fontRef idx="minor">
              <a:schemeClr val="lt1"/>
            </a:fontRef>
          </p:style>
          <p:txBody>
            <a:bodyPr wrap="none" anchor="ctr">
              <a:noAutofit/>
            </a:bodyPr>
            <a:lstStyle/>
            <a:p>
              <a:pPr algn="ctr" defTabSz="914249">
                <a:lnSpc>
                  <a:spcPct val="90000"/>
                </a:lnSpc>
              </a:pPr>
              <a:r>
                <a:rPr lang="en-US" sz="1100" b="1" dirty="0">
                  <a:solidFill>
                    <a:schemeClr val="bg1">
                      <a:alpha val="99000"/>
                    </a:schemeClr>
                  </a:solidFill>
                </a:rPr>
                <a:t>TIME: T3</a:t>
              </a:r>
            </a:p>
          </p:txBody>
        </p:sp>
        <p:pic>
          <p:nvPicPr>
            <p:cNvPr id="134" name="Picture 3"/>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1406558" y="3328661"/>
              <a:ext cx="238047" cy="236520"/>
            </a:xfrm>
            <a:prstGeom prst="rect">
              <a:avLst/>
            </a:prstGeom>
            <a:noFill/>
            <a:effectLst/>
            <a:extLst>
              <a:ext uri="{909E8E84-426E-40DD-AFC4-6F175D3DCCD1}">
                <a14:hiddenFill xmlns:a14="http://schemas.microsoft.com/office/drawing/2010/main">
                  <a:solidFill>
                    <a:srgbClr val="FFFFFF"/>
                  </a:solidFill>
                </a14:hiddenFill>
              </a:ext>
            </a:extLst>
          </p:spPr>
        </p:pic>
      </p:grpSp>
      <p:sp>
        <p:nvSpPr>
          <p:cNvPr id="144" name="Rectangle 143"/>
          <p:cNvSpPr/>
          <p:nvPr/>
        </p:nvSpPr>
        <p:spPr>
          <a:xfrm>
            <a:off x="4150974" y="4848911"/>
            <a:ext cx="583239" cy="230147"/>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ID:  A</a:t>
            </a:r>
          </a:p>
        </p:txBody>
      </p:sp>
      <p:sp>
        <p:nvSpPr>
          <p:cNvPr id="145" name="Rectangle 144"/>
          <p:cNvSpPr/>
          <p:nvPr/>
        </p:nvSpPr>
        <p:spPr>
          <a:xfrm>
            <a:off x="4151542" y="4623987"/>
            <a:ext cx="834477" cy="235309"/>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USN: </a:t>
            </a:r>
            <a:r>
              <a:rPr lang="en-US" sz="1200" dirty="0">
                <a:solidFill>
                  <a:schemeClr val="accent5">
                    <a:alpha val="99000"/>
                  </a:schemeClr>
                </a:solidFill>
              </a:rPr>
              <a:t>100</a:t>
            </a:r>
            <a:r>
              <a:rPr lang="en-US" sz="1200" dirty="0">
                <a:solidFill>
                  <a:srgbClr val="FF0000"/>
                </a:solidFill>
              </a:rPr>
              <a:t> </a:t>
            </a:r>
          </a:p>
        </p:txBody>
      </p:sp>
      <p:sp>
        <p:nvSpPr>
          <p:cNvPr id="146" name="Rectangle 145"/>
          <p:cNvSpPr/>
          <p:nvPr/>
        </p:nvSpPr>
        <p:spPr>
          <a:xfrm>
            <a:off x="3044995" y="4623987"/>
            <a:ext cx="1152249" cy="455471"/>
          </a:xfrm>
          <a:prstGeom prst="rect">
            <a:avLst/>
          </a:prstGeom>
          <a:solidFill>
            <a:schemeClr val="tx2">
              <a:lumMod val="60000"/>
              <a:lumOff val="40000"/>
            </a:schemeClr>
          </a:solidFill>
          <a:ln>
            <a:noFill/>
          </a:ln>
          <a:effectLst/>
        </p:spPr>
        <p:style>
          <a:lnRef idx="3">
            <a:schemeClr val="lt1"/>
          </a:lnRef>
          <a:fillRef idx="1003">
            <a:schemeClr val="dk2"/>
          </a:fillRef>
          <a:effectRef idx="1">
            <a:schemeClr val="dk1"/>
          </a:effectRef>
          <a:fontRef idx="minor">
            <a:schemeClr val="lt1"/>
          </a:fontRef>
        </p:style>
        <p:txBody>
          <a:bodyPr wrap="square" lIns="121883" tIns="60941" rIns="121883" bIns="60941">
            <a:spAutoFit/>
          </a:bodyPr>
          <a:lstStyle/>
          <a:p>
            <a:pPr algn="ctr" defTabSz="914249">
              <a:lnSpc>
                <a:spcPct val="90000"/>
              </a:lnSpc>
            </a:pPr>
            <a:r>
              <a:rPr lang="en-US" sz="1200" dirty="0">
                <a:solidFill>
                  <a:srgbClr val="FFBE00">
                    <a:alpha val="99000"/>
                  </a:srgbClr>
                </a:solidFill>
              </a:rPr>
              <a:t>T1</a:t>
            </a:r>
            <a:r>
              <a:rPr lang="en-US" sz="1200" dirty="0">
                <a:solidFill>
                  <a:schemeClr val="accent5">
                    <a:alpha val="99000"/>
                  </a:schemeClr>
                </a:solidFill>
              </a:rPr>
              <a:t> </a:t>
            </a:r>
            <a:r>
              <a:rPr lang="en-US" sz="1200" dirty="0" smtClean="0">
                <a:solidFill>
                  <a:schemeClr val="accent5">
                    <a:alpha val="99000"/>
                  </a:schemeClr>
                </a:solidFill>
              </a:rPr>
              <a:t>VHD copy restored</a:t>
            </a:r>
            <a:endParaRPr lang="en-US" sz="1200" dirty="0">
              <a:solidFill>
                <a:schemeClr val="accent5">
                  <a:alpha val="99000"/>
                </a:schemeClr>
              </a:solidFill>
            </a:endParaRPr>
          </a:p>
        </p:txBody>
      </p:sp>
      <p:grpSp>
        <p:nvGrpSpPr>
          <p:cNvPr id="3082" name="Group 3081"/>
          <p:cNvGrpSpPr/>
          <p:nvPr/>
        </p:nvGrpSpPr>
        <p:grpSpPr>
          <a:xfrm>
            <a:off x="1758296" y="5787962"/>
            <a:ext cx="1185065" cy="326705"/>
            <a:chOff x="766550" y="4175410"/>
            <a:chExt cx="889031" cy="245029"/>
          </a:xfrm>
        </p:grpSpPr>
        <p:sp>
          <p:nvSpPr>
            <p:cNvPr id="164" name="Rectangle 163"/>
            <p:cNvSpPr/>
            <p:nvPr/>
          </p:nvSpPr>
          <p:spPr>
            <a:xfrm>
              <a:off x="766550" y="4213862"/>
              <a:ext cx="601595" cy="183214"/>
            </a:xfrm>
            <a:prstGeom prst="rect">
              <a:avLst/>
            </a:prstGeom>
            <a:solidFill>
              <a:schemeClr val="accent1"/>
            </a:solidFill>
            <a:ln>
              <a:noFill/>
            </a:ln>
            <a:effectLst/>
          </p:spPr>
          <p:style>
            <a:lnRef idx="3">
              <a:schemeClr val="lt1"/>
            </a:lnRef>
            <a:fillRef idx="1003">
              <a:schemeClr val="dk2"/>
            </a:fillRef>
            <a:effectRef idx="1">
              <a:schemeClr val="dk1"/>
            </a:effectRef>
            <a:fontRef idx="minor">
              <a:schemeClr val="lt1"/>
            </a:fontRef>
          </p:style>
          <p:txBody>
            <a:bodyPr wrap="none" anchor="ctr">
              <a:noAutofit/>
            </a:bodyPr>
            <a:lstStyle/>
            <a:p>
              <a:pPr algn="ctr" defTabSz="914249">
                <a:lnSpc>
                  <a:spcPct val="90000"/>
                </a:lnSpc>
              </a:pPr>
              <a:r>
                <a:rPr lang="en-US" sz="1100" b="1" dirty="0">
                  <a:solidFill>
                    <a:schemeClr val="bg1">
                      <a:alpha val="99000"/>
                    </a:schemeClr>
                  </a:solidFill>
                </a:rPr>
                <a:t>TIME: T4</a:t>
              </a:r>
            </a:p>
          </p:txBody>
        </p:sp>
        <p:pic>
          <p:nvPicPr>
            <p:cNvPr id="165" name="Picture 3"/>
            <p:cNvPicPr>
              <a:picLocks noChangeAspect="1" noChangeArrowheads="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1408970" y="4175410"/>
              <a:ext cx="246611" cy="245029"/>
            </a:xfrm>
            <a:prstGeom prst="rect">
              <a:avLst/>
            </a:prstGeom>
            <a:noFill/>
            <a:effectLst/>
            <a:extLst>
              <a:ext uri="{909E8E84-426E-40DD-AFC4-6F175D3DCCD1}">
                <a14:hiddenFill xmlns:a14="http://schemas.microsoft.com/office/drawing/2010/main">
                  <a:solidFill>
                    <a:srgbClr val="FFFFFF"/>
                  </a:solidFill>
                </a14:hiddenFill>
              </a:ext>
            </a:extLst>
          </p:spPr>
        </p:pic>
      </p:grpSp>
      <p:sp>
        <p:nvSpPr>
          <p:cNvPr id="155" name="Rectangle 154"/>
          <p:cNvSpPr/>
          <p:nvPr/>
        </p:nvSpPr>
        <p:spPr>
          <a:xfrm>
            <a:off x="3614010" y="5973764"/>
            <a:ext cx="583239" cy="227849"/>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ID:  A</a:t>
            </a:r>
          </a:p>
        </p:txBody>
      </p:sp>
      <p:sp>
        <p:nvSpPr>
          <p:cNvPr id="156" name="Rectangle 155"/>
          <p:cNvSpPr/>
          <p:nvPr/>
        </p:nvSpPr>
        <p:spPr>
          <a:xfrm>
            <a:off x="3614578" y="5737394"/>
            <a:ext cx="834477" cy="227849"/>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USN:</a:t>
            </a:r>
            <a:r>
              <a:rPr lang="en-US" sz="1200" dirty="0">
                <a:solidFill>
                  <a:srgbClr val="FFFFFF"/>
                </a:solidFill>
              </a:rPr>
              <a:t> </a:t>
            </a:r>
            <a:r>
              <a:rPr lang="en-US" sz="1200" dirty="0">
                <a:solidFill>
                  <a:schemeClr val="accent5">
                    <a:alpha val="99000"/>
                  </a:schemeClr>
                </a:solidFill>
              </a:rPr>
              <a:t>250 </a:t>
            </a:r>
          </a:p>
        </p:txBody>
      </p:sp>
      <p:grpSp>
        <p:nvGrpSpPr>
          <p:cNvPr id="3081" name="Group 3080"/>
          <p:cNvGrpSpPr/>
          <p:nvPr/>
        </p:nvGrpSpPr>
        <p:grpSpPr>
          <a:xfrm>
            <a:off x="3073848" y="5344305"/>
            <a:ext cx="2225393" cy="857309"/>
            <a:chOff x="1753474" y="3961775"/>
            <a:chExt cx="1669481" cy="642982"/>
          </a:xfrm>
        </p:grpSpPr>
        <p:sp>
          <p:nvSpPr>
            <p:cNvPr id="152" name="Rectangle 151"/>
            <p:cNvSpPr/>
            <p:nvPr/>
          </p:nvSpPr>
          <p:spPr>
            <a:xfrm>
              <a:off x="1753474" y="3961775"/>
              <a:ext cx="1669481" cy="179588"/>
            </a:xfrm>
            <a:prstGeom prst="rect">
              <a:avLst/>
            </a:prstGeom>
            <a:solidFill>
              <a:schemeClr val="tx2">
                <a:lumMod val="20000"/>
                <a:lumOff val="80000"/>
              </a:schemeClr>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defTabSz="914249">
                <a:lnSpc>
                  <a:spcPct val="90000"/>
                </a:lnSpc>
              </a:pPr>
              <a:r>
                <a:rPr lang="en-US" sz="1400" i="1" dirty="0">
                  <a:solidFill>
                    <a:schemeClr val="tx1">
                      <a:alpha val="99000"/>
                    </a:schemeClr>
                  </a:solidFill>
                </a:rPr>
                <a:t>+150 more users created</a:t>
              </a:r>
            </a:p>
          </p:txBody>
        </p:sp>
        <p:grpSp>
          <p:nvGrpSpPr>
            <p:cNvPr id="157" name="Group 156"/>
            <p:cNvGrpSpPr/>
            <p:nvPr/>
          </p:nvGrpSpPr>
          <p:grpSpPr>
            <a:xfrm>
              <a:off x="1753474" y="4141366"/>
              <a:ext cx="441486" cy="463391"/>
              <a:chOff x="1752899" y="2830733"/>
              <a:chExt cx="610724" cy="641028"/>
            </a:xfrm>
          </p:grpSpPr>
          <p:sp>
            <p:nvSpPr>
              <p:cNvPr id="158" name="Rectangle 157"/>
              <p:cNvSpPr/>
              <p:nvPr/>
            </p:nvSpPr>
            <p:spPr>
              <a:xfrm>
                <a:off x="1752899" y="2830733"/>
                <a:ext cx="610724" cy="641028"/>
              </a:xfrm>
              <a:prstGeom prst="rect">
                <a:avLst/>
              </a:prstGeom>
              <a:solidFill>
                <a:schemeClr val="tx2">
                  <a:lumMod val="60000"/>
                  <a:lumOff val="40000"/>
                </a:schemeClr>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defTabSz="914249">
                  <a:lnSpc>
                    <a:spcPct val="90000"/>
                  </a:lnSpc>
                </a:pPr>
                <a:endParaRPr lang="en-US" sz="1400" i="1" dirty="0">
                  <a:solidFill>
                    <a:schemeClr val="tx1">
                      <a:alpha val="99000"/>
                    </a:schemeClr>
                  </a:solidFill>
                </a:endParaRPr>
              </a:p>
              <a:p>
                <a:pPr defTabSz="914249">
                  <a:lnSpc>
                    <a:spcPct val="90000"/>
                  </a:lnSpc>
                </a:pPr>
                <a:endParaRPr lang="en-US" sz="1400" i="1" dirty="0">
                  <a:solidFill>
                    <a:schemeClr val="tx1">
                      <a:alpha val="99000"/>
                    </a:schemeClr>
                  </a:solidFill>
                </a:endParaRPr>
              </a:p>
              <a:p>
                <a:pPr defTabSz="914249">
                  <a:lnSpc>
                    <a:spcPct val="90000"/>
                  </a:lnSpc>
                </a:pPr>
                <a:endParaRPr lang="en-US" sz="1400" i="1" dirty="0">
                  <a:solidFill>
                    <a:schemeClr val="tx1">
                      <a:alpha val="99000"/>
                    </a:schemeClr>
                  </a:solidFill>
                </a:endParaRPr>
              </a:p>
            </p:txBody>
          </p:sp>
          <p:pic>
            <p:nvPicPr>
              <p:cNvPr id="163" name="Picture 176"/>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840242" y="2968294"/>
                <a:ext cx="418720" cy="357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234" name="Rectangle 233"/>
          <p:cNvSpPr/>
          <p:nvPr/>
        </p:nvSpPr>
        <p:spPr>
          <a:xfrm>
            <a:off x="5882272" y="3687243"/>
            <a:ext cx="3012295" cy="234494"/>
          </a:xfrm>
          <a:prstGeom prst="rect">
            <a:avLst/>
          </a:prstGeom>
          <a:solidFill>
            <a:schemeClr val="tx2">
              <a:lumMod val="20000"/>
              <a:lumOff val="80000"/>
            </a:schemeClr>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defTabSz="914249">
              <a:lnSpc>
                <a:spcPct val="90000"/>
              </a:lnSpc>
            </a:pPr>
            <a:r>
              <a:rPr lang="en-US" sz="1400" i="1" dirty="0">
                <a:solidFill>
                  <a:schemeClr val="tx1">
                    <a:alpha val="99000"/>
                  </a:schemeClr>
                </a:solidFill>
              </a:rPr>
              <a:t>DC2 receives updates: USNs &gt;100</a:t>
            </a:r>
          </a:p>
        </p:txBody>
      </p:sp>
      <p:grpSp>
        <p:nvGrpSpPr>
          <p:cNvPr id="236" name="Group 235"/>
          <p:cNvGrpSpPr/>
          <p:nvPr/>
        </p:nvGrpSpPr>
        <p:grpSpPr>
          <a:xfrm>
            <a:off x="2996549" y="5057794"/>
            <a:ext cx="4937835" cy="1185532"/>
            <a:chOff x="1694790" y="1918104"/>
            <a:chExt cx="3704341" cy="889149"/>
          </a:xfrm>
        </p:grpSpPr>
        <p:cxnSp>
          <p:nvCxnSpPr>
            <p:cNvPr id="237" name="Elbow Connector 236"/>
            <p:cNvCxnSpPr/>
            <p:nvPr/>
          </p:nvCxnSpPr>
          <p:spPr>
            <a:xfrm>
              <a:off x="1694790" y="1934052"/>
              <a:ext cx="3704341" cy="873201"/>
            </a:xfrm>
            <a:prstGeom prst="bentConnector3">
              <a:avLst>
                <a:gd name="adj1" fmla="val -79"/>
              </a:avLst>
            </a:prstGeom>
            <a:ln w="38100">
              <a:solidFill>
                <a:schemeClr val="tx2"/>
              </a:solidFill>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238" name="Straight Arrow Connector 237"/>
            <p:cNvCxnSpPr/>
            <p:nvPr/>
          </p:nvCxnSpPr>
          <p:spPr>
            <a:xfrm>
              <a:off x="1694790" y="1918104"/>
              <a:ext cx="0" cy="407322"/>
            </a:xfrm>
            <a:prstGeom prst="straightConnector1">
              <a:avLst/>
            </a:prstGeom>
            <a:ln w="28575">
              <a:solidFill>
                <a:schemeClr val="tx2"/>
              </a:solidFill>
              <a:headEnd type="none" w="med" len="med"/>
              <a:tailEnd type="triangle" w="lg" len="lg"/>
            </a:ln>
            <a:effectLst/>
          </p:spPr>
          <p:style>
            <a:lnRef idx="1">
              <a:schemeClr val="accent1"/>
            </a:lnRef>
            <a:fillRef idx="0">
              <a:schemeClr val="accent1"/>
            </a:fillRef>
            <a:effectRef idx="0">
              <a:schemeClr val="accent1"/>
            </a:effectRef>
            <a:fontRef idx="minor">
              <a:schemeClr val="tx1"/>
            </a:fontRef>
          </p:style>
        </p:cxnSp>
      </p:grpSp>
      <p:sp>
        <p:nvSpPr>
          <p:cNvPr id="239" name="Rectangle 238"/>
          <p:cNvSpPr/>
          <p:nvPr/>
        </p:nvSpPr>
        <p:spPr>
          <a:xfrm>
            <a:off x="5923219" y="5973784"/>
            <a:ext cx="2970113" cy="227829"/>
          </a:xfrm>
          <a:prstGeom prst="rect">
            <a:avLst/>
          </a:prstGeom>
          <a:solidFill>
            <a:schemeClr val="tx2">
              <a:lumMod val="20000"/>
              <a:lumOff val="80000"/>
            </a:schemeClr>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defTabSz="914249">
              <a:lnSpc>
                <a:spcPct val="90000"/>
              </a:lnSpc>
            </a:pPr>
            <a:r>
              <a:rPr lang="en-US" sz="1400" i="1" dirty="0">
                <a:solidFill>
                  <a:schemeClr val="tx1">
                    <a:alpha val="99000"/>
                  </a:schemeClr>
                </a:solidFill>
              </a:rPr>
              <a:t>DC2 receives updates: USNs &gt;200</a:t>
            </a:r>
          </a:p>
        </p:txBody>
      </p:sp>
      <p:grpSp>
        <p:nvGrpSpPr>
          <p:cNvPr id="243" name="Group 242"/>
          <p:cNvGrpSpPr/>
          <p:nvPr/>
        </p:nvGrpSpPr>
        <p:grpSpPr>
          <a:xfrm>
            <a:off x="9669374" y="1284281"/>
            <a:ext cx="545323" cy="924136"/>
            <a:chOff x="928364" y="797721"/>
            <a:chExt cx="409100" cy="693102"/>
          </a:xfrm>
        </p:grpSpPr>
        <p:pic>
          <p:nvPicPr>
            <p:cNvPr id="244" name="Picture 65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28364" y="797721"/>
              <a:ext cx="409100" cy="693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5" name="TextBox 244"/>
            <p:cNvSpPr txBox="1"/>
            <p:nvPr/>
          </p:nvSpPr>
          <p:spPr>
            <a:xfrm rot="5400000">
              <a:off x="962566" y="920628"/>
              <a:ext cx="285819" cy="161625"/>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defTabSz="914249"/>
              <a:r>
                <a:rPr lang="en-US" sz="800" dirty="0">
                  <a:solidFill>
                    <a:srgbClr val="FFFFFF">
                      <a:alpha val="99000"/>
                    </a:srgbClr>
                  </a:solidFill>
                  <a:latin typeface="Segoe Semibold" pitchFamily="34" charset="0"/>
                </a:rPr>
                <a:t>DC2</a:t>
              </a:r>
            </a:p>
          </p:txBody>
        </p:sp>
      </p:grpSp>
      <p:sp>
        <p:nvSpPr>
          <p:cNvPr id="251" name="Rectangle 250"/>
          <p:cNvSpPr/>
          <p:nvPr/>
        </p:nvSpPr>
        <p:spPr>
          <a:xfrm>
            <a:off x="9095804" y="3702427"/>
            <a:ext cx="1171402" cy="704770"/>
          </a:xfrm>
          <a:prstGeom prst="rect">
            <a:avLst/>
          </a:prstGeom>
          <a:solidFill>
            <a:schemeClr val="tx2">
              <a:lumMod val="60000"/>
              <a:lumOff val="40000"/>
            </a:schemeClr>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defTabSz="914249">
              <a:lnSpc>
                <a:spcPct val="90000"/>
              </a:lnSpc>
            </a:pPr>
            <a:r>
              <a:rPr lang="en-US" sz="1200" i="1" dirty="0">
                <a:solidFill>
                  <a:schemeClr val="tx1">
                    <a:alpha val="99000"/>
                  </a:schemeClr>
                </a:solidFill>
              </a:rPr>
              <a:t>DC1(A)</a:t>
            </a:r>
            <a:br>
              <a:rPr lang="en-US" sz="1200" i="1" dirty="0">
                <a:solidFill>
                  <a:schemeClr val="tx1">
                    <a:alpha val="99000"/>
                  </a:schemeClr>
                </a:solidFill>
              </a:rPr>
            </a:br>
            <a:r>
              <a:rPr lang="en-US" sz="1200" i="1" dirty="0">
                <a:solidFill>
                  <a:schemeClr val="tx1">
                    <a:alpha val="99000"/>
                  </a:schemeClr>
                </a:solidFill>
              </a:rPr>
              <a:t>@USN = </a:t>
            </a:r>
            <a:r>
              <a:rPr lang="en-US" sz="1200" i="1" dirty="0">
                <a:solidFill>
                  <a:schemeClr val="accent5">
                    <a:alpha val="99000"/>
                  </a:schemeClr>
                </a:solidFill>
              </a:rPr>
              <a:t>200</a:t>
            </a:r>
          </a:p>
        </p:txBody>
      </p:sp>
      <p:pic>
        <p:nvPicPr>
          <p:cNvPr id="259" name="Picture 176"/>
          <p:cNvPicPr>
            <a:picLocks noChangeAspect="1" noChangeArrowheads="1"/>
          </p:cNvPicPr>
          <p:nvPr/>
        </p:nvPicPr>
        <p:blipFill>
          <a:blip r:embed="rId5">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bwMode="auto">
          <a:xfrm>
            <a:off x="9789584" y="3565283"/>
            <a:ext cx="417009" cy="356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63" name="Elbow Connector 262"/>
          <p:cNvCxnSpPr/>
          <p:nvPr/>
        </p:nvCxnSpPr>
        <p:spPr>
          <a:xfrm rot="5400000">
            <a:off x="7186542" y="4401252"/>
            <a:ext cx="2303651" cy="1412216"/>
          </a:xfrm>
          <a:prstGeom prst="bentConnector3">
            <a:avLst>
              <a:gd name="adj1" fmla="val 99117"/>
            </a:avLst>
          </a:prstGeom>
          <a:ln w="38100">
            <a:solidFill>
              <a:schemeClr val="accent2"/>
            </a:solidFill>
            <a:headEnd type="none" w="med" len="med"/>
            <a:tailEnd type="none" w="med" len="med"/>
          </a:ln>
          <a:effectLst>
            <a:softEdge rad="12700"/>
          </a:effectLst>
        </p:spPr>
        <p:style>
          <a:lnRef idx="1">
            <a:schemeClr val="accent1"/>
          </a:lnRef>
          <a:fillRef idx="0">
            <a:schemeClr val="accent1"/>
          </a:fillRef>
          <a:effectRef idx="0">
            <a:schemeClr val="accent1"/>
          </a:effectRef>
          <a:fontRef idx="minor">
            <a:schemeClr val="tx1"/>
          </a:fontRef>
        </p:style>
      </p:cxnSp>
      <p:grpSp>
        <p:nvGrpSpPr>
          <p:cNvPr id="3093" name="Group 3092"/>
          <p:cNvGrpSpPr/>
          <p:nvPr/>
        </p:nvGrpSpPr>
        <p:grpSpPr>
          <a:xfrm>
            <a:off x="9091860" y="5824292"/>
            <a:ext cx="1171401" cy="567659"/>
            <a:chOff x="5409111" y="4183830"/>
            <a:chExt cx="878780" cy="425744"/>
          </a:xfrm>
        </p:grpSpPr>
        <p:sp>
          <p:nvSpPr>
            <p:cNvPr id="271" name="Rectangle 270"/>
            <p:cNvSpPr/>
            <p:nvPr/>
          </p:nvSpPr>
          <p:spPr>
            <a:xfrm>
              <a:off x="5409111" y="4280638"/>
              <a:ext cx="878780" cy="328936"/>
            </a:xfrm>
            <a:prstGeom prst="rect">
              <a:avLst/>
            </a:prstGeom>
            <a:solidFill>
              <a:schemeClr val="tx2">
                <a:lumMod val="60000"/>
                <a:lumOff val="40000"/>
              </a:schemeClr>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defTabSz="914249">
                <a:lnSpc>
                  <a:spcPct val="90000"/>
                </a:lnSpc>
              </a:pPr>
              <a:r>
                <a:rPr lang="en-US" sz="1200" i="1" dirty="0">
                  <a:solidFill>
                    <a:schemeClr val="tx1">
                      <a:alpha val="99000"/>
                    </a:schemeClr>
                  </a:solidFill>
                </a:rPr>
                <a:t>DC1(A) </a:t>
              </a:r>
              <a:r>
                <a:rPr lang="en-US" sz="1200" i="1" dirty="0" smtClean="0">
                  <a:solidFill>
                    <a:schemeClr val="tx1">
                      <a:alpha val="99000"/>
                    </a:schemeClr>
                  </a:solidFill>
                </a:rPr>
                <a:t/>
              </a:r>
              <a:br>
                <a:rPr lang="en-US" sz="1200" i="1" dirty="0" smtClean="0">
                  <a:solidFill>
                    <a:schemeClr val="tx1">
                      <a:alpha val="99000"/>
                    </a:schemeClr>
                  </a:solidFill>
                </a:rPr>
              </a:br>
              <a:r>
                <a:rPr lang="en-US" sz="1200" i="1" dirty="0" smtClean="0">
                  <a:solidFill>
                    <a:schemeClr val="tx1">
                      <a:alpha val="99000"/>
                    </a:schemeClr>
                  </a:solidFill>
                </a:rPr>
                <a:t>@</a:t>
              </a:r>
              <a:r>
                <a:rPr lang="en-US" sz="1200" i="1" dirty="0">
                  <a:solidFill>
                    <a:schemeClr val="tx1">
                      <a:alpha val="99000"/>
                    </a:schemeClr>
                  </a:solidFill>
                </a:rPr>
                <a:t>USN = </a:t>
              </a:r>
              <a:r>
                <a:rPr lang="en-US" sz="1200" i="1" dirty="0">
                  <a:solidFill>
                    <a:schemeClr val="accent5">
                      <a:alpha val="99000"/>
                    </a:schemeClr>
                  </a:solidFill>
                </a:rPr>
                <a:t>250</a:t>
              </a:r>
            </a:p>
          </p:txBody>
        </p:sp>
        <p:pic>
          <p:nvPicPr>
            <p:cNvPr id="273" name="Picture 176"/>
            <p:cNvPicPr>
              <a:picLocks noChangeAspect="1" noChangeArrowheads="1"/>
            </p:cNvPicPr>
            <p:nvPr/>
          </p:nvPicPr>
          <p:blipFill>
            <a:blip r:embed="rId5">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bwMode="auto">
            <a:xfrm>
              <a:off x="5932540" y="4183830"/>
              <a:ext cx="302689" cy="258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3096" name="Elbow Connector 3095"/>
          <p:cNvCxnSpPr>
            <a:stCxn id="117" idx="1"/>
            <a:endCxn id="133" idx="1"/>
          </p:cNvCxnSpPr>
          <p:nvPr/>
        </p:nvCxnSpPr>
        <p:spPr>
          <a:xfrm rot="10800000" flipV="1">
            <a:off x="1758290" y="2539923"/>
            <a:ext cx="16929" cy="2283692"/>
          </a:xfrm>
          <a:prstGeom prst="bentConnector3">
            <a:avLst>
              <a:gd name="adj1" fmla="val 1800000"/>
            </a:avLst>
          </a:prstGeom>
          <a:ln w="28575">
            <a:solidFill>
              <a:schemeClr val="tx2"/>
            </a:solidFill>
            <a:prstDash val="solid"/>
            <a:headEnd type="oval" w="sm"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4473300" y="2550755"/>
            <a:ext cx="1743125" cy="224030"/>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RID Pool:  </a:t>
            </a:r>
            <a:r>
              <a:rPr lang="en-US" sz="1200" dirty="0">
                <a:solidFill>
                  <a:schemeClr val="accent5">
                    <a:alpha val="99000"/>
                  </a:schemeClr>
                </a:solidFill>
              </a:rPr>
              <a:t>500</a:t>
            </a:r>
            <a:r>
              <a:rPr lang="en-US" sz="1200" dirty="0">
                <a:solidFill>
                  <a:srgbClr val="FFFFFF">
                    <a:alpha val="99000"/>
                  </a:srgbClr>
                </a:solidFill>
              </a:rPr>
              <a:t> - 1000</a:t>
            </a:r>
          </a:p>
        </p:txBody>
      </p:sp>
      <p:sp>
        <p:nvSpPr>
          <p:cNvPr id="82" name="Rectangle 81"/>
          <p:cNvSpPr/>
          <p:nvPr/>
        </p:nvSpPr>
        <p:spPr>
          <a:xfrm>
            <a:off x="4163902" y="3693912"/>
            <a:ext cx="1743125" cy="227825"/>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RID Pool:  </a:t>
            </a:r>
            <a:r>
              <a:rPr lang="en-US" sz="1200" dirty="0">
                <a:solidFill>
                  <a:schemeClr val="accent5">
                    <a:alpha val="99000"/>
                  </a:schemeClr>
                </a:solidFill>
              </a:rPr>
              <a:t>600</a:t>
            </a:r>
            <a:r>
              <a:rPr lang="en-US" sz="1200" dirty="0">
                <a:solidFill>
                  <a:srgbClr val="FFFFFF"/>
                </a:solidFill>
                <a:effectLst>
                  <a:outerShdw blurRad="38100" dist="38100" dir="2700000" algn="tl">
                    <a:srgbClr val="000000">
                      <a:alpha val="43137"/>
                    </a:srgbClr>
                  </a:outerShdw>
                </a:effectLst>
              </a:rPr>
              <a:t> </a:t>
            </a:r>
            <a:r>
              <a:rPr lang="en-US" sz="1200" dirty="0">
                <a:solidFill>
                  <a:srgbClr val="FFFFFF">
                    <a:alpha val="99000"/>
                  </a:srgbClr>
                </a:solidFill>
              </a:rPr>
              <a:t>- 1000</a:t>
            </a:r>
          </a:p>
        </p:txBody>
      </p:sp>
      <p:sp>
        <p:nvSpPr>
          <p:cNvPr id="83" name="Rectangle 82"/>
          <p:cNvSpPr/>
          <p:nvPr/>
        </p:nvSpPr>
        <p:spPr>
          <a:xfrm>
            <a:off x="4709833" y="4848911"/>
            <a:ext cx="1743125" cy="244284"/>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RID Pool:  </a:t>
            </a:r>
            <a:r>
              <a:rPr lang="en-US" sz="1200" dirty="0">
                <a:solidFill>
                  <a:schemeClr val="accent5">
                    <a:alpha val="99000"/>
                  </a:schemeClr>
                </a:solidFill>
              </a:rPr>
              <a:t>500</a:t>
            </a:r>
            <a:r>
              <a:rPr lang="en-US" sz="1200" dirty="0">
                <a:solidFill>
                  <a:srgbClr val="FFFFFF"/>
                </a:solidFill>
              </a:rPr>
              <a:t> </a:t>
            </a:r>
            <a:r>
              <a:rPr lang="en-US" sz="1200" dirty="0">
                <a:solidFill>
                  <a:srgbClr val="FFFFFF">
                    <a:alpha val="99000"/>
                  </a:srgbClr>
                </a:solidFill>
              </a:rPr>
              <a:t>- 1000</a:t>
            </a:r>
          </a:p>
        </p:txBody>
      </p:sp>
      <p:sp>
        <p:nvSpPr>
          <p:cNvPr id="86" name="Rectangle 85"/>
          <p:cNvSpPr/>
          <p:nvPr/>
        </p:nvSpPr>
        <p:spPr>
          <a:xfrm>
            <a:off x="4184860" y="5973784"/>
            <a:ext cx="1743125" cy="227824"/>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RID Pool:  </a:t>
            </a:r>
            <a:r>
              <a:rPr lang="en-US" sz="1200" dirty="0">
                <a:solidFill>
                  <a:schemeClr val="accent5">
                    <a:alpha val="99000"/>
                  </a:schemeClr>
                </a:solidFill>
              </a:rPr>
              <a:t>650</a:t>
            </a:r>
            <a:r>
              <a:rPr lang="en-US" sz="1200" dirty="0">
                <a:solidFill>
                  <a:srgbClr val="FFFFFF"/>
                </a:solidFill>
              </a:rPr>
              <a:t> </a:t>
            </a:r>
            <a:r>
              <a:rPr lang="en-US" sz="1200" dirty="0">
                <a:solidFill>
                  <a:srgbClr val="FFFFFF">
                    <a:alpha val="99000"/>
                  </a:srgbClr>
                </a:solidFill>
              </a:rPr>
              <a:t>- 1000</a:t>
            </a:r>
          </a:p>
        </p:txBody>
      </p:sp>
      <p:sp>
        <p:nvSpPr>
          <p:cNvPr id="8" name="&quot;No&quot; Symbol 7"/>
          <p:cNvSpPr/>
          <p:nvPr/>
        </p:nvSpPr>
        <p:spPr bwMode="auto">
          <a:xfrm>
            <a:off x="2196032" y="2909768"/>
            <a:ext cx="1621391" cy="1621813"/>
          </a:xfrm>
          <a:prstGeom prst="noSmoking">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fontAlgn="base">
              <a:spcBef>
                <a:spcPct val="0"/>
              </a:spcBef>
              <a:spcAft>
                <a:spcPct val="0"/>
              </a:spcAft>
            </a:pPr>
            <a:endParaRPr lang="en-US" sz="2900" b="1" dirty="0">
              <a:gradFill>
                <a:gsLst>
                  <a:gs pos="0">
                    <a:srgbClr val="FFFFFF"/>
                  </a:gs>
                  <a:gs pos="100000">
                    <a:srgbClr val="FFFFFF"/>
                  </a:gs>
                </a:gsLst>
                <a:lin ang="5400000" scaled="0"/>
              </a:gradFill>
            </a:endParaRPr>
          </a:p>
        </p:txBody>
      </p:sp>
      <p:sp>
        <p:nvSpPr>
          <p:cNvPr id="93" name="TextBox 92"/>
          <p:cNvSpPr txBox="1"/>
          <p:nvPr/>
        </p:nvSpPr>
        <p:spPr>
          <a:xfrm>
            <a:off x="3591191" y="3223102"/>
            <a:ext cx="7753085" cy="1000180"/>
          </a:xfrm>
          <a:prstGeom prst="rect">
            <a:avLst/>
          </a:prstGeom>
          <a:solidFill>
            <a:schemeClr val="accent2"/>
          </a:solidFill>
          <a:ln w="19050">
            <a:solidFill>
              <a:schemeClr val="accent2"/>
            </a:solidFill>
          </a:ln>
          <a:effectLst>
            <a:softEdge rad="12700"/>
          </a:effectLst>
        </p:spPr>
        <p:style>
          <a:lnRef idx="1">
            <a:schemeClr val="accent1"/>
          </a:lnRef>
          <a:fillRef idx="1003">
            <a:schemeClr val="lt1"/>
          </a:fillRef>
          <a:effectRef idx="2">
            <a:schemeClr val="accent1"/>
          </a:effectRef>
          <a:fontRef idx="minor">
            <a:schemeClr val="lt1"/>
          </a:fontRef>
        </p:style>
        <p:txBody>
          <a:bodyPr wrap="square" lIns="182880" tIns="121883" rIns="0" bIns="182824" rtlCol="0" anchor="ctr">
            <a:spAutoFit/>
          </a:bodyPr>
          <a:lstStyle/>
          <a:p>
            <a:pPr defTabSz="914249"/>
            <a:r>
              <a:rPr lang="en-US" sz="1500" dirty="0">
                <a:solidFill>
                  <a:schemeClr val="bg1">
                    <a:alpha val="99000"/>
                  </a:schemeClr>
                </a:solidFill>
                <a:latin typeface="Segoe" pitchFamily="34" charset="0"/>
              </a:rPr>
              <a:t>USN rollback NOT detected: only 50 users converge across the two DCs</a:t>
            </a:r>
          </a:p>
          <a:p>
            <a:pPr defTabSz="914249"/>
            <a:r>
              <a:rPr lang="en-US" sz="1500" dirty="0">
                <a:solidFill>
                  <a:schemeClr val="bg1">
                    <a:alpha val="99000"/>
                  </a:schemeClr>
                </a:solidFill>
                <a:latin typeface="Segoe" pitchFamily="34" charset="0"/>
              </a:rPr>
              <a:t>All others are either on one or the other DC</a:t>
            </a:r>
          </a:p>
          <a:p>
            <a:pPr defTabSz="914249"/>
            <a:r>
              <a:rPr lang="en-US" sz="1500" dirty="0">
                <a:solidFill>
                  <a:schemeClr val="bg1">
                    <a:alpha val="99000"/>
                  </a:schemeClr>
                </a:solidFill>
                <a:latin typeface="Segoe" pitchFamily="34" charset="0"/>
              </a:rPr>
              <a:t>150 security principals (users in this example) with RIDs 500-649 have conflicting SIDs</a:t>
            </a:r>
          </a:p>
        </p:txBody>
      </p:sp>
    </p:spTree>
    <p:extLst>
      <p:ext uri="{BB962C8B-B14F-4D97-AF65-F5344CB8AC3E}">
        <p14:creationId xmlns:p14="http://schemas.microsoft.com/office/powerpoint/2010/main" val="696169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500"/>
                                        <p:tgtEl>
                                          <p:spTgt spid="3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073"/>
                                        </p:tgtEl>
                                        <p:attrNameLst>
                                          <p:attrName>style.visibility</p:attrName>
                                        </p:attrNameLst>
                                      </p:cBhvr>
                                      <p:to>
                                        <p:strVal val="visible"/>
                                      </p:to>
                                    </p:set>
                                    <p:animEffect transition="in" filter="wipe(up)">
                                      <p:cBhvr>
                                        <p:cTn id="11" dur="500"/>
                                        <p:tgtEl>
                                          <p:spTgt spid="307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fade">
                                      <p:cBhvr>
                                        <p:cTn id="15" dur="500"/>
                                        <p:tgtEl>
                                          <p:spTgt spid="65"/>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115"/>
                                        </p:tgtEl>
                                        <p:attrNameLst>
                                          <p:attrName>style.visibility</p:attrName>
                                        </p:attrNameLst>
                                      </p:cBhvr>
                                      <p:to>
                                        <p:strVal val="visible"/>
                                      </p:to>
                                    </p:set>
                                    <p:animEffect transition="in" filter="wipe(right)">
                                      <p:cBhvr>
                                        <p:cTn id="19" dur="500"/>
                                        <p:tgtEl>
                                          <p:spTgt spid="115"/>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9"/>
                                        </p:tgtEl>
                                        <p:attrNameLst>
                                          <p:attrName>style.visibility</p:attrName>
                                        </p:attrNameLst>
                                      </p:cBhvr>
                                      <p:to>
                                        <p:strVal val="visible"/>
                                      </p:to>
                                    </p:set>
                                    <p:animEffect transition="in" filter="wipe(left)">
                                      <p:cBhvr>
                                        <p:cTn id="23" dur="500"/>
                                        <p:tgtEl>
                                          <p:spTgt spid="89"/>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85"/>
                                        </p:tgtEl>
                                        <p:attrNameLst>
                                          <p:attrName>style.visibility</p:attrName>
                                        </p:attrNameLst>
                                      </p:cBhvr>
                                      <p:to>
                                        <p:strVal val="visible"/>
                                      </p:to>
                                    </p:set>
                                    <p:animEffect transition="in" filter="wipe(left)">
                                      <p:cBhvr>
                                        <p:cTn id="26" dur="500"/>
                                        <p:tgtEl>
                                          <p:spTgt spid="85"/>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81"/>
                                        </p:tgtEl>
                                        <p:attrNameLst>
                                          <p:attrName>style.visibility</p:attrName>
                                        </p:attrNameLst>
                                      </p:cBhvr>
                                      <p:to>
                                        <p:strVal val="visible"/>
                                      </p:to>
                                    </p:set>
                                    <p:animEffect transition="in" filter="wipe(down)">
                                      <p:cBhvr>
                                        <p:cTn id="29" dur="500"/>
                                        <p:tgtEl>
                                          <p:spTgt spid="8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3076"/>
                                        </p:tgtEl>
                                        <p:attrNameLst>
                                          <p:attrName>style.visibility</p:attrName>
                                        </p:attrNameLst>
                                      </p:cBhvr>
                                      <p:to>
                                        <p:strVal val="visible"/>
                                      </p:to>
                                    </p:set>
                                    <p:animEffect transition="in" filter="wipe(up)">
                                      <p:cBhvr>
                                        <p:cTn id="34" dur="500"/>
                                        <p:tgtEl>
                                          <p:spTgt spid="3076"/>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3079"/>
                                        </p:tgtEl>
                                        <p:attrNameLst>
                                          <p:attrName>style.visibility</p:attrName>
                                        </p:attrNameLst>
                                      </p:cBhvr>
                                      <p:to>
                                        <p:strVal val="visible"/>
                                      </p:to>
                                    </p:set>
                                    <p:animEffect transition="in" filter="fade">
                                      <p:cBhvr>
                                        <p:cTn id="38" dur="500"/>
                                        <p:tgtEl>
                                          <p:spTgt spid="3079"/>
                                        </p:tgtEl>
                                      </p:cBhvr>
                                    </p:animEffect>
                                  </p:childTnLst>
                                </p:cTn>
                              </p:par>
                            </p:childTnLst>
                          </p:cTn>
                        </p:par>
                        <p:par>
                          <p:cTn id="39" fill="hold">
                            <p:stCondLst>
                              <p:cond delay="1000"/>
                            </p:stCondLst>
                            <p:childTnLst>
                              <p:par>
                                <p:cTn id="40" presetID="22" presetClass="entr" presetSubtype="2" fill="hold" nodeType="afterEffect">
                                  <p:stCondLst>
                                    <p:cond delay="0"/>
                                  </p:stCondLst>
                                  <p:childTnLst>
                                    <p:set>
                                      <p:cBhvr>
                                        <p:cTn id="41" dur="1" fill="hold">
                                          <p:stCondLst>
                                            <p:cond delay="0"/>
                                          </p:stCondLst>
                                        </p:cTn>
                                        <p:tgtEl>
                                          <p:spTgt spid="122"/>
                                        </p:tgtEl>
                                        <p:attrNameLst>
                                          <p:attrName>style.visibility</p:attrName>
                                        </p:attrNameLst>
                                      </p:cBhvr>
                                      <p:to>
                                        <p:strVal val="visible"/>
                                      </p:to>
                                    </p:set>
                                    <p:animEffect transition="in" filter="wipe(right)">
                                      <p:cBhvr>
                                        <p:cTn id="42" dur="500"/>
                                        <p:tgtEl>
                                          <p:spTgt spid="122"/>
                                        </p:tgtEl>
                                      </p:cBhvr>
                                    </p:animEffect>
                                  </p:childTnLst>
                                </p:cTn>
                              </p:par>
                            </p:childTnLst>
                          </p:cTn>
                        </p:par>
                        <p:par>
                          <p:cTn id="43" fill="hold">
                            <p:stCondLst>
                              <p:cond delay="1500"/>
                            </p:stCondLst>
                            <p:childTnLst>
                              <p:par>
                                <p:cTn id="44" presetID="22" presetClass="entr" presetSubtype="8" fill="hold" grpId="0" nodeType="afterEffect">
                                  <p:stCondLst>
                                    <p:cond delay="0"/>
                                  </p:stCondLst>
                                  <p:childTnLst>
                                    <p:set>
                                      <p:cBhvr>
                                        <p:cTn id="45" dur="1" fill="hold">
                                          <p:stCondLst>
                                            <p:cond delay="0"/>
                                          </p:stCondLst>
                                        </p:cTn>
                                        <p:tgtEl>
                                          <p:spTgt spid="126"/>
                                        </p:tgtEl>
                                        <p:attrNameLst>
                                          <p:attrName>style.visibility</p:attrName>
                                        </p:attrNameLst>
                                      </p:cBhvr>
                                      <p:to>
                                        <p:strVal val="visible"/>
                                      </p:to>
                                    </p:set>
                                    <p:animEffect transition="in" filter="wipe(left)">
                                      <p:cBhvr>
                                        <p:cTn id="46" dur="500"/>
                                        <p:tgtEl>
                                          <p:spTgt spid="126"/>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25"/>
                                        </p:tgtEl>
                                        <p:attrNameLst>
                                          <p:attrName>style.visibility</p:attrName>
                                        </p:attrNameLst>
                                      </p:cBhvr>
                                      <p:to>
                                        <p:strVal val="visible"/>
                                      </p:to>
                                    </p:set>
                                    <p:animEffect transition="in" filter="wipe(left)">
                                      <p:cBhvr>
                                        <p:cTn id="49" dur="500"/>
                                        <p:tgtEl>
                                          <p:spTgt spid="125"/>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82"/>
                                        </p:tgtEl>
                                        <p:attrNameLst>
                                          <p:attrName>style.visibility</p:attrName>
                                        </p:attrNameLst>
                                      </p:cBhvr>
                                      <p:to>
                                        <p:strVal val="visible"/>
                                      </p:to>
                                    </p:set>
                                    <p:animEffect transition="in" filter="wipe(down)">
                                      <p:cBhvr>
                                        <p:cTn id="52" dur="500"/>
                                        <p:tgtEl>
                                          <p:spTgt spid="82"/>
                                        </p:tgtEl>
                                      </p:cBhvr>
                                    </p:animEffect>
                                  </p:childTnLst>
                                </p:cTn>
                              </p:par>
                              <p:par>
                                <p:cTn id="53" presetID="22" presetClass="entr" presetSubtype="8" fill="hold" grpId="0" nodeType="withEffect">
                                  <p:stCondLst>
                                    <p:cond delay="1000"/>
                                  </p:stCondLst>
                                  <p:childTnLst>
                                    <p:set>
                                      <p:cBhvr>
                                        <p:cTn id="54" dur="1" fill="hold">
                                          <p:stCondLst>
                                            <p:cond delay="0"/>
                                          </p:stCondLst>
                                        </p:cTn>
                                        <p:tgtEl>
                                          <p:spTgt spid="234"/>
                                        </p:tgtEl>
                                        <p:attrNameLst>
                                          <p:attrName>style.visibility</p:attrName>
                                        </p:attrNameLst>
                                      </p:cBhvr>
                                      <p:to>
                                        <p:strVal val="visible"/>
                                      </p:to>
                                    </p:set>
                                    <p:animEffect transition="in" filter="wipe(left)">
                                      <p:cBhvr>
                                        <p:cTn id="55" dur="500"/>
                                        <p:tgtEl>
                                          <p:spTgt spid="234"/>
                                        </p:tgtEl>
                                      </p:cBhvr>
                                    </p:animEffect>
                                  </p:childTnLst>
                                </p:cTn>
                              </p:par>
                            </p:childTnLst>
                          </p:cTn>
                        </p:par>
                        <p:par>
                          <p:cTn id="56" fill="hold">
                            <p:stCondLst>
                              <p:cond delay="3000"/>
                            </p:stCondLst>
                            <p:childTnLst>
                              <p:par>
                                <p:cTn id="57" presetID="2" presetClass="entr" presetSubtype="8" fill="hold" nodeType="afterEffect">
                                  <p:stCondLst>
                                    <p:cond delay="0"/>
                                  </p:stCondLst>
                                  <p:childTnLst>
                                    <p:set>
                                      <p:cBhvr>
                                        <p:cTn id="58" dur="1" fill="hold">
                                          <p:stCondLst>
                                            <p:cond delay="0"/>
                                          </p:stCondLst>
                                        </p:cTn>
                                        <p:tgtEl>
                                          <p:spTgt spid="247"/>
                                        </p:tgtEl>
                                        <p:attrNameLst>
                                          <p:attrName>style.visibility</p:attrName>
                                        </p:attrNameLst>
                                      </p:cBhvr>
                                      <p:to>
                                        <p:strVal val="visible"/>
                                      </p:to>
                                    </p:set>
                                    <p:anim calcmode="lin" valueType="num">
                                      <p:cBhvr additive="base">
                                        <p:cTn id="59" dur="500" fill="hold"/>
                                        <p:tgtEl>
                                          <p:spTgt spid="247"/>
                                        </p:tgtEl>
                                        <p:attrNameLst>
                                          <p:attrName>ppt_x</p:attrName>
                                        </p:attrNameLst>
                                      </p:cBhvr>
                                      <p:tavLst>
                                        <p:tav tm="0">
                                          <p:val>
                                            <p:strVal val="0-#ppt_w/2"/>
                                          </p:val>
                                        </p:tav>
                                        <p:tav tm="100000">
                                          <p:val>
                                            <p:strVal val="#ppt_x"/>
                                          </p:val>
                                        </p:tav>
                                      </p:tavLst>
                                    </p:anim>
                                    <p:anim calcmode="lin" valueType="num">
                                      <p:cBhvr additive="base">
                                        <p:cTn id="60" dur="500" fill="hold"/>
                                        <p:tgtEl>
                                          <p:spTgt spid="247"/>
                                        </p:tgtEl>
                                        <p:attrNameLst>
                                          <p:attrName>ppt_y</p:attrName>
                                        </p:attrNameLst>
                                      </p:cBhvr>
                                      <p:tavLst>
                                        <p:tav tm="0">
                                          <p:val>
                                            <p:strVal val="#ppt_y"/>
                                          </p:val>
                                        </p:tav>
                                        <p:tav tm="100000">
                                          <p:val>
                                            <p:strVal val="#ppt_y"/>
                                          </p:val>
                                        </p:tav>
                                      </p:tavLst>
                                    </p:anim>
                                  </p:childTnLst>
                                </p:cTn>
                              </p:par>
                            </p:childTnLst>
                          </p:cTn>
                        </p:par>
                        <p:par>
                          <p:cTn id="61" fill="hold">
                            <p:stCondLst>
                              <p:cond delay="3500"/>
                            </p:stCondLst>
                            <p:childTnLst>
                              <p:par>
                                <p:cTn id="62" presetID="10" presetClass="entr" presetSubtype="0" fill="hold" grpId="0" nodeType="afterEffect">
                                  <p:stCondLst>
                                    <p:cond delay="0"/>
                                  </p:stCondLst>
                                  <p:childTnLst>
                                    <p:set>
                                      <p:cBhvr>
                                        <p:cTn id="63" dur="1" fill="hold">
                                          <p:stCondLst>
                                            <p:cond delay="0"/>
                                          </p:stCondLst>
                                        </p:cTn>
                                        <p:tgtEl>
                                          <p:spTgt spid="251"/>
                                        </p:tgtEl>
                                        <p:attrNameLst>
                                          <p:attrName>style.visibility</p:attrName>
                                        </p:attrNameLst>
                                      </p:cBhvr>
                                      <p:to>
                                        <p:strVal val="visible"/>
                                      </p:to>
                                    </p:set>
                                    <p:animEffect transition="in" filter="fade">
                                      <p:cBhvr>
                                        <p:cTn id="64" dur="500"/>
                                        <p:tgtEl>
                                          <p:spTgt spid="251"/>
                                        </p:tgtEl>
                                      </p:cBhvr>
                                    </p:animEffect>
                                  </p:childTnLst>
                                </p:cTn>
                              </p:par>
                              <p:par>
                                <p:cTn id="65" presetID="10" presetClass="entr" presetSubtype="0" fill="hold" nodeType="withEffect">
                                  <p:stCondLst>
                                    <p:cond delay="0"/>
                                  </p:stCondLst>
                                  <p:childTnLst>
                                    <p:set>
                                      <p:cBhvr>
                                        <p:cTn id="66" dur="1" fill="hold">
                                          <p:stCondLst>
                                            <p:cond delay="0"/>
                                          </p:stCondLst>
                                        </p:cTn>
                                        <p:tgtEl>
                                          <p:spTgt spid="259"/>
                                        </p:tgtEl>
                                        <p:attrNameLst>
                                          <p:attrName>style.visibility</p:attrName>
                                        </p:attrNameLst>
                                      </p:cBhvr>
                                      <p:to>
                                        <p:strVal val="visible"/>
                                      </p:to>
                                    </p:set>
                                    <p:animEffect transition="in" filter="fade">
                                      <p:cBhvr>
                                        <p:cTn id="67" dur="500"/>
                                        <p:tgtEl>
                                          <p:spTgt spid="25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3077"/>
                                        </p:tgtEl>
                                        <p:attrNameLst>
                                          <p:attrName>style.visibility</p:attrName>
                                        </p:attrNameLst>
                                      </p:cBhvr>
                                      <p:to>
                                        <p:strVal val="visible"/>
                                      </p:to>
                                    </p:set>
                                    <p:animEffect transition="in" filter="wipe(up)">
                                      <p:cBhvr>
                                        <p:cTn id="72" dur="500"/>
                                        <p:tgtEl>
                                          <p:spTgt spid="3077"/>
                                        </p:tgtEl>
                                      </p:cBhvr>
                                    </p:animEffect>
                                  </p:childTnLst>
                                </p:cTn>
                              </p:par>
                            </p:childTnLst>
                          </p:cTn>
                        </p:par>
                        <p:par>
                          <p:cTn id="73" fill="hold">
                            <p:stCondLst>
                              <p:cond delay="500"/>
                            </p:stCondLst>
                            <p:childTnLst>
                              <p:par>
                                <p:cTn id="74" presetID="22" presetClass="entr" presetSubtype="2" fill="hold" nodeType="afterEffect">
                                  <p:stCondLst>
                                    <p:cond delay="0"/>
                                  </p:stCondLst>
                                  <p:childTnLst>
                                    <p:set>
                                      <p:cBhvr>
                                        <p:cTn id="75" dur="1" fill="hold">
                                          <p:stCondLst>
                                            <p:cond delay="0"/>
                                          </p:stCondLst>
                                        </p:cTn>
                                        <p:tgtEl>
                                          <p:spTgt spid="3080"/>
                                        </p:tgtEl>
                                        <p:attrNameLst>
                                          <p:attrName>style.visibility</p:attrName>
                                        </p:attrNameLst>
                                      </p:cBhvr>
                                      <p:to>
                                        <p:strVal val="visible"/>
                                      </p:to>
                                    </p:set>
                                    <p:animEffect transition="in" filter="wipe(right)">
                                      <p:cBhvr>
                                        <p:cTn id="76" dur="500"/>
                                        <p:tgtEl>
                                          <p:spTgt spid="3080"/>
                                        </p:tgtEl>
                                      </p:cBhvr>
                                    </p:animEffect>
                                  </p:childTnLst>
                                </p:cTn>
                              </p:par>
                            </p:childTnLst>
                          </p:cTn>
                        </p:par>
                        <p:par>
                          <p:cTn id="77" fill="hold">
                            <p:stCondLst>
                              <p:cond delay="1000"/>
                            </p:stCondLst>
                            <p:childTnLst>
                              <p:par>
                                <p:cTn id="78" presetID="22" presetClass="entr" presetSubtype="1" fill="hold" nodeType="afterEffect">
                                  <p:stCondLst>
                                    <p:cond delay="0"/>
                                  </p:stCondLst>
                                  <p:childTnLst>
                                    <p:set>
                                      <p:cBhvr>
                                        <p:cTn id="79" dur="1" fill="hold">
                                          <p:stCondLst>
                                            <p:cond delay="0"/>
                                          </p:stCondLst>
                                        </p:cTn>
                                        <p:tgtEl>
                                          <p:spTgt spid="3096"/>
                                        </p:tgtEl>
                                        <p:attrNameLst>
                                          <p:attrName>style.visibility</p:attrName>
                                        </p:attrNameLst>
                                      </p:cBhvr>
                                      <p:to>
                                        <p:strVal val="visible"/>
                                      </p:to>
                                    </p:set>
                                    <p:animEffect transition="in" filter="wipe(up)">
                                      <p:cBhvr>
                                        <p:cTn id="80" dur="500"/>
                                        <p:tgtEl>
                                          <p:spTgt spid="3096"/>
                                        </p:tgtEl>
                                      </p:cBhvr>
                                    </p:animEffect>
                                  </p:childTnLst>
                                </p:cTn>
                              </p:par>
                            </p:childTnLst>
                          </p:cTn>
                        </p:par>
                        <p:par>
                          <p:cTn id="81" fill="hold">
                            <p:stCondLst>
                              <p:cond delay="1500"/>
                            </p:stCondLst>
                            <p:childTnLst>
                              <p:par>
                                <p:cTn id="82" presetID="10" presetClass="entr" presetSubtype="0" fill="hold" grpId="0" nodeType="afterEffect">
                                  <p:stCondLst>
                                    <p:cond delay="0"/>
                                  </p:stCondLst>
                                  <p:childTnLst>
                                    <p:set>
                                      <p:cBhvr>
                                        <p:cTn id="83" dur="1" fill="hold">
                                          <p:stCondLst>
                                            <p:cond delay="0"/>
                                          </p:stCondLst>
                                        </p:cTn>
                                        <p:tgtEl>
                                          <p:spTgt spid="146"/>
                                        </p:tgtEl>
                                        <p:attrNameLst>
                                          <p:attrName>style.visibility</p:attrName>
                                        </p:attrNameLst>
                                      </p:cBhvr>
                                      <p:to>
                                        <p:strVal val="visible"/>
                                      </p:to>
                                    </p:set>
                                    <p:animEffect transition="in" filter="fade">
                                      <p:cBhvr>
                                        <p:cTn id="84" dur="500"/>
                                        <p:tgtEl>
                                          <p:spTgt spid="146"/>
                                        </p:tgtEl>
                                      </p:cBhvr>
                                    </p:animEffect>
                                  </p:childTnLst>
                                </p:cTn>
                              </p:par>
                            </p:childTnLst>
                          </p:cTn>
                        </p:par>
                        <p:par>
                          <p:cTn id="85" fill="hold">
                            <p:stCondLst>
                              <p:cond delay="2000"/>
                            </p:stCondLst>
                            <p:childTnLst>
                              <p:par>
                                <p:cTn id="86" presetID="22" presetClass="entr" presetSubtype="8" fill="hold" grpId="0" nodeType="afterEffect">
                                  <p:stCondLst>
                                    <p:cond delay="0"/>
                                  </p:stCondLst>
                                  <p:childTnLst>
                                    <p:set>
                                      <p:cBhvr>
                                        <p:cTn id="87" dur="1" fill="hold">
                                          <p:stCondLst>
                                            <p:cond delay="0"/>
                                          </p:stCondLst>
                                        </p:cTn>
                                        <p:tgtEl>
                                          <p:spTgt spid="145"/>
                                        </p:tgtEl>
                                        <p:attrNameLst>
                                          <p:attrName>style.visibility</p:attrName>
                                        </p:attrNameLst>
                                      </p:cBhvr>
                                      <p:to>
                                        <p:strVal val="visible"/>
                                      </p:to>
                                    </p:set>
                                    <p:animEffect transition="in" filter="wipe(left)">
                                      <p:cBhvr>
                                        <p:cTn id="88" dur="500"/>
                                        <p:tgtEl>
                                          <p:spTgt spid="145"/>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144"/>
                                        </p:tgtEl>
                                        <p:attrNameLst>
                                          <p:attrName>style.visibility</p:attrName>
                                        </p:attrNameLst>
                                      </p:cBhvr>
                                      <p:to>
                                        <p:strVal val="visible"/>
                                      </p:to>
                                    </p:set>
                                    <p:animEffect transition="in" filter="wipe(left)">
                                      <p:cBhvr>
                                        <p:cTn id="91" dur="500"/>
                                        <p:tgtEl>
                                          <p:spTgt spid="144"/>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83"/>
                                        </p:tgtEl>
                                        <p:attrNameLst>
                                          <p:attrName>style.visibility</p:attrName>
                                        </p:attrNameLst>
                                      </p:cBhvr>
                                      <p:to>
                                        <p:strVal val="visible"/>
                                      </p:to>
                                    </p:set>
                                    <p:animEffect transition="in" filter="wipe(down)">
                                      <p:cBhvr>
                                        <p:cTn id="94" dur="500"/>
                                        <p:tgtEl>
                                          <p:spTgt spid="83"/>
                                        </p:tgtEl>
                                      </p:cBhvr>
                                    </p:animEffect>
                                  </p:childTnLst>
                                </p:cTn>
                              </p:par>
                            </p:childTnLst>
                          </p:cTn>
                        </p:par>
                      </p:childTnLst>
                    </p:cTn>
                  </p:par>
                  <p:par>
                    <p:cTn id="95" fill="hold">
                      <p:stCondLst>
                        <p:cond delay="indefinite"/>
                      </p:stCondLst>
                      <p:childTnLst>
                        <p:par>
                          <p:cTn id="96" fill="hold">
                            <p:stCondLst>
                              <p:cond delay="0"/>
                            </p:stCondLst>
                            <p:childTnLst>
                              <p:par>
                                <p:cTn id="97" presetID="31" presetClass="exit" presetSubtype="0" fill="hold" nodeType="clickEffect">
                                  <p:stCondLst>
                                    <p:cond delay="0"/>
                                  </p:stCondLst>
                                  <p:childTnLst>
                                    <p:anim calcmode="lin" valueType="num">
                                      <p:cBhvr>
                                        <p:cTn id="98" dur="1000"/>
                                        <p:tgtEl>
                                          <p:spTgt spid="3079"/>
                                        </p:tgtEl>
                                        <p:attrNameLst>
                                          <p:attrName>ppt_w</p:attrName>
                                        </p:attrNameLst>
                                      </p:cBhvr>
                                      <p:tavLst>
                                        <p:tav tm="0">
                                          <p:val>
                                            <p:strVal val="ppt_w"/>
                                          </p:val>
                                        </p:tav>
                                        <p:tav tm="100000">
                                          <p:val>
                                            <p:fltVal val="0"/>
                                          </p:val>
                                        </p:tav>
                                      </p:tavLst>
                                    </p:anim>
                                    <p:anim calcmode="lin" valueType="num">
                                      <p:cBhvr>
                                        <p:cTn id="99" dur="1000"/>
                                        <p:tgtEl>
                                          <p:spTgt spid="3079"/>
                                        </p:tgtEl>
                                        <p:attrNameLst>
                                          <p:attrName>ppt_h</p:attrName>
                                        </p:attrNameLst>
                                      </p:cBhvr>
                                      <p:tavLst>
                                        <p:tav tm="0">
                                          <p:val>
                                            <p:strVal val="ppt_h"/>
                                          </p:val>
                                        </p:tav>
                                        <p:tav tm="100000">
                                          <p:val>
                                            <p:fltVal val="0"/>
                                          </p:val>
                                        </p:tav>
                                      </p:tavLst>
                                    </p:anim>
                                    <p:anim calcmode="lin" valueType="num">
                                      <p:cBhvr>
                                        <p:cTn id="100" dur="1000"/>
                                        <p:tgtEl>
                                          <p:spTgt spid="3079"/>
                                        </p:tgtEl>
                                        <p:attrNameLst>
                                          <p:attrName>style.rotation</p:attrName>
                                        </p:attrNameLst>
                                      </p:cBhvr>
                                      <p:tavLst>
                                        <p:tav tm="0">
                                          <p:val>
                                            <p:fltVal val="0"/>
                                          </p:val>
                                        </p:tav>
                                        <p:tav tm="100000">
                                          <p:val>
                                            <p:fltVal val="90"/>
                                          </p:val>
                                        </p:tav>
                                      </p:tavLst>
                                    </p:anim>
                                    <p:animEffect transition="out" filter="fade">
                                      <p:cBhvr>
                                        <p:cTn id="101" dur="1000"/>
                                        <p:tgtEl>
                                          <p:spTgt spid="3079"/>
                                        </p:tgtEl>
                                      </p:cBhvr>
                                    </p:animEffect>
                                    <p:set>
                                      <p:cBhvr>
                                        <p:cTn id="102" dur="1" fill="hold">
                                          <p:stCondLst>
                                            <p:cond delay="999"/>
                                          </p:stCondLst>
                                        </p:cTn>
                                        <p:tgtEl>
                                          <p:spTgt spid="3079"/>
                                        </p:tgtEl>
                                        <p:attrNameLst>
                                          <p:attrName>style.visibility</p:attrName>
                                        </p:attrNameLst>
                                      </p:cBhvr>
                                      <p:to>
                                        <p:strVal val="hidden"/>
                                      </p:to>
                                    </p:set>
                                  </p:childTnLst>
                                </p:cTn>
                              </p:par>
                              <p:par>
                                <p:cTn id="103" presetID="31" presetClass="exit" presetSubtype="0" fill="hold" nodeType="withEffect">
                                  <p:stCondLst>
                                    <p:cond delay="0"/>
                                  </p:stCondLst>
                                  <p:childTnLst>
                                    <p:anim calcmode="lin" valueType="num">
                                      <p:cBhvr>
                                        <p:cTn id="104" dur="1000"/>
                                        <p:tgtEl>
                                          <p:spTgt spid="122"/>
                                        </p:tgtEl>
                                        <p:attrNameLst>
                                          <p:attrName>ppt_w</p:attrName>
                                        </p:attrNameLst>
                                      </p:cBhvr>
                                      <p:tavLst>
                                        <p:tav tm="0">
                                          <p:val>
                                            <p:strVal val="ppt_w"/>
                                          </p:val>
                                        </p:tav>
                                        <p:tav tm="100000">
                                          <p:val>
                                            <p:fltVal val="0"/>
                                          </p:val>
                                        </p:tav>
                                      </p:tavLst>
                                    </p:anim>
                                    <p:anim calcmode="lin" valueType="num">
                                      <p:cBhvr>
                                        <p:cTn id="105" dur="1000"/>
                                        <p:tgtEl>
                                          <p:spTgt spid="122"/>
                                        </p:tgtEl>
                                        <p:attrNameLst>
                                          <p:attrName>ppt_h</p:attrName>
                                        </p:attrNameLst>
                                      </p:cBhvr>
                                      <p:tavLst>
                                        <p:tav tm="0">
                                          <p:val>
                                            <p:strVal val="ppt_h"/>
                                          </p:val>
                                        </p:tav>
                                        <p:tav tm="100000">
                                          <p:val>
                                            <p:fltVal val="0"/>
                                          </p:val>
                                        </p:tav>
                                      </p:tavLst>
                                    </p:anim>
                                    <p:anim calcmode="lin" valueType="num">
                                      <p:cBhvr>
                                        <p:cTn id="106" dur="1000"/>
                                        <p:tgtEl>
                                          <p:spTgt spid="122"/>
                                        </p:tgtEl>
                                        <p:attrNameLst>
                                          <p:attrName>style.rotation</p:attrName>
                                        </p:attrNameLst>
                                      </p:cBhvr>
                                      <p:tavLst>
                                        <p:tav tm="0">
                                          <p:val>
                                            <p:fltVal val="0"/>
                                          </p:val>
                                        </p:tav>
                                        <p:tav tm="100000">
                                          <p:val>
                                            <p:fltVal val="90"/>
                                          </p:val>
                                        </p:tav>
                                      </p:tavLst>
                                    </p:anim>
                                    <p:animEffect transition="out" filter="fade">
                                      <p:cBhvr>
                                        <p:cTn id="107" dur="1000"/>
                                        <p:tgtEl>
                                          <p:spTgt spid="122"/>
                                        </p:tgtEl>
                                      </p:cBhvr>
                                    </p:animEffect>
                                    <p:set>
                                      <p:cBhvr>
                                        <p:cTn id="108" dur="1" fill="hold">
                                          <p:stCondLst>
                                            <p:cond delay="999"/>
                                          </p:stCondLst>
                                        </p:cTn>
                                        <p:tgtEl>
                                          <p:spTgt spid="122"/>
                                        </p:tgtEl>
                                        <p:attrNameLst>
                                          <p:attrName>style.visibility</p:attrName>
                                        </p:attrNameLst>
                                      </p:cBhvr>
                                      <p:to>
                                        <p:strVal val="hidden"/>
                                      </p:to>
                                    </p:set>
                                  </p:childTnLst>
                                </p:cTn>
                              </p:par>
                              <p:par>
                                <p:cTn id="109" presetID="31" presetClass="exit" presetSubtype="0" fill="hold" grpId="1" nodeType="withEffect">
                                  <p:stCondLst>
                                    <p:cond delay="0"/>
                                  </p:stCondLst>
                                  <p:childTnLst>
                                    <p:anim calcmode="lin" valueType="num">
                                      <p:cBhvr>
                                        <p:cTn id="110" dur="1000"/>
                                        <p:tgtEl>
                                          <p:spTgt spid="126"/>
                                        </p:tgtEl>
                                        <p:attrNameLst>
                                          <p:attrName>ppt_w</p:attrName>
                                        </p:attrNameLst>
                                      </p:cBhvr>
                                      <p:tavLst>
                                        <p:tav tm="0">
                                          <p:val>
                                            <p:strVal val="ppt_w"/>
                                          </p:val>
                                        </p:tav>
                                        <p:tav tm="100000">
                                          <p:val>
                                            <p:fltVal val="0"/>
                                          </p:val>
                                        </p:tav>
                                      </p:tavLst>
                                    </p:anim>
                                    <p:anim calcmode="lin" valueType="num">
                                      <p:cBhvr>
                                        <p:cTn id="111" dur="1000"/>
                                        <p:tgtEl>
                                          <p:spTgt spid="126"/>
                                        </p:tgtEl>
                                        <p:attrNameLst>
                                          <p:attrName>ppt_h</p:attrName>
                                        </p:attrNameLst>
                                      </p:cBhvr>
                                      <p:tavLst>
                                        <p:tav tm="0">
                                          <p:val>
                                            <p:strVal val="ppt_h"/>
                                          </p:val>
                                        </p:tav>
                                        <p:tav tm="100000">
                                          <p:val>
                                            <p:fltVal val="0"/>
                                          </p:val>
                                        </p:tav>
                                      </p:tavLst>
                                    </p:anim>
                                    <p:anim calcmode="lin" valueType="num">
                                      <p:cBhvr>
                                        <p:cTn id="112" dur="1000"/>
                                        <p:tgtEl>
                                          <p:spTgt spid="126"/>
                                        </p:tgtEl>
                                        <p:attrNameLst>
                                          <p:attrName>style.rotation</p:attrName>
                                        </p:attrNameLst>
                                      </p:cBhvr>
                                      <p:tavLst>
                                        <p:tav tm="0">
                                          <p:val>
                                            <p:fltVal val="0"/>
                                          </p:val>
                                        </p:tav>
                                        <p:tav tm="100000">
                                          <p:val>
                                            <p:fltVal val="90"/>
                                          </p:val>
                                        </p:tav>
                                      </p:tavLst>
                                    </p:anim>
                                    <p:animEffect transition="out" filter="fade">
                                      <p:cBhvr>
                                        <p:cTn id="113" dur="1000"/>
                                        <p:tgtEl>
                                          <p:spTgt spid="126"/>
                                        </p:tgtEl>
                                      </p:cBhvr>
                                    </p:animEffect>
                                    <p:set>
                                      <p:cBhvr>
                                        <p:cTn id="114" dur="1" fill="hold">
                                          <p:stCondLst>
                                            <p:cond delay="999"/>
                                          </p:stCondLst>
                                        </p:cTn>
                                        <p:tgtEl>
                                          <p:spTgt spid="126"/>
                                        </p:tgtEl>
                                        <p:attrNameLst>
                                          <p:attrName>style.visibility</p:attrName>
                                        </p:attrNameLst>
                                      </p:cBhvr>
                                      <p:to>
                                        <p:strVal val="hidden"/>
                                      </p:to>
                                    </p:set>
                                  </p:childTnLst>
                                </p:cTn>
                              </p:par>
                              <p:par>
                                <p:cTn id="115" presetID="31" presetClass="exit" presetSubtype="0" fill="hold" grpId="1" nodeType="withEffect">
                                  <p:stCondLst>
                                    <p:cond delay="0"/>
                                  </p:stCondLst>
                                  <p:childTnLst>
                                    <p:anim calcmode="lin" valueType="num">
                                      <p:cBhvr>
                                        <p:cTn id="116" dur="1000"/>
                                        <p:tgtEl>
                                          <p:spTgt spid="125"/>
                                        </p:tgtEl>
                                        <p:attrNameLst>
                                          <p:attrName>ppt_w</p:attrName>
                                        </p:attrNameLst>
                                      </p:cBhvr>
                                      <p:tavLst>
                                        <p:tav tm="0">
                                          <p:val>
                                            <p:strVal val="ppt_w"/>
                                          </p:val>
                                        </p:tav>
                                        <p:tav tm="100000">
                                          <p:val>
                                            <p:fltVal val="0"/>
                                          </p:val>
                                        </p:tav>
                                      </p:tavLst>
                                    </p:anim>
                                    <p:anim calcmode="lin" valueType="num">
                                      <p:cBhvr>
                                        <p:cTn id="117" dur="1000"/>
                                        <p:tgtEl>
                                          <p:spTgt spid="125"/>
                                        </p:tgtEl>
                                        <p:attrNameLst>
                                          <p:attrName>ppt_h</p:attrName>
                                        </p:attrNameLst>
                                      </p:cBhvr>
                                      <p:tavLst>
                                        <p:tav tm="0">
                                          <p:val>
                                            <p:strVal val="ppt_h"/>
                                          </p:val>
                                        </p:tav>
                                        <p:tav tm="100000">
                                          <p:val>
                                            <p:fltVal val="0"/>
                                          </p:val>
                                        </p:tav>
                                      </p:tavLst>
                                    </p:anim>
                                    <p:anim calcmode="lin" valueType="num">
                                      <p:cBhvr>
                                        <p:cTn id="118" dur="1000"/>
                                        <p:tgtEl>
                                          <p:spTgt spid="125"/>
                                        </p:tgtEl>
                                        <p:attrNameLst>
                                          <p:attrName>style.rotation</p:attrName>
                                        </p:attrNameLst>
                                      </p:cBhvr>
                                      <p:tavLst>
                                        <p:tav tm="0">
                                          <p:val>
                                            <p:fltVal val="0"/>
                                          </p:val>
                                        </p:tav>
                                        <p:tav tm="100000">
                                          <p:val>
                                            <p:fltVal val="90"/>
                                          </p:val>
                                        </p:tav>
                                      </p:tavLst>
                                    </p:anim>
                                    <p:animEffect transition="out" filter="fade">
                                      <p:cBhvr>
                                        <p:cTn id="119" dur="1000"/>
                                        <p:tgtEl>
                                          <p:spTgt spid="125"/>
                                        </p:tgtEl>
                                      </p:cBhvr>
                                    </p:animEffect>
                                    <p:set>
                                      <p:cBhvr>
                                        <p:cTn id="120" dur="1" fill="hold">
                                          <p:stCondLst>
                                            <p:cond delay="999"/>
                                          </p:stCondLst>
                                        </p:cTn>
                                        <p:tgtEl>
                                          <p:spTgt spid="125"/>
                                        </p:tgtEl>
                                        <p:attrNameLst>
                                          <p:attrName>style.visibility</p:attrName>
                                        </p:attrNameLst>
                                      </p:cBhvr>
                                      <p:to>
                                        <p:strVal val="hidden"/>
                                      </p:to>
                                    </p:set>
                                  </p:childTnLst>
                                </p:cTn>
                              </p:par>
                              <p:par>
                                <p:cTn id="121" presetID="31" presetClass="exit" presetSubtype="0" fill="hold" grpId="1" nodeType="withEffect">
                                  <p:stCondLst>
                                    <p:cond delay="0"/>
                                  </p:stCondLst>
                                  <p:childTnLst>
                                    <p:anim calcmode="lin" valueType="num">
                                      <p:cBhvr>
                                        <p:cTn id="122" dur="1000"/>
                                        <p:tgtEl>
                                          <p:spTgt spid="234"/>
                                        </p:tgtEl>
                                        <p:attrNameLst>
                                          <p:attrName>ppt_w</p:attrName>
                                        </p:attrNameLst>
                                      </p:cBhvr>
                                      <p:tavLst>
                                        <p:tav tm="0">
                                          <p:val>
                                            <p:strVal val="ppt_w"/>
                                          </p:val>
                                        </p:tav>
                                        <p:tav tm="100000">
                                          <p:val>
                                            <p:fltVal val="0"/>
                                          </p:val>
                                        </p:tav>
                                      </p:tavLst>
                                    </p:anim>
                                    <p:anim calcmode="lin" valueType="num">
                                      <p:cBhvr>
                                        <p:cTn id="123" dur="1000"/>
                                        <p:tgtEl>
                                          <p:spTgt spid="234"/>
                                        </p:tgtEl>
                                        <p:attrNameLst>
                                          <p:attrName>ppt_h</p:attrName>
                                        </p:attrNameLst>
                                      </p:cBhvr>
                                      <p:tavLst>
                                        <p:tav tm="0">
                                          <p:val>
                                            <p:strVal val="ppt_h"/>
                                          </p:val>
                                        </p:tav>
                                        <p:tav tm="100000">
                                          <p:val>
                                            <p:fltVal val="0"/>
                                          </p:val>
                                        </p:tav>
                                      </p:tavLst>
                                    </p:anim>
                                    <p:anim calcmode="lin" valueType="num">
                                      <p:cBhvr>
                                        <p:cTn id="124" dur="1000"/>
                                        <p:tgtEl>
                                          <p:spTgt spid="234"/>
                                        </p:tgtEl>
                                        <p:attrNameLst>
                                          <p:attrName>style.rotation</p:attrName>
                                        </p:attrNameLst>
                                      </p:cBhvr>
                                      <p:tavLst>
                                        <p:tav tm="0">
                                          <p:val>
                                            <p:fltVal val="0"/>
                                          </p:val>
                                        </p:tav>
                                        <p:tav tm="100000">
                                          <p:val>
                                            <p:fltVal val="90"/>
                                          </p:val>
                                        </p:tav>
                                      </p:tavLst>
                                    </p:anim>
                                    <p:animEffect transition="out" filter="fade">
                                      <p:cBhvr>
                                        <p:cTn id="125" dur="1000"/>
                                        <p:tgtEl>
                                          <p:spTgt spid="234"/>
                                        </p:tgtEl>
                                      </p:cBhvr>
                                    </p:animEffect>
                                    <p:set>
                                      <p:cBhvr>
                                        <p:cTn id="126" dur="1" fill="hold">
                                          <p:stCondLst>
                                            <p:cond delay="999"/>
                                          </p:stCondLst>
                                        </p:cTn>
                                        <p:tgtEl>
                                          <p:spTgt spid="234"/>
                                        </p:tgtEl>
                                        <p:attrNameLst>
                                          <p:attrName>style.visibility</p:attrName>
                                        </p:attrNameLst>
                                      </p:cBhvr>
                                      <p:to>
                                        <p:strVal val="hidden"/>
                                      </p:to>
                                    </p:set>
                                  </p:childTnLst>
                                </p:cTn>
                              </p:par>
                              <p:par>
                                <p:cTn id="127" presetID="31" presetClass="exit" presetSubtype="0" fill="hold" grpId="1" nodeType="withEffect">
                                  <p:stCondLst>
                                    <p:cond delay="0"/>
                                  </p:stCondLst>
                                  <p:childTnLst>
                                    <p:anim calcmode="lin" valueType="num">
                                      <p:cBhvr>
                                        <p:cTn id="128" dur="1000"/>
                                        <p:tgtEl>
                                          <p:spTgt spid="82"/>
                                        </p:tgtEl>
                                        <p:attrNameLst>
                                          <p:attrName>ppt_w</p:attrName>
                                        </p:attrNameLst>
                                      </p:cBhvr>
                                      <p:tavLst>
                                        <p:tav tm="0">
                                          <p:val>
                                            <p:strVal val="ppt_w"/>
                                          </p:val>
                                        </p:tav>
                                        <p:tav tm="100000">
                                          <p:val>
                                            <p:fltVal val="0"/>
                                          </p:val>
                                        </p:tav>
                                      </p:tavLst>
                                    </p:anim>
                                    <p:anim calcmode="lin" valueType="num">
                                      <p:cBhvr>
                                        <p:cTn id="129" dur="1000"/>
                                        <p:tgtEl>
                                          <p:spTgt spid="82"/>
                                        </p:tgtEl>
                                        <p:attrNameLst>
                                          <p:attrName>ppt_h</p:attrName>
                                        </p:attrNameLst>
                                      </p:cBhvr>
                                      <p:tavLst>
                                        <p:tav tm="0">
                                          <p:val>
                                            <p:strVal val="ppt_h"/>
                                          </p:val>
                                        </p:tav>
                                        <p:tav tm="100000">
                                          <p:val>
                                            <p:fltVal val="0"/>
                                          </p:val>
                                        </p:tav>
                                      </p:tavLst>
                                    </p:anim>
                                    <p:anim calcmode="lin" valueType="num">
                                      <p:cBhvr>
                                        <p:cTn id="130" dur="1000"/>
                                        <p:tgtEl>
                                          <p:spTgt spid="82"/>
                                        </p:tgtEl>
                                        <p:attrNameLst>
                                          <p:attrName>style.rotation</p:attrName>
                                        </p:attrNameLst>
                                      </p:cBhvr>
                                      <p:tavLst>
                                        <p:tav tm="0">
                                          <p:val>
                                            <p:fltVal val="0"/>
                                          </p:val>
                                        </p:tav>
                                        <p:tav tm="100000">
                                          <p:val>
                                            <p:fltVal val="90"/>
                                          </p:val>
                                        </p:tav>
                                      </p:tavLst>
                                    </p:anim>
                                    <p:animEffect transition="out" filter="fade">
                                      <p:cBhvr>
                                        <p:cTn id="131" dur="1000"/>
                                        <p:tgtEl>
                                          <p:spTgt spid="82"/>
                                        </p:tgtEl>
                                      </p:cBhvr>
                                    </p:animEffect>
                                    <p:set>
                                      <p:cBhvr>
                                        <p:cTn id="132" dur="1" fill="hold">
                                          <p:stCondLst>
                                            <p:cond delay="999"/>
                                          </p:stCondLst>
                                        </p:cTn>
                                        <p:tgtEl>
                                          <p:spTgt spid="82"/>
                                        </p:tgtEl>
                                        <p:attrNameLst>
                                          <p:attrName>style.visibility</p:attrName>
                                        </p:attrNameLst>
                                      </p:cBhvr>
                                      <p:to>
                                        <p:strVal val="hidden"/>
                                      </p:to>
                                    </p:set>
                                  </p:childTnLst>
                                </p:cTn>
                              </p:par>
                            </p:childTnLst>
                          </p:cTn>
                        </p:par>
                        <p:par>
                          <p:cTn id="133" fill="hold">
                            <p:stCondLst>
                              <p:cond delay="1000"/>
                            </p:stCondLst>
                            <p:childTnLst>
                              <p:par>
                                <p:cTn id="134" presetID="53" presetClass="entr" presetSubtype="16" fill="hold" grpId="0" nodeType="afterEffect">
                                  <p:stCondLst>
                                    <p:cond delay="0"/>
                                  </p:stCondLst>
                                  <p:childTnLst>
                                    <p:set>
                                      <p:cBhvr>
                                        <p:cTn id="135" dur="1" fill="hold">
                                          <p:stCondLst>
                                            <p:cond delay="0"/>
                                          </p:stCondLst>
                                        </p:cTn>
                                        <p:tgtEl>
                                          <p:spTgt spid="8"/>
                                        </p:tgtEl>
                                        <p:attrNameLst>
                                          <p:attrName>style.visibility</p:attrName>
                                        </p:attrNameLst>
                                      </p:cBhvr>
                                      <p:to>
                                        <p:strVal val="visible"/>
                                      </p:to>
                                    </p:set>
                                    <p:anim calcmode="lin" valueType="num">
                                      <p:cBhvr>
                                        <p:cTn id="136" dur="500" fill="hold"/>
                                        <p:tgtEl>
                                          <p:spTgt spid="8"/>
                                        </p:tgtEl>
                                        <p:attrNameLst>
                                          <p:attrName>ppt_w</p:attrName>
                                        </p:attrNameLst>
                                      </p:cBhvr>
                                      <p:tavLst>
                                        <p:tav tm="0">
                                          <p:val>
                                            <p:fltVal val="0"/>
                                          </p:val>
                                        </p:tav>
                                        <p:tav tm="100000">
                                          <p:val>
                                            <p:strVal val="#ppt_w"/>
                                          </p:val>
                                        </p:tav>
                                      </p:tavLst>
                                    </p:anim>
                                    <p:anim calcmode="lin" valueType="num">
                                      <p:cBhvr>
                                        <p:cTn id="137" dur="500" fill="hold"/>
                                        <p:tgtEl>
                                          <p:spTgt spid="8"/>
                                        </p:tgtEl>
                                        <p:attrNameLst>
                                          <p:attrName>ppt_h</p:attrName>
                                        </p:attrNameLst>
                                      </p:cBhvr>
                                      <p:tavLst>
                                        <p:tav tm="0">
                                          <p:val>
                                            <p:fltVal val="0"/>
                                          </p:val>
                                        </p:tav>
                                        <p:tav tm="100000">
                                          <p:val>
                                            <p:strVal val="#ppt_h"/>
                                          </p:val>
                                        </p:tav>
                                      </p:tavLst>
                                    </p:anim>
                                    <p:animEffect transition="in" filter="fade">
                                      <p:cBhvr>
                                        <p:cTn id="138" dur="500"/>
                                        <p:tgtEl>
                                          <p:spTgt spid="8"/>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1" fill="hold" nodeType="clickEffect">
                                  <p:stCondLst>
                                    <p:cond delay="0"/>
                                  </p:stCondLst>
                                  <p:childTnLst>
                                    <p:set>
                                      <p:cBhvr>
                                        <p:cTn id="142" dur="1" fill="hold">
                                          <p:stCondLst>
                                            <p:cond delay="0"/>
                                          </p:stCondLst>
                                        </p:cTn>
                                        <p:tgtEl>
                                          <p:spTgt spid="236"/>
                                        </p:tgtEl>
                                        <p:attrNameLst>
                                          <p:attrName>style.visibility</p:attrName>
                                        </p:attrNameLst>
                                      </p:cBhvr>
                                      <p:to>
                                        <p:strVal val="visible"/>
                                      </p:to>
                                    </p:set>
                                    <p:animEffect transition="in" filter="wipe(up)">
                                      <p:cBhvr>
                                        <p:cTn id="143" dur="500"/>
                                        <p:tgtEl>
                                          <p:spTgt spid="236"/>
                                        </p:tgtEl>
                                      </p:cBhvr>
                                    </p:animEffect>
                                  </p:childTnLst>
                                </p:cTn>
                              </p:par>
                            </p:childTnLst>
                          </p:cTn>
                        </p:par>
                        <p:par>
                          <p:cTn id="144" fill="hold">
                            <p:stCondLst>
                              <p:cond delay="500"/>
                            </p:stCondLst>
                            <p:childTnLst>
                              <p:par>
                                <p:cTn id="145" presetID="10" presetClass="entr" presetSubtype="0" fill="hold" nodeType="afterEffect">
                                  <p:stCondLst>
                                    <p:cond delay="0"/>
                                  </p:stCondLst>
                                  <p:childTnLst>
                                    <p:set>
                                      <p:cBhvr>
                                        <p:cTn id="146" dur="1" fill="hold">
                                          <p:stCondLst>
                                            <p:cond delay="0"/>
                                          </p:stCondLst>
                                        </p:cTn>
                                        <p:tgtEl>
                                          <p:spTgt spid="3081"/>
                                        </p:tgtEl>
                                        <p:attrNameLst>
                                          <p:attrName>style.visibility</p:attrName>
                                        </p:attrNameLst>
                                      </p:cBhvr>
                                      <p:to>
                                        <p:strVal val="visible"/>
                                      </p:to>
                                    </p:set>
                                    <p:animEffect transition="in" filter="fade">
                                      <p:cBhvr>
                                        <p:cTn id="147" dur="500"/>
                                        <p:tgtEl>
                                          <p:spTgt spid="3081"/>
                                        </p:tgtEl>
                                      </p:cBhvr>
                                    </p:animEffect>
                                  </p:childTnLst>
                                </p:cTn>
                              </p:par>
                            </p:childTnLst>
                          </p:cTn>
                        </p:par>
                        <p:par>
                          <p:cTn id="148" fill="hold">
                            <p:stCondLst>
                              <p:cond delay="1000"/>
                            </p:stCondLst>
                            <p:childTnLst>
                              <p:par>
                                <p:cTn id="149" presetID="22" presetClass="entr" presetSubtype="2" fill="hold" nodeType="afterEffect">
                                  <p:stCondLst>
                                    <p:cond delay="0"/>
                                  </p:stCondLst>
                                  <p:childTnLst>
                                    <p:set>
                                      <p:cBhvr>
                                        <p:cTn id="150" dur="1" fill="hold">
                                          <p:stCondLst>
                                            <p:cond delay="0"/>
                                          </p:stCondLst>
                                        </p:cTn>
                                        <p:tgtEl>
                                          <p:spTgt spid="3082"/>
                                        </p:tgtEl>
                                        <p:attrNameLst>
                                          <p:attrName>style.visibility</p:attrName>
                                        </p:attrNameLst>
                                      </p:cBhvr>
                                      <p:to>
                                        <p:strVal val="visible"/>
                                      </p:to>
                                    </p:set>
                                    <p:animEffect transition="in" filter="wipe(right)">
                                      <p:cBhvr>
                                        <p:cTn id="151" dur="500"/>
                                        <p:tgtEl>
                                          <p:spTgt spid="3082"/>
                                        </p:tgtEl>
                                      </p:cBhvr>
                                    </p:animEffect>
                                  </p:childTnLst>
                                </p:cTn>
                              </p:par>
                            </p:childTnLst>
                          </p:cTn>
                        </p:par>
                        <p:par>
                          <p:cTn id="152" fill="hold">
                            <p:stCondLst>
                              <p:cond delay="1500"/>
                            </p:stCondLst>
                            <p:childTnLst>
                              <p:par>
                                <p:cTn id="153" presetID="22" presetClass="entr" presetSubtype="8" fill="hold" grpId="0" nodeType="afterEffect">
                                  <p:stCondLst>
                                    <p:cond delay="0"/>
                                  </p:stCondLst>
                                  <p:childTnLst>
                                    <p:set>
                                      <p:cBhvr>
                                        <p:cTn id="154" dur="1" fill="hold">
                                          <p:stCondLst>
                                            <p:cond delay="0"/>
                                          </p:stCondLst>
                                        </p:cTn>
                                        <p:tgtEl>
                                          <p:spTgt spid="156"/>
                                        </p:tgtEl>
                                        <p:attrNameLst>
                                          <p:attrName>style.visibility</p:attrName>
                                        </p:attrNameLst>
                                      </p:cBhvr>
                                      <p:to>
                                        <p:strVal val="visible"/>
                                      </p:to>
                                    </p:set>
                                    <p:animEffect transition="in" filter="wipe(left)">
                                      <p:cBhvr>
                                        <p:cTn id="155" dur="500"/>
                                        <p:tgtEl>
                                          <p:spTgt spid="156"/>
                                        </p:tgtEl>
                                      </p:cBhvr>
                                    </p:animEffect>
                                  </p:childTnLst>
                                </p:cTn>
                              </p:par>
                              <p:par>
                                <p:cTn id="156" presetID="22" presetClass="entr" presetSubtype="8" fill="hold" grpId="0" nodeType="withEffect">
                                  <p:stCondLst>
                                    <p:cond delay="0"/>
                                  </p:stCondLst>
                                  <p:childTnLst>
                                    <p:set>
                                      <p:cBhvr>
                                        <p:cTn id="157" dur="1" fill="hold">
                                          <p:stCondLst>
                                            <p:cond delay="0"/>
                                          </p:stCondLst>
                                        </p:cTn>
                                        <p:tgtEl>
                                          <p:spTgt spid="155"/>
                                        </p:tgtEl>
                                        <p:attrNameLst>
                                          <p:attrName>style.visibility</p:attrName>
                                        </p:attrNameLst>
                                      </p:cBhvr>
                                      <p:to>
                                        <p:strVal val="visible"/>
                                      </p:to>
                                    </p:set>
                                    <p:animEffect transition="in" filter="wipe(left)">
                                      <p:cBhvr>
                                        <p:cTn id="158" dur="500"/>
                                        <p:tgtEl>
                                          <p:spTgt spid="155"/>
                                        </p:tgtEl>
                                      </p:cBhvr>
                                    </p:animEffect>
                                  </p:childTnLst>
                                </p:cTn>
                              </p:par>
                              <p:par>
                                <p:cTn id="159" presetID="22" presetClass="entr" presetSubtype="4" fill="hold" grpId="0" nodeType="withEffect">
                                  <p:stCondLst>
                                    <p:cond delay="0"/>
                                  </p:stCondLst>
                                  <p:childTnLst>
                                    <p:set>
                                      <p:cBhvr>
                                        <p:cTn id="160" dur="1" fill="hold">
                                          <p:stCondLst>
                                            <p:cond delay="0"/>
                                          </p:stCondLst>
                                        </p:cTn>
                                        <p:tgtEl>
                                          <p:spTgt spid="86"/>
                                        </p:tgtEl>
                                        <p:attrNameLst>
                                          <p:attrName>style.visibility</p:attrName>
                                        </p:attrNameLst>
                                      </p:cBhvr>
                                      <p:to>
                                        <p:strVal val="visible"/>
                                      </p:to>
                                    </p:set>
                                    <p:animEffect transition="in" filter="wipe(down)">
                                      <p:cBhvr>
                                        <p:cTn id="161" dur="500"/>
                                        <p:tgtEl>
                                          <p:spTgt spid="86"/>
                                        </p:tgtEl>
                                      </p:cBhvr>
                                    </p:animEffect>
                                  </p:childTnLst>
                                </p:cTn>
                              </p:par>
                            </p:childTnLst>
                          </p:cTn>
                        </p:par>
                        <p:par>
                          <p:cTn id="162" fill="hold">
                            <p:stCondLst>
                              <p:cond delay="2000"/>
                            </p:stCondLst>
                            <p:childTnLst>
                              <p:par>
                                <p:cTn id="163" presetID="22" presetClass="entr" presetSubtype="8" fill="hold" grpId="0" nodeType="afterEffect">
                                  <p:stCondLst>
                                    <p:cond delay="0"/>
                                  </p:stCondLst>
                                  <p:childTnLst>
                                    <p:set>
                                      <p:cBhvr>
                                        <p:cTn id="164" dur="1" fill="hold">
                                          <p:stCondLst>
                                            <p:cond delay="0"/>
                                          </p:stCondLst>
                                        </p:cTn>
                                        <p:tgtEl>
                                          <p:spTgt spid="239"/>
                                        </p:tgtEl>
                                        <p:attrNameLst>
                                          <p:attrName>style.visibility</p:attrName>
                                        </p:attrNameLst>
                                      </p:cBhvr>
                                      <p:to>
                                        <p:strVal val="visible"/>
                                      </p:to>
                                    </p:set>
                                    <p:animEffect transition="in" filter="wipe(left)">
                                      <p:cBhvr>
                                        <p:cTn id="165" dur="500"/>
                                        <p:tgtEl>
                                          <p:spTgt spid="239"/>
                                        </p:tgtEl>
                                      </p:cBhvr>
                                    </p:animEffect>
                                  </p:childTnLst>
                                </p:cTn>
                              </p:par>
                            </p:childTnLst>
                          </p:cTn>
                        </p:par>
                        <p:par>
                          <p:cTn id="166" fill="hold">
                            <p:stCondLst>
                              <p:cond delay="2500"/>
                            </p:stCondLst>
                            <p:childTnLst>
                              <p:par>
                                <p:cTn id="167" presetID="2" presetClass="entr" presetSubtype="8" fill="hold" nodeType="afterEffect">
                                  <p:stCondLst>
                                    <p:cond delay="0"/>
                                  </p:stCondLst>
                                  <p:childTnLst>
                                    <p:set>
                                      <p:cBhvr>
                                        <p:cTn id="168" dur="1" fill="hold">
                                          <p:stCondLst>
                                            <p:cond delay="0"/>
                                          </p:stCondLst>
                                        </p:cTn>
                                        <p:tgtEl>
                                          <p:spTgt spid="263"/>
                                        </p:tgtEl>
                                        <p:attrNameLst>
                                          <p:attrName>style.visibility</p:attrName>
                                        </p:attrNameLst>
                                      </p:cBhvr>
                                      <p:to>
                                        <p:strVal val="visible"/>
                                      </p:to>
                                    </p:set>
                                    <p:anim calcmode="lin" valueType="num">
                                      <p:cBhvr additive="base">
                                        <p:cTn id="169" dur="500" fill="hold"/>
                                        <p:tgtEl>
                                          <p:spTgt spid="263"/>
                                        </p:tgtEl>
                                        <p:attrNameLst>
                                          <p:attrName>ppt_x</p:attrName>
                                        </p:attrNameLst>
                                      </p:cBhvr>
                                      <p:tavLst>
                                        <p:tav tm="0">
                                          <p:val>
                                            <p:strVal val="0-#ppt_w/2"/>
                                          </p:val>
                                        </p:tav>
                                        <p:tav tm="100000">
                                          <p:val>
                                            <p:strVal val="#ppt_x"/>
                                          </p:val>
                                        </p:tav>
                                      </p:tavLst>
                                    </p:anim>
                                    <p:anim calcmode="lin" valueType="num">
                                      <p:cBhvr additive="base">
                                        <p:cTn id="170" dur="500" fill="hold"/>
                                        <p:tgtEl>
                                          <p:spTgt spid="263"/>
                                        </p:tgtEl>
                                        <p:attrNameLst>
                                          <p:attrName>ppt_y</p:attrName>
                                        </p:attrNameLst>
                                      </p:cBhvr>
                                      <p:tavLst>
                                        <p:tav tm="0">
                                          <p:val>
                                            <p:strVal val="#ppt_y"/>
                                          </p:val>
                                        </p:tav>
                                        <p:tav tm="100000">
                                          <p:val>
                                            <p:strVal val="#ppt_y"/>
                                          </p:val>
                                        </p:tav>
                                      </p:tavLst>
                                    </p:anim>
                                  </p:childTnLst>
                                </p:cTn>
                              </p:par>
                            </p:childTnLst>
                          </p:cTn>
                        </p:par>
                        <p:par>
                          <p:cTn id="171" fill="hold">
                            <p:stCondLst>
                              <p:cond delay="3000"/>
                            </p:stCondLst>
                            <p:childTnLst>
                              <p:par>
                                <p:cTn id="172" presetID="10" presetClass="entr" presetSubtype="0" fill="hold" nodeType="afterEffect">
                                  <p:stCondLst>
                                    <p:cond delay="0"/>
                                  </p:stCondLst>
                                  <p:childTnLst>
                                    <p:set>
                                      <p:cBhvr>
                                        <p:cTn id="173" dur="1" fill="hold">
                                          <p:stCondLst>
                                            <p:cond delay="0"/>
                                          </p:stCondLst>
                                        </p:cTn>
                                        <p:tgtEl>
                                          <p:spTgt spid="3093"/>
                                        </p:tgtEl>
                                        <p:attrNameLst>
                                          <p:attrName>style.visibility</p:attrName>
                                        </p:attrNameLst>
                                      </p:cBhvr>
                                      <p:to>
                                        <p:strVal val="visible"/>
                                      </p:to>
                                    </p:set>
                                    <p:animEffect transition="in" filter="fade">
                                      <p:cBhvr>
                                        <p:cTn id="174" dur="500"/>
                                        <p:tgtEl>
                                          <p:spTgt spid="3093"/>
                                        </p:tgtEl>
                                      </p:cBhvr>
                                    </p:animEffect>
                                  </p:childTnLst>
                                </p:cTn>
                              </p:par>
                            </p:childTnLst>
                          </p:cTn>
                        </p:par>
                        <p:par>
                          <p:cTn id="175" fill="hold">
                            <p:stCondLst>
                              <p:cond delay="3500"/>
                            </p:stCondLst>
                            <p:childTnLst>
                              <p:par>
                                <p:cTn id="176" presetID="22" presetClass="entr" presetSubtype="8" fill="hold" grpId="0" nodeType="afterEffect">
                                  <p:stCondLst>
                                    <p:cond delay="0"/>
                                  </p:stCondLst>
                                  <p:childTnLst>
                                    <p:set>
                                      <p:cBhvr>
                                        <p:cTn id="177" dur="1" fill="hold">
                                          <p:stCondLst>
                                            <p:cond delay="0"/>
                                          </p:stCondLst>
                                        </p:cTn>
                                        <p:tgtEl>
                                          <p:spTgt spid="93"/>
                                        </p:tgtEl>
                                        <p:attrNameLst>
                                          <p:attrName>style.visibility</p:attrName>
                                        </p:attrNameLst>
                                      </p:cBhvr>
                                      <p:to>
                                        <p:strVal val="visible"/>
                                      </p:to>
                                    </p:set>
                                    <p:animEffect transition="in" filter="wipe(left)">
                                      <p:cBhvr>
                                        <p:cTn id="178"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85" grpId="0" animBg="1"/>
      <p:bldP spid="89" grpId="0" animBg="1"/>
      <p:bldP spid="65" grpId="0" animBg="1"/>
      <p:bldP spid="125" grpId="0" animBg="1"/>
      <p:bldP spid="125" grpId="1" animBg="1"/>
      <p:bldP spid="126" grpId="0" animBg="1"/>
      <p:bldP spid="126" grpId="1" animBg="1"/>
      <p:bldP spid="144" grpId="0" animBg="1"/>
      <p:bldP spid="145" grpId="0" animBg="1"/>
      <p:bldP spid="146" grpId="0" animBg="1"/>
      <p:bldP spid="155" grpId="0" animBg="1"/>
      <p:bldP spid="156" grpId="0" animBg="1"/>
      <p:bldP spid="234" grpId="0" animBg="1"/>
      <p:bldP spid="234" grpId="1" animBg="1"/>
      <p:bldP spid="239" grpId="0" animBg="1"/>
      <p:bldP spid="251" grpId="0" animBg="1"/>
      <p:bldP spid="81" grpId="0" animBg="1"/>
      <p:bldP spid="82" grpId="0" animBg="1"/>
      <p:bldP spid="82" grpId="1" animBg="1"/>
      <p:bldP spid="83" grpId="0" animBg="1"/>
      <p:bldP spid="86" grpId="0" animBg="1"/>
      <p:bldP spid="8" grpId="0" animBg="1"/>
      <p:bldP spid="9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Placement of the Active Directory DIT</a:t>
            </a:r>
            <a:endParaRPr lang="en-US" dirty="0"/>
          </a:p>
        </p:txBody>
      </p:sp>
      <p:sp>
        <p:nvSpPr>
          <p:cNvPr id="4" name="Rectangle 3"/>
          <p:cNvSpPr/>
          <p:nvPr/>
        </p:nvSpPr>
        <p:spPr bwMode="auto">
          <a:xfrm>
            <a:off x="385730" y="1003498"/>
            <a:ext cx="11289309" cy="228879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5" name="Content Placeholder 3"/>
          <p:cNvSpPr txBox="1">
            <a:spLocks/>
          </p:cNvSpPr>
          <p:nvPr/>
        </p:nvSpPr>
        <p:spPr>
          <a:xfrm>
            <a:off x="538130" y="1147865"/>
            <a:ext cx="11149012" cy="2144433"/>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accent2">
                    <a:alpha val="99000"/>
                  </a:schemeClr>
                </a:solidFill>
                <a:effectLst/>
                <a:latin typeface="Segoe UI Light" pitchFamily="34" charset="0"/>
              </a:rPr>
              <a:t>Active Directory DIT’s/</a:t>
            </a:r>
            <a:r>
              <a:rPr lang="en-US" dirty="0" err="1">
                <a:solidFill>
                  <a:schemeClr val="accent2">
                    <a:alpha val="99000"/>
                  </a:schemeClr>
                </a:solidFill>
                <a:effectLst/>
                <a:latin typeface="Segoe UI Light" pitchFamily="34" charset="0"/>
              </a:rPr>
              <a:t>sysvol</a:t>
            </a:r>
            <a:r>
              <a:rPr lang="en-US" dirty="0">
                <a:solidFill>
                  <a:schemeClr val="accent2">
                    <a:alpha val="99000"/>
                  </a:schemeClr>
                </a:solidFill>
                <a:effectLst/>
                <a:latin typeface="Segoe UI Light" pitchFamily="34" charset="0"/>
              </a:rPr>
              <a:t> should be deployed on data disks</a:t>
            </a:r>
          </a:p>
          <a:p>
            <a:pPr marL="0" lvl="1" indent="0">
              <a:buNone/>
            </a:pPr>
            <a:r>
              <a:rPr lang="en-US" sz="1800" dirty="0">
                <a:solidFill>
                  <a:schemeClr val="tx1">
                    <a:alpha val="99000"/>
                  </a:schemeClr>
                </a:solidFill>
                <a:latin typeface="+mj-lt"/>
                <a:cs typeface="Segoe UI Light" pitchFamily="34" charset="0"/>
              </a:rPr>
              <a:t>Data Disks and OS Disks are two distinct Azure virtual-disk types</a:t>
            </a:r>
          </a:p>
          <a:p>
            <a:pPr marL="522287" lvl="1" indent="-285750"/>
            <a:r>
              <a:rPr lang="en-US" sz="1800" dirty="0">
                <a:solidFill>
                  <a:schemeClr val="bg2">
                    <a:lumMod val="50000"/>
                    <a:alpha val="99000"/>
                  </a:schemeClr>
                </a:solidFill>
                <a:latin typeface="+mj-lt"/>
                <a:cs typeface="Segoe UI Light" pitchFamily="34" charset="0"/>
              </a:rPr>
              <a:t>they exhibit different behaviors (and different defaults)</a:t>
            </a:r>
          </a:p>
          <a:p>
            <a:pPr marL="0" lvl="1" indent="0">
              <a:buNone/>
            </a:pPr>
            <a:r>
              <a:rPr lang="en-US" sz="1800" dirty="0">
                <a:solidFill>
                  <a:schemeClr val="tx1">
                    <a:alpha val="99000"/>
                  </a:schemeClr>
                </a:solidFill>
                <a:latin typeface="+mj-lt"/>
                <a:cs typeface="Segoe UI Light" pitchFamily="34" charset="0"/>
              </a:rPr>
              <a:t>Unlike OS disks, data disks do not cache writes by default</a:t>
            </a:r>
          </a:p>
          <a:p>
            <a:pPr marL="522287" lvl="1" indent="-285750"/>
            <a:r>
              <a:rPr lang="en-US" sz="1800" dirty="0">
                <a:solidFill>
                  <a:schemeClr val="bg2">
                    <a:lumMod val="50000"/>
                    <a:alpha val="99000"/>
                  </a:schemeClr>
                </a:solidFill>
                <a:latin typeface="+mj-lt"/>
                <a:cs typeface="Segoe UI Light" pitchFamily="34" charset="0"/>
              </a:rPr>
              <a:t>NOTE: data disks are constrained to 1TB</a:t>
            </a:r>
          </a:p>
          <a:p>
            <a:pPr marL="522287" lvl="1" indent="-285750"/>
            <a:r>
              <a:rPr lang="en-US" sz="1800" dirty="0">
                <a:solidFill>
                  <a:schemeClr val="bg2">
                    <a:lumMod val="50000"/>
                    <a:alpha val="99000"/>
                  </a:schemeClr>
                </a:solidFill>
                <a:latin typeface="+mj-lt"/>
                <a:cs typeface="Segoe UI Light" pitchFamily="34" charset="0"/>
              </a:rPr>
              <a:t>1TB &gt; largest known Active Directory database == non-issue</a:t>
            </a:r>
          </a:p>
          <a:p>
            <a:pPr marL="514350" indent="-514350">
              <a:buFont typeface="+mj-lt"/>
              <a:buAutoNum type="arabicPeriod"/>
            </a:pPr>
            <a:endParaRPr lang="en-US" sz="1050" dirty="0" smtClean="0"/>
          </a:p>
        </p:txBody>
      </p:sp>
      <p:sp>
        <p:nvSpPr>
          <p:cNvPr id="6" name="Rectangle 5"/>
          <p:cNvSpPr/>
          <p:nvPr/>
        </p:nvSpPr>
        <p:spPr bwMode="auto">
          <a:xfrm>
            <a:off x="373627" y="3441677"/>
            <a:ext cx="11289309" cy="205098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7" name="Content Placeholder 3"/>
          <p:cNvSpPr txBox="1">
            <a:spLocks/>
          </p:cNvSpPr>
          <p:nvPr/>
        </p:nvSpPr>
        <p:spPr>
          <a:xfrm>
            <a:off x="526027" y="3586046"/>
            <a:ext cx="11149012" cy="2203680"/>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accent2">
                    <a:alpha val="99000"/>
                  </a:schemeClr>
                </a:solidFill>
                <a:effectLst/>
                <a:latin typeface="Segoe UI Light" pitchFamily="34" charset="0"/>
              </a:rPr>
              <a:t>Why is this a concern?</a:t>
            </a:r>
            <a:endParaRPr lang="en-US" dirty="0">
              <a:solidFill>
                <a:schemeClr val="accent2">
                  <a:alpha val="99000"/>
                </a:schemeClr>
              </a:solidFill>
              <a:effectLst/>
              <a:latin typeface="Segoe UI Light" pitchFamily="34" charset="0"/>
            </a:endParaRPr>
          </a:p>
          <a:p>
            <a:pPr marL="0" lvl="1" indent="0">
              <a:buNone/>
            </a:pPr>
            <a:r>
              <a:rPr lang="en-US" sz="1800" dirty="0" smtClean="0">
                <a:solidFill>
                  <a:schemeClr val="tx1">
                    <a:alpha val="99000"/>
                  </a:schemeClr>
                </a:solidFill>
                <a:latin typeface="+mj-lt"/>
                <a:cs typeface="Segoe UI Light" pitchFamily="34" charset="0"/>
              </a:rPr>
              <a:t>Write-behind </a:t>
            </a:r>
            <a:r>
              <a:rPr lang="en-US" sz="1800" dirty="0">
                <a:solidFill>
                  <a:schemeClr val="tx1">
                    <a:alpha val="99000"/>
                  </a:schemeClr>
                </a:solidFill>
                <a:latin typeface="+mj-lt"/>
                <a:cs typeface="Segoe UI Light" pitchFamily="34" charset="0"/>
              </a:rPr>
              <a:t>disk-caching invalidates assumptions made by the DC</a:t>
            </a:r>
          </a:p>
          <a:p>
            <a:pPr marL="522287" lvl="1" indent="-285750"/>
            <a:r>
              <a:rPr lang="en-US" sz="1800" dirty="0">
                <a:solidFill>
                  <a:schemeClr val="bg2">
                    <a:lumMod val="50000"/>
                    <a:alpha val="99000"/>
                  </a:schemeClr>
                </a:solidFill>
                <a:latin typeface="+mj-lt"/>
                <a:cs typeface="Segoe UI Light" pitchFamily="34" charset="0"/>
              </a:rPr>
              <a:t>DC’s assert FUA (forced unit access) and expect the IO subsystem to honor it</a:t>
            </a:r>
          </a:p>
          <a:p>
            <a:pPr marL="522287" lvl="1" indent="-285750"/>
            <a:r>
              <a:rPr lang="en-US" sz="1800" dirty="0">
                <a:solidFill>
                  <a:schemeClr val="bg2">
                    <a:lumMod val="50000"/>
                    <a:alpha val="99000"/>
                  </a:schemeClr>
                </a:solidFill>
                <a:latin typeface="+mj-lt"/>
                <a:cs typeface="Segoe UI Light" pitchFamily="34" charset="0"/>
              </a:rPr>
              <a:t>FUA is intended to ensure sensitive writes make it to durable media</a:t>
            </a:r>
          </a:p>
          <a:p>
            <a:pPr marL="522287" lvl="1" indent="-285750"/>
            <a:r>
              <a:rPr lang="en-US" sz="1800" dirty="0">
                <a:solidFill>
                  <a:schemeClr val="bg2">
                    <a:lumMod val="50000"/>
                    <a:alpha val="99000"/>
                  </a:schemeClr>
                </a:solidFill>
                <a:latin typeface="+mj-lt"/>
                <a:cs typeface="Segoe UI Light" pitchFamily="34" charset="0"/>
              </a:rPr>
              <a:t>can introduce USN bubbles in failure scenarios</a:t>
            </a:r>
          </a:p>
          <a:p>
            <a:endParaRPr lang="en-US" dirty="0">
              <a:effectLst/>
            </a:endParaRPr>
          </a:p>
        </p:txBody>
      </p:sp>
      <p:sp>
        <p:nvSpPr>
          <p:cNvPr id="8" name="Rectangle 7"/>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0" name="Rectangle 9"/>
          <p:cNvSpPr/>
          <p:nvPr/>
        </p:nvSpPr>
        <p:spPr bwMode="auto">
          <a:xfrm>
            <a:off x="385729" y="5492663"/>
            <a:ext cx="11289309" cy="922955"/>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1" name="Rectangle 10"/>
          <p:cNvSpPr/>
          <p:nvPr/>
        </p:nvSpPr>
        <p:spPr bwMode="auto">
          <a:xfrm>
            <a:off x="10752083" y="5492663"/>
            <a:ext cx="922955" cy="922955"/>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Tree>
    <p:extLst>
      <p:ext uri="{BB962C8B-B14F-4D97-AF65-F5344CB8AC3E}">
        <p14:creationId xmlns:p14="http://schemas.microsoft.com/office/powerpoint/2010/main" val="3832440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Running AD in the Cloud (VPN)</a:t>
            </a:r>
            <a:endParaRPr lang="en-US" dirty="0"/>
          </a:p>
        </p:txBody>
      </p:sp>
      <p:sp>
        <p:nvSpPr>
          <p:cNvPr id="4" name="Rectangle 3"/>
          <p:cNvSpPr/>
          <p:nvPr/>
        </p:nvSpPr>
        <p:spPr bwMode="auto">
          <a:xfrm>
            <a:off x="385730" y="1003498"/>
            <a:ext cx="11289309" cy="356684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5" name="Content Placeholder 3"/>
          <p:cNvSpPr txBox="1">
            <a:spLocks/>
          </p:cNvSpPr>
          <p:nvPr/>
        </p:nvSpPr>
        <p:spPr>
          <a:xfrm>
            <a:off x="538130" y="1147865"/>
            <a:ext cx="11149012" cy="4013406"/>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accent2">
                    <a:alpha val="99000"/>
                  </a:schemeClr>
                </a:solidFill>
                <a:effectLst/>
                <a:latin typeface="Segoe UI Light" pitchFamily="34" charset="0"/>
              </a:rPr>
              <a:t>VPN Connectivity with on-premises </a:t>
            </a:r>
            <a:r>
              <a:rPr lang="en-US" dirty="0" smtClean="0">
                <a:solidFill>
                  <a:schemeClr val="accent2">
                    <a:alpha val="99000"/>
                  </a:schemeClr>
                </a:solidFill>
                <a:effectLst/>
                <a:latin typeface="Segoe UI Light" pitchFamily="34" charset="0"/>
              </a:rPr>
              <a:t>Domain</a:t>
            </a:r>
          </a:p>
          <a:p>
            <a:pPr marL="3175" indent="0">
              <a:spcBef>
                <a:spcPts val="0"/>
              </a:spcBef>
              <a:spcAft>
                <a:spcPts val="1200"/>
              </a:spcAft>
              <a:buNone/>
            </a:pPr>
            <a:r>
              <a:rPr lang="en-US" sz="1800" dirty="0">
                <a:solidFill>
                  <a:schemeClr val="tx1">
                    <a:alpha val="99000"/>
                  </a:schemeClr>
                </a:solidFill>
                <a:effectLst/>
                <a:latin typeface="+mj-lt"/>
                <a:cs typeface="Segoe UI Light" pitchFamily="34" charset="0"/>
              </a:rPr>
              <a:t>Configure Virtual Networking with VPN Gateway </a:t>
            </a:r>
          </a:p>
          <a:p>
            <a:pPr marL="3175" indent="0">
              <a:spcBef>
                <a:spcPts val="0"/>
              </a:spcBef>
              <a:spcAft>
                <a:spcPts val="1200"/>
              </a:spcAft>
              <a:buNone/>
            </a:pPr>
            <a:r>
              <a:rPr lang="en-US" sz="1800" dirty="0">
                <a:solidFill>
                  <a:schemeClr val="tx1">
                    <a:alpha val="99000"/>
                  </a:schemeClr>
                </a:solidFill>
                <a:effectLst/>
                <a:latin typeface="+mj-lt"/>
                <a:cs typeface="Segoe UI Light" pitchFamily="34" charset="0"/>
              </a:rPr>
              <a:t>Create New Virtual Machine “into” a Virtual Network</a:t>
            </a:r>
          </a:p>
          <a:p>
            <a:pPr marL="3175" indent="0">
              <a:spcBef>
                <a:spcPts val="0"/>
              </a:spcBef>
              <a:spcAft>
                <a:spcPts val="1200"/>
              </a:spcAft>
              <a:buNone/>
            </a:pPr>
            <a:r>
              <a:rPr lang="en-US" sz="1800" dirty="0">
                <a:solidFill>
                  <a:schemeClr val="tx1">
                    <a:alpha val="99000"/>
                  </a:schemeClr>
                </a:solidFill>
                <a:effectLst/>
                <a:latin typeface="+mj-lt"/>
                <a:cs typeface="Segoe UI Light" pitchFamily="34" charset="0"/>
              </a:rPr>
              <a:t>With PowerShell can deploy VM Domain </a:t>
            </a:r>
            <a:r>
              <a:rPr lang="en-US" sz="1800" dirty="0" smtClean="0">
                <a:solidFill>
                  <a:schemeClr val="tx1">
                    <a:alpha val="99000"/>
                  </a:schemeClr>
                </a:solidFill>
                <a:effectLst/>
                <a:latin typeface="+mj-lt"/>
                <a:cs typeface="Segoe UI Light" pitchFamily="34" charset="0"/>
              </a:rPr>
              <a:t>Joined</a:t>
            </a:r>
            <a:endParaRPr lang="en-US" sz="1800" dirty="0">
              <a:solidFill>
                <a:schemeClr val="tx1">
                  <a:alpha val="99000"/>
                </a:schemeClr>
              </a:solidFill>
              <a:effectLst/>
              <a:latin typeface="+mj-lt"/>
              <a:cs typeface="Segoe UI Light" pitchFamily="34" charset="0"/>
            </a:endParaRPr>
          </a:p>
          <a:p>
            <a:pPr marL="3175" indent="0">
              <a:spcBef>
                <a:spcPts val="0"/>
              </a:spcBef>
              <a:spcAft>
                <a:spcPts val="1200"/>
              </a:spcAft>
              <a:buNone/>
            </a:pPr>
            <a:r>
              <a:rPr lang="en-US" sz="1800" dirty="0">
                <a:solidFill>
                  <a:schemeClr val="tx1">
                    <a:alpha val="99000"/>
                  </a:schemeClr>
                </a:solidFill>
                <a:effectLst/>
                <a:latin typeface="+mj-lt"/>
                <a:cs typeface="Segoe UI Light" pitchFamily="34" charset="0"/>
              </a:rPr>
              <a:t>DC Promo</a:t>
            </a:r>
          </a:p>
          <a:p>
            <a:pPr marL="3175" indent="0">
              <a:spcBef>
                <a:spcPts val="0"/>
              </a:spcBef>
              <a:spcAft>
                <a:spcPts val="1200"/>
              </a:spcAft>
              <a:buNone/>
            </a:pPr>
            <a:r>
              <a:rPr lang="en-US" sz="1800" dirty="0">
                <a:solidFill>
                  <a:schemeClr val="tx1">
                    <a:alpha val="99000"/>
                  </a:schemeClr>
                </a:solidFill>
                <a:effectLst/>
                <a:latin typeface="+mj-lt"/>
                <a:cs typeface="Segoe UI Light" pitchFamily="34" charset="0"/>
              </a:rPr>
              <a:t>Add Domain Existing Forest</a:t>
            </a:r>
          </a:p>
          <a:p>
            <a:pPr marL="3175" indent="0">
              <a:spcBef>
                <a:spcPts val="0"/>
              </a:spcBef>
              <a:spcAft>
                <a:spcPts val="1200"/>
              </a:spcAft>
              <a:buNone/>
            </a:pPr>
            <a:r>
              <a:rPr lang="en-US" sz="1800" dirty="0">
                <a:solidFill>
                  <a:schemeClr val="tx1">
                    <a:alpha val="99000"/>
                  </a:schemeClr>
                </a:solidFill>
                <a:effectLst/>
                <a:latin typeface="+mj-lt"/>
                <a:cs typeface="Segoe UI Light" pitchFamily="34" charset="0"/>
              </a:rPr>
              <a:t>Place .</a:t>
            </a:r>
            <a:r>
              <a:rPr lang="en-US" sz="1800" dirty="0" err="1">
                <a:solidFill>
                  <a:schemeClr val="tx1">
                    <a:alpha val="99000"/>
                  </a:schemeClr>
                </a:solidFill>
                <a:effectLst/>
                <a:latin typeface="+mj-lt"/>
                <a:cs typeface="Segoe UI Light" pitchFamily="34" charset="0"/>
              </a:rPr>
              <a:t>dit</a:t>
            </a:r>
            <a:r>
              <a:rPr lang="en-US" sz="1800" dirty="0">
                <a:solidFill>
                  <a:schemeClr val="tx1">
                    <a:alpha val="99000"/>
                  </a:schemeClr>
                </a:solidFill>
                <a:effectLst/>
                <a:latin typeface="+mj-lt"/>
                <a:cs typeface="Segoe UI Light" pitchFamily="34" charset="0"/>
              </a:rPr>
              <a:t> on Data Disk </a:t>
            </a:r>
          </a:p>
          <a:p>
            <a:endParaRPr lang="en-US" sz="3600" dirty="0">
              <a:solidFill>
                <a:schemeClr val="accent2"/>
              </a:solidFill>
              <a:latin typeface="Segoe UI" pitchFamily="34" charset="0"/>
              <a:ea typeface="Segoe UI" pitchFamily="34" charset="0"/>
              <a:cs typeface="Segoe UI" pitchFamily="34" charset="0"/>
            </a:endParaRPr>
          </a:p>
          <a:p>
            <a:pPr marL="0" indent="0">
              <a:buNone/>
            </a:pPr>
            <a:endParaRPr lang="en-US" dirty="0">
              <a:solidFill>
                <a:schemeClr val="accent2">
                  <a:alpha val="99000"/>
                </a:schemeClr>
              </a:solidFill>
              <a:effectLst/>
              <a:latin typeface="Segoe UI Light" pitchFamily="34" charset="0"/>
            </a:endParaRPr>
          </a:p>
        </p:txBody>
      </p:sp>
      <p:sp>
        <p:nvSpPr>
          <p:cNvPr id="9" name="Rectangle 8"/>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0" name="Rectangle 9"/>
          <p:cNvSpPr/>
          <p:nvPr/>
        </p:nvSpPr>
        <p:spPr bwMode="auto">
          <a:xfrm>
            <a:off x="385729" y="4570340"/>
            <a:ext cx="11289309" cy="184527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1" name="Rectangle 10"/>
          <p:cNvSpPr/>
          <p:nvPr/>
        </p:nvSpPr>
        <p:spPr bwMode="auto">
          <a:xfrm>
            <a:off x="9829760" y="4570340"/>
            <a:ext cx="1845278" cy="1845278"/>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2" name="Freeform 84"/>
          <p:cNvSpPr>
            <a:spLocks noEditPoints="1"/>
          </p:cNvSpPr>
          <p:nvPr/>
        </p:nvSpPr>
        <p:spPr bwMode="black">
          <a:xfrm>
            <a:off x="10383081" y="4988689"/>
            <a:ext cx="870083" cy="1040111"/>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66641059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AD in the Cloud </a:t>
            </a:r>
            <a:r>
              <a:rPr lang="en-US" dirty="0" smtClean="0"/>
              <a:t>(Cloud Only)</a:t>
            </a:r>
            <a:endParaRPr lang="en-US" dirty="0"/>
          </a:p>
        </p:txBody>
      </p:sp>
      <p:sp>
        <p:nvSpPr>
          <p:cNvPr id="4" name="Rectangle 3"/>
          <p:cNvSpPr/>
          <p:nvPr/>
        </p:nvSpPr>
        <p:spPr bwMode="auto">
          <a:xfrm>
            <a:off x="385730" y="1003497"/>
            <a:ext cx="11289309" cy="219456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5" name="Content Placeholder 3"/>
          <p:cNvSpPr txBox="1">
            <a:spLocks/>
          </p:cNvSpPr>
          <p:nvPr/>
        </p:nvSpPr>
        <p:spPr>
          <a:xfrm>
            <a:off x="538130" y="1147865"/>
            <a:ext cx="11149012" cy="1911292"/>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3175">
              <a:buNone/>
            </a:pPr>
            <a:r>
              <a:rPr lang="en-US" dirty="0">
                <a:solidFill>
                  <a:schemeClr val="accent2">
                    <a:alpha val="99000"/>
                  </a:schemeClr>
                </a:solidFill>
                <a:effectLst/>
                <a:latin typeface="Segoe UI Light" pitchFamily="34" charset="0"/>
              </a:rPr>
              <a:t>Cloud Only Deployment (New AD) </a:t>
            </a:r>
            <a:r>
              <a:rPr lang="en-US" dirty="0" smtClean="0">
                <a:solidFill>
                  <a:schemeClr val="accent2">
                    <a:alpha val="99000"/>
                  </a:schemeClr>
                </a:solidFill>
                <a:effectLst/>
                <a:latin typeface="Segoe UI Light" pitchFamily="34" charset="0"/>
              </a:rPr>
              <a:t/>
            </a:r>
            <a:br>
              <a:rPr lang="en-US" dirty="0" smtClean="0">
                <a:solidFill>
                  <a:schemeClr val="accent2">
                    <a:alpha val="99000"/>
                  </a:schemeClr>
                </a:solidFill>
                <a:effectLst/>
                <a:latin typeface="Segoe UI Light" pitchFamily="34" charset="0"/>
              </a:rPr>
            </a:br>
            <a:r>
              <a:rPr lang="en-US" sz="1800" dirty="0">
                <a:solidFill>
                  <a:schemeClr val="tx1">
                    <a:alpha val="99000"/>
                  </a:schemeClr>
                </a:solidFill>
                <a:effectLst/>
                <a:latin typeface="+mj-lt"/>
                <a:cs typeface="Segoe UI Light" pitchFamily="34" charset="0"/>
              </a:rPr>
              <a:t>Create New VM</a:t>
            </a:r>
          </a:p>
          <a:p>
            <a:pPr marL="0" indent="0">
              <a:buNone/>
            </a:pPr>
            <a:r>
              <a:rPr lang="en-US" sz="1800" dirty="0">
                <a:solidFill>
                  <a:schemeClr val="tx1">
                    <a:alpha val="99000"/>
                  </a:schemeClr>
                </a:solidFill>
                <a:effectLst/>
                <a:latin typeface="+mj-lt"/>
                <a:cs typeface="Segoe UI Light" pitchFamily="34" charset="0"/>
              </a:rPr>
              <a:t>Configure Data Disk for </a:t>
            </a:r>
            <a:r>
              <a:rPr lang="en-US" sz="1800" dirty="0" err="1">
                <a:solidFill>
                  <a:schemeClr val="tx1">
                    <a:alpha val="99000"/>
                  </a:schemeClr>
                </a:solidFill>
                <a:effectLst/>
                <a:latin typeface="+mj-lt"/>
                <a:cs typeface="Segoe UI Light" pitchFamily="34" charset="0"/>
              </a:rPr>
              <a:t>ReadOnly</a:t>
            </a:r>
            <a:r>
              <a:rPr lang="en-US" sz="1800" dirty="0">
                <a:solidFill>
                  <a:schemeClr val="tx1">
                    <a:alpha val="99000"/>
                  </a:schemeClr>
                </a:solidFill>
                <a:effectLst/>
                <a:latin typeface="+mj-lt"/>
                <a:cs typeface="Segoe UI Light" pitchFamily="34" charset="0"/>
              </a:rPr>
              <a:t> Cache Mode</a:t>
            </a:r>
          </a:p>
          <a:p>
            <a:pPr marL="0" indent="0">
              <a:buNone/>
            </a:pPr>
            <a:r>
              <a:rPr lang="en-US" sz="1800" dirty="0">
                <a:solidFill>
                  <a:schemeClr val="tx1">
                    <a:alpha val="99000"/>
                  </a:schemeClr>
                </a:solidFill>
                <a:effectLst/>
                <a:latin typeface="+mj-lt"/>
                <a:cs typeface="Segoe UI Light" pitchFamily="34" charset="0"/>
              </a:rPr>
              <a:t>DC Promo</a:t>
            </a:r>
          </a:p>
          <a:p>
            <a:pPr marL="0" indent="0">
              <a:buNone/>
            </a:pPr>
            <a:r>
              <a:rPr lang="en-US" sz="1800" dirty="0">
                <a:solidFill>
                  <a:schemeClr val="tx1">
                    <a:alpha val="99000"/>
                  </a:schemeClr>
                </a:solidFill>
                <a:effectLst/>
                <a:latin typeface="+mj-lt"/>
                <a:cs typeface="Segoe UI Light" pitchFamily="34" charset="0"/>
              </a:rPr>
              <a:t>Add Domain New Forest</a:t>
            </a:r>
          </a:p>
          <a:p>
            <a:pPr marL="0" indent="0">
              <a:buNone/>
            </a:pPr>
            <a:r>
              <a:rPr lang="en-US" sz="1800" dirty="0">
                <a:solidFill>
                  <a:schemeClr val="tx1">
                    <a:alpha val="99000"/>
                  </a:schemeClr>
                </a:solidFill>
                <a:effectLst/>
                <a:latin typeface="+mj-lt"/>
                <a:cs typeface="Segoe UI Light" pitchFamily="34" charset="0"/>
              </a:rPr>
              <a:t>Place .</a:t>
            </a:r>
            <a:r>
              <a:rPr lang="en-US" sz="1800" dirty="0" err="1">
                <a:solidFill>
                  <a:schemeClr val="tx1">
                    <a:alpha val="99000"/>
                  </a:schemeClr>
                </a:solidFill>
                <a:effectLst/>
                <a:latin typeface="+mj-lt"/>
                <a:cs typeface="Segoe UI Light" pitchFamily="34" charset="0"/>
              </a:rPr>
              <a:t>dit</a:t>
            </a:r>
            <a:r>
              <a:rPr lang="en-US" sz="1800" dirty="0">
                <a:solidFill>
                  <a:schemeClr val="tx1">
                    <a:alpha val="99000"/>
                  </a:schemeClr>
                </a:solidFill>
                <a:effectLst/>
                <a:latin typeface="+mj-lt"/>
                <a:cs typeface="Segoe UI Light" pitchFamily="34" charset="0"/>
              </a:rPr>
              <a:t> on Data Disk </a:t>
            </a:r>
            <a:endParaRPr lang="en-US" dirty="0">
              <a:solidFill>
                <a:schemeClr val="accent2">
                  <a:alpha val="99000"/>
                </a:schemeClr>
              </a:solidFill>
              <a:effectLst/>
              <a:latin typeface="Segoe UI Light" pitchFamily="34" charset="0"/>
            </a:endParaRPr>
          </a:p>
        </p:txBody>
      </p:sp>
      <p:sp>
        <p:nvSpPr>
          <p:cNvPr id="6" name="Rectangle 5"/>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7" name="Rectangle 6"/>
          <p:cNvSpPr/>
          <p:nvPr/>
        </p:nvSpPr>
        <p:spPr bwMode="auto">
          <a:xfrm>
            <a:off x="385729" y="5061820"/>
            <a:ext cx="11289309" cy="135379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8" name="Rectangle 7"/>
          <p:cNvSpPr/>
          <p:nvPr/>
        </p:nvSpPr>
        <p:spPr bwMode="auto">
          <a:xfrm>
            <a:off x="10321240" y="5061820"/>
            <a:ext cx="1353797" cy="1353797"/>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0" name="Freeform 128"/>
          <p:cNvSpPr>
            <a:spLocks noChangeAspect="1"/>
          </p:cNvSpPr>
          <p:nvPr/>
        </p:nvSpPr>
        <p:spPr bwMode="black">
          <a:xfrm>
            <a:off x="10573534" y="5504161"/>
            <a:ext cx="849208" cy="46911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2" name="Rectangle 11"/>
          <p:cNvSpPr/>
          <p:nvPr/>
        </p:nvSpPr>
        <p:spPr bwMode="auto">
          <a:xfrm>
            <a:off x="385728" y="3310856"/>
            <a:ext cx="11289309" cy="175096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3" name="Content Placeholder 3"/>
          <p:cNvSpPr txBox="1">
            <a:spLocks/>
          </p:cNvSpPr>
          <p:nvPr/>
        </p:nvSpPr>
        <p:spPr>
          <a:xfrm>
            <a:off x="538128" y="3455225"/>
            <a:ext cx="11149012" cy="1606594"/>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accent2">
                    <a:alpha val="99000"/>
                  </a:schemeClr>
                </a:solidFill>
                <a:effectLst/>
                <a:latin typeface="Segoe UI Light" pitchFamily="34" charset="0"/>
              </a:rPr>
              <a:t>Cloud Only Deployment </a:t>
            </a:r>
            <a:r>
              <a:rPr lang="en-US" dirty="0" smtClean="0">
                <a:solidFill>
                  <a:schemeClr val="accent2">
                    <a:alpha val="99000"/>
                  </a:schemeClr>
                </a:solidFill>
                <a:effectLst/>
                <a:latin typeface="Segoe UI Light" pitchFamily="34" charset="0"/>
              </a:rPr>
              <a:t>(Existing </a:t>
            </a:r>
            <a:r>
              <a:rPr lang="en-US" dirty="0">
                <a:solidFill>
                  <a:schemeClr val="accent2">
                    <a:alpha val="99000"/>
                  </a:schemeClr>
                </a:solidFill>
                <a:effectLst/>
                <a:latin typeface="Segoe UI Light" pitchFamily="34" charset="0"/>
              </a:rPr>
              <a:t>AD) </a:t>
            </a:r>
            <a:r>
              <a:rPr lang="en-US" dirty="0" smtClean="0">
                <a:solidFill>
                  <a:schemeClr val="accent2">
                    <a:alpha val="99000"/>
                  </a:schemeClr>
                </a:solidFill>
                <a:effectLst/>
                <a:latin typeface="Segoe UI Light" pitchFamily="34" charset="0"/>
              </a:rPr>
              <a:t/>
            </a:r>
            <a:br>
              <a:rPr lang="en-US" dirty="0" smtClean="0">
                <a:solidFill>
                  <a:schemeClr val="accent2">
                    <a:alpha val="99000"/>
                  </a:schemeClr>
                </a:solidFill>
                <a:effectLst/>
                <a:latin typeface="Segoe UI Light" pitchFamily="34" charset="0"/>
              </a:rPr>
            </a:br>
            <a:r>
              <a:rPr lang="en-US" sz="1800" dirty="0">
                <a:solidFill>
                  <a:schemeClr val="tx1">
                    <a:alpha val="99000"/>
                  </a:schemeClr>
                </a:solidFill>
                <a:effectLst/>
                <a:latin typeface="+mj-lt"/>
                <a:cs typeface="Segoe UI Light" pitchFamily="34" charset="0"/>
              </a:rPr>
              <a:t>Upload Existing Domain Controller VHD(s)</a:t>
            </a:r>
          </a:p>
          <a:p>
            <a:pPr marL="0" indent="0">
              <a:buNone/>
            </a:pPr>
            <a:r>
              <a:rPr lang="en-US" sz="1800" dirty="0">
                <a:solidFill>
                  <a:schemeClr val="tx1">
                    <a:alpha val="99000"/>
                  </a:schemeClr>
                </a:solidFill>
                <a:effectLst/>
                <a:latin typeface="+mj-lt"/>
                <a:cs typeface="Segoe UI Light" pitchFamily="34" charset="0"/>
              </a:rPr>
              <a:t>Create New VM with VHD(s) attached</a:t>
            </a:r>
          </a:p>
          <a:p>
            <a:pPr marL="0" indent="0">
              <a:buNone/>
            </a:pPr>
            <a:r>
              <a:rPr lang="en-US" sz="1800" dirty="0">
                <a:solidFill>
                  <a:schemeClr val="tx1">
                    <a:alpha val="99000"/>
                  </a:schemeClr>
                </a:solidFill>
                <a:effectLst/>
                <a:latin typeface="+mj-lt"/>
                <a:cs typeface="Segoe UI Light" pitchFamily="34" charset="0"/>
              </a:rPr>
              <a:t>Configure Disk with .</a:t>
            </a:r>
            <a:r>
              <a:rPr lang="en-US" sz="1800" dirty="0" err="1">
                <a:solidFill>
                  <a:schemeClr val="tx1">
                    <a:alpha val="99000"/>
                  </a:schemeClr>
                </a:solidFill>
                <a:effectLst/>
                <a:latin typeface="+mj-lt"/>
                <a:cs typeface="Segoe UI Light" pitchFamily="34" charset="0"/>
              </a:rPr>
              <a:t>dit</a:t>
            </a:r>
            <a:r>
              <a:rPr lang="en-US" sz="1800" dirty="0">
                <a:solidFill>
                  <a:schemeClr val="tx1">
                    <a:alpha val="99000"/>
                  </a:schemeClr>
                </a:solidFill>
                <a:effectLst/>
                <a:latin typeface="+mj-lt"/>
                <a:cs typeface="Segoe UI Light" pitchFamily="34" charset="0"/>
              </a:rPr>
              <a:t> for </a:t>
            </a:r>
            <a:r>
              <a:rPr lang="en-US" sz="1800" dirty="0" err="1">
                <a:solidFill>
                  <a:schemeClr val="tx1">
                    <a:alpha val="99000"/>
                  </a:schemeClr>
                </a:solidFill>
                <a:effectLst/>
                <a:latin typeface="+mj-lt"/>
                <a:cs typeface="Segoe UI Light" pitchFamily="34" charset="0"/>
              </a:rPr>
              <a:t>ReadOnly</a:t>
            </a:r>
            <a:r>
              <a:rPr lang="en-US" sz="1800" dirty="0">
                <a:solidFill>
                  <a:schemeClr val="tx1">
                    <a:alpha val="99000"/>
                  </a:schemeClr>
                </a:solidFill>
                <a:effectLst/>
                <a:latin typeface="+mj-lt"/>
                <a:cs typeface="Segoe UI Light" pitchFamily="34" charset="0"/>
              </a:rPr>
              <a:t> Cache Mode</a:t>
            </a:r>
          </a:p>
          <a:p>
            <a:pPr marL="0" indent="0">
              <a:buNone/>
            </a:pPr>
            <a:endParaRPr lang="en-US" sz="1800" dirty="0">
              <a:solidFill>
                <a:schemeClr val="tx1">
                  <a:alpha val="99000"/>
                </a:schemeClr>
              </a:solidFill>
              <a:effectLst/>
              <a:latin typeface="+mj-lt"/>
              <a:cs typeface="Segoe UI Light" pitchFamily="34" charset="0"/>
            </a:endParaRPr>
          </a:p>
        </p:txBody>
      </p:sp>
    </p:spTree>
    <p:extLst>
      <p:ext uri="{BB962C8B-B14F-4D97-AF65-F5344CB8AC3E}">
        <p14:creationId xmlns:p14="http://schemas.microsoft.com/office/powerpoint/2010/main" val="55906427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Conclusions</a:t>
            </a:r>
            <a:endParaRPr lang="en-US" dirty="0"/>
          </a:p>
        </p:txBody>
      </p:sp>
      <p:sp>
        <p:nvSpPr>
          <p:cNvPr id="4" name="Rectangle 3"/>
          <p:cNvSpPr/>
          <p:nvPr/>
        </p:nvSpPr>
        <p:spPr bwMode="auto">
          <a:xfrm>
            <a:off x="385730" y="1003497"/>
            <a:ext cx="11289309" cy="16459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5" name="Content Placeholder 3"/>
          <p:cNvSpPr txBox="1">
            <a:spLocks/>
          </p:cNvSpPr>
          <p:nvPr/>
        </p:nvSpPr>
        <p:spPr>
          <a:xfrm>
            <a:off x="538130" y="1147865"/>
            <a:ext cx="11149012" cy="747897"/>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3175">
              <a:buNone/>
            </a:pPr>
            <a:r>
              <a:rPr lang="en-US" dirty="0" smtClean="0">
                <a:solidFill>
                  <a:schemeClr val="accent2">
                    <a:alpha val="99000"/>
                  </a:schemeClr>
                </a:solidFill>
                <a:effectLst/>
                <a:latin typeface="Segoe UI Light" pitchFamily="34" charset="0"/>
              </a:rPr>
              <a:t>AD is Supported in Windows Azure Virtual Machines</a:t>
            </a:r>
          </a:p>
          <a:p>
            <a:pPr marL="0" indent="3175">
              <a:buNone/>
            </a:pPr>
            <a:r>
              <a:rPr lang="en-US" sz="1800" dirty="0" smtClean="0">
                <a:solidFill>
                  <a:schemeClr val="tx1">
                    <a:alpha val="99000"/>
                  </a:schemeClr>
                </a:solidFill>
                <a:effectLst/>
                <a:latin typeface="+mj-lt"/>
                <a:cs typeface="Segoe UI Light" pitchFamily="34" charset="0"/>
              </a:rPr>
              <a:t>(Not VM Role)</a:t>
            </a:r>
            <a:endParaRPr lang="en-US" dirty="0">
              <a:solidFill>
                <a:schemeClr val="accent2">
                  <a:alpha val="99000"/>
                </a:schemeClr>
              </a:solidFill>
              <a:effectLst/>
              <a:latin typeface="Segoe UI Light" pitchFamily="34" charset="0"/>
            </a:endParaRPr>
          </a:p>
        </p:txBody>
      </p:sp>
      <p:sp>
        <p:nvSpPr>
          <p:cNvPr id="10" name="Rectangle 9"/>
          <p:cNvSpPr/>
          <p:nvPr/>
        </p:nvSpPr>
        <p:spPr bwMode="auto">
          <a:xfrm>
            <a:off x="385728" y="2759046"/>
            <a:ext cx="11289309" cy="181129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1" name="Content Placeholder 3"/>
          <p:cNvSpPr txBox="1">
            <a:spLocks/>
          </p:cNvSpPr>
          <p:nvPr/>
        </p:nvSpPr>
        <p:spPr>
          <a:xfrm>
            <a:off x="538128" y="2919181"/>
            <a:ext cx="11149012" cy="1301895"/>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accent2">
                    <a:alpha val="99000"/>
                  </a:schemeClr>
                </a:solidFill>
                <a:effectLst/>
                <a:latin typeface="Segoe UI Light" pitchFamily="34" charset="0"/>
              </a:rPr>
              <a:t>Capture/Imaging is not supported with DCs</a:t>
            </a:r>
            <a:br>
              <a:rPr lang="en-US" dirty="0" smtClean="0">
                <a:solidFill>
                  <a:schemeClr val="accent2">
                    <a:alpha val="99000"/>
                  </a:schemeClr>
                </a:solidFill>
                <a:effectLst/>
                <a:latin typeface="Segoe UI Light" pitchFamily="34" charset="0"/>
              </a:rPr>
            </a:br>
            <a:r>
              <a:rPr lang="en-US" sz="1800" dirty="0">
                <a:solidFill>
                  <a:schemeClr val="tx1">
                    <a:alpha val="99000"/>
                  </a:schemeClr>
                </a:solidFill>
                <a:effectLst/>
                <a:latin typeface="+mj-lt"/>
                <a:cs typeface="Segoe UI Light" pitchFamily="34" charset="0"/>
              </a:rPr>
              <a:t>To make a new DC provision a VM and run DC Promo</a:t>
            </a:r>
          </a:p>
          <a:p>
            <a:endParaRPr lang="en-US" sz="1800" dirty="0">
              <a:solidFill>
                <a:schemeClr val="tx2"/>
              </a:solidFill>
            </a:endParaRPr>
          </a:p>
          <a:p>
            <a:pPr marL="0" indent="0">
              <a:buNone/>
            </a:pPr>
            <a:endParaRPr lang="en-US" sz="1800" dirty="0">
              <a:solidFill>
                <a:schemeClr val="tx1">
                  <a:alpha val="99000"/>
                </a:schemeClr>
              </a:solidFill>
              <a:effectLst/>
              <a:latin typeface="+mj-lt"/>
              <a:cs typeface="Segoe UI Light" pitchFamily="34" charset="0"/>
            </a:endParaRPr>
          </a:p>
        </p:txBody>
      </p:sp>
      <p:sp>
        <p:nvSpPr>
          <p:cNvPr id="13" name="Rectangle 12"/>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4" name="Rectangle 13"/>
          <p:cNvSpPr/>
          <p:nvPr/>
        </p:nvSpPr>
        <p:spPr bwMode="auto">
          <a:xfrm>
            <a:off x="385729" y="4570340"/>
            <a:ext cx="11289309" cy="184527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5" name="Rectangle 14"/>
          <p:cNvSpPr/>
          <p:nvPr/>
        </p:nvSpPr>
        <p:spPr bwMode="auto">
          <a:xfrm>
            <a:off x="9829760" y="4570340"/>
            <a:ext cx="1845278" cy="1845278"/>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7" name="Freeform 24"/>
          <p:cNvSpPr>
            <a:spLocks noEditPoints="1"/>
          </p:cNvSpPr>
          <p:nvPr/>
        </p:nvSpPr>
        <p:spPr bwMode="black">
          <a:xfrm>
            <a:off x="10135830" y="5064038"/>
            <a:ext cx="1233138" cy="952478"/>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4513233"/>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 xsi:nil="true"/>
    <Scenario xmlns="f847e7ad-bfae-49c8-aedd-39ec05321f40" xsi:nil="true"/>
    <Document_x0020_Owner xmlns="f847e7ad-bfae-49c8-aedd-39ec05321f40">
      <UserInfo>
        <DisplayName>Kasper Wu (Advaiya, Inc)</DisplayName>
        <AccountId>207</AccountId>
        <AccountType/>
      </UserInfo>
    </Document_x0020_Owner>
    <Capability_x002f_Product xmlns="f847e7ad-bfae-49c8-aedd-39ec05321f40">20</Capability_x002f_Product>
    <Workstream xmlns="f847e7ad-bfae-49c8-aedd-39ec05321f40">12</Workstream>
    <Source xmlns="f847e7ad-bfae-49c8-aedd-39ec05321f40">5</Source>
    <Document_x0020_Status xmlns="f847e7ad-bfae-49c8-aedd-39ec05321f40">Draft</Document_x0020_Status>
    <Segment xmlns="f847e7ad-bfae-49c8-aedd-39ec05321f40">5</Segment>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1F3D78-41CD-4031-A456-FDE8227751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8C7590-4838-4FDD-B304-651D11FD2E08}">
  <ds:schemaRefs>
    <ds:schemaRef ds:uri="http://schemas.openxmlformats.org/package/2006/metadata/core-properties"/>
    <ds:schemaRef ds:uri="http://purl.org/dc/elements/1.1/"/>
    <ds:schemaRef ds:uri="http://schemas.microsoft.com/office/2006/documentManagement/types"/>
    <ds:schemaRef ds:uri="f847e7ad-bfae-49c8-aedd-39ec05321f40"/>
    <ds:schemaRef ds:uri="http://purl.org/dc/dcmitype/"/>
    <ds:schemaRef ds:uri="http://purl.org/dc/terms/"/>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406B869-0A3B-4A48-80EE-77CB3C7BFE0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1438</TotalTime>
  <Words>1911</Words>
  <Application>Microsoft Office PowerPoint</Application>
  <PresentationFormat>Custom</PresentationFormat>
  <Paragraphs>375</Paragraphs>
  <Slides>27</Slides>
  <Notes>27</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MS1444_Windows Azure Template 16x9_r08b</vt:lpstr>
      <vt:lpstr>White with Consolas font for code slides</vt:lpstr>
      <vt:lpstr>Deploying Active Directory in Windows Azure</vt:lpstr>
      <vt:lpstr>Why Active Directory? </vt:lpstr>
      <vt:lpstr>Considerations</vt:lpstr>
      <vt:lpstr>Is it safe to virtualize DCs?</vt:lpstr>
      <vt:lpstr>How Domain Controllers are Impacted</vt:lpstr>
      <vt:lpstr>Placement of the Active Directory DIT</vt:lpstr>
      <vt:lpstr>Running AD in the Cloud (VPN)</vt:lpstr>
      <vt:lpstr>Running AD in the Cloud (Cloud Only)</vt:lpstr>
      <vt:lpstr>Virtualization Conclusions</vt:lpstr>
      <vt:lpstr>Optimizing your deployment for traffic and cost</vt:lpstr>
      <vt:lpstr>Optimizing your deployment for traffic and cost (cont.)</vt:lpstr>
      <vt:lpstr>Read-Only DCs (RODC) or Read-Writes</vt:lpstr>
      <vt:lpstr>Global Catalog (GC) or not?</vt:lpstr>
      <vt:lpstr>Trust or Replicate?</vt:lpstr>
      <vt:lpstr>IP addressing and name resolution</vt:lpstr>
      <vt:lpstr>Geo-distributed, cloud-hosted domain controllers</vt:lpstr>
      <vt:lpstr>PowerPoint Presentation</vt:lpstr>
      <vt:lpstr>Deploying AD in a Windows Azure VM</vt:lpstr>
      <vt:lpstr>Provisioning a VM for a DC – New Forest</vt:lpstr>
      <vt:lpstr>Domain Variables to Join Active Directory</vt:lpstr>
      <vt:lpstr>Provisioning a VM for a DC – Existing Forest</vt:lpstr>
      <vt:lpstr>Provisioning a VM to Join Active Directory</vt:lpstr>
      <vt:lpstr>Cloud Service Configuration for AD</vt:lpstr>
      <vt:lpstr>Domain Controller On-Premises</vt:lpstr>
      <vt:lpstr>Domain Controller in the Cloud</vt:lpstr>
      <vt:lpstr>Active Directory Cloud Only</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Ganesh Srinivasan</dc:creator>
  <dc:description>Template: Greg Flowers, Artitudes Design
Formatting:
Event Date:
Event Location:
Audience Type:</dc:description>
  <cp:lastModifiedBy>Tyler Doerksen</cp:lastModifiedBy>
  <cp:revision>170</cp:revision>
  <dcterms:created xsi:type="dcterms:W3CDTF">2012-02-06T18:28:07Z</dcterms:created>
  <dcterms:modified xsi:type="dcterms:W3CDTF">2012-09-21T20:00:23Z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