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41"/>
  </p:notesMasterIdLst>
  <p:handoutMasterIdLst>
    <p:handoutMasterId r:id="rId42"/>
  </p:handoutMasterIdLst>
  <p:sldIdLst>
    <p:sldId id="475" r:id="rId6"/>
    <p:sldId id="443" r:id="rId7"/>
    <p:sldId id="494" r:id="rId8"/>
    <p:sldId id="476" r:id="rId9"/>
    <p:sldId id="477" r:id="rId10"/>
    <p:sldId id="478" r:id="rId11"/>
    <p:sldId id="479" r:id="rId12"/>
    <p:sldId id="488" r:id="rId13"/>
    <p:sldId id="447" r:id="rId14"/>
    <p:sldId id="489" r:id="rId15"/>
    <p:sldId id="490" r:id="rId16"/>
    <p:sldId id="491" r:id="rId17"/>
    <p:sldId id="492" r:id="rId18"/>
    <p:sldId id="493" r:id="rId19"/>
    <p:sldId id="448" r:id="rId20"/>
    <p:sldId id="449" r:id="rId21"/>
    <p:sldId id="450" r:id="rId22"/>
    <p:sldId id="452" r:id="rId23"/>
    <p:sldId id="460" r:id="rId24"/>
    <p:sldId id="461" r:id="rId25"/>
    <p:sldId id="462" r:id="rId26"/>
    <p:sldId id="484" r:id="rId27"/>
    <p:sldId id="485" r:id="rId28"/>
    <p:sldId id="486" r:id="rId29"/>
    <p:sldId id="487" r:id="rId30"/>
    <p:sldId id="457" r:id="rId31"/>
    <p:sldId id="458" r:id="rId32"/>
    <p:sldId id="459" r:id="rId33"/>
    <p:sldId id="464" r:id="rId34"/>
    <p:sldId id="466" r:id="rId35"/>
    <p:sldId id="473" r:id="rId36"/>
    <p:sldId id="471" r:id="rId37"/>
    <p:sldId id="474" r:id="rId38"/>
    <p:sldId id="472" r:id="rId39"/>
    <p:sldId id="463" r:id="rId4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595959"/>
    <a:srgbClr val="FFE497"/>
    <a:srgbClr val="FFE18B"/>
    <a:srgbClr val="FFDA71"/>
    <a:srgbClr val="FFD253"/>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2" autoAdjust="0"/>
    <p:restoredTop sz="89928" autoAdjust="0"/>
  </p:normalViewPr>
  <p:slideViewPr>
    <p:cSldViewPr snapToGrid="0">
      <p:cViewPr>
        <p:scale>
          <a:sx n="93" d="100"/>
          <a:sy n="93" d="100"/>
        </p:scale>
        <p:origin x="-456" y="-270"/>
      </p:cViewPr>
      <p:guideLst>
        <p:guide orient="horz" pos="144"/>
        <p:guide orient="horz" pos="1200"/>
        <p:guide orient="horz" pos="2393"/>
        <p:guide orient="horz" pos="3926"/>
        <p:guide orient="horz" pos="1454"/>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27614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27614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36390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pPr>
                <a:defRPr/>
              </a:pPr>
              <a:t>16</a:t>
            </a:fld>
            <a:endParaRPr lang="en-US"/>
          </a:p>
        </p:txBody>
      </p:sp>
    </p:spTree>
    <p:extLst>
      <p:ext uri="{BB962C8B-B14F-4D97-AF65-F5344CB8AC3E}">
        <p14:creationId xmlns:p14="http://schemas.microsoft.com/office/powerpoint/2010/main" val="2991146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17</a:t>
            </a:fld>
            <a:endParaRPr lang="en-US">
              <a:solidFill>
                <a:prstClr val="black"/>
              </a:solidFill>
            </a:endParaRPr>
          </a:p>
        </p:txBody>
      </p:sp>
    </p:spTree>
    <p:extLst>
      <p:ext uri="{BB962C8B-B14F-4D97-AF65-F5344CB8AC3E}">
        <p14:creationId xmlns:p14="http://schemas.microsoft.com/office/powerpoint/2010/main" val="246068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8578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994923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798670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33022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7909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08840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9B6980-6CF3-4056-8B52-C88658E7AF9B}" type="datetime1">
              <a:rPr lang="en-US" smtClean="0"/>
              <a:t>10/2/2012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458408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4123683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4182342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481334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827578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 single virtual-network is bounded by an affinity group</a:t>
            </a:r>
          </a:p>
          <a:p>
            <a:pPr marL="628650" lvl="1" indent="-171450">
              <a:buFont typeface="Arial" pitchFamily="34" charset="0"/>
              <a:buChar char="•"/>
            </a:pPr>
            <a:r>
              <a:rPr lang="en-US" dirty="0" smtClean="0"/>
              <a:t>an affinity-group allows you to hint</a:t>
            </a:r>
            <a:r>
              <a:rPr lang="en-US" baseline="0" dirty="0" smtClean="0"/>
              <a:t> to Azure that machines within the same group expect high-speed communication</a:t>
            </a:r>
            <a:endParaRPr lang="en-US" dirty="0"/>
          </a:p>
        </p:txBody>
      </p:sp>
      <p:sp>
        <p:nvSpPr>
          <p:cNvPr id="4" name="Slide Number Placeholder 3"/>
          <p:cNvSpPr>
            <a:spLocks noGrp="1"/>
          </p:cNvSpPr>
          <p:nvPr>
            <p:ph type="sldNum" sz="quarter" idx="10"/>
          </p:nvPr>
        </p:nvSpPr>
        <p:spPr/>
        <p:txBody>
          <a:bodyPr/>
          <a:lstStyle/>
          <a:p>
            <a:fld id="{02BD95F3-EB49-476D-9D97-7903261B4B9A}" type="slidenum">
              <a:rPr lang="en-US" smtClean="0"/>
              <a:t>28</a:t>
            </a:fld>
            <a:endParaRPr lang="en-US"/>
          </a:p>
        </p:txBody>
      </p:sp>
    </p:spTree>
    <p:extLst>
      <p:ext uri="{BB962C8B-B14F-4D97-AF65-F5344CB8AC3E}">
        <p14:creationId xmlns:p14="http://schemas.microsoft.com/office/powerpoint/2010/main" val="1933767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215378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580284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442748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223748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812032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76140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981502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44757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27614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3401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617004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898036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2" cy="1865126"/>
          </a:xfrm>
        </p:spPr>
        <p:txBody>
          <a:bodyPr/>
          <a:lstStyle>
            <a:lvl1pPr>
              <a:defRPr>
                <a:effectLst>
                  <a:outerShdw blurRad="38100" dist="38100" dir="2700000" algn="tl">
                    <a:srgbClr val="000000">
                      <a:alpha val="43137"/>
                    </a:srgbClr>
                  </a:outerShdw>
                </a:effectLst>
              </a:defRPr>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6FB441B-E560-457E-805D-023873527B90}" type="datetimeFigureOut">
              <a:rPr lang="en-US" smtClean="0"/>
              <a:t>10/2/2012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24279C95-06F3-47CD-9382-3FAD0F185F4D}" type="slidenum">
              <a:rPr lang="en-US" smtClean="0"/>
              <a:t>‹#›</a:t>
            </a:fld>
            <a:endParaRPr lang="en-US"/>
          </a:p>
        </p:txBody>
      </p:sp>
    </p:spTree>
    <p:extLst>
      <p:ext uri="{BB962C8B-B14F-4D97-AF65-F5344CB8AC3E}">
        <p14:creationId xmlns:p14="http://schemas.microsoft.com/office/powerpoint/2010/main" val="61618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609445" y="1371604"/>
            <a:ext cx="10982751"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560565" y="249238"/>
            <a:ext cx="11031628" cy="609399"/>
          </a:xfrm>
        </p:spPr>
        <p:txBody>
          <a:bodyPr lIns="0"/>
          <a:lstStyle>
            <a:lvl1pPr algn="l">
              <a:defRPr/>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609444" y="5943600"/>
            <a:ext cx="9547913" cy="304800"/>
          </a:xfrm>
        </p:spPr>
        <p:txBody>
          <a:bodyPr>
            <a:noAutofit/>
          </a:bodyPr>
          <a:lstStyle>
            <a:lvl1pPr marL="0" indent="0">
              <a:lnSpc>
                <a:spcPts val="1802"/>
              </a:lnSpc>
              <a:spcBef>
                <a:spcPts val="0"/>
              </a:spcBef>
              <a:spcAft>
                <a:spcPts val="0"/>
              </a:spcAft>
              <a:buNone/>
              <a:defRPr sz="1500" spc="-40" baseline="0"/>
            </a:lvl1pPr>
            <a:lvl2pPr marL="457772" indent="0">
              <a:buNone/>
              <a:defRPr sz="1200"/>
            </a:lvl2pPr>
            <a:lvl3pPr marL="915542" indent="0">
              <a:buNone/>
              <a:defRPr sz="1100"/>
            </a:lvl3pPr>
            <a:lvl4pPr marL="1373314" indent="0">
              <a:buNone/>
              <a:defRPr sz="900"/>
            </a:lvl4pPr>
            <a:lvl5pPr marL="1831086" indent="0">
              <a:buNone/>
              <a:defRPr sz="900"/>
            </a:lvl5pPr>
            <a:lvl6pPr marL="2288858" indent="0">
              <a:buNone/>
              <a:defRPr sz="900"/>
            </a:lvl6pPr>
            <a:lvl7pPr marL="2746629" indent="0">
              <a:buNone/>
              <a:defRPr sz="900"/>
            </a:lvl7pPr>
            <a:lvl8pPr marL="3204398" indent="0">
              <a:buNone/>
              <a:defRPr sz="900"/>
            </a:lvl8pPr>
            <a:lvl9pPr marL="3662170"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614138" y="1804991"/>
            <a:ext cx="9570002" cy="1775871"/>
          </a:xfrm>
        </p:spPr>
        <p:txBody>
          <a:bodyPr/>
          <a:lstStyle>
            <a:lvl1pPr>
              <a:defRPr sz="2800"/>
            </a:lvl1pPr>
            <a:lvl2pPr>
              <a:defRPr sz="24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0111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1032509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2" r:id="rId20"/>
    <p:sldLayoutId id="2147483783" r:id="rId2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900"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587" y="6172200"/>
            <a:ext cx="20272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338"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561"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88825"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0" name="Title 1"/>
          <p:cNvSpPr>
            <a:spLocks noGrp="1"/>
          </p:cNvSpPr>
          <p:nvPr>
            <p:ph type="ctrTitle"/>
          </p:nvPr>
        </p:nvSpPr>
        <p:spPr>
          <a:xfrm>
            <a:off x="4316819" y="433389"/>
            <a:ext cx="7581013" cy="1895475"/>
          </a:xfrm>
        </p:spPr>
        <p:txBody>
          <a:bodyPr/>
          <a:lstStyle/>
          <a:p>
            <a:r>
              <a:rPr lang="en-CA" b="1" dirty="0" smtClean="0">
                <a:solidFill>
                  <a:schemeClr val="bg1"/>
                </a:solidFill>
              </a:rPr>
              <a:t>Active Directory in Azure</a:t>
            </a:r>
          </a:p>
        </p:txBody>
      </p:sp>
      <p:pic>
        <p:nvPicPr>
          <p:cNvPr id="3081" name="Picture 32" descr="C:\Users\D'Arcy\Dropbox\PrDC12Regin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 y="549275"/>
            <a:ext cx="3334216" cy="167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3" descr="C:\Users\D'Arcy\Dropbox\PrDC12Regina\SponsorsSide-ITProDay-Horizon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9470" y="2752651"/>
            <a:ext cx="7265588" cy="33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00413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85729" y="1003496"/>
            <a:ext cx="11301413" cy="5538242"/>
            <a:chOff x="385729" y="1003496"/>
            <a:chExt cx="11301413" cy="5538242"/>
          </a:xfrm>
        </p:grpSpPr>
        <p:sp>
          <p:nvSpPr>
            <p:cNvPr id="25" name="Rectangle 24"/>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7" name="Rectangle 2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8" name="Rectangle 27"/>
            <p:cNvSpPr/>
            <p:nvPr/>
          </p:nvSpPr>
          <p:spPr bwMode="auto">
            <a:xfrm>
              <a:off x="385729" y="1003497"/>
              <a:ext cx="11289309" cy="82530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ctr" anchorCtr="0" compatLnSpc="1">
              <a:prstTxWarp prst="textNoShape">
                <a:avLst/>
              </a:prstTxWarp>
            </a:bodyPr>
            <a:lstStyle/>
            <a:p>
              <a:r>
                <a:rPr lang="en-US" sz="3200" dirty="0">
                  <a:solidFill>
                    <a:schemeClr val="accent2">
                      <a:alpha val="99000"/>
                    </a:schemeClr>
                  </a:solidFill>
                  <a:latin typeface="Segoe UI Light" pitchFamily="34" charset="0"/>
                </a:rPr>
                <a:t>Deploy DC in Separate Cloud Service </a:t>
              </a:r>
            </a:p>
          </p:txBody>
        </p:sp>
      </p:grpSp>
      <p:sp>
        <p:nvSpPr>
          <p:cNvPr id="2" name="Title 1"/>
          <p:cNvSpPr>
            <a:spLocks noGrp="1"/>
          </p:cNvSpPr>
          <p:nvPr>
            <p:ph type="title"/>
          </p:nvPr>
        </p:nvSpPr>
        <p:spPr/>
        <p:txBody>
          <a:bodyPr/>
          <a:lstStyle/>
          <a:p>
            <a:r>
              <a:rPr lang="en-US" smtClean="0"/>
              <a:t>Cloud Service Configuration for AD</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Clients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app-cloudservice.</a:t>
            </a:r>
            <a:r>
              <a:rPr lang="en-US" sz="1200" dirty="0" smtClean="0">
                <a:solidFill>
                  <a:srgbClr val="FFFFFF">
                    <a:alpha val="99000"/>
                  </a:srgbClr>
                </a:solidFill>
              </a:rPr>
              <a:t>cloudapp.net</a:t>
            </a:r>
          </a:p>
          <a:p>
            <a:pPr>
              <a:lnSpc>
                <a:spcPct val="90000"/>
              </a:lnSpc>
              <a:spcBef>
                <a:spcPct val="20000"/>
              </a:spcBef>
              <a:buSzPct val="80000"/>
            </a:pPr>
            <a:r>
              <a:rPr lang="en-US" sz="1200" dirty="0">
                <a:solidFill>
                  <a:srgbClr val="FFFFFF">
                    <a:alpha val="99000"/>
                  </a:srgbClr>
                </a:solidFill>
              </a:rPr>
              <a:t>Affinity Group: ADAG</a:t>
            </a:r>
          </a:p>
          <a:p>
            <a:pPr>
              <a:lnSpc>
                <a:spcPct val="90000"/>
              </a:lnSpc>
              <a:spcBef>
                <a:spcPct val="20000"/>
              </a:spcBef>
              <a:buSzPct val="80000"/>
            </a:pPr>
            <a:endParaRPr lang="en-US" sz="1200" dirty="0">
              <a:solidFill>
                <a:srgbClr val="FFFFFF">
                  <a:alpha val="99000"/>
                </a:srgbClr>
              </a:solidFill>
            </a:endParaRPr>
          </a:p>
        </p:txBody>
      </p:sp>
      <p:sp>
        <p:nvSpPr>
          <p:cNvPr id="6" name="Rounded Rectangle 5"/>
          <p:cNvSpPr/>
          <p:nvPr/>
        </p:nvSpPr>
        <p:spPr bwMode="auto">
          <a:xfrm>
            <a:off x="6872533" y="3639975"/>
            <a:ext cx="3073567" cy="2341796"/>
          </a:xfrm>
          <a:prstGeom prst="roundRect">
            <a:avLst>
              <a:gd name="adj" fmla="val 8"/>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027396" y="3695975"/>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err="1">
                <a:solidFill>
                  <a:srgbClr val="FFFFFF">
                    <a:alpha val="99000"/>
                  </a:srgbClr>
                </a:solidFill>
              </a:rPr>
              <a:t>MyVNET</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DNS </a:t>
            </a:r>
            <a:r>
              <a:rPr lang="en-US" sz="1100" dirty="0" err="1">
                <a:solidFill>
                  <a:srgbClr val="FFFFFF">
                    <a:alpha val="99000"/>
                  </a:srgbClr>
                </a:solidFill>
              </a:rPr>
              <a:t>Ips</a:t>
            </a:r>
            <a:r>
              <a:rPr lang="en-US" sz="1100" dirty="0">
                <a:solidFill>
                  <a:srgbClr val="FFFFFF">
                    <a:alpha val="99000"/>
                  </a:srgbClr>
                </a:solidFill>
              </a:rPr>
              <a:t>: </a:t>
            </a:r>
            <a:r>
              <a:rPr lang="en-US" sz="1100" dirty="0" smtClean="0">
                <a:solidFill>
                  <a:srgbClr val="FFFFFF">
                    <a:alpha val="99000"/>
                  </a:srgbClr>
                </a:solidFill>
              </a:rPr>
              <a:t>192.168.1.4</a:t>
            </a:r>
            <a:endParaRPr lang="en-US" sz="1100" dirty="0">
              <a:solidFill>
                <a:srgbClr val="FFFFFF">
                  <a:alpha val="99000"/>
                </a:srgbClr>
              </a:solidFill>
            </a:endParaRPr>
          </a:p>
        </p:txBody>
      </p:sp>
      <p:sp>
        <p:nvSpPr>
          <p:cNvPr id="8" name="TextBox 7"/>
          <p:cNvSpPr txBox="1"/>
          <p:nvPr/>
        </p:nvSpPr>
        <p:spPr>
          <a:xfrm>
            <a:off x="7068014" y="4394719"/>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advm1</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err="1" smtClean="0">
                <a:solidFill>
                  <a:srgbClr val="FFFFFF">
                    <a:alpha val="99000"/>
                  </a:srgbClr>
                </a:solidFill>
              </a:rPr>
              <a:t>AppSubnet</a:t>
            </a:r>
            <a:endParaRPr lang="en-US" sz="1100" dirty="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192.168.2.4</a:t>
            </a:r>
            <a:endParaRPr lang="en-US" sz="1100" dirty="0">
              <a:solidFill>
                <a:srgbClr val="FFFFFF">
                  <a:alpha val="99000"/>
                </a:srgbClr>
              </a:solidFill>
            </a:endParaRPr>
          </a:p>
        </p:txBody>
      </p:sp>
      <p:pic>
        <p:nvPicPr>
          <p:cNvPr id="1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138835" y="4734035"/>
            <a:ext cx="762802" cy="11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729593" cy="817147"/>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Domains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ad-cloudservice.</a:t>
            </a:r>
            <a:r>
              <a:rPr lang="en-US" sz="1200" dirty="0" smtClean="0">
                <a:solidFill>
                  <a:srgbClr val="FFFFFF">
                    <a:alpha val="99000"/>
                  </a:srgbClr>
                </a:solidFill>
              </a:rPr>
              <a:t>cloudapp.net</a:t>
            </a:r>
          </a:p>
          <a:p>
            <a:pPr>
              <a:lnSpc>
                <a:spcPct val="90000"/>
              </a:lnSpc>
              <a:spcBef>
                <a:spcPct val="20000"/>
              </a:spcBef>
              <a:buSzPct val="80000"/>
            </a:pPr>
            <a:r>
              <a:rPr lang="en-US" sz="1200" dirty="0" smtClean="0">
                <a:solidFill>
                  <a:srgbClr val="FFFFFF">
                    <a:alpha val="99000"/>
                  </a:srgbClr>
                </a:solidFill>
              </a:rPr>
              <a:t>Affinity Group: ADAG</a:t>
            </a:r>
            <a:endParaRPr lang="en-US" sz="1200" dirty="0">
              <a:solidFill>
                <a:srgbClr val="FFFFFF">
                  <a:alpha val="99000"/>
                </a:srgbClr>
              </a:solidFill>
            </a:endParaRPr>
          </a:p>
        </p:txBody>
      </p:sp>
      <p:sp>
        <p:nvSpPr>
          <p:cNvPr id="15" name="Rounded Rectangle 14"/>
          <p:cNvSpPr/>
          <p:nvPr/>
        </p:nvSpPr>
        <p:spPr bwMode="auto">
          <a:xfrm>
            <a:off x="2500648" y="3643181"/>
            <a:ext cx="3073567" cy="2338590"/>
          </a:xfrm>
          <a:prstGeom prst="roundRect">
            <a:avLst>
              <a:gd name="adj" fmla="val 0"/>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2665454" y="3695975"/>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smtClean="0">
                <a:solidFill>
                  <a:srgbClr val="FFFFFF">
                    <a:alpha val="99000"/>
                  </a:srgbClr>
                </a:solidFill>
              </a:rPr>
              <a:t>ADVNET</a:t>
            </a:r>
          </a:p>
          <a:p>
            <a:pPr>
              <a:lnSpc>
                <a:spcPct val="90000"/>
              </a:lnSpc>
              <a:spcBef>
                <a:spcPct val="20000"/>
              </a:spcBef>
              <a:buSzPct val="80000"/>
            </a:pPr>
            <a:r>
              <a:rPr lang="en-US" sz="1100" dirty="0" smtClean="0">
                <a:solidFill>
                  <a:srgbClr val="FFFFFF">
                    <a:alpha val="99000"/>
                  </a:srgbClr>
                </a:solidFill>
              </a:rPr>
              <a:t>DNS </a:t>
            </a:r>
            <a:r>
              <a:rPr lang="en-US" sz="1100" dirty="0" err="1" smtClean="0">
                <a:solidFill>
                  <a:srgbClr val="FFFFFF">
                    <a:alpha val="99000"/>
                  </a:srgbClr>
                </a:solidFill>
              </a:rPr>
              <a:t>Ips</a:t>
            </a:r>
            <a:r>
              <a:rPr lang="en-US" sz="1100" dirty="0" smtClean="0">
                <a:solidFill>
                  <a:srgbClr val="FFFFFF">
                    <a:alpha val="99000"/>
                  </a:srgbClr>
                </a:solidFill>
              </a:rPr>
              <a:t>: (On-Premise AD IP)</a:t>
            </a:r>
          </a:p>
          <a:p>
            <a:pPr>
              <a:lnSpc>
                <a:spcPct val="90000"/>
              </a:lnSpc>
              <a:spcBef>
                <a:spcPct val="20000"/>
              </a:spcBef>
              <a:buSzPct val="80000"/>
            </a:pPr>
            <a:endParaRPr lang="en-US" sz="1100" dirty="0">
              <a:solidFill>
                <a:srgbClr val="FFFFFF">
                  <a:alpha val="99000"/>
                </a:srgbClr>
              </a:solidFill>
            </a:endParaRPr>
          </a:p>
        </p:txBody>
      </p:sp>
      <p:sp>
        <p:nvSpPr>
          <p:cNvPr id="17" name="TextBox 16"/>
          <p:cNvSpPr txBox="1"/>
          <p:nvPr/>
        </p:nvSpPr>
        <p:spPr>
          <a:xfrm>
            <a:off x="2701263" y="4394719"/>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ad-dc</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err="1" smtClean="0">
                <a:solidFill>
                  <a:srgbClr val="FFFFFF">
                    <a:alpha val="99000"/>
                  </a:srgbClr>
                </a:solidFill>
              </a:rPr>
              <a:t>ADSubnet</a:t>
            </a:r>
            <a:endParaRPr lang="en-US" sz="1100" dirty="0" smtClean="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192.168.1.4</a:t>
            </a:r>
            <a:endParaRPr lang="en-US" sz="1100" dirty="0">
              <a:solidFill>
                <a:srgbClr val="FFFFFF">
                  <a:alpha val="99000"/>
                </a:srgbClr>
              </a:solidFill>
            </a:endParaRPr>
          </a:p>
          <a:p>
            <a:pPr marL="342735" indent="-342735">
              <a:lnSpc>
                <a:spcPct val="90000"/>
              </a:lnSpc>
              <a:spcBef>
                <a:spcPct val="20000"/>
              </a:spcBef>
              <a:buSzPct val="80000"/>
              <a:buFont typeface="Arial" pitchFamily="34" charset="0"/>
              <a:buChar char="•"/>
            </a:pPr>
            <a:endParaRPr lang="en-US" sz="1100" dirty="0">
              <a:solidFill>
                <a:srgbClr val="FFFFFF">
                  <a:alpha val="99000"/>
                </a:srgbClr>
              </a:solidFill>
            </a:endParaRPr>
          </a:p>
        </p:txBody>
      </p:sp>
      <p:pic>
        <p:nvPicPr>
          <p:cNvPr id="2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4764328" y="4734035"/>
            <a:ext cx="762802" cy="11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47638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b="1" dirty="0">
                <a:solidFill>
                  <a:srgbClr val="FFFFFF">
                    <a:alpha val="99000"/>
                  </a:srgbClr>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alpha val="99000"/>
                  </a:schemeClr>
                </a:solidFill>
              </a:rPr>
              <a:t>ADVNET</a:t>
            </a:r>
            <a:endParaRPr lang="en-US" sz="1200" b="1" dirty="0">
              <a:solidFill>
                <a:schemeClr val="accent4">
                  <a:alpha val="99000"/>
                </a:schemeClr>
              </a:solidFill>
            </a:endParaRPr>
          </a:p>
        </p:txBody>
      </p:sp>
    </p:spTree>
    <p:extLst>
      <p:ext uri="{BB962C8B-B14F-4D97-AF65-F5344CB8AC3E}">
        <p14:creationId xmlns:p14="http://schemas.microsoft.com/office/powerpoint/2010/main" val="981211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255"/>
          <p:cNvGrpSpPr/>
          <p:nvPr/>
        </p:nvGrpSpPr>
        <p:grpSpPr>
          <a:xfrm>
            <a:off x="385730" y="1003496"/>
            <a:ext cx="11301412" cy="5538242"/>
            <a:chOff x="385730" y="1003496"/>
            <a:chExt cx="11301412" cy="5538242"/>
          </a:xfrm>
        </p:grpSpPr>
        <p:sp>
          <p:nvSpPr>
            <p:cNvPr id="257" name="Rectangle 256"/>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8" name="Rectangle 25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2" name="Title 1"/>
          <p:cNvSpPr>
            <a:spLocks noGrp="1"/>
          </p:cNvSpPr>
          <p:nvPr>
            <p:ph type="title"/>
          </p:nvPr>
        </p:nvSpPr>
        <p:spPr/>
        <p:txBody>
          <a:bodyPr/>
          <a:lstStyle/>
          <a:p>
            <a:r>
              <a:rPr lang="en-US" dirty="0" smtClean="0"/>
              <a:t>Domain Controller On-Premises</a:t>
            </a:r>
            <a:endParaRPr lang="en-US" dirty="0"/>
          </a:p>
        </p:txBody>
      </p:sp>
      <p:sp>
        <p:nvSpPr>
          <p:cNvPr id="4" name="Rectangle 3"/>
          <p:cNvSpPr/>
          <p:nvPr/>
        </p:nvSpPr>
        <p:spPr bwMode="auto">
          <a:xfrm>
            <a:off x="8535218" y="2273821"/>
            <a:ext cx="2620246" cy="252135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8"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123" name="Group 122"/>
          <p:cNvGrpSpPr/>
          <p:nvPr/>
        </p:nvGrpSpPr>
        <p:grpSpPr>
          <a:xfrm>
            <a:off x="8522182" y="2846293"/>
            <a:ext cx="864528" cy="903396"/>
            <a:chOff x="9068431" y="4345563"/>
            <a:chExt cx="965110" cy="1008499"/>
          </a:xfrm>
        </p:grpSpPr>
        <p:grpSp>
          <p:nvGrpSpPr>
            <p:cNvPr id="64" name="Group 63"/>
            <p:cNvGrpSpPr/>
            <p:nvPr/>
          </p:nvGrpSpPr>
          <p:grpSpPr>
            <a:xfrm>
              <a:off x="9068431" y="4345563"/>
              <a:ext cx="965110" cy="1008499"/>
              <a:chOff x="1809804" y="4442923"/>
              <a:chExt cx="965110" cy="1008499"/>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69" name="Group 68"/>
          <p:cNvGrpSpPr/>
          <p:nvPr/>
        </p:nvGrpSpPr>
        <p:grpSpPr>
          <a:xfrm>
            <a:off x="6311999" y="4468253"/>
            <a:ext cx="385590" cy="969111"/>
            <a:chOff x="4159000" y="1676776"/>
            <a:chExt cx="510347" cy="1282665"/>
          </a:xfrm>
        </p:grpSpPr>
        <p:sp>
          <p:nvSpPr>
            <p:cNvPr id="71"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72"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73"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40" name="Group 139"/>
          <p:cNvGrpSpPr/>
          <p:nvPr/>
        </p:nvGrpSpPr>
        <p:grpSpPr>
          <a:xfrm>
            <a:off x="6726565" y="4574754"/>
            <a:ext cx="885293" cy="738433"/>
            <a:chOff x="8184640" y="5569527"/>
            <a:chExt cx="988291" cy="824345"/>
          </a:xfrm>
        </p:grpSpPr>
        <p:cxnSp>
          <p:nvCxnSpPr>
            <p:cNvPr id="75" name="Straight Arrow Connector 74"/>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315344" y="3964240"/>
            <a:ext cx="516100" cy="638004"/>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146" name="Group 145"/>
          <p:cNvGrpSpPr/>
          <p:nvPr/>
        </p:nvGrpSpPr>
        <p:grpSpPr>
          <a:xfrm>
            <a:off x="10409575" y="3941107"/>
            <a:ext cx="541307" cy="638004"/>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150" name="Rectangle 149"/>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51" name="Rectangle 150"/>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29" name="Rectangle 22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cxnSp>
        <p:nvCxnSpPr>
          <p:cNvPr id="11" name="Elbow Connector 10"/>
          <p:cNvCxnSpPr>
            <a:stCxn id="144" idx="0"/>
          </p:cNvCxnSpPr>
          <p:nvPr/>
        </p:nvCxnSpPr>
        <p:spPr>
          <a:xfrm rot="16200000" flipV="1">
            <a:off x="5830058" y="421379"/>
            <a:ext cx="429225" cy="6684077"/>
          </a:xfrm>
          <a:prstGeom prst="bentConnector2">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cxnSp>
        <p:nvCxnSpPr>
          <p:cNvPr id="231" name="Elbow Connector 230"/>
          <p:cNvCxnSpPr/>
          <p:nvPr/>
        </p:nvCxnSpPr>
        <p:spPr>
          <a:xfrm rot="16200000" flipV="1">
            <a:off x="9393273" y="2864466"/>
            <a:ext cx="420131" cy="1791290"/>
          </a:xfrm>
          <a:prstGeom prst="bentConnector2">
            <a:avLst/>
          </a:prstGeom>
          <a:ln w="254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nvGrpSpPr>
          <p:cNvPr id="141" name="Group 140"/>
          <p:cNvGrpSpPr/>
          <p:nvPr/>
        </p:nvGrpSpPr>
        <p:grpSpPr>
          <a:xfrm>
            <a:off x="754750" y="1697020"/>
            <a:ext cx="4076301" cy="4057432"/>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178" name="Rectangle 17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179" name="Group 178"/>
              <p:cNvGrpSpPr/>
              <p:nvPr/>
            </p:nvGrpSpPr>
            <p:grpSpPr>
              <a:xfrm>
                <a:off x="2191261" y="3451570"/>
                <a:ext cx="879004" cy="946862"/>
                <a:chOff x="1711026" y="3451570"/>
                <a:chExt cx="879004" cy="946862"/>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46" name="Rectangle 245"/>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1008499"/>
                <a:chOff x="1809804" y="4442923"/>
                <a:chExt cx="965110" cy="1008499"/>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43" name="Group 142"/>
            <p:cNvGrpSpPr/>
            <p:nvPr/>
          </p:nvGrpSpPr>
          <p:grpSpPr>
            <a:xfrm>
              <a:off x="3071258" y="3223773"/>
              <a:ext cx="848582" cy="1082539"/>
              <a:chOff x="3356443" y="3425018"/>
              <a:chExt cx="848582" cy="1082537"/>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sp>
        <p:nvSpPr>
          <p:cNvPr id="260"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1" name="Rectangle 260"/>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262"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280014577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Controller in the Cloud</a:t>
            </a:r>
            <a:endParaRPr lang="en-US" dirty="0"/>
          </a:p>
        </p:txBody>
      </p:sp>
      <p:grpSp>
        <p:nvGrpSpPr>
          <p:cNvPr id="160" name="Group 159"/>
          <p:cNvGrpSpPr/>
          <p:nvPr/>
        </p:nvGrpSpPr>
        <p:grpSpPr>
          <a:xfrm>
            <a:off x="385730" y="1003496"/>
            <a:ext cx="11301412" cy="5538242"/>
            <a:chOff x="385730" y="1003496"/>
            <a:chExt cx="11301412" cy="5538242"/>
          </a:xfrm>
        </p:grpSpPr>
        <p:sp>
          <p:nvSpPr>
            <p:cNvPr id="266" name="Rectangle 265"/>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67" name="Rectangle 26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403" name="Rectangle 402"/>
          <p:cNvSpPr/>
          <p:nvPr/>
        </p:nvSpPr>
        <p:spPr bwMode="auto">
          <a:xfrm>
            <a:off x="8535218" y="2273821"/>
            <a:ext cx="2620246" cy="252135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270"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271" name="Group 270"/>
          <p:cNvGrpSpPr/>
          <p:nvPr/>
        </p:nvGrpSpPr>
        <p:grpSpPr>
          <a:xfrm>
            <a:off x="8522182" y="2846293"/>
            <a:ext cx="864528" cy="903396"/>
            <a:chOff x="9068431" y="4345563"/>
            <a:chExt cx="965110" cy="1008499"/>
          </a:xfrm>
        </p:grpSpPr>
        <p:grpSp>
          <p:nvGrpSpPr>
            <p:cNvPr id="399" name="Group 398"/>
            <p:cNvGrpSpPr/>
            <p:nvPr/>
          </p:nvGrpSpPr>
          <p:grpSpPr>
            <a:xfrm>
              <a:off x="9068431" y="4345563"/>
              <a:ext cx="965110" cy="1008499"/>
              <a:chOff x="1809804" y="4442923"/>
              <a:chExt cx="965110" cy="1008499"/>
            </a:xfrm>
          </p:grpSpPr>
          <p:pic>
            <p:nvPicPr>
              <p:cNvPr id="40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402" name="Rectangle 401"/>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400"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72" name="Group 271"/>
          <p:cNvGrpSpPr/>
          <p:nvPr/>
        </p:nvGrpSpPr>
        <p:grpSpPr>
          <a:xfrm>
            <a:off x="6311999" y="4468253"/>
            <a:ext cx="385590" cy="969111"/>
            <a:chOff x="4159000" y="1676776"/>
            <a:chExt cx="510347" cy="1282665"/>
          </a:xfrm>
        </p:grpSpPr>
        <p:sp>
          <p:nvSpPr>
            <p:cNvPr id="396"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97"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98"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73" name="Group 272"/>
          <p:cNvGrpSpPr/>
          <p:nvPr/>
        </p:nvGrpSpPr>
        <p:grpSpPr>
          <a:xfrm>
            <a:off x="6726565" y="4574754"/>
            <a:ext cx="885293" cy="738433"/>
            <a:chOff x="8184640" y="5569527"/>
            <a:chExt cx="988291" cy="824345"/>
          </a:xfrm>
        </p:grpSpPr>
        <p:cxnSp>
          <p:nvCxnSpPr>
            <p:cNvPr id="393" name="Straight Arrow Connector 392"/>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9315344" y="3964240"/>
            <a:ext cx="516100" cy="638004"/>
            <a:chOff x="9944860" y="5187045"/>
            <a:chExt cx="576144" cy="712232"/>
          </a:xfrm>
        </p:grpSpPr>
        <p:sp>
          <p:nvSpPr>
            <p:cNvPr id="391"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9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275"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276" name="Group 275"/>
          <p:cNvGrpSpPr/>
          <p:nvPr/>
        </p:nvGrpSpPr>
        <p:grpSpPr>
          <a:xfrm>
            <a:off x="10409575" y="3941107"/>
            <a:ext cx="541307" cy="638004"/>
            <a:chOff x="4647795" y="6723311"/>
            <a:chExt cx="604285" cy="712232"/>
          </a:xfrm>
        </p:grpSpPr>
        <p:pic>
          <p:nvPicPr>
            <p:cNvPr id="38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277"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278" name="Rectangle 277"/>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279" name="Rectangle 278"/>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82" name="Rectangle 281"/>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84" name="Rectangle 283"/>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sp>
        <p:nvSpPr>
          <p:cNvPr id="286" name="Rectangle 285"/>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nvGrpSpPr>
          <p:cNvPr id="288" name="Group 287"/>
          <p:cNvGrpSpPr/>
          <p:nvPr/>
        </p:nvGrpSpPr>
        <p:grpSpPr>
          <a:xfrm>
            <a:off x="754750" y="1697020"/>
            <a:ext cx="4076301" cy="4057432"/>
            <a:chOff x="382773" y="1562987"/>
            <a:chExt cx="4550553" cy="4529489"/>
          </a:xfrm>
        </p:grpSpPr>
        <p:grpSp>
          <p:nvGrpSpPr>
            <p:cNvPr id="289" name="Group 288"/>
            <p:cNvGrpSpPr/>
            <p:nvPr/>
          </p:nvGrpSpPr>
          <p:grpSpPr>
            <a:xfrm>
              <a:off x="591318" y="1865904"/>
              <a:ext cx="3465948" cy="3465951"/>
              <a:chOff x="897789" y="1992744"/>
              <a:chExt cx="3465948" cy="3465948"/>
            </a:xfrm>
          </p:grpSpPr>
          <p:sp>
            <p:nvSpPr>
              <p:cNvPr id="315" name="Rectangle 31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31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317" name="Group 316"/>
              <p:cNvGrpSpPr/>
              <p:nvPr/>
            </p:nvGrpSpPr>
            <p:grpSpPr>
              <a:xfrm>
                <a:off x="2717713" y="2401459"/>
                <a:ext cx="869945" cy="629380"/>
                <a:chOff x="2870782" y="2512291"/>
                <a:chExt cx="791194" cy="572406"/>
              </a:xfrm>
            </p:grpSpPr>
            <p:pic>
              <p:nvPicPr>
                <p:cNvPr id="340"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341"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318" name="Rectangle 31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319" name="Group 318"/>
              <p:cNvGrpSpPr/>
              <p:nvPr/>
            </p:nvGrpSpPr>
            <p:grpSpPr>
              <a:xfrm>
                <a:off x="2191261" y="3451570"/>
                <a:ext cx="879004" cy="946862"/>
                <a:chOff x="1711026" y="3451570"/>
                <a:chExt cx="879004" cy="946862"/>
              </a:xfrm>
            </p:grpSpPr>
            <p:grpSp>
              <p:nvGrpSpPr>
                <p:cNvPr id="331" name="Group 330"/>
                <p:cNvGrpSpPr/>
                <p:nvPr/>
              </p:nvGrpSpPr>
              <p:grpSpPr>
                <a:xfrm>
                  <a:off x="1972774" y="3451570"/>
                  <a:ext cx="479392" cy="712232"/>
                  <a:chOff x="1972774" y="3451570"/>
                  <a:chExt cx="479392" cy="712232"/>
                </a:xfrm>
              </p:grpSpPr>
              <p:pic>
                <p:nvPicPr>
                  <p:cNvPr id="33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334" name="Group 333"/>
                  <p:cNvGrpSpPr/>
                  <p:nvPr/>
                </p:nvGrpSpPr>
                <p:grpSpPr>
                  <a:xfrm>
                    <a:off x="2245986" y="3924261"/>
                    <a:ext cx="206180" cy="206424"/>
                    <a:chOff x="2245986" y="3924261"/>
                    <a:chExt cx="206180" cy="206424"/>
                  </a:xfrm>
                </p:grpSpPr>
                <p:grpSp>
                  <p:nvGrpSpPr>
                    <p:cNvPr id="335" name="Group 334"/>
                    <p:cNvGrpSpPr/>
                    <p:nvPr/>
                  </p:nvGrpSpPr>
                  <p:grpSpPr>
                    <a:xfrm>
                      <a:off x="2245986" y="3924261"/>
                      <a:ext cx="206180" cy="206424"/>
                      <a:chOff x="1779323" y="4627897"/>
                      <a:chExt cx="472764" cy="473323"/>
                    </a:xfrm>
                  </p:grpSpPr>
                  <p:sp>
                    <p:nvSpPr>
                      <p:cNvPr id="337" name="Isosceles Triangle 33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36" name="Isosceles Triangle 335"/>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332" name="Rectangle 331"/>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320"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321" name="Rectangle 320"/>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322"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3" name="Group 322"/>
              <p:cNvGrpSpPr/>
              <p:nvPr/>
            </p:nvGrpSpPr>
            <p:grpSpPr>
              <a:xfrm>
                <a:off x="2148208" y="4442923"/>
                <a:ext cx="965110" cy="1008499"/>
                <a:chOff x="1809804" y="4442923"/>
                <a:chExt cx="965110" cy="1008499"/>
              </a:xfrm>
            </p:grpSpPr>
            <p:pic>
              <p:nvPicPr>
                <p:cNvPr id="32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9" name="Rectangle 328"/>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33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324"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5"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6"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7"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90" name="Group 289"/>
            <p:cNvGrpSpPr/>
            <p:nvPr/>
          </p:nvGrpSpPr>
          <p:grpSpPr>
            <a:xfrm>
              <a:off x="3071258" y="3223773"/>
              <a:ext cx="848582" cy="1082539"/>
              <a:chOff x="3356443" y="3425018"/>
              <a:chExt cx="848582" cy="1082537"/>
            </a:xfrm>
          </p:grpSpPr>
          <p:pic>
            <p:nvPicPr>
              <p:cNvPr id="31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314" name="Rectangle 31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91" name="Group 290"/>
            <p:cNvGrpSpPr/>
            <p:nvPr/>
          </p:nvGrpSpPr>
          <p:grpSpPr>
            <a:xfrm>
              <a:off x="4502875" y="1767148"/>
              <a:ext cx="430451" cy="1081861"/>
              <a:chOff x="4409404" y="1676776"/>
              <a:chExt cx="510347" cy="1282665"/>
            </a:xfrm>
          </p:grpSpPr>
          <p:sp>
            <p:nvSpPr>
              <p:cNvPr id="31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1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1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92" name="Group 291"/>
            <p:cNvGrpSpPr/>
            <p:nvPr/>
          </p:nvGrpSpPr>
          <p:grpSpPr>
            <a:xfrm>
              <a:off x="3302455" y="1905787"/>
              <a:ext cx="1200422" cy="804576"/>
              <a:chOff x="3587658" y="2107080"/>
              <a:chExt cx="1200422" cy="804576"/>
            </a:xfrm>
          </p:grpSpPr>
          <p:cxnSp>
            <p:nvCxnSpPr>
              <p:cNvPr id="307" name="Straight Arrow Connector 30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2713792" y="2231852"/>
              <a:ext cx="576145" cy="712232"/>
              <a:chOff x="9944860" y="5187045"/>
              <a:chExt cx="576144" cy="712232"/>
            </a:xfrm>
          </p:grpSpPr>
          <p:sp>
            <p:nvSpPr>
              <p:cNvPr id="30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94" name="Group 293"/>
            <p:cNvGrpSpPr/>
            <p:nvPr/>
          </p:nvGrpSpPr>
          <p:grpSpPr>
            <a:xfrm>
              <a:off x="1493287" y="2242485"/>
              <a:ext cx="604285" cy="712232"/>
              <a:chOff x="4647795" y="6723311"/>
              <a:chExt cx="604285" cy="712232"/>
            </a:xfrm>
          </p:grpSpPr>
          <p:pic>
            <p:nvPicPr>
              <p:cNvPr id="30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95" name="Group 294"/>
            <p:cNvGrpSpPr/>
            <p:nvPr/>
          </p:nvGrpSpPr>
          <p:grpSpPr>
            <a:xfrm>
              <a:off x="2151470" y="3327265"/>
              <a:ext cx="479392" cy="712232"/>
              <a:chOff x="4610325" y="6858496"/>
              <a:chExt cx="479392" cy="712232"/>
            </a:xfrm>
          </p:grpSpPr>
          <p:pic>
            <p:nvPicPr>
              <p:cNvPr id="29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99" name="Isosceles Triangle 29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0" name="Rectangle 29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1" name="Rectangle 30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2" name="Isosceles Triangle 30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6" name="Rectangle 29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7" name="Rectangle 29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grpSp>
        <p:nvGrpSpPr>
          <p:cNvPr id="13" name="Group 12"/>
          <p:cNvGrpSpPr/>
          <p:nvPr/>
        </p:nvGrpSpPr>
        <p:grpSpPr>
          <a:xfrm>
            <a:off x="9209081" y="2892563"/>
            <a:ext cx="1688492" cy="1168318"/>
            <a:chOff x="22686796" y="3004376"/>
            <a:chExt cx="1688492" cy="1168318"/>
          </a:xfrm>
        </p:grpSpPr>
        <p:grpSp>
          <p:nvGrpSpPr>
            <p:cNvPr id="405" name="Group 404"/>
            <p:cNvGrpSpPr/>
            <p:nvPr/>
          </p:nvGrpSpPr>
          <p:grpSpPr>
            <a:xfrm>
              <a:off x="23216834" y="3004376"/>
              <a:ext cx="479392" cy="712232"/>
              <a:chOff x="4610325" y="6858496"/>
              <a:chExt cx="479392" cy="712232"/>
            </a:xfrm>
          </p:grpSpPr>
          <p:pic>
            <p:nvPicPr>
              <p:cNvPr id="4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a:ln>
                <a:noFill/>
                <a:headEnd type="triangle" w="med" len="med"/>
                <a:tailEnd type="triangle" w="med" len="med"/>
              </a:ln>
            </p:spPr>
          </p:pic>
          <p:sp>
            <p:nvSpPr>
              <p:cNvPr id="407" name="Isosceles Triangle 406"/>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8" name="Rectangle 407"/>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9" name="Rectangle 408"/>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10" name="Isosceles Triangle 409"/>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11" name="Rectangle 410"/>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412" name="Straight Arrow Connector 411"/>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3" name="Rectangle 412"/>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414" name="Straight Arrow Connector 413"/>
            <p:cNvCxnSpPr>
              <a:endCxn id="407"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a:off x="4046293" y="3545789"/>
            <a:ext cx="5785151" cy="0"/>
          </a:xfrm>
          <a:prstGeom prst="straightConnector1">
            <a:avLst/>
          </a:prstGeom>
          <a:ln w="254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8"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9" name="Rectangle 418"/>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420"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400107225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Active Directory Cloud Only</a:t>
            </a:r>
            <a:endParaRPr lang="en-US" dirty="0"/>
          </a:p>
        </p:txBody>
      </p:sp>
      <p:grpSp>
        <p:nvGrpSpPr>
          <p:cNvPr id="122" name="Group 121"/>
          <p:cNvGrpSpPr/>
          <p:nvPr/>
        </p:nvGrpSpPr>
        <p:grpSpPr>
          <a:xfrm>
            <a:off x="21718552" y="1881888"/>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17224311" y="2154590"/>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21703999" y="2520964"/>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19447875" y="4331629"/>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19910673" y="4450521"/>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22589440" y="3768977"/>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22302552" y="3784372"/>
            <a:ext cx="733110" cy="629380"/>
          </a:xfrm>
          <a:prstGeom prst="rect">
            <a:avLst/>
          </a:prstGeom>
          <a:noFill/>
          <a:ln w="9525">
            <a:noFill/>
            <a:miter lim="800000"/>
            <a:headEnd/>
            <a:tailEnd/>
          </a:ln>
          <a:effectLst/>
        </p:spPr>
      </p:pic>
      <p:grpSp>
        <p:nvGrpSpPr>
          <p:cNvPr id="146" name="Group 145"/>
          <p:cNvGrpSpPr/>
          <p:nvPr/>
        </p:nvGrpSpPr>
        <p:grpSpPr>
          <a:xfrm>
            <a:off x="23810978" y="3743153"/>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23544234" y="3750400"/>
            <a:ext cx="733110" cy="629380"/>
          </a:xfrm>
          <a:prstGeom prst="rect">
            <a:avLst/>
          </a:prstGeom>
          <a:noFill/>
          <a:ln w="9525">
            <a:noFill/>
            <a:miter lim="800000"/>
            <a:headEnd/>
            <a:tailEnd/>
          </a:ln>
          <a:effectLst/>
        </p:spPr>
      </p:pic>
      <p:sp>
        <p:nvSpPr>
          <p:cNvPr id="150" name="Rectangle 149"/>
          <p:cNvSpPr/>
          <p:nvPr/>
        </p:nvSpPr>
        <p:spPr>
          <a:xfrm>
            <a:off x="23500764" y="4402216"/>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22324653" y="4412096"/>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20889185" y="4256577"/>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20782705" y="4924256"/>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16707368" y="3273870"/>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18305022" y="3281400"/>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23086356" y="2748306"/>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23406119" y="3072404"/>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22837021" y="3405224"/>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22968866" y="3562396"/>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23462658" y="3398758"/>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18098962" y="276066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22477799" y="3368849"/>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3032874" y="1237980"/>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21529844" y="1435070"/>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22179683" y="1540876"/>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grpSp>
        <p:nvGrpSpPr>
          <p:cNvPr id="162" name="Group 161"/>
          <p:cNvGrpSpPr/>
          <p:nvPr/>
        </p:nvGrpSpPr>
        <p:grpSpPr>
          <a:xfrm>
            <a:off x="385730" y="1003496"/>
            <a:ext cx="11301412" cy="5538242"/>
            <a:chOff x="385730" y="1003496"/>
            <a:chExt cx="11301412" cy="5538242"/>
          </a:xfrm>
        </p:grpSpPr>
        <p:sp>
          <p:nvSpPr>
            <p:cNvPr id="163" name="Rectangle 162"/>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4" name="Rectangle 16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grpSp>
        <p:nvGrpSpPr>
          <p:cNvPr id="166" name="Group 165"/>
          <p:cNvGrpSpPr/>
          <p:nvPr/>
        </p:nvGrpSpPr>
        <p:grpSpPr>
          <a:xfrm>
            <a:off x="8535218" y="2273821"/>
            <a:ext cx="2620246" cy="2521359"/>
            <a:chOff x="8948001" y="3799610"/>
            <a:chExt cx="2341419" cy="2341419"/>
          </a:xfrm>
        </p:grpSpPr>
        <p:sp>
          <p:nvSpPr>
            <p:cNvPr id="350" name="Rectangle 349"/>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351" name="Freeform 40"/>
            <p:cNvSpPr>
              <a:spLocks noEditPoints="1"/>
            </p:cNvSpPr>
            <p:nvPr/>
          </p:nvSpPr>
          <p:spPr bwMode="black">
            <a:xfrm>
              <a:off x="10800520" y="4218423"/>
              <a:ext cx="450183" cy="43334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167"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168" name="Group 167"/>
          <p:cNvGrpSpPr/>
          <p:nvPr/>
        </p:nvGrpSpPr>
        <p:grpSpPr>
          <a:xfrm>
            <a:off x="8522182" y="2846293"/>
            <a:ext cx="864528" cy="903396"/>
            <a:chOff x="9068431" y="4345563"/>
            <a:chExt cx="965110" cy="1008499"/>
          </a:xfrm>
        </p:grpSpPr>
        <p:grpSp>
          <p:nvGrpSpPr>
            <p:cNvPr id="346" name="Group 345"/>
            <p:cNvGrpSpPr/>
            <p:nvPr/>
          </p:nvGrpSpPr>
          <p:grpSpPr>
            <a:xfrm>
              <a:off x="9068431" y="4345563"/>
              <a:ext cx="965110" cy="1008499"/>
              <a:chOff x="1809804" y="4442923"/>
              <a:chExt cx="965110" cy="1008499"/>
            </a:xfrm>
          </p:grpSpPr>
          <p:pic>
            <p:nvPicPr>
              <p:cNvPr id="34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49" name="Rectangle 348"/>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347"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69" name="Group 168"/>
          <p:cNvGrpSpPr/>
          <p:nvPr/>
        </p:nvGrpSpPr>
        <p:grpSpPr>
          <a:xfrm>
            <a:off x="6311999" y="4468253"/>
            <a:ext cx="385590" cy="969111"/>
            <a:chOff x="4159000" y="1676776"/>
            <a:chExt cx="510347" cy="1282665"/>
          </a:xfrm>
        </p:grpSpPr>
        <p:sp>
          <p:nvSpPr>
            <p:cNvPr id="343"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44"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45"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70" name="Group 169"/>
          <p:cNvGrpSpPr/>
          <p:nvPr/>
        </p:nvGrpSpPr>
        <p:grpSpPr>
          <a:xfrm>
            <a:off x="6726565" y="4574754"/>
            <a:ext cx="885293" cy="738433"/>
            <a:chOff x="8184640" y="5569527"/>
            <a:chExt cx="988291" cy="824345"/>
          </a:xfrm>
        </p:grpSpPr>
        <p:cxnSp>
          <p:nvCxnSpPr>
            <p:cNvPr id="340" name="Straight Arrow Connector 339"/>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9315344" y="3964240"/>
            <a:ext cx="516100" cy="638004"/>
            <a:chOff x="9944860" y="5187045"/>
            <a:chExt cx="576144" cy="712232"/>
          </a:xfrm>
        </p:grpSpPr>
        <p:sp>
          <p:nvSpPr>
            <p:cNvPr id="33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3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72"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173" name="Group 172"/>
          <p:cNvGrpSpPr/>
          <p:nvPr/>
        </p:nvGrpSpPr>
        <p:grpSpPr>
          <a:xfrm>
            <a:off x="10409575" y="3941107"/>
            <a:ext cx="541307" cy="638004"/>
            <a:chOff x="4647795" y="6723311"/>
            <a:chExt cx="604285" cy="712232"/>
          </a:xfrm>
        </p:grpSpPr>
        <p:pic>
          <p:nvPicPr>
            <p:cNvPr id="33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74"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175" name="Rectangle 174"/>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76" name="Rectangle 175"/>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178" name="Rectangle 177"/>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179" name="Rectangle 17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29" name="Rectangle 228"/>
          <p:cNvSpPr/>
          <p:nvPr/>
        </p:nvSpPr>
        <p:spPr>
          <a:xfrm>
            <a:off x="5402643" y="3602736"/>
            <a:ext cx="1745486"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alpha val="99000"/>
                  </a:schemeClr>
                </a:solidFill>
              </a:rPr>
              <a:t>On Premises Resources</a:t>
            </a:r>
            <a:endParaRPr lang="en-US" sz="1200" dirty="0">
              <a:solidFill>
                <a:schemeClr val="bg1">
                  <a:alpha val="99000"/>
                </a:schemeClr>
              </a:solidFill>
            </a:endParaRPr>
          </a:p>
        </p:txBody>
      </p:sp>
      <p:sp>
        <p:nvSpPr>
          <p:cNvPr id="231" name="Rectangle 230"/>
          <p:cNvSpPr/>
          <p:nvPr/>
        </p:nvSpPr>
        <p:spPr bwMode="auto">
          <a:xfrm>
            <a:off x="8443624" y="1697036"/>
            <a:ext cx="2807066"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35" name="Group 234"/>
          <p:cNvGrpSpPr/>
          <p:nvPr/>
        </p:nvGrpSpPr>
        <p:grpSpPr>
          <a:xfrm>
            <a:off x="754750" y="1697020"/>
            <a:ext cx="4076301" cy="4057432"/>
            <a:chOff x="382773" y="1562987"/>
            <a:chExt cx="4550553" cy="4529489"/>
          </a:xfrm>
        </p:grpSpPr>
        <p:grpSp>
          <p:nvGrpSpPr>
            <p:cNvPr id="236" name="Group 235"/>
            <p:cNvGrpSpPr/>
            <p:nvPr/>
          </p:nvGrpSpPr>
          <p:grpSpPr>
            <a:xfrm>
              <a:off x="591318" y="1865904"/>
              <a:ext cx="3465948" cy="3465951"/>
              <a:chOff x="897789" y="1992744"/>
              <a:chExt cx="3465948" cy="3465948"/>
            </a:xfrm>
          </p:grpSpPr>
          <p:sp>
            <p:nvSpPr>
              <p:cNvPr id="262" name="Rectangle 261"/>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263"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64" name="Group 263"/>
              <p:cNvGrpSpPr/>
              <p:nvPr/>
            </p:nvGrpSpPr>
            <p:grpSpPr>
              <a:xfrm>
                <a:off x="2717713" y="2401459"/>
                <a:ext cx="869945" cy="629380"/>
                <a:chOff x="2870782" y="2512291"/>
                <a:chExt cx="791194" cy="572406"/>
              </a:xfrm>
            </p:grpSpPr>
            <p:pic>
              <p:nvPicPr>
                <p:cNvPr id="287"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88"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265" name="Rectangle 264"/>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266" name="Group 265"/>
              <p:cNvGrpSpPr/>
              <p:nvPr/>
            </p:nvGrpSpPr>
            <p:grpSpPr>
              <a:xfrm>
                <a:off x="2191261" y="3451570"/>
                <a:ext cx="879004" cy="946862"/>
                <a:chOff x="1711026" y="3451570"/>
                <a:chExt cx="879004" cy="946862"/>
              </a:xfrm>
            </p:grpSpPr>
            <p:grpSp>
              <p:nvGrpSpPr>
                <p:cNvPr id="278" name="Group 277"/>
                <p:cNvGrpSpPr/>
                <p:nvPr/>
              </p:nvGrpSpPr>
              <p:grpSpPr>
                <a:xfrm>
                  <a:off x="1972774" y="3451570"/>
                  <a:ext cx="479392" cy="712232"/>
                  <a:chOff x="1972774" y="3451570"/>
                  <a:chExt cx="479392" cy="712232"/>
                </a:xfrm>
              </p:grpSpPr>
              <p:pic>
                <p:nvPicPr>
                  <p:cNvPr id="28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81" name="Group 280"/>
                  <p:cNvGrpSpPr/>
                  <p:nvPr/>
                </p:nvGrpSpPr>
                <p:grpSpPr>
                  <a:xfrm>
                    <a:off x="2245986" y="3924261"/>
                    <a:ext cx="206180" cy="206424"/>
                    <a:chOff x="2245986" y="3924261"/>
                    <a:chExt cx="206180" cy="206424"/>
                  </a:xfrm>
                </p:grpSpPr>
                <p:grpSp>
                  <p:nvGrpSpPr>
                    <p:cNvPr id="282" name="Group 281"/>
                    <p:cNvGrpSpPr/>
                    <p:nvPr/>
                  </p:nvGrpSpPr>
                  <p:grpSpPr>
                    <a:xfrm>
                      <a:off x="2245986" y="3924261"/>
                      <a:ext cx="206180" cy="206424"/>
                      <a:chOff x="1779323" y="4627897"/>
                      <a:chExt cx="472764" cy="473323"/>
                    </a:xfrm>
                  </p:grpSpPr>
                  <p:sp>
                    <p:nvSpPr>
                      <p:cNvPr id="284" name="Isosceles Triangle 283"/>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3" name="Isosceles Triangle 282"/>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79" name="Rectangle 278"/>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6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68" name="Rectangle 267"/>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6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0" name="Group 269"/>
              <p:cNvGrpSpPr/>
              <p:nvPr/>
            </p:nvGrpSpPr>
            <p:grpSpPr>
              <a:xfrm>
                <a:off x="2148208" y="4442923"/>
                <a:ext cx="965110" cy="1008499"/>
                <a:chOff x="1809804" y="4442923"/>
                <a:chExt cx="965110" cy="1008499"/>
              </a:xfrm>
            </p:grpSpPr>
            <p:pic>
              <p:nvPicPr>
                <p:cNvPr id="27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76" name="Rectangle 275"/>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77"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271"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2"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3"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4"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37" name="Group 236"/>
            <p:cNvGrpSpPr/>
            <p:nvPr/>
          </p:nvGrpSpPr>
          <p:grpSpPr>
            <a:xfrm>
              <a:off x="3071258" y="3223773"/>
              <a:ext cx="848582" cy="1082539"/>
              <a:chOff x="3356443" y="3425018"/>
              <a:chExt cx="848582" cy="1082537"/>
            </a:xfrm>
          </p:grpSpPr>
          <p:pic>
            <p:nvPicPr>
              <p:cNvPr id="26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61" name="Rectangle 260"/>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38" name="Group 237"/>
            <p:cNvGrpSpPr/>
            <p:nvPr/>
          </p:nvGrpSpPr>
          <p:grpSpPr>
            <a:xfrm>
              <a:off x="4502875" y="1767148"/>
              <a:ext cx="430451" cy="1081861"/>
              <a:chOff x="4409404" y="1676776"/>
              <a:chExt cx="510347" cy="1282665"/>
            </a:xfrm>
          </p:grpSpPr>
          <p:sp>
            <p:nvSpPr>
              <p:cNvPr id="257"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58"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59"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39" name="Group 238"/>
            <p:cNvGrpSpPr/>
            <p:nvPr/>
          </p:nvGrpSpPr>
          <p:grpSpPr>
            <a:xfrm>
              <a:off x="3302455" y="1905787"/>
              <a:ext cx="1200422" cy="804576"/>
              <a:chOff x="3587658" y="2107080"/>
              <a:chExt cx="1200422" cy="804576"/>
            </a:xfrm>
          </p:grpSpPr>
          <p:cxnSp>
            <p:nvCxnSpPr>
              <p:cNvPr id="254" name="Straight Arrow Connector 253"/>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2713792" y="2231852"/>
              <a:ext cx="576145" cy="712232"/>
              <a:chOff x="9944860" y="5187045"/>
              <a:chExt cx="576144" cy="712232"/>
            </a:xfrm>
          </p:grpSpPr>
          <p:sp>
            <p:nvSpPr>
              <p:cNvPr id="252"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25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41" name="Group 240"/>
            <p:cNvGrpSpPr/>
            <p:nvPr/>
          </p:nvGrpSpPr>
          <p:grpSpPr>
            <a:xfrm>
              <a:off x="1493287" y="2242485"/>
              <a:ext cx="604285" cy="712232"/>
              <a:chOff x="4647795" y="6723311"/>
              <a:chExt cx="604285" cy="712232"/>
            </a:xfrm>
          </p:grpSpPr>
          <p:pic>
            <p:nvPicPr>
              <p:cNvPr id="25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42" name="Group 241"/>
            <p:cNvGrpSpPr/>
            <p:nvPr/>
          </p:nvGrpSpPr>
          <p:grpSpPr>
            <a:xfrm>
              <a:off x="2151470" y="3327265"/>
              <a:ext cx="479392" cy="712232"/>
              <a:chOff x="4610325" y="6858496"/>
              <a:chExt cx="479392" cy="712232"/>
            </a:xfrm>
          </p:grpSpPr>
          <p:pic>
            <p:nvPicPr>
              <p:cNvPr id="245"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46" name="Isosceles Triangle 245"/>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Isosceles Triangle 248"/>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3" name="Rectangle 242"/>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grpSp>
        <p:nvGrpSpPr>
          <p:cNvPr id="352" name="Group 351"/>
          <p:cNvGrpSpPr/>
          <p:nvPr/>
        </p:nvGrpSpPr>
        <p:grpSpPr>
          <a:xfrm>
            <a:off x="9209081" y="2892563"/>
            <a:ext cx="1688492" cy="1168318"/>
            <a:chOff x="22686796" y="3004376"/>
            <a:chExt cx="1688492" cy="1168318"/>
          </a:xfrm>
        </p:grpSpPr>
        <p:grpSp>
          <p:nvGrpSpPr>
            <p:cNvPr id="353" name="Group 352"/>
            <p:cNvGrpSpPr/>
            <p:nvPr/>
          </p:nvGrpSpPr>
          <p:grpSpPr>
            <a:xfrm>
              <a:off x="23216834" y="3004376"/>
              <a:ext cx="479392" cy="712232"/>
              <a:chOff x="4610325" y="6858496"/>
              <a:chExt cx="479392" cy="712232"/>
            </a:xfrm>
          </p:grpSpPr>
          <p:pic>
            <p:nvPicPr>
              <p:cNvPr id="35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a:ln>
                <a:noFill/>
                <a:headEnd type="triangle" w="med" len="med"/>
                <a:tailEnd type="triangle" w="med" len="med"/>
              </a:ln>
            </p:spPr>
          </p:pic>
          <p:sp>
            <p:nvSpPr>
              <p:cNvPr id="360" name="Isosceles Triangle 359"/>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1" name="Rectangle 360"/>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2" name="Rectangle 361"/>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3" name="Isosceles Triangle 362"/>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54" name="Rectangle 353"/>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355" name="Straight Arrow Connector 354"/>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6" name="Rectangle 355"/>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357" name="Straight Arrow Connector 356"/>
            <p:cNvCxnSpPr>
              <a:endCxn id="360"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64" name="Straight Arrow Connector 363"/>
          <p:cNvCxnSpPr/>
          <p:nvPr/>
        </p:nvCxnSpPr>
        <p:spPr>
          <a:xfrm>
            <a:off x="4046292" y="3545789"/>
            <a:ext cx="4480560" cy="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5" name="Rectangle 364"/>
          <p:cNvSpPr/>
          <p:nvPr/>
        </p:nvSpPr>
        <p:spPr>
          <a:xfrm>
            <a:off x="8906412" y="1782089"/>
            <a:ext cx="1850064"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Extranet Active Directory</a:t>
            </a:r>
          </a:p>
        </p:txBody>
      </p:sp>
      <p:sp>
        <p:nvSpPr>
          <p:cNvPr id="366"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550076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DEMO: Cloud Hosted Domain</a:t>
            </a:r>
            <a:endParaRPr lang="en-US" sz="6000" dirty="0"/>
          </a:p>
        </p:txBody>
      </p:sp>
      <p:sp>
        <p:nvSpPr>
          <p:cNvPr id="5" name="Text Placeholder 4"/>
          <p:cNvSpPr>
            <a:spLocks noGrp="1"/>
          </p:cNvSpPr>
          <p:nvPr>
            <p:ph type="body" sz="quarter" idx="11"/>
          </p:nvPr>
        </p:nvSpPr>
        <p:spPr>
          <a:xfrm>
            <a:off x="519113" y="4612341"/>
            <a:ext cx="5454333" cy="332399"/>
          </a:xfrm>
        </p:spPr>
        <p:txBody>
          <a:bodyPr/>
          <a:lstStyle/>
          <a:p>
            <a:endParaRPr lang="en-US" dirty="0"/>
          </a:p>
        </p:txBody>
      </p:sp>
    </p:spTree>
    <p:extLst>
      <p:ext uri="{BB962C8B-B14F-4D97-AF65-F5344CB8AC3E}">
        <p14:creationId xmlns:p14="http://schemas.microsoft.com/office/powerpoint/2010/main" val="13545813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5730" y="1003499"/>
            <a:ext cx="11289309"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dirty="0" smtClean="0"/>
              <a:t>Considerations</a:t>
            </a:r>
            <a:endParaRPr lang="en-US" dirty="0"/>
          </a:p>
        </p:txBody>
      </p:sp>
      <p:sp>
        <p:nvSpPr>
          <p:cNvPr id="4" name="Content Placeholder 3"/>
          <p:cNvSpPr>
            <a:spLocks noGrp="1"/>
          </p:cNvSpPr>
          <p:nvPr>
            <p:ph idx="1"/>
          </p:nvPr>
        </p:nvSpPr>
        <p:spPr>
          <a:xfrm>
            <a:off x="591420" y="1148259"/>
            <a:ext cx="11149012" cy="3477875"/>
          </a:xfrm>
        </p:spPr>
        <p:txBody>
          <a:bodyPr/>
          <a:lstStyle/>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Placement </a:t>
            </a:r>
            <a:r>
              <a:rPr lang="en-US" sz="2800" dirty="0" smtClean="0">
                <a:solidFill>
                  <a:schemeClr val="accent2">
                    <a:alpha val="99000"/>
                  </a:schemeClr>
                </a:solidFill>
                <a:effectLst/>
                <a:latin typeface="Segoe UI Light" pitchFamily="34" charset="0"/>
              </a:rPr>
              <a:t>of the Active Directory database (DIT)</a:t>
            </a: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Optimizing </a:t>
            </a:r>
            <a:r>
              <a:rPr lang="en-US" sz="2800" dirty="0" smtClean="0">
                <a:solidFill>
                  <a:schemeClr val="accent2">
                    <a:alpha val="99000"/>
                  </a:schemeClr>
                </a:solidFill>
                <a:effectLst/>
                <a:latin typeface="Segoe UI Light" pitchFamily="34" charset="0"/>
              </a:rPr>
              <a:t>your deployment for traffic and cost</a:t>
            </a:r>
            <a:endParaRPr lang="en-US" sz="2800" dirty="0">
              <a:solidFill>
                <a:schemeClr val="accent2">
                  <a:alpha val="99000"/>
                </a:schemeClr>
              </a:solidFill>
              <a:effectLst/>
              <a:latin typeface="Segoe UI Light" pitchFamily="34" charset="0"/>
            </a:endParaRP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Read-Only </a:t>
            </a:r>
            <a:r>
              <a:rPr lang="en-US" sz="2800" dirty="0">
                <a:solidFill>
                  <a:schemeClr val="accent2">
                    <a:alpha val="99000"/>
                  </a:schemeClr>
                </a:solidFill>
                <a:effectLst/>
                <a:latin typeface="Segoe UI Light" pitchFamily="34" charset="0"/>
              </a:rPr>
              <a:t>DCs (RODC) or Read-Writes?</a:t>
            </a:r>
            <a:endParaRPr lang="en-US" sz="2800" dirty="0" smtClean="0">
              <a:solidFill>
                <a:schemeClr val="accent2">
                  <a:alpha val="99000"/>
                </a:schemeClr>
              </a:solidFill>
              <a:effectLst/>
              <a:latin typeface="Segoe UI Light" pitchFamily="34" charset="0"/>
            </a:endParaRP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Global Catalog or not?</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Trust or Replicate?</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IP addressing and name resolution</a:t>
            </a: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Geo-distributed cloud-hosted domain </a:t>
            </a:r>
            <a:r>
              <a:rPr lang="en-US" sz="2800" dirty="0" smtClean="0">
                <a:solidFill>
                  <a:schemeClr val="accent2">
                    <a:alpha val="99000"/>
                  </a:schemeClr>
                </a:solidFill>
                <a:effectLst/>
                <a:latin typeface="Segoe UI Light" pitchFamily="34" charset="0"/>
              </a:rPr>
              <a:t>controllers</a:t>
            </a:r>
            <a:endParaRPr lang="en-US" sz="2800" dirty="0">
              <a:solidFill>
                <a:schemeClr val="accent2">
                  <a:alpha val="99000"/>
                </a:schemeClr>
              </a:solidFill>
              <a:effectLst/>
              <a:latin typeface="Segoe UI Light" pitchFamily="34" charset="0"/>
            </a:endParaRPr>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Rectangle 12"/>
          <p:cNvSpPr/>
          <p:nvPr/>
        </p:nvSpPr>
        <p:spPr bwMode="auto">
          <a:xfrm>
            <a:off x="385729" y="5234152"/>
            <a:ext cx="11289309" cy="118146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10493572" y="5234152"/>
            <a:ext cx="1181465" cy="118146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Freeform 52"/>
          <p:cNvSpPr>
            <a:spLocks noEditPoints="1"/>
          </p:cNvSpPr>
          <p:nvPr/>
        </p:nvSpPr>
        <p:spPr bwMode="black">
          <a:xfrm>
            <a:off x="10752082" y="5523494"/>
            <a:ext cx="647694" cy="609293"/>
          </a:xfrm>
          <a:custGeom>
            <a:avLst/>
            <a:gdLst>
              <a:gd name="T0" fmla="*/ 76 w 153"/>
              <a:gd name="T1" fmla="*/ 9 h 144"/>
              <a:gd name="T2" fmla="*/ 15 w 153"/>
              <a:gd name="T3" fmla="*/ 63 h 144"/>
              <a:gd name="T4" fmla="*/ 27 w 153"/>
              <a:gd name="T5" fmla="*/ 109 h 144"/>
              <a:gd name="T6" fmla="*/ 68 w 153"/>
              <a:gd name="T7" fmla="*/ 133 h 144"/>
              <a:gd name="T8" fmla="*/ 77 w 153"/>
              <a:gd name="T9" fmla="*/ 134 h 144"/>
              <a:gd name="T10" fmla="*/ 138 w 153"/>
              <a:gd name="T11" fmla="*/ 80 h 144"/>
              <a:gd name="T12" fmla="*/ 126 w 153"/>
              <a:gd name="T13" fmla="*/ 34 h 144"/>
              <a:gd name="T14" fmla="*/ 85 w 153"/>
              <a:gd name="T15" fmla="*/ 10 h 144"/>
              <a:gd name="T16" fmla="*/ 76 w 153"/>
              <a:gd name="T17" fmla="*/ 9 h 144"/>
              <a:gd name="T18" fmla="*/ 76 w 153"/>
              <a:gd name="T19" fmla="*/ 0 h 144"/>
              <a:gd name="T20" fmla="*/ 86 w 153"/>
              <a:gd name="T21" fmla="*/ 0 h 144"/>
              <a:gd name="T22" fmla="*/ 148 w 153"/>
              <a:gd name="T23" fmla="*/ 81 h 144"/>
              <a:gd name="T24" fmla="*/ 77 w 153"/>
              <a:gd name="T25" fmla="*/ 144 h 144"/>
              <a:gd name="T26" fmla="*/ 67 w 153"/>
              <a:gd name="T27" fmla="*/ 143 h 144"/>
              <a:gd name="T28" fmla="*/ 5 w 153"/>
              <a:gd name="T29" fmla="*/ 62 h 144"/>
              <a:gd name="T30" fmla="*/ 76 w 153"/>
              <a:gd name="T31" fmla="*/ 0 h 144"/>
              <a:gd name="T32" fmla="*/ 53 w 153"/>
              <a:gd name="T33" fmla="*/ 48 h 144"/>
              <a:gd name="T34" fmla="*/ 58 w 153"/>
              <a:gd name="T35" fmla="*/ 40 h 144"/>
              <a:gd name="T36" fmla="*/ 66 w 153"/>
              <a:gd name="T37" fmla="*/ 34 h 144"/>
              <a:gd name="T38" fmla="*/ 76 w 153"/>
              <a:gd name="T39" fmla="*/ 32 h 144"/>
              <a:gd name="T40" fmla="*/ 89 w 153"/>
              <a:gd name="T41" fmla="*/ 34 h 144"/>
              <a:gd name="T42" fmla="*/ 96 w 153"/>
              <a:gd name="T43" fmla="*/ 40 h 144"/>
              <a:gd name="T44" fmla="*/ 101 w 153"/>
              <a:gd name="T45" fmla="*/ 46 h 144"/>
              <a:gd name="T46" fmla="*/ 102 w 153"/>
              <a:gd name="T47" fmla="*/ 52 h 144"/>
              <a:gd name="T48" fmla="*/ 101 w 153"/>
              <a:gd name="T49" fmla="*/ 61 h 144"/>
              <a:gd name="T50" fmla="*/ 98 w 153"/>
              <a:gd name="T51" fmla="*/ 66 h 144"/>
              <a:gd name="T52" fmla="*/ 93 w 153"/>
              <a:gd name="T53" fmla="*/ 70 h 144"/>
              <a:gd name="T54" fmla="*/ 89 w 153"/>
              <a:gd name="T55" fmla="*/ 73 h 144"/>
              <a:gd name="T56" fmla="*/ 85 w 153"/>
              <a:gd name="T57" fmla="*/ 77 h 144"/>
              <a:gd name="T58" fmla="*/ 83 w 153"/>
              <a:gd name="T59" fmla="*/ 82 h 144"/>
              <a:gd name="T60" fmla="*/ 83 w 153"/>
              <a:gd name="T61" fmla="*/ 86 h 144"/>
              <a:gd name="T62" fmla="*/ 69 w 153"/>
              <a:gd name="T63" fmla="*/ 86 h 144"/>
              <a:gd name="T64" fmla="*/ 69 w 153"/>
              <a:gd name="T65" fmla="*/ 81 h 144"/>
              <a:gd name="T66" fmla="*/ 71 w 153"/>
              <a:gd name="T67" fmla="*/ 74 h 144"/>
              <a:gd name="T68" fmla="*/ 74 w 153"/>
              <a:gd name="T69" fmla="*/ 69 h 144"/>
              <a:gd name="T70" fmla="*/ 78 w 153"/>
              <a:gd name="T71" fmla="*/ 65 h 144"/>
              <a:gd name="T72" fmla="*/ 82 w 153"/>
              <a:gd name="T73" fmla="*/ 62 h 144"/>
              <a:gd name="T74" fmla="*/ 85 w 153"/>
              <a:gd name="T75" fmla="*/ 59 h 144"/>
              <a:gd name="T76" fmla="*/ 86 w 153"/>
              <a:gd name="T77" fmla="*/ 54 h 144"/>
              <a:gd name="T78" fmla="*/ 83 w 153"/>
              <a:gd name="T79" fmla="*/ 47 h 144"/>
              <a:gd name="T80" fmla="*/ 77 w 153"/>
              <a:gd name="T81" fmla="*/ 45 h 144"/>
              <a:gd name="T82" fmla="*/ 72 w 153"/>
              <a:gd name="T83" fmla="*/ 46 h 144"/>
              <a:gd name="T84" fmla="*/ 69 w 153"/>
              <a:gd name="T85" fmla="*/ 49 h 144"/>
              <a:gd name="T86" fmla="*/ 67 w 153"/>
              <a:gd name="T87" fmla="*/ 53 h 144"/>
              <a:gd name="T88" fmla="*/ 66 w 153"/>
              <a:gd name="T89" fmla="*/ 58 h 144"/>
              <a:gd name="T90" fmla="*/ 51 w 153"/>
              <a:gd name="T91" fmla="*/ 58 h 144"/>
              <a:gd name="T92" fmla="*/ 53 w 153"/>
              <a:gd name="T93" fmla="*/ 48 h 144"/>
              <a:gd name="T94" fmla="*/ 84 w 153"/>
              <a:gd name="T95" fmla="*/ 101 h 144"/>
              <a:gd name="T96" fmla="*/ 76 w 153"/>
              <a:gd name="T97" fmla="*/ 92 h 144"/>
              <a:gd name="T98" fmla="*/ 68 w 153"/>
              <a:gd name="T99" fmla="*/ 101 h 144"/>
              <a:gd name="T100" fmla="*/ 76 w 153"/>
              <a:gd name="T101" fmla="*/ 109 h 144"/>
              <a:gd name="T102" fmla="*/ 84 w 153"/>
              <a:gd name="T103" fmla="*/ 10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44">
                <a:moveTo>
                  <a:pt x="76" y="9"/>
                </a:moveTo>
                <a:cubicBezTo>
                  <a:pt x="45" y="9"/>
                  <a:pt x="19" y="32"/>
                  <a:pt x="15" y="63"/>
                </a:cubicBezTo>
                <a:cubicBezTo>
                  <a:pt x="12" y="80"/>
                  <a:pt x="17" y="96"/>
                  <a:pt x="27" y="109"/>
                </a:cubicBezTo>
                <a:cubicBezTo>
                  <a:pt x="37" y="123"/>
                  <a:pt x="52" y="131"/>
                  <a:pt x="68" y="133"/>
                </a:cubicBezTo>
                <a:cubicBezTo>
                  <a:pt x="71" y="134"/>
                  <a:pt x="74" y="134"/>
                  <a:pt x="77" y="134"/>
                </a:cubicBezTo>
                <a:cubicBezTo>
                  <a:pt x="108" y="134"/>
                  <a:pt x="134" y="111"/>
                  <a:pt x="138" y="80"/>
                </a:cubicBezTo>
                <a:cubicBezTo>
                  <a:pt x="141" y="63"/>
                  <a:pt x="136" y="47"/>
                  <a:pt x="126" y="34"/>
                </a:cubicBezTo>
                <a:cubicBezTo>
                  <a:pt x="116" y="20"/>
                  <a:pt x="101" y="12"/>
                  <a:pt x="85" y="10"/>
                </a:cubicBezTo>
                <a:cubicBezTo>
                  <a:pt x="82" y="9"/>
                  <a:pt x="79" y="9"/>
                  <a:pt x="76" y="9"/>
                </a:cubicBezTo>
                <a:moveTo>
                  <a:pt x="76" y="0"/>
                </a:moveTo>
                <a:cubicBezTo>
                  <a:pt x="80" y="0"/>
                  <a:pt x="83" y="0"/>
                  <a:pt x="86" y="0"/>
                </a:cubicBezTo>
                <a:cubicBezTo>
                  <a:pt x="125" y="6"/>
                  <a:pt x="153" y="42"/>
                  <a:pt x="148" y="81"/>
                </a:cubicBezTo>
                <a:cubicBezTo>
                  <a:pt x="143" y="117"/>
                  <a:pt x="112" y="144"/>
                  <a:pt x="77" y="144"/>
                </a:cubicBezTo>
                <a:cubicBezTo>
                  <a:pt x="73" y="144"/>
                  <a:pt x="70" y="143"/>
                  <a:pt x="67" y="143"/>
                </a:cubicBezTo>
                <a:cubicBezTo>
                  <a:pt x="28" y="138"/>
                  <a:pt x="0" y="101"/>
                  <a:pt x="5" y="62"/>
                </a:cubicBezTo>
                <a:cubicBezTo>
                  <a:pt x="10" y="26"/>
                  <a:pt x="41" y="0"/>
                  <a:pt x="76" y="0"/>
                </a:cubicBezTo>
                <a:moveTo>
                  <a:pt x="53" y="48"/>
                </a:moveTo>
                <a:cubicBezTo>
                  <a:pt x="54" y="45"/>
                  <a:pt x="56" y="42"/>
                  <a:pt x="58" y="40"/>
                </a:cubicBezTo>
                <a:cubicBezTo>
                  <a:pt x="60" y="37"/>
                  <a:pt x="63" y="36"/>
                  <a:pt x="66" y="34"/>
                </a:cubicBezTo>
                <a:cubicBezTo>
                  <a:pt x="69" y="33"/>
                  <a:pt x="72" y="32"/>
                  <a:pt x="76" y="32"/>
                </a:cubicBezTo>
                <a:cubicBezTo>
                  <a:pt x="81" y="32"/>
                  <a:pt x="85" y="33"/>
                  <a:pt x="89" y="34"/>
                </a:cubicBezTo>
                <a:cubicBezTo>
                  <a:pt x="92" y="36"/>
                  <a:pt x="94" y="38"/>
                  <a:pt x="96" y="40"/>
                </a:cubicBezTo>
                <a:cubicBezTo>
                  <a:pt x="98" y="42"/>
                  <a:pt x="100" y="44"/>
                  <a:pt x="101" y="46"/>
                </a:cubicBezTo>
                <a:cubicBezTo>
                  <a:pt x="102" y="48"/>
                  <a:pt x="102" y="50"/>
                  <a:pt x="102" y="52"/>
                </a:cubicBezTo>
                <a:cubicBezTo>
                  <a:pt x="102" y="56"/>
                  <a:pt x="102" y="59"/>
                  <a:pt x="101" y="61"/>
                </a:cubicBezTo>
                <a:cubicBezTo>
                  <a:pt x="100" y="63"/>
                  <a:pt x="99" y="65"/>
                  <a:pt x="98" y="66"/>
                </a:cubicBezTo>
                <a:cubicBezTo>
                  <a:pt x="96" y="68"/>
                  <a:pt x="95" y="69"/>
                  <a:pt x="93" y="70"/>
                </a:cubicBezTo>
                <a:cubicBezTo>
                  <a:pt x="92" y="71"/>
                  <a:pt x="90" y="72"/>
                  <a:pt x="89" y="73"/>
                </a:cubicBezTo>
                <a:cubicBezTo>
                  <a:pt x="88" y="74"/>
                  <a:pt x="86" y="76"/>
                  <a:pt x="85" y="77"/>
                </a:cubicBezTo>
                <a:cubicBezTo>
                  <a:pt x="84" y="78"/>
                  <a:pt x="83" y="80"/>
                  <a:pt x="83" y="82"/>
                </a:cubicBezTo>
                <a:cubicBezTo>
                  <a:pt x="83" y="86"/>
                  <a:pt x="83" y="86"/>
                  <a:pt x="83" y="86"/>
                </a:cubicBezTo>
                <a:cubicBezTo>
                  <a:pt x="69" y="86"/>
                  <a:pt x="69" y="86"/>
                  <a:pt x="69" y="86"/>
                </a:cubicBezTo>
                <a:cubicBezTo>
                  <a:pt x="69" y="81"/>
                  <a:pt x="69" y="81"/>
                  <a:pt x="69" y="81"/>
                </a:cubicBezTo>
                <a:cubicBezTo>
                  <a:pt x="69" y="78"/>
                  <a:pt x="70" y="76"/>
                  <a:pt x="71" y="74"/>
                </a:cubicBezTo>
                <a:cubicBezTo>
                  <a:pt x="72" y="72"/>
                  <a:pt x="73" y="70"/>
                  <a:pt x="74" y="69"/>
                </a:cubicBezTo>
                <a:cubicBezTo>
                  <a:pt x="75" y="67"/>
                  <a:pt x="77" y="66"/>
                  <a:pt x="78" y="65"/>
                </a:cubicBezTo>
                <a:cubicBezTo>
                  <a:pt x="79" y="64"/>
                  <a:pt x="81" y="63"/>
                  <a:pt x="82" y="62"/>
                </a:cubicBezTo>
                <a:cubicBezTo>
                  <a:pt x="83" y="61"/>
                  <a:pt x="84" y="60"/>
                  <a:pt x="85" y="59"/>
                </a:cubicBezTo>
                <a:cubicBezTo>
                  <a:pt x="86" y="57"/>
                  <a:pt x="86" y="56"/>
                  <a:pt x="86" y="54"/>
                </a:cubicBezTo>
                <a:cubicBezTo>
                  <a:pt x="86" y="51"/>
                  <a:pt x="85" y="48"/>
                  <a:pt x="83" y="47"/>
                </a:cubicBezTo>
                <a:cubicBezTo>
                  <a:pt x="82" y="45"/>
                  <a:pt x="80" y="45"/>
                  <a:pt x="77" y="45"/>
                </a:cubicBezTo>
                <a:cubicBezTo>
                  <a:pt x="75" y="45"/>
                  <a:pt x="73" y="45"/>
                  <a:pt x="72" y="46"/>
                </a:cubicBezTo>
                <a:cubicBezTo>
                  <a:pt x="71" y="46"/>
                  <a:pt x="70" y="47"/>
                  <a:pt x="69" y="49"/>
                </a:cubicBezTo>
                <a:cubicBezTo>
                  <a:pt x="68" y="50"/>
                  <a:pt x="67" y="51"/>
                  <a:pt x="67" y="53"/>
                </a:cubicBezTo>
                <a:cubicBezTo>
                  <a:pt x="66" y="54"/>
                  <a:pt x="66" y="56"/>
                  <a:pt x="66" y="58"/>
                </a:cubicBezTo>
                <a:cubicBezTo>
                  <a:pt x="51" y="58"/>
                  <a:pt x="51" y="58"/>
                  <a:pt x="51" y="58"/>
                </a:cubicBezTo>
                <a:cubicBezTo>
                  <a:pt x="51" y="54"/>
                  <a:pt x="52" y="51"/>
                  <a:pt x="53" y="48"/>
                </a:cubicBezTo>
                <a:moveTo>
                  <a:pt x="84" y="101"/>
                </a:moveTo>
                <a:cubicBezTo>
                  <a:pt x="84" y="96"/>
                  <a:pt x="80" y="92"/>
                  <a:pt x="76" y="92"/>
                </a:cubicBezTo>
                <a:cubicBezTo>
                  <a:pt x="71" y="92"/>
                  <a:pt x="68" y="96"/>
                  <a:pt x="68" y="101"/>
                </a:cubicBezTo>
                <a:cubicBezTo>
                  <a:pt x="68" y="105"/>
                  <a:pt x="71" y="109"/>
                  <a:pt x="76" y="109"/>
                </a:cubicBezTo>
                <a:cubicBezTo>
                  <a:pt x="80" y="109"/>
                  <a:pt x="84" y="105"/>
                  <a:pt x="84" y="10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086999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it safe to virtualize DCs?</a:t>
            </a:r>
            <a:endParaRPr lang="en-US" dirty="0"/>
          </a:p>
        </p:txBody>
      </p:sp>
      <p:sp>
        <p:nvSpPr>
          <p:cNvPr id="17" name="Content Placeholder 16"/>
          <p:cNvSpPr>
            <a:spLocks noGrp="1"/>
          </p:cNvSpPr>
          <p:nvPr>
            <p:ph idx="1"/>
          </p:nvPr>
        </p:nvSpPr>
        <p:spPr/>
        <p:txBody>
          <a:bodyPr/>
          <a:lstStyle/>
          <a:p>
            <a:endParaRPr lang="en-US"/>
          </a:p>
        </p:txBody>
      </p:sp>
      <p:sp>
        <p:nvSpPr>
          <p:cNvPr id="7" name="Rectangle 6"/>
          <p:cNvSpPr/>
          <p:nvPr/>
        </p:nvSpPr>
        <p:spPr bwMode="auto">
          <a:xfrm>
            <a:off x="385730" y="1003498"/>
            <a:ext cx="11289309" cy="3566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38130" y="1147865"/>
            <a:ext cx="11149012" cy="316394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Font typeface="Arial" pitchFamily="34" charset="0"/>
              <a:buNone/>
            </a:pPr>
            <a:r>
              <a:rPr lang="en-US" dirty="0" smtClean="0">
                <a:solidFill>
                  <a:schemeClr val="accent2">
                    <a:alpha val="99000"/>
                  </a:schemeClr>
                </a:solidFill>
                <a:effectLst/>
                <a:latin typeface="Segoe UI Light" pitchFamily="34" charset="0"/>
              </a:rPr>
              <a:t>Background</a:t>
            </a:r>
          </a:p>
          <a:p>
            <a:pPr marL="0" indent="0">
              <a:spcBef>
                <a:spcPts val="0"/>
              </a:spcBef>
              <a:spcAft>
                <a:spcPts val="1200"/>
              </a:spcAft>
              <a:buNone/>
            </a:pPr>
            <a:r>
              <a:rPr lang="en-US" sz="2000" dirty="0">
                <a:effectLst/>
                <a:latin typeface="+mj-lt"/>
                <a:cs typeface="Segoe UI Light" pitchFamily="34" charset="0"/>
              </a:rPr>
              <a:t>Common virtualization operations such as backing up/restoring VMs/VHDs can rollback the state of a virtual DC</a:t>
            </a:r>
          </a:p>
          <a:p>
            <a:pPr marL="0" indent="0">
              <a:spcBef>
                <a:spcPts val="0"/>
              </a:spcBef>
              <a:spcAft>
                <a:spcPts val="300"/>
              </a:spcAft>
              <a:buNone/>
            </a:pPr>
            <a:r>
              <a:rPr lang="en-US" sz="2000" dirty="0">
                <a:effectLst/>
                <a:latin typeface="+mj-lt"/>
                <a:cs typeface="Segoe UI Light" pitchFamily="34" charset="0"/>
              </a:rPr>
              <a:t>Introduces USN bubbles leading to permanently divergent state causing:</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lingering objects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passwords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attribute values</a:t>
            </a:r>
          </a:p>
          <a:p>
            <a:pPr marL="457200" lvl="1" indent="-228600">
              <a:spcBef>
                <a:spcPts val="0"/>
              </a:spcBef>
              <a:spcAft>
                <a:spcPts val="1200"/>
              </a:spcAft>
            </a:pPr>
            <a:r>
              <a:rPr lang="en-US" sz="1800" dirty="0">
                <a:solidFill>
                  <a:schemeClr val="bg2">
                    <a:lumMod val="50000"/>
                    <a:alpha val="99000"/>
                  </a:schemeClr>
                </a:solidFill>
                <a:latin typeface="+mj-lt"/>
                <a:cs typeface="Segoe UI Light" pitchFamily="34" charset="0"/>
              </a:rPr>
              <a:t>schema mismatches if the Schema FSMO is rolled back</a:t>
            </a:r>
          </a:p>
          <a:p>
            <a:pPr marL="0" indent="0">
              <a:spcBef>
                <a:spcPts val="0"/>
              </a:spcBef>
              <a:spcAft>
                <a:spcPts val="1200"/>
              </a:spcAft>
              <a:buNone/>
            </a:pPr>
            <a:r>
              <a:rPr lang="en-US" sz="2000" dirty="0">
                <a:effectLst/>
                <a:latin typeface="+mj-lt"/>
                <a:cs typeface="Segoe UI Light" pitchFamily="34" charset="0"/>
              </a:rPr>
              <a:t>The potential also exists for security principals to be created with duplicate </a:t>
            </a:r>
            <a:r>
              <a:rPr lang="en-US" sz="2000" dirty="0" smtClean="0">
                <a:effectLst/>
                <a:latin typeface="+mj-lt"/>
                <a:cs typeface="Segoe UI Light" pitchFamily="34" charset="0"/>
              </a:rPr>
              <a:t>SIDs</a:t>
            </a:r>
            <a:endParaRPr lang="en-US" sz="1050" dirty="0" smtClean="0">
              <a:latin typeface="+mj-lt"/>
            </a:endParaRPr>
          </a:p>
        </p:txBody>
      </p:sp>
      <p:sp>
        <p:nvSpPr>
          <p:cNvPr id="10" name="Rectangle 9"/>
          <p:cNvSpPr/>
          <p:nvPr/>
        </p:nvSpPr>
        <p:spPr bwMode="auto">
          <a:xfrm>
            <a:off x="385729" y="4569658"/>
            <a:ext cx="11289309" cy="184518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6294120" y="4569658"/>
            <a:ext cx="5380918" cy="184518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pic>
        <p:nvPicPr>
          <p:cNvPr id="13" name="Picture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683" y="4704657"/>
            <a:ext cx="4785626" cy="1679708"/>
          </a:xfrm>
          <a:prstGeom prst="rect">
            <a:avLst/>
          </a:prstGeom>
          <a:noFill/>
        </p:spPr>
      </p:pic>
    </p:spTree>
    <p:extLst>
      <p:ext uri="{BB962C8B-B14F-4D97-AF65-F5344CB8AC3E}">
        <p14:creationId xmlns:p14="http://schemas.microsoft.com/office/powerpoint/2010/main" val="25742113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385730" y="1003499"/>
            <a:ext cx="11289309" cy="54113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7" name="Rectangle 86"/>
          <p:cNvSpPr/>
          <p:nvPr/>
        </p:nvSpPr>
        <p:spPr bwMode="auto">
          <a:xfrm>
            <a:off x="385730" y="6496019"/>
            <a:ext cx="11301412"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cxnSp>
        <p:nvCxnSpPr>
          <p:cNvPr id="247" name="Elbow Connector 246"/>
          <p:cNvCxnSpPr/>
          <p:nvPr/>
        </p:nvCxnSpPr>
        <p:spPr>
          <a:xfrm flipH="1">
            <a:off x="7821588" y="1583323"/>
            <a:ext cx="1881862" cy="2383780"/>
          </a:xfrm>
          <a:prstGeom prst="bentConnector3">
            <a:avLst>
              <a:gd name="adj1" fmla="val 35008"/>
            </a:avLst>
          </a:prstGeom>
          <a:ln w="38100">
            <a:solidFill>
              <a:schemeClr val="accent2"/>
            </a:solidFill>
            <a:headEnd type="oval"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73" name="Group 3072"/>
          <p:cNvGrpSpPr/>
          <p:nvPr/>
        </p:nvGrpSpPr>
        <p:grpSpPr>
          <a:xfrm>
            <a:off x="2506676" y="1615431"/>
            <a:ext cx="2121010" cy="1203725"/>
            <a:chOff x="1327986" y="1046004"/>
            <a:chExt cx="1591171" cy="902794"/>
          </a:xfrm>
          <a:effectLst/>
        </p:grpSpPr>
        <p:cxnSp>
          <p:nvCxnSpPr>
            <p:cNvPr id="35" name="Elbow Connector 34"/>
            <p:cNvCxnSpPr/>
            <p:nvPr/>
          </p:nvCxnSpPr>
          <p:spPr>
            <a:xfrm>
              <a:off x="1327986" y="1046004"/>
              <a:ext cx="1591171" cy="902794"/>
            </a:xfrm>
            <a:prstGeom prst="bentConnector3">
              <a:avLst>
                <a:gd name="adj1" fmla="val 22995"/>
              </a:avLst>
            </a:prstGeom>
            <a:ln w="38100">
              <a:solidFill>
                <a:schemeClr val="tx2"/>
              </a:solidFill>
              <a:headEnd type="oval"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694790" y="1052208"/>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12" name="Title 3"/>
          <p:cNvSpPr txBox="1">
            <a:spLocks/>
          </p:cNvSpPr>
          <p:nvPr/>
        </p:nvSpPr>
        <p:spPr>
          <a:xfrm>
            <a:off x="433480" y="-175936"/>
            <a:ext cx="14882817" cy="1330541"/>
          </a:xfrm>
          <a:prstGeom prst="rect">
            <a:avLst/>
          </a:prstGeom>
        </p:spPr>
        <p:txBody>
          <a:bodyPr vert="horz" lIns="0" tIns="45773" rIns="91547" bIns="4577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endParaRPr lang="en-US" sz="2700" dirty="0"/>
          </a:p>
        </p:txBody>
      </p:sp>
      <p:sp>
        <p:nvSpPr>
          <p:cNvPr id="32" name="Right Arrow 31"/>
          <p:cNvSpPr/>
          <p:nvPr/>
        </p:nvSpPr>
        <p:spPr bwMode="auto">
          <a:xfrm rot="16200000" flipH="1">
            <a:off x="-1431545" y="3542217"/>
            <a:ext cx="5134191" cy="618326"/>
          </a:xfrm>
          <a:prstGeom prst="rightArrow">
            <a:avLst>
              <a:gd name="adj1" fmla="val 74648"/>
              <a:gd name="adj2" fmla="val 87636"/>
            </a:avLst>
          </a:prstGeom>
          <a:solidFill>
            <a:schemeClr val="accent2"/>
          </a:solidFill>
          <a:ln>
            <a:noFill/>
            <a:headEnd type="none" w="med" len="med"/>
            <a:tailEnd type="none" w="med" len="med"/>
          </a:ln>
          <a:effectLst/>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vert="horz" wrap="square" lIns="121877" tIns="60939" rIns="121877" bIns="60939" numCol="1" rtlCol="0" anchor="ctr" anchorCtr="0" compatLnSpc="1">
            <a:prstTxWarp prst="textNoShape">
              <a:avLst/>
            </a:prstTxWarp>
          </a:bodyPr>
          <a:lstStyle/>
          <a:p>
            <a:pPr algn="ctr" defTabSz="1218433" fontAlgn="base">
              <a:spcBef>
                <a:spcPct val="0"/>
              </a:spcBef>
              <a:spcAft>
                <a:spcPct val="0"/>
              </a:spcAft>
            </a:pPr>
            <a:r>
              <a:rPr lang="en-US" sz="2000" dirty="0">
                <a:solidFill>
                  <a:schemeClr val="bg1">
                    <a:alpha val="99000"/>
                  </a:schemeClr>
                </a:solidFill>
                <a:latin typeface="+mj-lt"/>
              </a:rPr>
              <a:t>Timeline of events</a:t>
            </a:r>
          </a:p>
        </p:txBody>
      </p:sp>
      <p:sp>
        <p:nvSpPr>
          <p:cNvPr id="2" name="Title 1"/>
          <p:cNvSpPr>
            <a:spLocks noGrp="1"/>
          </p:cNvSpPr>
          <p:nvPr>
            <p:ph type="title"/>
          </p:nvPr>
        </p:nvSpPr>
        <p:spPr/>
        <p:txBody>
          <a:bodyPr/>
          <a:lstStyle/>
          <a:p>
            <a:r>
              <a:rPr lang="en-US" smtClean="0"/>
              <a:t>How Domain Controllers are Impacted</a:t>
            </a:r>
            <a:endParaRPr lang="en-US" dirty="0"/>
          </a:p>
        </p:txBody>
      </p:sp>
      <p:grpSp>
        <p:nvGrpSpPr>
          <p:cNvPr id="121" name="Group 120"/>
          <p:cNvGrpSpPr/>
          <p:nvPr/>
        </p:nvGrpSpPr>
        <p:grpSpPr>
          <a:xfrm>
            <a:off x="1991526" y="1284385"/>
            <a:ext cx="545323" cy="924136"/>
            <a:chOff x="928364" y="797721"/>
            <a:chExt cx="409100" cy="693102"/>
          </a:xfrm>
        </p:grpSpPr>
        <p:pic>
          <p:nvPicPr>
            <p:cNvPr id="36"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5400000">
              <a:off x="952004" y="920589"/>
              <a:ext cx="285740"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DC1</a:t>
              </a:r>
            </a:p>
          </p:txBody>
        </p:sp>
      </p:grpSp>
      <p:grpSp>
        <p:nvGrpSpPr>
          <p:cNvPr id="3076" name="Group 3075"/>
          <p:cNvGrpSpPr/>
          <p:nvPr/>
        </p:nvGrpSpPr>
        <p:grpSpPr>
          <a:xfrm>
            <a:off x="2995627" y="2778234"/>
            <a:ext cx="4937835" cy="1185532"/>
            <a:chOff x="1694790" y="1918104"/>
            <a:chExt cx="3704341" cy="889149"/>
          </a:xfrm>
        </p:grpSpPr>
        <p:cxnSp>
          <p:nvCxnSpPr>
            <p:cNvPr id="91" name="Elbow Connector 90"/>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3921307" y="2535431"/>
            <a:ext cx="583239" cy="239353"/>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89" name="Rectangle 88"/>
          <p:cNvSpPr/>
          <p:nvPr/>
        </p:nvSpPr>
        <p:spPr>
          <a:xfrm>
            <a:off x="3921875" y="2319275"/>
            <a:ext cx="834477" cy="23531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FFFF">
                    <a:alpha val="99000"/>
                  </a:srgbClr>
                </a:solidFill>
              </a:rPr>
              <a:t> </a:t>
            </a:r>
          </a:p>
        </p:txBody>
      </p:sp>
      <p:sp>
        <p:nvSpPr>
          <p:cNvPr id="65" name="Rectangle 64"/>
          <p:cNvSpPr/>
          <p:nvPr/>
        </p:nvSpPr>
        <p:spPr>
          <a:xfrm>
            <a:off x="3052074" y="2319275"/>
            <a:ext cx="922557" cy="455509"/>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chemeClr val="bg1">
                    <a:alpha val="99000"/>
                  </a:schemeClr>
                </a:solidFill>
              </a:rPr>
              <a:t>Create</a:t>
            </a:r>
          </a:p>
          <a:p>
            <a:pPr algn="ctr" defTabSz="914249">
              <a:lnSpc>
                <a:spcPct val="90000"/>
              </a:lnSpc>
            </a:pPr>
            <a:r>
              <a:rPr lang="en-US" sz="1200" dirty="0">
                <a:solidFill>
                  <a:schemeClr val="bg1">
                    <a:alpha val="99000"/>
                  </a:schemeClr>
                </a:solidFill>
              </a:rPr>
              <a:t>VHD copy</a:t>
            </a:r>
          </a:p>
        </p:txBody>
      </p:sp>
      <p:grpSp>
        <p:nvGrpSpPr>
          <p:cNvPr id="115" name="Group 114"/>
          <p:cNvGrpSpPr/>
          <p:nvPr/>
        </p:nvGrpSpPr>
        <p:grpSpPr>
          <a:xfrm>
            <a:off x="1758296" y="2369444"/>
            <a:ext cx="1163120" cy="329901"/>
            <a:chOff x="766550" y="2098287"/>
            <a:chExt cx="872568" cy="247426"/>
          </a:xfrm>
        </p:grpSpPr>
        <p:sp>
          <p:nvSpPr>
            <p:cNvPr id="117" name="Rectangle 116"/>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T1</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90094" y="2098287"/>
              <a:ext cx="249024" cy="247426"/>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22" name="Group 121"/>
          <p:cNvGrpSpPr/>
          <p:nvPr/>
        </p:nvGrpSpPr>
        <p:grpSpPr>
          <a:xfrm>
            <a:off x="1758296" y="3499072"/>
            <a:ext cx="1177751" cy="329901"/>
            <a:chOff x="766550" y="2096086"/>
            <a:chExt cx="883544" cy="247426"/>
          </a:xfrm>
        </p:grpSpPr>
        <p:sp>
          <p:nvSpPr>
            <p:cNvPr id="123" name="Rectangle 122"/>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T2</a:t>
              </a:r>
            </a:p>
          </p:txBody>
        </p:sp>
        <p:pic>
          <p:nvPicPr>
            <p:cNvPr id="124" name="Picture 3"/>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1071" y="2096086"/>
              <a:ext cx="249023" cy="247426"/>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25" name="Rectangle 124"/>
          <p:cNvSpPr/>
          <p:nvPr/>
        </p:nvSpPr>
        <p:spPr>
          <a:xfrm>
            <a:off x="3614010" y="3693887"/>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26" name="Rectangle 125"/>
          <p:cNvSpPr/>
          <p:nvPr/>
        </p:nvSpPr>
        <p:spPr>
          <a:xfrm>
            <a:off x="3614578" y="3477527"/>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effectLst>
                  <a:outerShdw blurRad="38100" dist="38100" dir="2700000" algn="tl">
                    <a:srgbClr val="000000">
                      <a:alpha val="43137"/>
                    </a:srgbClr>
                  </a:outerShdw>
                </a:effectLst>
              </a:rPr>
              <a:t> </a:t>
            </a:r>
            <a:r>
              <a:rPr lang="en-US" sz="1200" dirty="0">
                <a:solidFill>
                  <a:schemeClr val="accent5">
                    <a:alpha val="99000"/>
                  </a:schemeClr>
                </a:solidFill>
              </a:rPr>
              <a:t>200</a:t>
            </a:r>
            <a:r>
              <a:rPr lang="en-US" sz="1200" dirty="0">
                <a:solidFill>
                  <a:srgbClr val="FF0000"/>
                </a:solidFill>
                <a:effectLst>
                  <a:outerShdw blurRad="38100" dist="38100" dir="2700000" algn="tl">
                    <a:srgbClr val="000000">
                      <a:alpha val="43137"/>
                    </a:srgbClr>
                  </a:outerShdw>
                </a:effectLst>
              </a:rPr>
              <a:t> </a:t>
            </a:r>
          </a:p>
        </p:txBody>
      </p:sp>
      <p:grpSp>
        <p:nvGrpSpPr>
          <p:cNvPr id="3079" name="Group 3078"/>
          <p:cNvGrpSpPr/>
          <p:nvPr/>
        </p:nvGrpSpPr>
        <p:grpSpPr>
          <a:xfrm>
            <a:off x="3073847" y="3058307"/>
            <a:ext cx="1610540" cy="862283"/>
            <a:chOff x="1753473" y="2245104"/>
            <a:chExt cx="1208220" cy="646712"/>
          </a:xfrm>
        </p:grpSpPr>
        <p:sp>
          <p:nvSpPr>
            <p:cNvPr id="112" name="Rectangle 111"/>
            <p:cNvSpPr/>
            <p:nvPr/>
          </p:nvSpPr>
          <p:spPr>
            <a:xfrm>
              <a:off x="1753473" y="2245104"/>
              <a:ext cx="1208220"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+100 users added</a:t>
              </a:r>
            </a:p>
          </p:txBody>
        </p:sp>
        <p:grpSp>
          <p:nvGrpSpPr>
            <p:cNvPr id="114" name="Group 113"/>
            <p:cNvGrpSpPr/>
            <p:nvPr/>
          </p:nvGrpSpPr>
          <p:grpSpPr>
            <a:xfrm>
              <a:off x="1753474" y="2424692"/>
              <a:ext cx="441487" cy="467124"/>
              <a:chOff x="1752898" y="2830733"/>
              <a:chExt cx="610725" cy="646193"/>
            </a:xfrm>
          </p:grpSpPr>
          <p:sp>
            <p:nvSpPr>
              <p:cNvPr id="113" name="Rectangle 112"/>
              <p:cNvSpPr/>
              <p:nvPr/>
            </p:nvSpPr>
            <p:spPr>
              <a:xfrm>
                <a:off x="1752898" y="2830733"/>
                <a:ext cx="610725" cy="646193"/>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99"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55426" y="2974901"/>
                <a:ext cx="418720" cy="35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077" name="Group 3076"/>
          <p:cNvGrpSpPr/>
          <p:nvPr/>
        </p:nvGrpSpPr>
        <p:grpSpPr>
          <a:xfrm>
            <a:off x="2995627" y="3920590"/>
            <a:ext cx="1688761" cy="1194303"/>
            <a:chOff x="1694790" y="2774870"/>
            <a:chExt cx="1266902" cy="895727"/>
          </a:xfrm>
        </p:grpSpPr>
        <p:cxnSp>
          <p:nvCxnSpPr>
            <p:cNvPr id="129" name="Elbow Connector 128"/>
            <p:cNvCxnSpPr/>
            <p:nvPr/>
          </p:nvCxnSpPr>
          <p:spPr>
            <a:xfrm>
              <a:off x="1694790" y="2797396"/>
              <a:ext cx="1266902" cy="873201"/>
            </a:xfrm>
            <a:prstGeom prst="bentConnector3">
              <a:avLst>
                <a:gd name="adj1" fmla="val 152"/>
              </a:avLst>
            </a:prstGeom>
            <a:ln w="38100">
              <a:solidFill>
                <a:schemeClr val="tx2"/>
              </a:solidFill>
              <a:headEnd type="none"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694790" y="2774870"/>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grpSp>
        <p:nvGrpSpPr>
          <p:cNvPr id="3080" name="Group 3079"/>
          <p:cNvGrpSpPr/>
          <p:nvPr/>
        </p:nvGrpSpPr>
        <p:grpSpPr>
          <a:xfrm>
            <a:off x="1758296" y="4658972"/>
            <a:ext cx="1170435" cy="315360"/>
            <a:chOff x="766550" y="3328661"/>
            <a:chExt cx="878055" cy="236520"/>
          </a:xfrm>
        </p:grpSpPr>
        <p:sp>
          <p:nvSpPr>
            <p:cNvPr id="133" name="Rectangle 132"/>
            <p:cNvSpPr/>
            <p:nvPr/>
          </p:nvSpPr>
          <p:spPr>
            <a:xfrm>
              <a:off x="766550" y="3360535"/>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T3</a:t>
              </a:r>
            </a:p>
          </p:txBody>
        </p:sp>
        <p:pic>
          <p:nvPicPr>
            <p:cNvPr id="134" name="Picture 3"/>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6558" y="3328661"/>
              <a:ext cx="238047" cy="236520"/>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44" name="Rectangle 143"/>
          <p:cNvSpPr/>
          <p:nvPr/>
        </p:nvSpPr>
        <p:spPr>
          <a:xfrm>
            <a:off x="4150974" y="4848911"/>
            <a:ext cx="583239" cy="230147"/>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45" name="Rectangle 144"/>
          <p:cNvSpPr/>
          <p:nvPr/>
        </p:nvSpPr>
        <p:spPr>
          <a:xfrm>
            <a:off x="4151542" y="4623987"/>
            <a:ext cx="834477" cy="23530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0000"/>
                </a:solidFill>
              </a:rPr>
              <a:t> </a:t>
            </a:r>
          </a:p>
        </p:txBody>
      </p:sp>
      <p:sp>
        <p:nvSpPr>
          <p:cNvPr id="146" name="Rectangle 145"/>
          <p:cNvSpPr/>
          <p:nvPr/>
        </p:nvSpPr>
        <p:spPr>
          <a:xfrm>
            <a:off x="3044995" y="4623987"/>
            <a:ext cx="1152249" cy="455471"/>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BE00">
                    <a:alpha val="99000"/>
                  </a:srgbClr>
                </a:solidFill>
              </a:rPr>
              <a:t>T1</a:t>
            </a:r>
            <a:r>
              <a:rPr lang="en-US" sz="1200" dirty="0">
                <a:solidFill>
                  <a:schemeClr val="accent5">
                    <a:alpha val="99000"/>
                  </a:schemeClr>
                </a:solidFill>
              </a:rPr>
              <a:t> </a:t>
            </a:r>
            <a:r>
              <a:rPr lang="en-US" sz="1200" dirty="0" smtClean="0">
                <a:solidFill>
                  <a:schemeClr val="accent5">
                    <a:alpha val="99000"/>
                  </a:schemeClr>
                </a:solidFill>
              </a:rPr>
              <a:t>VHD copy restored</a:t>
            </a:r>
            <a:endParaRPr lang="en-US" sz="1200" dirty="0">
              <a:solidFill>
                <a:schemeClr val="accent5">
                  <a:alpha val="99000"/>
                </a:schemeClr>
              </a:solidFill>
            </a:endParaRPr>
          </a:p>
        </p:txBody>
      </p:sp>
      <p:grpSp>
        <p:nvGrpSpPr>
          <p:cNvPr id="3082" name="Group 3081"/>
          <p:cNvGrpSpPr/>
          <p:nvPr/>
        </p:nvGrpSpPr>
        <p:grpSpPr>
          <a:xfrm>
            <a:off x="1758296" y="5787962"/>
            <a:ext cx="1185065" cy="326705"/>
            <a:chOff x="766550" y="4175410"/>
            <a:chExt cx="889031" cy="245029"/>
          </a:xfrm>
        </p:grpSpPr>
        <p:sp>
          <p:nvSpPr>
            <p:cNvPr id="164" name="Rectangle 163"/>
            <p:cNvSpPr/>
            <p:nvPr/>
          </p:nvSpPr>
          <p:spPr>
            <a:xfrm>
              <a:off x="766550" y="4213862"/>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T4</a:t>
              </a:r>
            </a:p>
          </p:txBody>
        </p:sp>
        <p:pic>
          <p:nvPicPr>
            <p:cNvPr id="165" name="Picture 3"/>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8970" y="4175410"/>
              <a:ext cx="246611" cy="245029"/>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55" name="Rectangle 154"/>
          <p:cNvSpPr/>
          <p:nvPr/>
        </p:nvSpPr>
        <p:spPr>
          <a:xfrm>
            <a:off x="3614010" y="5973764"/>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56" name="Rectangle 155"/>
          <p:cNvSpPr/>
          <p:nvPr/>
        </p:nvSpPr>
        <p:spPr>
          <a:xfrm>
            <a:off x="3614578" y="5737394"/>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rPr>
              <a:t> </a:t>
            </a:r>
            <a:r>
              <a:rPr lang="en-US" sz="1200" dirty="0">
                <a:solidFill>
                  <a:schemeClr val="accent5">
                    <a:alpha val="99000"/>
                  </a:schemeClr>
                </a:solidFill>
              </a:rPr>
              <a:t>250 </a:t>
            </a:r>
          </a:p>
        </p:txBody>
      </p:sp>
      <p:grpSp>
        <p:nvGrpSpPr>
          <p:cNvPr id="3081" name="Group 3080"/>
          <p:cNvGrpSpPr/>
          <p:nvPr/>
        </p:nvGrpSpPr>
        <p:grpSpPr>
          <a:xfrm>
            <a:off x="3073848" y="5344305"/>
            <a:ext cx="2225393" cy="857309"/>
            <a:chOff x="1753474" y="3961775"/>
            <a:chExt cx="1669481" cy="642982"/>
          </a:xfrm>
        </p:grpSpPr>
        <p:sp>
          <p:nvSpPr>
            <p:cNvPr id="152" name="Rectangle 151"/>
            <p:cNvSpPr/>
            <p:nvPr/>
          </p:nvSpPr>
          <p:spPr>
            <a:xfrm>
              <a:off x="1753474" y="3961775"/>
              <a:ext cx="1669481"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+150 more users created</a:t>
              </a:r>
            </a:p>
          </p:txBody>
        </p:sp>
        <p:grpSp>
          <p:nvGrpSpPr>
            <p:cNvPr id="157" name="Group 156"/>
            <p:cNvGrpSpPr/>
            <p:nvPr/>
          </p:nvGrpSpPr>
          <p:grpSpPr>
            <a:xfrm>
              <a:off x="1753474" y="4141366"/>
              <a:ext cx="441486" cy="463391"/>
              <a:chOff x="1752899" y="2830733"/>
              <a:chExt cx="610724" cy="641028"/>
            </a:xfrm>
          </p:grpSpPr>
          <p:sp>
            <p:nvSpPr>
              <p:cNvPr id="158" name="Rectangle 157"/>
              <p:cNvSpPr/>
              <p:nvPr/>
            </p:nvSpPr>
            <p:spPr>
              <a:xfrm>
                <a:off x="1752899" y="2830733"/>
                <a:ext cx="610724" cy="641028"/>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163"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40242" y="2968294"/>
                <a:ext cx="418720" cy="35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34" name="Rectangle 233"/>
          <p:cNvSpPr/>
          <p:nvPr/>
        </p:nvSpPr>
        <p:spPr>
          <a:xfrm>
            <a:off x="5882272" y="3687243"/>
            <a:ext cx="3012295" cy="234494"/>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&gt;100</a:t>
            </a:r>
          </a:p>
        </p:txBody>
      </p:sp>
      <p:grpSp>
        <p:nvGrpSpPr>
          <p:cNvPr id="236" name="Group 235"/>
          <p:cNvGrpSpPr/>
          <p:nvPr/>
        </p:nvGrpSpPr>
        <p:grpSpPr>
          <a:xfrm>
            <a:off x="2996549" y="5057794"/>
            <a:ext cx="4937835" cy="1185532"/>
            <a:chOff x="1694790" y="1918104"/>
            <a:chExt cx="3704341" cy="889149"/>
          </a:xfrm>
        </p:grpSpPr>
        <p:cxnSp>
          <p:nvCxnSpPr>
            <p:cNvPr id="237" name="Elbow Connector 236"/>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239" name="Rectangle 238"/>
          <p:cNvSpPr/>
          <p:nvPr/>
        </p:nvSpPr>
        <p:spPr>
          <a:xfrm>
            <a:off x="5923219" y="5973784"/>
            <a:ext cx="2970113" cy="227829"/>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&gt;200</a:t>
            </a:r>
          </a:p>
        </p:txBody>
      </p:sp>
      <p:grpSp>
        <p:nvGrpSpPr>
          <p:cNvPr id="243" name="Group 242"/>
          <p:cNvGrpSpPr/>
          <p:nvPr/>
        </p:nvGrpSpPr>
        <p:grpSpPr>
          <a:xfrm>
            <a:off x="9669374" y="1284281"/>
            <a:ext cx="545323" cy="924136"/>
            <a:chOff x="928364" y="797721"/>
            <a:chExt cx="409100" cy="693102"/>
          </a:xfrm>
        </p:grpSpPr>
        <p:pic>
          <p:nvPicPr>
            <p:cNvPr id="244"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TextBox 244"/>
            <p:cNvSpPr txBox="1"/>
            <p:nvPr/>
          </p:nvSpPr>
          <p:spPr>
            <a:xfrm rot="5400000">
              <a:off x="962566" y="920628"/>
              <a:ext cx="285819"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DC2</a:t>
              </a:r>
            </a:p>
          </p:txBody>
        </p:sp>
      </p:grpSp>
      <p:sp>
        <p:nvSpPr>
          <p:cNvPr id="251" name="Rectangle 250"/>
          <p:cNvSpPr/>
          <p:nvPr/>
        </p:nvSpPr>
        <p:spPr>
          <a:xfrm>
            <a:off x="9095804" y="3702427"/>
            <a:ext cx="1171402" cy="704770"/>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a:t>
            </a:r>
            <a:br>
              <a:rPr lang="en-US" sz="1200" i="1" dirty="0">
                <a:solidFill>
                  <a:schemeClr val="tx1">
                    <a:alpha val="99000"/>
                  </a:schemeClr>
                </a:solidFill>
              </a:rPr>
            </a:br>
            <a:r>
              <a:rPr lang="en-US" sz="1200" i="1" dirty="0">
                <a:solidFill>
                  <a:schemeClr val="tx1">
                    <a:alpha val="99000"/>
                  </a:schemeClr>
                </a:solidFill>
              </a:rPr>
              <a:t>@USN = </a:t>
            </a:r>
            <a:r>
              <a:rPr lang="en-US" sz="1200" i="1" dirty="0">
                <a:solidFill>
                  <a:schemeClr val="accent5">
                    <a:alpha val="99000"/>
                  </a:schemeClr>
                </a:solidFill>
              </a:rPr>
              <a:t>200</a:t>
            </a:r>
          </a:p>
        </p:txBody>
      </p:sp>
      <p:pic>
        <p:nvPicPr>
          <p:cNvPr id="259"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9789584" y="3565283"/>
            <a:ext cx="417009" cy="35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3" name="Elbow Connector 262"/>
          <p:cNvCxnSpPr/>
          <p:nvPr/>
        </p:nvCxnSpPr>
        <p:spPr>
          <a:xfrm rot="5400000">
            <a:off x="7186542" y="4401252"/>
            <a:ext cx="2303651" cy="1412216"/>
          </a:xfrm>
          <a:prstGeom prst="bentConnector3">
            <a:avLst>
              <a:gd name="adj1" fmla="val 99117"/>
            </a:avLst>
          </a:prstGeom>
          <a:ln w="38100">
            <a:solidFill>
              <a:schemeClr val="accent2"/>
            </a:solidFill>
            <a:headEnd type="none"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93" name="Group 3092"/>
          <p:cNvGrpSpPr/>
          <p:nvPr/>
        </p:nvGrpSpPr>
        <p:grpSpPr>
          <a:xfrm>
            <a:off x="9091860" y="5824292"/>
            <a:ext cx="1171401" cy="567659"/>
            <a:chOff x="5409111" y="4183830"/>
            <a:chExt cx="878780" cy="425744"/>
          </a:xfrm>
        </p:grpSpPr>
        <p:sp>
          <p:nvSpPr>
            <p:cNvPr id="271" name="Rectangle 270"/>
            <p:cNvSpPr/>
            <p:nvPr/>
          </p:nvSpPr>
          <p:spPr>
            <a:xfrm>
              <a:off x="5409111" y="4280638"/>
              <a:ext cx="878780" cy="328936"/>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 </a:t>
              </a:r>
              <a:r>
                <a:rPr lang="en-US" sz="1200" i="1" dirty="0" smtClean="0">
                  <a:solidFill>
                    <a:schemeClr val="tx1">
                      <a:alpha val="99000"/>
                    </a:schemeClr>
                  </a:solidFill>
                </a:rPr>
                <a:t/>
              </a:r>
              <a:br>
                <a:rPr lang="en-US" sz="1200" i="1" dirty="0" smtClean="0">
                  <a:solidFill>
                    <a:schemeClr val="tx1">
                      <a:alpha val="99000"/>
                    </a:schemeClr>
                  </a:solidFill>
                </a:rPr>
              </a:br>
              <a:r>
                <a:rPr lang="en-US" sz="1200" i="1" dirty="0" smtClean="0">
                  <a:solidFill>
                    <a:schemeClr val="tx1">
                      <a:alpha val="99000"/>
                    </a:schemeClr>
                  </a:solidFill>
                </a:rPr>
                <a:t>@</a:t>
              </a:r>
              <a:r>
                <a:rPr lang="en-US" sz="1200" i="1" dirty="0">
                  <a:solidFill>
                    <a:schemeClr val="tx1">
                      <a:alpha val="99000"/>
                    </a:schemeClr>
                  </a:solidFill>
                </a:rPr>
                <a:t>USN = </a:t>
              </a:r>
              <a:r>
                <a:rPr lang="en-US" sz="1200" i="1" dirty="0">
                  <a:solidFill>
                    <a:schemeClr val="accent5">
                      <a:alpha val="99000"/>
                    </a:schemeClr>
                  </a:solidFill>
                </a:rPr>
                <a:t>250</a:t>
              </a:r>
            </a:p>
          </p:txBody>
        </p:sp>
        <p:pic>
          <p:nvPicPr>
            <p:cNvPr id="273"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5932540" y="4183830"/>
              <a:ext cx="302689" cy="2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3096" name="Elbow Connector 3095"/>
          <p:cNvCxnSpPr>
            <a:stCxn id="117" idx="1"/>
            <a:endCxn id="133" idx="1"/>
          </p:cNvCxnSpPr>
          <p:nvPr/>
        </p:nvCxnSpPr>
        <p:spPr>
          <a:xfrm rot="10800000" flipV="1">
            <a:off x="1758290" y="2539923"/>
            <a:ext cx="16929" cy="2283692"/>
          </a:xfrm>
          <a:prstGeom prst="bentConnector3">
            <a:avLst>
              <a:gd name="adj1" fmla="val 1800000"/>
            </a:avLst>
          </a:prstGeom>
          <a:ln w="28575">
            <a:solidFill>
              <a:schemeClr val="tx2"/>
            </a:solidFill>
            <a:prstDash val="solid"/>
            <a:headEnd type="oval" w="sm"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473300" y="2550755"/>
            <a:ext cx="1743125" cy="22403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alpha val="99000"/>
                  </a:srgbClr>
                </a:solidFill>
              </a:rPr>
              <a:t> - 1000</a:t>
            </a:r>
          </a:p>
        </p:txBody>
      </p:sp>
      <p:sp>
        <p:nvSpPr>
          <p:cNvPr id="82" name="Rectangle 81"/>
          <p:cNvSpPr/>
          <p:nvPr/>
        </p:nvSpPr>
        <p:spPr>
          <a:xfrm>
            <a:off x="4163902" y="3693912"/>
            <a:ext cx="1743125" cy="227825"/>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600</a:t>
            </a:r>
            <a:r>
              <a:rPr lang="en-US" sz="1200" dirty="0">
                <a:solidFill>
                  <a:srgbClr val="FFFFFF"/>
                </a:solidFill>
                <a:effectLst>
                  <a:outerShdw blurRad="38100" dist="38100" dir="2700000" algn="tl">
                    <a:srgbClr val="000000">
                      <a:alpha val="43137"/>
                    </a:srgbClr>
                  </a:outerShdw>
                </a:effectLst>
              </a:rPr>
              <a:t> </a:t>
            </a:r>
            <a:r>
              <a:rPr lang="en-US" sz="1200" dirty="0">
                <a:solidFill>
                  <a:srgbClr val="FFFFFF">
                    <a:alpha val="99000"/>
                  </a:srgbClr>
                </a:solidFill>
              </a:rPr>
              <a:t>- 1000</a:t>
            </a:r>
          </a:p>
        </p:txBody>
      </p:sp>
      <p:sp>
        <p:nvSpPr>
          <p:cNvPr id="83" name="Rectangle 82"/>
          <p:cNvSpPr/>
          <p:nvPr/>
        </p:nvSpPr>
        <p:spPr>
          <a:xfrm>
            <a:off x="4709833" y="4848911"/>
            <a:ext cx="1743125" cy="24428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solidFill>
              </a:rPr>
              <a:t> </a:t>
            </a:r>
            <a:r>
              <a:rPr lang="en-US" sz="1200" dirty="0">
                <a:solidFill>
                  <a:srgbClr val="FFFFFF">
                    <a:alpha val="99000"/>
                  </a:srgbClr>
                </a:solidFill>
              </a:rPr>
              <a:t>- 1000</a:t>
            </a:r>
          </a:p>
        </p:txBody>
      </p:sp>
      <p:sp>
        <p:nvSpPr>
          <p:cNvPr id="86" name="Rectangle 85"/>
          <p:cNvSpPr/>
          <p:nvPr/>
        </p:nvSpPr>
        <p:spPr>
          <a:xfrm>
            <a:off x="4184860" y="5973784"/>
            <a:ext cx="1743125" cy="22782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650</a:t>
            </a:r>
            <a:r>
              <a:rPr lang="en-US" sz="1200" dirty="0">
                <a:solidFill>
                  <a:srgbClr val="FFFFFF"/>
                </a:solidFill>
              </a:rPr>
              <a:t> </a:t>
            </a:r>
            <a:r>
              <a:rPr lang="en-US" sz="1200" dirty="0">
                <a:solidFill>
                  <a:srgbClr val="FFFFFF">
                    <a:alpha val="99000"/>
                  </a:srgbClr>
                </a:solidFill>
              </a:rPr>
              <a:t>- 1000</a:t>
            </a:r>
          </a:p>
        </p:txBody>
      </p:sp>
      <p:sp>
        <p:nvSpPr>
          <p:cNvPr id="8" name="&quot;No&quot; Symbol 7"/>
          <p:cNvSpPr/>
          <p:nvPr/>
        </p:nvSpPr>
        <p:spPr bwMode="auto">
          <a:xfrm>
            <a:off x="2196032" y="2909768"/>
            <a:ext cx="1621391" cy="1621813"/>
          </a:xfrm>
          <a:prstGeom prst="noSmoking">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900" b="1" dirty="0">
              <a:gradFill>
                <a:gsLst>
                  <a:gs pos="0">
                    <a:srgbClr val="FFFFFF"/>
                  </a:gs>
                  <a:gs pos="100000">
                    <a:srgbClr val="FFFFFF"/>
                  </a:gs>
                </a:gsLst>
                <a:lin ang="5400000" scaled="0"/>
              </a:gradFill>
            </a:endParaRPr>
          </a:p>
        </p:txBody>
      </p:sp>
      <p:sp>
        <p:nvSpPr>
          <p:cNvPr id="93" name="TextBox 92"/>
          <p:cNvSpPr txBox="1"/>
          <p:nvPr/>
        </p:nvSpPr>
        <p:spPr>
          <a:xfrm>
            <a:off x="3591191" y="3223102"/>
            <a:ext cx="7753085" cy="1000180"/>
          </a:xfrm>
          <a:prstGeom prst="rect">
            <a:avLst/>
          </a:prstGeom>
          <a:solidFill>
            <a:schemeClr val="accent2"/>
          </a:solidFill>
          <a:ln w="19050">
            <a:solidFill>
              <a:schemeClr val="accent2"/>
            </a:solidFill>
          </a:ln>
          <a:effectLst>
            <a:softEdge rad="12700"/>
          </a:effectLst>
        </p:spPr>
        <p:style>
          <a:lnRef idx="1">
            <a:schemeClr val="accent1"/>
          </a:lnRef>
          <a:fillRef idx="1003">
            <a:schemeClr val="lt1"/>
          </a:fillRef>
          <a:effectRef idx="2">
            <a:schemeClr val="accent1"/>
          </a:effectRef>
          <a:fontRef idx="minor">
            <a:schemeClr val="lt1"/>
          </a:fontRef>
        </p:style>
        <p:txBody>
          <a:bodyPr wrap="square" lIns="182880" tIns="121883" rIns="0" bIns="182824" rtlCol="0" anchor="ctr">
            <a:spAutoFit/>
          </a:bodyPr>
          <a:lstStyle/>
          <a:p>
            <a:pPr defTabSz="914249"/>
            <a:r>
              <a:rPr lang="en-US" sz="1500" dirty="0">
                <a:solidFill>
                  <a:schemeClr val="bg1">
                    <a:alpha val="99000"/>
                  </a:schemeClr>
                </a:solidFill>
                <a:latin typeface="Segoe" pitchFamily="34" charset="0"/>
              </a:rPr>
              <a:t>USN rollback NOT detected: only 50 users converge across the two DCs</a:t>
            </a:r>
          </a:p>
          <a:p>
            <a:pPr defTabSz="914249"/>
            <a:r>
              <a:rPr lang="en-US" sz="1500" dirty="0">
                <a:solidFill>
                  <a:schemeClr val="bg1">
                    <a:alpha val="99000"/>
                  </a:schemeClr>
                </a:solidFill>
                <a:latin typeface="Segoe" pitchFamily="34" charset="0"/>
              </a:rPr>
              <a:t>All others are either on one or the other DC</a:t>
            </a:r>
          </a:p>
          <a:p>
            <a:pPr defTabSz="914249"/>
            <a:r>
              <a:rPr lang="en-US" sz="1500" dirty="0">
                <a:solidFill>
                  <a:schemeClr val="bg1">
                    <a:alpha val="99000"/>
                  </a:schemeClr>
                </a:solidFill>
                <a:latin typeface="Segoe" pitchFamily="34" charset="0"/>
              </a:rPr>
              <a:t>150 security principals (users in this example) with RIDs 500-649 have conflicting SIDs</a:t>
            </a:r>
          </a:p>
        </p:txBody>
      </p:sp>
    </p:spTree>
    <p:extLst>
      <p:ext uri="{BB962C8B-B14F-4D97-AF65-F5344CB8AC3E}">
        <p14:creationId xmlns:p14="http://schemas.microsoft.com/office/powerpoint/2010/main" val="696169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3"/>
                                        </p:tgtEl>
                                        <p:attrNameLst>
                                          <p:attrName>style.visibility</p:attrName>
                                        </p:attrNameLst>
                                      </p:cBhvr>
                                      <p:to>
                                        <p:strVal val="visible"/>
                                      </p:to>
                                    </p:set>
                                    <p:animEffect transition="in" filter="wipe(up)">
                                      <p:cBhvr>
                                        <p:cTn id="11" dur="500"/>
                                        <p:tgtEl>
                                          <p:spTgt spid="30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right)">
                                      <p:cBhvr>
                                        <p:cTn id="19" dur="500"/>
                                        <p:tgtEl>
                                          <p:spTgt spid="1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076"/>
                                        </p:tgtEl>
                                        <p:attrNameLst>
                                          <p:attrName>style.visibility</p:attrName>
                                        </p:attrNameLst>
                                      </p:cBhvr>
                                      <p:to>
                                        <p:strVal val="visible"/>
                                      </p:to>
                                    </p:set>
                                    <p:animEffect transition="in" filter="wipe(up)">
                                      <p:cBhvr>
                                        <p:cTn id="34" dur="500"/>
                                        <p:tgtEl>
                                          <p:spTgt spid="307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79"/>
                                        </p:tgtEl>
                                        <p:attrNameLst>
                                          <p:attrName>style.visibility</p:attrName>
                                        </p:attrNameLst>
                                      </p:cBhvr>
                                      <p:to>
                                        <p:strVal val="visible"/>
                                      </p:to>
                                    </p:set>
                                    <p:animEffect transition="in" filter="fade">
                                      <p:cBhvr>
                                        <p:cTn id="38" dur="500"/>
                                        <p:tgtEl>
                                          <p:spTgt spid="3079"/>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right)">
                                      <p:cBhvr>
                                        <p:cTn id="42" dur="500"/>
                                        <p:tgtEl>
                                          <p:spTgt spid="122"/>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left)">
                                      <p:cBhvr>
                                        <p:cTn id="46" dur="500"/>
                                        <p:tgtEl>
                                          <p:spTgt spid="1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wipe(left)">
                                      <p:cBhvr>
                                        <p:cTn id="49" dur="500"/>
                                        <p:tgtEl>
                                          <p:spTgt spid="12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8" fill="hold" grpId="0" nodeType="withEffect">
                                  <p:stCondLst>
                                    <p:cond delay="1000"/>
                                  </p:stCondLst>
                                  <p:childTnLst>
                                    <p:set>
                                      <p:cBhvr>
                                        <p:cTn id="54" dur="1" fill="hold">
                                          <p:stCondLst>
                                            <p:cond delay="0"/>
                                          </p:stCondLst>
                                        </p:cTn>
                                        <p:tgtEl>
                                          <p:spTgt spid="234"/>
                                        </p:tgtEl>
                                        <p:attrNameLst>
                                          <p:attrName>style.visibility</p:attrName>
                                        </p:attrNameLst>
                                      </p:cBhvr>
                                      <p:to>
                                        <p:strVal val="visible"/>
                                      </p:to>
                                    </p:set>
                                    <p:animEffect transition="in" filter="wipe(left)">
                                      <p:cBhvr>
                                        <p:cTn id="55" dur="500"/>
                                        <p:tgtEl>
                                          <p:spTgt spid="234"/>
                                        </p:tgtEl>
                                      </p:cBhvr>
                                    </p:animEffect>
                                  </p:childTnLst>
                                </p:cTn>
                              </p:par>
                            </p:childTnLst>
                          </p:cTn>
                        </p:par>
                        <p:par>
                          <p:cTn id="56" fill="hold">
                            <p:stCondLst>
                              <p:cond delay="3000"/>
                            </p:stCondLst>
                            <p:childTnLst>
                              <p:par>
                                <p:cTn id="57" presetID="2" presetClass="entr" presetSubtype="8" fill="hold" nodeType="afterEffect">
                                  <p:stCondLst>
                                    <p:cond delay="0"/>
                                  </p:stCondLst>
                                  <p:childTnLst>
                                    <p:set>
                                      <p:cBhvr>
                                        <p:cTn id="58" dur="1" fill="hold">
                                          <p:stCondLst>
                                            <p:cond delay="0"/>
                                          </p:stCondLst>
                                        </p:cTn>
                                        <p:tgtEl>
                                          <p:spTgt spid="247"/>
                                        </p:tgtEl>
                                        <p:attrNameLst>
                                          <p:attrName>style.visibility</p:attrName>
                                        </p:attrNameLst>
                                      </p:cBhvr>
                                      <p:to>
                                        <p:strVal val="visible"/>
                                      </p:to>
                                    </p:set>
                                    <p:anim calcmode="lin" valueType="num">
                                      <p:cBhvr additive="base">
                                        <p:cTn id="59" dur="500" fill="hold"/>
                                        <p:tgtEl>
                                          <p:spTgt spid="247"/>
                                        </p:tgtEl>
                                        <p:attrNameLst>
                                          <p:attrName>ppt_x</p:attrName>
                                        </p:attrNameLst>
                                      </p:cBhvr>
                                      <p:tavLst>
                                        <p:tav tm="0">
                                          <p:val>
                                            <p:strVal val="0-#ppt_w/2"/>
                                          </p:val>
                                        </p:tav>
                                        <p:tav tm="100000">
                                          <p:val>
                                            <p:strVal val="#ppt_x"/>
                                          </p:val>
                                        </p:tav>
                                      </p:tavLst>
                                    </p:anim>
                                    <p:anim calcmode="lin" valueType="num">
                                      <p:cBhvr additive="base">
                                        <p:cTn id="60" dur="500" fill="hold"/>
                                        <p:tgtEl>
                                          <p:spTgt spid="247"/>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par>
                                <p:cTn id="65" presetID="10" presetClass="entr" presetSubtype="0" fill="hold" nodeType="withEffect">
                                  <p:stCondLst>
                                    <p:cond delay="0"/>
                                  </p:stCondLst>
                                  <p:childTnLst>
                                    <p:set>
                                      <p:cBhvr>
                                        <p:cTn id="66" dur="1" fill="hold">
                                          <p:stCondLst>
                                            <p:cond delay="0"/>
                                          </p:stCondLst>
                                        </p:cTn>
                                        <p:tgtEl>
                                          <p:spTgt spid="259"/>
                                        </p:tgtEl>
                                        <p:attrNameLst>
                                          <p:attrName>style.visibility</p:attrName>
                                        </p:attrNameLst>
                                      </p:cBhvr>
                                      <p:to>
                                        <p:strVal val="visible"/>
                                      </p:to>
                                    </p:set>
                                    <p:animEffect transition="in" filter="fade">
                                      <p:cBhvr>
                                        <p:cTn id="67" dur="500"/>
                                        <p:tgtEl>
                                          <p:spTgt spid="25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77"/>
                                        </p:tgtEl>
                                        <p:attrNameLst>
                                          <p:attrName>style.visibility</p:attrName>
                                        </p:attrNameLst>
                                      </p:cBhvr>
                                      <p:to>
                                        <p:strVal val="visible"/>
                                      </p:to>
                                    </p:set>
                                    <p:animEffect transition="in" filter="wipe(up)">
                                      <p:cBhvr>
                                        <p:cTn id="72" dur="500"/>
                                        <p:tgtEl>
                                          <p:spTgt spid="3077"/>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3080"/>
                                        </p:tgtEl>
                                        <p:attrNameLst>
                                          <p:attrName>style.visibility</p:attrName>
                                        </p:attrNameLst>
                                      </p:cBhvr>
                                      <p:to>
                                        <p:strVal val="visible"/>
                                      </p:to>
                                    </p:set>
                                    <p:animEffect transition="in" filter="wipe(right)">
                                      <p:cBhvr>
                                        <p:cTn id="76" dur="500"/>
                                        <p:tgtEl>
                                          <p:spTgt spid="3080"/>
                                        </p:tgtEl>
                                      </p:cBhvr>
                                    </p:animEffec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3096"/>
                                        </p:tgtEl>
                                        <p:attrNameLst>
                                          <p:attrName>style.visibility</p:attrName>
                                        </p:attrNameLst>
                                      </p:cBhvr>
                                      <p:to>
                                        <p:strVal val="visible"/>
                                      </p:to>
                                    </p:set>
                                    <p:animEffect transition="in" filter="wipe(up)">
                                      <p:cBhvr>
                                        <p:cTn id="80" dur="500"/>
                                        <p:tgtEl>
                                          <p:spTgt spid="3096"/>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146"/>
                                        </p:tgtEl>
                                        <p:attrNameLst>
                                          <p:attrName>style.visibility</p:attrName>
                                        </p:attrNameLst>
                                      </p:cBhvr>
                                      <p:to>
                                        <p:strVal val="visible"/>
                                      </p:to>
                                    </p:set>
                                    <p:animEffect transition="in" filter="fade">
                                      <p:cBhvr>
                                        <p:cTn id="84" dur="500"/>
                                        <p:tgtEl>
                                          <p:spTgt spid="146"/>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wipe(left)">
                                      <p:cBhvr>
                                        <p:cTn id="91" dur="500"/>
                                        <p:tgtEl>
                                          <p:spTgt spid="14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wipe(down)">
                                      <p:cBhvr>
                                        <p:cTn id="94" dur="500"/>
                                        <p:tgtEl>
                                          <p:spTgt spid="83"/>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xit" presetSubtype="0" fill="hold" nodeType="clickEffect">
                                  <p:stCondLst>
                                    <p:cond delay="0"/>
                                  </p:stCondLst>
                                  <p:childTnLst>
                                    <p:anim calcmode="lin" valueType="num">
                                      <p:cBhvr>
                                        <p:cTn id="98" dur="1000"/>
                                        <p:tgtEl>
                                          <p:spTgt spid="3079"/>
                                        </p:tgtEl>
                                        <p:attrNameLst>
                                          <p:attrName>ppt_w</p:attrName>
                                        </p:attrNameLst>
                                      </p:cBhvr>
                                      <p:tavLst>
                                        <p:tav tm="0">
                                          <p:val>
                                            <p:strVal val="ppt_w"/>
                                          </p:val>
                                        </p:tav>
                                        <p:tav tm="100000">
                                          <p:val>
                                            <p:fltVal val="0"/>
                                          </p:val>
                                        </p:tav>
                                      </p:tavLst>
                                    </p:anim>
                                    <p:anim calcmode="lin" valueType="num">
                                      <p:cBhvr>
                                        <p:cTn id="99" dur="1000"/>
                                        <p:tgtEl>
                                          <p:spTgt spid="3079"/>
                                        </p:tgtEl>
                                        <p:attrNameLst>
                                          <p:attrName>ppt_h</p:attrName>
                                        </p:attrNameLst>
                                      </p:cBhvr>
                                      <p:tavLst>
                                        <p:tav tm="0">
                                          <p:val>
                                            <p:strVal val="ppt_h"/>
                                          </p:val>
                                        </p:tav>
                                        <p:tav tm="100000">
                                          <p:val>
                                            <p:fltVal val="0"/>
                                          </p:val>
                                        </p:tav>
                                      </p:tavLst>
                                    </p:anim>
                                    <p:anim calcmode="lin" valueType="num">
                                      <p:cBhvr>
                                        <p:cTn id="100" dur="1000"/>
                                        <p:tgtEl>
                                          <p:spTgt spid="3079"/>
                                        </p:tgtEl>
                                        <p:attrNameLst>
                                          <p:attrName>style.rotation</p:attrName>
                                        </p:attrNameLst>
                                      </p:cBhvr>
                                      <p:tavLst>
                                        <p:tav tm="0">
                                          <p:val>
                                            <p:fltVal val="0"/>
                                          </p:val>
                                        </p:tav>
                                        <p:tav tm="100000">
                                          <p:val>
                                            <p:fltVal val="90"/>
                                          </p:val>
                                        </p:tav>
                                      </p:tavLst>
                                    </p:anim>
                                    <p:animEffect transition="out" filter="fade">
                                      <p:cBhvr>
                                        <p:cTn id="101" dur="1000"/>
                                        <p:tgtEl>
                                          <p:spTgt spid="3079"/>
                                        </p:tgtEl>
                                      </p:cBhvr>
                                    </p:animEffect>
                                    <p:set>
                                      <p:cBhvr>
                                        <p:cTn id="102" dur="1" fill="hold">
                                          <p:stCondLst>
                                            <p:cond delay="999"/>
                                          </p:stCondLst>
                                        </p:cTn>
                                        <p:tgtEl>
                                          <p:spTgt spid="3079"/>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1000"/>
                                        <p:tgtEl>
                                          <p:spTgt spid="122"/>
                                        </p:tgtEl>
                                        <p:attrNameLst>
                                          <p:attrName>ppt_w</p:attrName>
                                        </p:attrNameLst>
                                      </p:cBhvr>
                                      <p:tavLst>
                                        <p:tav tm="0">
                                          <p:val>
                                            <p:strVal val="ppt_w"/>
                                          </p:val>
                                        </p:tav>
                                        <p:tav tm="100000">
                                          <p:val>
                                            <p:fltVal val="0"/>
                                          </p:val>
                                        </p:tav>
                                      </p:tavLst>
                                    </p:anim>
                                    <p:anim calcmode="lin" valueType="num">
                                      <p:cBhvr>
                                        <p:cTn id="105" dur="1000"/>
                                        <p:tgtEl>
                                          <p:spTgt spid="122"/>
                                        </p:tgtEl>
                                        <p:attrNameLst>
                                          <p:attrName>ppt_h</p:attrName>
                                        </p:attrNameLst>
                                      </p:cBhvr>
                                      <p:tavLst>
                                        <p:tav tm="0">
                                          <p:val>
                                            <p:strVal val="ppt_h"/>
                                          </p:val>
                                        </p:tav>
                                        <p:tav tm="100000">
                                          <p:val>
                                            <p:fltVal val="0"/>
                                          </p:val>
                                        </p:tav>
                                      </p:tavLst>
                                    </p:anim>
                                    <p:anim calcmode="lin" valueType="num">
                                      <p:cBhvr>
                                        <p:cTn id="106" dur="1000"/>
                                        <p:tgtEl>
                                          <p:spTgt spid="122"/>
                                        </p:tgtEl>
                                        <p:attrNameLst>
                                          <p:attrName>style.rotation</p:attrName>
                                        </p:attrNameLst>
                                      </p:cBhvr>
                                      <p:tavLst>
                                        <p:tav tm="0">
                                          <p:val>
                                            <p:fltVal val="0"/>
                                          </p:val>
                                        </p:tav>
                                        <p:tav tm="100000">
                                          <p:val>
                                            <p:fltVal val="90"/>
                                          </p:val>
                                        </p:tav>
                                      </p:tavLst>
                                    </p:anim>
                                    <p:animEffect transition="out" filter="fade">
                                      <p:cBhvr>
                                        <p:cTn id="107" dur="1000"/>
                                        <p:tgtEl>
                                          <p:spTgt spid="122"/>
                                        </p:tgtEl>
                                      </p:cBhvr>
                                    </p:animEffect>
                                    <p:set>
                                      <p:cBhvr>
                                        <p:cTn id="108" dur="1" fill="hold">
                                          <p:stCondLst>
                                            <p:cond delay="999"/>
                                          </p:stCondLst>
                                        </p:cTn>
                                        <p:tgtEl>
                                          <p:spTgt spid="122"/>
                                        </p:tgtEl>
                                        <p:attrNameLst>
                                          <p:attrName>style.visibility</p:attrName>
                                        </p:attrNameLst>
                                      </p:cBhvr>
                                      <p:to>
                                        <p:strVal val="hidden"/>
                                      </p:to>
                                    </p:set>
                                  </p:childTnLst>
                                </p:cTn>
                              </p:par>
                              <p:par>
                                <p:cTn id="109" presetID="31" presetClass="exit" presetSubtype="0" fill="hold" grpId="1" nodeType="withEffect">
                                  <p:stCondLst>
                                    <p:cond delay="0"/>
                                  </p:stCondLst>
                                  <p:childTnLst>
                                    <p:anim calcmode="lin" valueType="num">
                                      <p:cBhvr>
                                        <p:cTn id="110" dur="1000"/>
                                        <p:tgtEl>
                                          <p:spTgt spid="126"/>
                                        </p:tgtEl>
                                        <p:attrNameLst>
                                          <p:attrName>ppt_w</p:attrName>
                                        </p:attrNameLst>
                                      </p:cBhvr>
                                      <p:tavLst>
                                        <p:tav tm="0">
                                          <p:val>
                                            <p:strVal val="ppt_w"/>
                                          </p:val>
                                        </p:tav>
                                        <p:tav tm="100000">
                                          <p:val>
                                            <p:fltVal val="0"/>
                                          </p:val>
                                        </p:tav>
                                      </p:tavLst>
                                    </p:anim>
                                    <p:anim calcmode="lin" valueType="num">
                                      <p:cBhvr>
                                        <p:cTn id="111" dur="1000"/>
                                        <p:tgtEl>
                                          <p:spTgt spid="126"/>
                                        </p:tgtEl>
                                        <p:attrNameLst>
                                          <p:attrName>ppt_h</p:attrName>
                                        </p:attrNameLst>
                                      </p:cBhvr>
                                      <p:tavLst>
                                        <p:tav tm="0">
                                          <p:val>
                                            <p:strVal val="ppt_h"/>
                                          </p:val>
                                        </p:tav>
                                        <p:tav tm="100000">
                                          <p:val>
                                            <p:fltVal val="0"/>
                                          </p:val>
                                        </p:tav>
                                      </p:tavLst>
                                    </p:anim>
                                    <p:anim calcmode="lin" valueType="num">
                                      <p:cBhvr>
                                        <p:cTn id="112" dur="1000"/>
                                        <p:tgtEl>
                                          <p:spTgt spid="126"/>
                                        </p:tgtEl>
                                        <p:attrNameLst>
                                          <p:attrName>style.rotation</p:attrName>
                                        </p:attrNameLst>
                                      </p:cBhvr>
                                      <p:tavLst>
                                        <p:tav tm="0">
                                          <p:val>
                                            <p:fltVal val="0"/>
                                          </p:val>
                                        </p:tav>
                                        <p:tav tm="100000">
                                          <p:val>
                                            <p:fltVal val="90"/>
                                          </p:val>
                                        </p:tav>
                                      </p:tavLst>
                                    </p:anim>
                                    <p:animEffect transition="out" filter="fade">
                                      <p:cBhvr>
                                        <p:cTn id="113" dur="1000"/>
                                        <p:tgtEl>
                                          <p:spTgt spid="126"/>
                                        </p:tgtEl>
                                      </p:cBhvr>
                                    </p:animEffect>
                                    <p:set>
                                      <p:cBhvr>
                                        <p:cTn id="114" dur="1" fill="hold">
                                          <p:stCondLst>
                                            <p:cond delay="999"/>
                                          </p:stCondLst>
                                        </p:cTn>
                                        <p:tgtEl>
                                          <p:spTgt spid="126"/>
                                        </p:tgtEl>
                                        <p:attrNameLst>
                                          <p:attrName>style.visibility</p:attrName>
                                        </p:attrNameLst>
                                      </p:cBhvr>
                                      <p:to>
                                        <p:strVal val="hidden"/>
                                      </p:to>
                                    </p:set>
                                  </p:childTnLst>
                                </p:cTn>
                              </p:par>
                              <p:par>
                                <p:cTn id="115" presetID="31" presetClass="exit" presetSubtype="0" fill="hold" grpId="1" nodeType="withEffect">
                                  <p:stCondLst>
                                    <p:cond delay="0"/>
                                  </p:stCondLst>
                                  <p:childTnLst>
                                    <p:anim calcmode="lin" valueType="num">
                                      <p:cBhvr>
                                        <p:cTn id="116" dur="1000"/>
                                        <p:tgtEl>
                                          <p:spTgt spid="125"/>
                                        </p:tgtEl>
                                        <p:attrNameLst>
                                          <p:attrName>ppt_w</p:attrName>
                                        </p:attrNameLst>
                                      </p:cBhvr>
                                      <p:tavLst>
                                        <p:tav tm="0">
                                          <p:val>
                                            <p:strVal val="ppt_w"/>
                                          </p:val>
                                        </p:tav>
                                        <p:tav tm="100000">
                                          <p:val>
                                            <p:fltVal val="0"/>
                                          </p:val>
                                        </p:tav>
                                      </p:tavLst>
                                    </p:anim>
                                    <p:anim calcmode="lin" valueType="num">
                                      <p:cBhvr>
                                        <p:cTn id="117" dur="1000"/>
                                        <p:tgtEl>
                                          <p:spTgt spid="125"/>
                                        </p:tgtEl>
                                        <p:attrNameLst>
                                          <p:attrName>ppt_h</p:attrName>
                                        </p:attrNameLst>
                                      </p:cBhvr>
                                      <p:tavLst>
                                        <p:tav tm="0">
                                          <p:val>
                                            <p:strVal val="ppt_h"/>
                                          </p:val>
                                        </p:tav>
                                        <p:tav tm="100000">
                                          <p:val>
                                            <p:fltVal val="0"/>
                                          </p:val>
                                        </p:tav>
                                      </p:tavLst>
                                    </p:anim>
                                    <p:anim calcmode="lin" valueType="num">
                                      <p:cBhvr>
                                        <p:cTn id="118" dur="1000"/>
                                        <p:tgtEl>
                                          <p:spTgt spid="125"/>
                                        </p:tgtEl>
                                        <p:attrNameLst>
                                          <p:attrName>style.rotation</p:attrName>
                                        </p:attrNameLst>
                                      </p:cBhvr>
                                      <p:tavLst>
                                        <p:tav tm="0">
                                          <p:val>
                                            <p:fltVal val="0"/>
                                          </p:val>
                                        </p:tav>
                                        <p:tav tm="100000">
                                          <p:val>
                                            <p:fltVal val="90"/>
                                          </p:val>
                                        </p:tav>
                                      </p:tavLst>
                                    </p:anim>
                                    <p:animEffect transition="out" filter="fade">
                                      <p:cBhvr>
                                        <p:cTn id="119" dur="1000"/>
                                        <p:tgtEl>
                                          <p:spTgt spid="125"/>
                                        </p:tgtEl>
                                      </p:cBhvr>
                                    </p:animEffect>
                                    <p:set>
                                      <p:cBhvr>
                                        <p:cTn id="120" dur="1" fill="hold">
                                          <p:stCondLst>
                                            <p:cond delay="999"/>
                                          </p:stCondLst>
                                        </p:cTn>
                                        <p:tgtEl>
                                          <p:spTgt spid="125"/>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1000"/>
                                        <p:tgtEl>
                                          <p:spTgt spid="234"/>
                                        </p:tgtEl>
                                        <p:attrNameLst>
                                          <p:attrName>ppt_w</p:attrName>
                                        </p:attrNameLst>
                                      </p:cBhvr>
                                      <p:tavLst>
                                        <p:tav tm="0">
                                          <p:val>
                                            <p:strVal val="ppt_w"/>
                                          </p:val>
                                        </p:tav>
                                        <p:tav tm="100000">
                                          <p:val>
                                            <p:fltVal val="0"/>
                                          </p:val>
                                        </p:tav>
                                      </p:tavLst>
                                    </p:anim>
                                    <p:anim calcmode="lin" valueType="num">
                                      <p:cBhvr>
                                        <p:cTn id="123" dur="1000"/>
                                        <p:tgtEl>
                                          <p:spTgt spid="234"/>
                                        </p:tgtEl>
                                        <p:attrNameLst>
                                          <p:attrName>ppt_h</p:attrName>
                                        </p:attrNameLst>
                                      </p:cBhvr>
                                      <p:tavLst>
                                        <p:tav tm="0">
                                          <p:val>
                                            <p:strVal val="ppt_h"/>
                                          </p:val>
                                        </p:tav>
                                        <p:tav tm="100000">
                                          <p:val>
                                            <p:fltVal val="0"/>
                                          </p:val>
                                        </p:tav>
                                      </p:tavLst>
                                    </p:anim>
                                    <p:anim calcmode="lin" valueType="num">
                                      <p:cBhvr>
                                        <p:cTn id="124" dur="1000"/>
                                        <p:tgtEl>
                                          <p:spTgt spid="234"/>
                                        </p:tgtEl>
                                        <p:attrNameLst>
                                          <p:attrName>style.rotation</p:attrName>
                                        </p:attrNameLst>
                                      </p:cBhvr>
                                      <p:tavLst>
                                        <p:tav tm="0">
                                          <p:val>
                                            <p:fltVal val="0"/>
                                          </p:val>
                                        </p:tav>
                                        <p:tav tm="100000">
                                          <p:val>
                                            <p:fltVal val="90"/>
                                          </p:val>
                                        </p:tav>
                                      </p:tavLst>
                                    </p:anim>
                                    <p:animEffect transition="out" filter="fade">
                                      <p:cBhvr>
                                        <p:cTn id="125" dur="1000"/>
                                        <p:tgtEl>
                                          <p:spTgt spid="234"/>
                                        </p:tgtEl>
                                      </p:cBhvr>
                                    </p:animEffect>
                                    <p:set>
                                      <p:cBhvr>
                                        <p:cTn id="126" dur="1" fill="hold">
                                          <p:stCondLst>
                                            <p:cond delay="999"/>
                                          </p:stCondLst>
                                        </p:cTn>
                                        <p:tgtEl>
                                          <p:spTgt spid="2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1000"/>
                                        <p:tgtEl>
                                          <p:spTgt spid="82"/>
                                        </p:tgtEl>
                                        <p:attrNameLst>
                                          <p:attrName>ppt_w</p:attrName>
                                        </p:attrNameLst>
                                      </p:cBhvr>
                                      <p:tavLst>
                                        <p:tav tm="0">
                                          <p:val>
                                            <p:strVal val="ppt_w"/>
                                          </p:val>
                                        </p:tav>
                                        <p:tav tm="100000">
                                          <p:val>
                                            <p:fltVal val="0"/>
                                          </p:val>
                                        </p:tav>
                                      </p:tavLst>
                                    </p:anim>
                                    <p:anim calcmode="lin" valueType="num">
                                      <p:cBhvr>
                                        <p:cTn id="129" dur="1000"/>
                                        <p:tgtEl>
                                          <p:spTgt spid="82"/>
                                        </p:tgtEl>
                                        <p:attrNameLst>
                                          <p:attrName>ppt_h</p:attrName>
                                        </p:attrNameLst>
                                      </p:cBhvr>
                                      <p:tavLst>
                                        <p:tav tm="0">
                                          <p:val>
                                            <p:strVal val="ppt_h"/>
                                          </p:val>
                                        </p:tav>
                                        <p:tav tm="100000">
                                          <p:val>
                                            <p:fltVal val="0"/>
                                          </p:val>
                                        </p:tav>
                                      </p:tavLst>
                                    </p:anim>
                                    <p:anim calcmode="lin" valueType="num">
                                      <p:cBhvr>
                                        <p:cTn id="130" dur="1000"/>
                                        <p:tgtEl>
                                          <p:spTgt spid="82"/>
                                        </p:tgtEl>
                                        <p:attrNameLst>
                                          <p:attrName>style.rotation</p:attrName>
                                        </p:attrNameLst>
                                      </p:cBhvr>
                                      <p:tavLst>
                                        <p:tav tm="0">
                                          <p:val>
                                            <p:fltVal val="0"/>
                                          </p:val>
                                        </p:tav>
                                        <p:tav tm="100000">
                                          <p:val>
                                            <p:fltVal val="90"/>
                                          </p:val>
                                        </p:tav>
                                      </p:tavLst>
                                    </p:anim>
                                    <p:animEffect transition="out" filter="fade">
                                      <p:cBhvr>
                                        <p:cTn id="131" dur="1000"/>
                                        <p:tgtEl>
                                          <p:spTgt spid="82"/>
                                        </p:tgtEl>
                                      </p:cBhvr>
                                    </p:animEffect>
                                    <p:set>
                                      <p:cBhvr>
                                        <p:cTn id="132" dur="1" fill="hold">
                                          <p:stCondLst>
                                            <p:cond delay="999"/>
                                          </p:stCondLst>
                                        </p:cTn>
                                        <p:tgtEl>
                                          <p:spTgt spid="82"/>
                                        </p:tgtEl>
                                        <p:attrNameLst>
                                          <p:attrName>style.visibility</p:attrName>
                                        </p:attrNameLst>
                                      </p:cBhvr>
                                      <p:to>
                                        <p:strVal val="hidden"/>
                                      </p:to>
                                    </p:set>
                                  </p:childTnLst>
                                </p:cTn>
                              </p:par>
                            </p:childTnLst>
                          </p:cTn>
                        </p:par>
                        <p:par>
                          <p:cTn id="133" fill="hold">
                            <p:stCondLst>
                              <p:cond delay="1000"/>
                            </p:stCondLst>
                            <p:childTnLst>
                              <p:par>
                                <p:cTn id="134" presetID="53" presetClass="entr" presetSubtype="16" fill="hold" grpId="0" nodeType="afterEffect">
                                  <p:stCondLst>
                                    <p:cond delay="0"/>
                                  </p:stCondLst>
                                  <p:childTnLst>
                                    <p:set>
                                      <p:cBhvr>
                                        <p:cTn id="135" dur="1" fill="hold">
                                          <p:stCondLst>
                                            <p:cond delay="0"/>
                                          </p:stCondLst>
                                        </p:cTn>
                                        <p:tgtEl>
                                          <p:spTgt spid="8"/>
                                        </p:tgtEl>
                                        <p:attrNameLst>
                                          <p:attrName>style.visibility</p:attrName>
                                        </p:attrNameLst>
                                      </p:cBhvr>
                                      <p:to>
                                        <p:strVal val="visible"/>
                                      </p:to>
                                    </p:set>
                                    <p:anim calcmode="lin" valueType="num">
                                      <p:cBhvr>
                                        <p:cTn id="136" dur="500" fill="hold"/>
                                        <p:tgtEl>
                                          <p:spTgt spid="8"/>
                                        </p:tgtEl>
                                        <p:attrNameLst>
                                          <p:attrName>ppt_w</p:attrName>
                                        </p:attrNameLst>
                                      </p:cBhvr>
                                      <p:tavLst>
                                        <p:tav tm="0">
                                          <p:val>
                                            <p:fltVal val="0"/>
                                          </p:val>
                                        </p:tav>
                                        <p:tav tm="100000">
                                          <p:val>
                                            <p:strVal val="#ppt_w"/>
                                          </p:val>
                                        </p:tav>
                                      </p:tavLst>
                                    </p:anim>
                                    <p:anim calcmode="lin" valueType="num">
                                      <p:cBhvr>
                                        <p:cTn id="137" dur="500" fill="hold"/>
                                        <p:tgtEl>
                                          <p:spTgt spid="8"/>
                                        </p:tgtEl>
                                        <p:attrNameLst>
                                          <p:attrName>ppt_h</p:attrName>
                                        </p:attrNameLst>
                                      </p:cBhvr>
                                      <p:tavLst>
                                        <p:tav tm="0">
                                          <p:val>
                                            <p:fltVal val="0"/>
                                          </p:val>
                                        </p:tav>
                                        <p:tav tm="100000">
                                          <p:val>
                                            <p:strVal val="#ppt_h"/>
                                          </p:val>
                                        </p:tav>
                                      </p:tavLst>
                                    </p:anim>
                                    <p:animEffect transition="in" filter="fade">
                                      <p:cBhvr>
                                        <p:cTn id="138" dur="500"/>
                                        <p:tgtEl>
                                          <p:spTgt spid="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36"/>
                                        </p:tgtEl>
                                        <p:attrNameLst>
                                          <p:attrName>style.visibility</p:attrName>
                                        </p:attrNameLst>
                                      </p:cBhvr>
                                      <p:to>
                                        <p:strVal val="visible"/>
                                      </p:to>
                                    </p:set>
                                    <p:animEffect transition="in" filter="wipe(up)">
                                      <p:cBhvr>
                                        <p:cTn id="143" dur="500"/>
                                        <p:tgtEl>
                                          <p:spTgt spid="236"/>
                                        </p:tgtEl>
                                      </p:cBhvr>
                                    </p:animEffect>
                                  </p:childTnLst>
                                </p:cTn>
                              </p:par>
                            </p:childTnLst>
                          </p:cTn>
                        </p:par>
                        <p:par>
                          <p:cTn id="144" fill="hold">
                            <p:stCondLst>
                              <p:cond delay="500"/>
                            </p:stCondLst>
                            <p:childTnLst>
                              <p:par>
                                <p:cTn id="145" presetID="10" presetClass="entr" presetSubtype="0" fill="hold" nodeType="afterEffect">
                                  <p:stCondLst>
                                    <p:cond delay="0"/>
                                  </p:stCondLst>
                                  <p:childTnLst>
                                    <p:set>
                                      <p:cBhvr>
                                        <p:cTn id="146" dur="1" fill="hold">
                                          <p:stCondLst>
                                            <p:cond delay="0"/>
                                          </p:stCondLst>
                                        </p:cTn>
                                        <p:tgtEl>
                                          <p:spTgt spid="3081"/>
                                        </p:tgtEl>
                                        <p:attrNameLst>
                                          <p:attrName>style.visibility</p:attrName>
                                        </p:attrNameLst>
                                      </p:cBhvr>
                                      <p:to>
                                        <p:strVal val="visible"/>
                                      </p:to>
                                    </p:set>
                                    <p:animEffect transition="in" filter="fade">
                                      <p:cBhvr>
                                        <p:cTn id="147" dur="500"/>
                                        <p:tgtEl>
                                          <p:spTgt spid="3081"/>
                                        </p:tgtEl>
                                      </p:cBhvr>
                                    </p:animEffect>
                                  </p:childTnLst>
                                </p:cTn>
                              </p:par>
                            </p:childTnLst>
                          </p:cTn>
                        </p:par>
                        <p:par>
                          <p:cTn id="148" fill="hold">
                            <p:stCondLst>
                              <p:cond delay="1000"/>
                            </p:stCondLst>
                            <p:childTnLst>
                              <p:par>
                                <p:cTn id="149" presetID="22" presetClass="entr" presetSubtype="2" fill="hold" nodeType="afterEffect">
                                  <p:stCondLst>
                                    <p:cond delay="0"/>
                                  </p:stCondLst>
                                  <p:childTnLst>
                                    <p:set>
                                      <p:cBhvr>
                                        <p:cTn id="150" dur="1" fill="hold">
                                          <p:stCondLst>
                                            <p:cond delay="0"/>
                                          </p:stCondLst>
                                        </p:cTn>
                                        <p:tgtEl>
                                          <p:spTgt spid="3082"/>
                                        </p:tgtEl>
                                        <p:attrNameLst>
                                          <p:attrName>style.visibility</p:attrName>
                                        </p:attrNameLst>
                                      </p:cBhvr>
                                      <p:to>
                                        <p:strVal val="visible"/>
                                      </p:to>
                                    </p:set>
                                    <p:animEffect transition="in" filter="wipe(right)">
                                      <p:cBhvr>
                                        <p:cTn id="151" dur="500"/>
                                        <p:tgtEl>
                                          <p:spTgt spid="3082"/>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wipe(left)">
                                      <p:cBhvr>
                                        <p:cTn id="155" dur="500"/>
                                        <p:tgtEl>
                                          <p:spTgt spid="15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155"/>
                                        </p:tgtEl>
                                        <p:attrNameLst>
                                          <p:attrName>style.visibility</p:attrName>
                                        </p:attrNameLst>
                                      </p:cBhvr>
                                      <p:to>
                                        <p:strVal val="visible"/>
                                      </p:to>
                                    </p:set>
                                    <p:animEffect transition="in" filter="wipe(left)">
                                      <p:cBhvr>
                                        <p:cTn id="158" dur="500"/>
                                        <p:tgtEl>
                                          <p:spTgt spid="155"/>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wipe(down)">
                                      <p:cBhvr>
                                        <p:cTn id="161" dur="500"/>
                                        <p:tgtEl>
                                          <p:spTgt spid="86"/>
                                        </p:tgtEl>
                                      </p:cBhvr>
                                    </p:animEffect>
                                  </p:childTnLst>
                                </p:cTn>
                              </p:par>
                            </p:childTnLst>
                          </p:cTn>
                        </p:par>
                        <p:par>
                          <p:cTn id="162" fill="hold">
                            <p:stCondLst>
                              <p:cond delay="2000"/>
                            </p:stCondLst>
                            <p:childTnLst>
                              <p:par>
                                <p:cTn id="163" presetID="22" presetClass="entr" presetSubtype="8" fill="hold" grpId="0" nodeType="afterEffect">
                                  <p:stCondLst>
                                    <p:cond delay="0"/>
                                  </p:stCondLst>
                                  <p:childTnLst>
                                    <p:set>
                                      <p:cBhvr>
                                        <p:cTn id="164" dur="1" fill="hold">
                                          <p:stCondLst>
                                            <p:cond delay="0"/>
                                          </p:stCondLst>
                                        </p:cTn>
                                        <p:tgtEl>
                                          <p:spTgt spid="239"/>
                                        </p:tgtEl>
                                        <p:attrNameLst>
                                          <p:attrName>style.visibility</p:attrName>
                                        </p:attrNameLst>
                                      </p:cBhvr>
                                      <p:to>
                                        <p:strVal val="visible"/>
                                      </p:to>
                                    </p:set>
                                    <p:animEffect transition="in" filter="wipe(left)">
                                      <p:cBhvr>
                                        <p:cTn id="165" dur="500"/>
                                        <p:tgtEl>
                                          <p:spTgt spid="239"/>
                                        </p:tgtEl>
                                      </p:cBhvr>
                                    </p:animEffect>
                                  </p:childTnLst>
                                </p:cTn>
                              </p:par>
                            </p:childTnLst>
                          </p:cTn>
                        </p:par>
                        <p:par>
                          <p:cTn id="166" fill="hold">
                            <p:stCondLst>
                              <p:cond delay="2500"/>
                            </p:stCondLst>
                            <p:childTnLst>
                              <p:par>
                                <p:cTn id="167" presetID="2" presetClass="entr" presetSubtype="8" fill="hold" nodeType="afterEffect">
                                  <p:stCondLst>
                                    <p:cond delay="0"/>
                                  </p:stCondLst>
                                  <p:childTnLst>
                                    <p:set>
                                      <p:cBhvr>
                                        <p:cTn id="168" dur="1" fill="hold">
                                          <p:stCondLst>
                                            <p:cond delay="0"/>
                                          </p:stCondLst>
                                        </p:cTn>
                                        <p:tgtEl>
                                          <p:spTgt spid="263"/>
                                        </p:tgtEl>
                                        <p:attrNameLst>
                                          <p:attrName>style.visibility</p:attrName>
                                        </p:attrNameLst>
                                      </p:cBhvr>
                                      <p:to>
                                        <p:strVal val="visible"/>
                                      </p:to>
                                    </p:set>
                                    <p:anim calcmode="lin" valueType="num">
                                      <p:cBhvr additive="base">
                                        <p:cTn id="169" dur="500" fill="hold"/>
                                        <p:tgtEl>
                                          <p:spTgt spid="263"/>
                                        </p:tgtEl>
                                        <p:attrNameLst>
                                          <p:attrName>ppt_x</p:attrName>
                                        </p:attrNameLst>
                                      </p:cBhvr>
                                      <p:tavLst>
                                        <p:tav tm="0">
                                          <p:val>
                                            <p:strVal val="0-#ppt_w/2"/>
                                          </p:val>
                                        </p:tav>
                                        <p:tav tm="100000">
                                          <p:val>
                                            <p:strVal val="#ppt_x"/>
                                          </p:val>
                                        </p:tav>
                                      </p:tavLst>
                                    </p:anim>
                                    <p:anim calcmode="lin" valueType="num">
                                      <p:cBhvr additive="base">
                                        <p:cTn id="170" dur="500" fill="hold"/>
                                        <p:tgtEl>
                                          <p:spTgt spid="263"/>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10" presetClass="entr" presetSubtype="0" fill="hold" nodeType="afterEffect">
                                  <p:stCondLst>
                                    <p:cond delay="0"/>
                                  </p:stCondLst>
                                  <p:childTnLst>
                                    <p:set>
                                      <p:cBhvr>
                                        <p:cTn id="173" dur="1" fill="hold">
                                          <p:stCondLst>
                                            <p:cond delay="0"/>
                                          </p:stCondLst>
                                        </p:cTn>
                                        <p:tgtEl>
                                          <p:spTgt spid="3093"/>
                                        </p:tgtEl>
                                        <p:attrNameLst>
                                          <p:attrName>style.visibility</p:attrName>
                                        </p:attrNameLst>
                                      </p:cBhvr>
                                      <p:to>
                                        <p:strVal val="visible"/>
                                      </p:to>
                                    </p:set>
                                    <p:animEffect transition="in" filter="fade">
                                      <p:cBhvr>
                                        <p:cTn id="174" dur="500"/>
                                        <p:tgtEl>
                                          <p:spTgt spid="3093"/>
                                        </p:tgtEl>
                                      </p:cBhvr>
                                    </p:animEffect>
                                  </p:childTnLst>
                                </p:cTn>
                              </p:par>
                            </p:childTnLst>
                          </p:cTn>
                        </p:par>
                        <p:par>
                          <p:cTn id="175" fill="hold">
                            <p:stCondLst>
                              <p:cond delay="3500"/>
                            </p:stCondLst>
                            <p:childTnLst>
                              <p:par>
                                <p:cTn id="176" presetID="22" presetClass="entr" presetSubtype="8" fill="hold" grpId="0" nodeType="afterEffect">
                                  <p:stCondLst>
                                    <p:cond delay="0"/>
                                  </p:stCondLst>
                                  <p:childTnLst>
                                    <p:set>
                                      <p:cBhvr>
                                        <p:cTn id="177" dur="1" fill="hold">
                                          <p:stCondLst>
                                            <p:cond delay="0"/>
                                          </p:stCondLst>
                                        </p:cTn>
                                        <p:tgtEl>
                                          <p:spTgt spid="93"/>
                                        </p:tgtEl>
                                        <p:attrNameLst>
                                          <p:attrName>style.visibility</p:attrName>
                                        </p:attrNameLst>
                                      </p:cBhvr>
                                      <p:to>
                                        <p:strVal val="visible"/>
                                      </p:to>
                                    </p:set>
                                    <p:animEffect transition="in" filter="wipe(left)">
                                      <p:cBhvr>
                                        <p:cTn id="17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5" grpId="0" animBg="1"/>
      <p:bldP spid="89" grpId="0" animBg="1"/>
      <p:bldP spid="65" grpId="0" animBg="1"/>
      <p:bldP spid="125" grpId="0" animBg="1"/>
      <p:bldP spid="125" grpId="1" animBg="1"/>
      <p:bldP spid="126" grpId="0" animBg="1"/>
      <p:bldP spid="126" grpId="1" animBg="1"/>
      <p:bldP spid="144" grpId="0" animBg="1"/>
      <p:bldP spid="145" grpId="0" animBg="1"/>
      <p:bldP spid="146" grpId="0" animBg="1"/>
      <p:bldP spid="155" grpId="0" animBg="1"/>
      <p:bldP spid="156" grpId="0" animBg="1"/>
      <p:bldP spid="234" grpId="0" animBg="1"/>
      <p:bldP spid="234" grpId="1" animBg="1"/>
      <p:bldP spid="239" grpId="0" animBg="1"/>
      <p:bldP spid="251" grpId="0" animBg="1"/>
      <p:bldP spid="81" grpId="0" animBg="1"/>
      <p:bldP spid="82" grpId="0" animBg="1"/>
      <p:bldP spid="82" grpId="1" animBg="1"/>
      <p:bldP spid="83" grpId="0" animBg="1"/>
      <p:bldP spid="86" grpId="0" animBg="1"/>
      <p:bldP spid="8" grpId="0" animBg="1"/>
      <p:bldP spid="9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of the Active Directory DIT</a:t>
            </a:r>
            <a:endParaRPr lang="en-US" dirty="0"/>
          </a:p>
        </p:txBody>
      </p:sp>
      <p:sp>
        <p:nvSpPr>
          <p:cNvPr id="4" name="Rectangle 3"/>
          <p:cNvSpPr/>
          <p:nvPr/>
        </p:nvSpPr>
        <p:spPr bwMode="auto">
          <a:xfrm>
            <a:off x="385730" y="1003498"/>
            <a:ext cx="11289309" cy="2288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21444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Active Directory DIT’s/</a:t>
            </a:r>
            <a:r>
              <a:rPr lang="en-US" dirty="0" err="1">
                <a:solidFill>
                  <a:schemeClr val="accent2">
                    <a:alpha val="99000"/>
                  </a:schemeClr>
                </a:solidFill>
                <a:effectLst/>
                <a:latin typeface="Segoe UI Light" pitchFamily="34" charset="0"/>
              </a:rPr>
              <a:t>sysvol</a:t>
            </a:r>
            <a:r>
              <a:rPr lang="en-US" dirty="0">
                <a:solidFill>
                  <a:schemeClr val="accent2">
                    <a:alpha val="99000"/>
                  </a:schemeClr>
                </a:solidFill>
                <a:effectLst/>
                <a:latin typeface="Segoe UI Light" pitchFamily="34" charset="0"/>
              </a:rPr>
              <a:t> should be deployed on data disks</a:t>
            </a:r>
          </a:p>
          <a:p>
            <a:pPr marL="0" lvl="1" indent="0">
              <a:buNone/>
            </a:pPr>
            <a:r>
              <a:rPr lang="en-US" sz="1800" dirty="0">
                <a:solidFill>
                  <a:schemeClr val="tx1">
                    <a:alpha val="99000"/>
                  </a:schemeClr>
                </a:solidFill>
                <a:latin typeface="+mj-lt"/>
                <a:cs typeface="Segoe UI Light" pitchFamily="34" charset="0"/>
              </a:rPr>
              <a:t>Data Disks and OS Disks are two distinct Azure virtual-disk types</a:t>
            </a:r>
          </a:p>
          <a:p>
            <a:pPr marL="522287" lvl="1" indent="-285750"/>
            <a:r>
              <a:rPr lang="en-US" sz="1800" dirty="0">
                <a:solidFill>
                  <a:schemeClr val="bg2">
                    <a:lumMod val="50000"/>
                    <a:alpha val="99000"/>
                  </a:schemeClr>
                </a:solidFill>
                <a:latin typeface="+mj-lt"/>
                <a:cs typeface="Segoe UI Light" pitchFamily="34" charset="0"/>
              </a:rPr>
              <a:t>they exhibit different behaviors (and different defaults)</a:t>
            </a:r>
          </a:p>
          <a:p>
            <a:pPr marL="0" lvl="1" indent="0">
              <a:buNone/>
            </a:pPr>
            <a:r>
              <a:rPr lang="en-US" sz="1800" dirty="0">
                <a:solidFill>
                  <a:schemeClr val="tx1">
                    <a:alpha val="99000"/>
                  </a:schemeClr>
                </a:solidFill>
                <a:latin typeface="+mj-lt"/>
                <a:cs typeface="Segoe UI Light" pitchFamily="34" charset="0"/>
              </a:rPr>
              <a:t>Unlike OS disks, data disks do not cache writes by default</a:t>
            </a:r>
          </a:p>
          <a:p>
            <a:pPr marL="522287" lvl="1" indent="-285750"/>
            <a:r>
              <a:rPr lang="en-US" sz="1800" dirty="0">
                <a:solidFill>
                  <a:schemeClr val="bg2">
                    <a:lumMod val="50000"/>
                    <a:alpha val="99000"/>
                  </a:schemeClr>
                </a:solidFill>
                <a:latin typeface="+mj-lt"/>
                <a:cs typeface="Segoe UI Light" pitchFamily="34" charset="0"/>
              </a:rPr>
              <a:t>NOTE: data disks are constrained to 1TB</a:t>
            </a:r>
          </a:p>
          <a:p>
            <a:pPr marL="522287" lvl="1" indent="-285750"/>
            <a:r>
              <a:rPr lang="en-US" sz="1800" dirty="0">
                <a:solidFill>
                  <a:schemeClr val="bg2">
                    <a:lumMod val="50000"/>
                    <a:alpha val="99000"/>
                  </a:schemeClr>
                </a:solidFill>
                <a:latin typeface="+mj-lt"/>
                <a:cs typeface="Segoe UI Light" pitchFamily="34" charset="0"/>
              </a:rPr>
              <a:t>1TB &gt; largest known Active Directory database == non-issue</a:t>
            </a:r>
          </a:p>
          <a:p>
            <a:pPr marL="514350" indent="-514350">
              <a:buFont typeface="+mj-lt"/>
              <a:buAutoNum type="arabicPeriod"/>
            </a:pPr>
            <a:endParaRPr lang="en-US" sz="1050" dirty="0" smtClean="0"/>
          </a:p>
        </p:txBody>
      </p:sp>
      <p:sp>
        <p:nvSpPr>
          <p:cNvPr id="6" name="Rectangle 5"/>
          <p:cNvSpPr/>
          <p:nvPr/>
        </p:nvSpPr>
        <p:spPr bwMode="auto">
          <a:xfrm>
            <a:off x="373627" y="3441677"/>
            <a:ext cx="11289309" cy="20509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26027" y="3586046"/>
            <a:ext cx="11149012" cy="220368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Why is this a concern?</a:t>
            </a:r>
            <a:endParaRPr lang="en-US" dirty="0">
              <a:solidFill>
                <a:schemeClr val="accent2">
                  <a:alpha val="99000"/>
                </a:schemeClr>
              </a:solidFill>
              <a:effectLst/>
              <a:latin typeface="Segoe UI Light" pitchFamily="34" charset="0"/>
            </a:endParaRPr>
          </a:p>
          <a:p>
            <a:pPr marL="0" lvl="1" indent="0">
              <a:buNone/>
            </a:pPr>
            <a:r>
              <a:rPr lang="en-US" sz="1800" dirty="0" smtClean="0">
                <a:solidFill>
                  <a:schemeClr val="tx1">
                    <a:alpha val="99000"/>
                  </a:schemeClr>
                </a:solidFill>
                <a:latin typeface="+mj-lt"/>
                <a:cs typeface="Segoe UI Light" pitchFamily="34" charset="0"/>
              </a:rPr>
              <a:t>Write-behind </a:t>
            </a:r>
            <a:r>
              <a:rPr lang="en-US" sz="1800" dirty="0">
                <a:solidFill>
                  <a:schemeClr val="tx1">
                    <a:alpha val="99000"/>
                  </a:schemeClr>
                </a:solidFill>
                <a:latin typeface="+mj-lt"/>
                <a:cs typeface="Segoe UI Light" pitchFamily="34" charset="0"/>
              </a:rPr>
              <a:t>disk-caching invalidates assumptions made by the DC</a:t>
            </a:r>
          </a:p>
          <a:p>
            <a:pPr marL="522287" lvl="1" indent="-285750"/>
            <a:r>
              <a:rPr lang="en-US" sz="1800" dirty="0">
                <a:solidFill>
                  <a:schemeClr val="bg2">
                    <a:lumMod val="50000"/>
                    <a:alpha val="99000"/>
                  </a:schemeClr>
                </a:solidFill>
                <a:latin typeface="+mj-lt"/>
                <a:cs typeface="Segoe UI Light" pitchFamily="34" charset="0"/>
              </a:rPr>
              <a:t>DC’s assert FUA (forced unit access) and expect the IO subsystem to honor it</a:t>
            </a:r>
          </a:p>
          <a:p>
            <a:pPr marL="522287" lvl="1" indent="-285750"/>
            <a:r>
              <a:rPr lang="en-US" sz="1800" dirty="0">
                <a:solidFill>
                  <a:schemeClr val="bg2">
                    <a:lumMod val="50000"/>
                    <a:alpha val="99000"/>
                  </a:schemeClr>
                </a:solidFill>
                <a:latin typeface="+mj-lt"/>
                <a:cs typeface="Segoe UI Light" pitchFamily="34" charset="0"/>
              </a:rPr>
              <a:t>FUA is intended to ensure sensitive writes make it to durable media</a:t>
            </a:r>
          </a:p>
          <a:p>
            <a:pPr marL="522287" lvl="1" indent="-285750"/>
            <a:r>
              <a:rPr lang="en-US" sz="1800" dirty="0">
                <a:solidFill>
                  <a:schemeClr val="bg2">
                    <a:lumMod val="50000"/>
                    <a:alpha val="99000"/>
                  </a:schemeClr>
                </a:solidFill>
                <a:latin typeface="+mj-lt"/>
                <a:cs typeface="Segoe UI Light" pitchFamily="34" charset="0"/>
              </a:rPr>
              <a:t>can introduce USN bubbles in failure scenarios</a:t>
            </a:r>
          </a:p>
          <a:p>
            <a:endParaRPr lang="en-US" dirty="0">
              <a:effectLst/>
            </a:endParaRP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29" y="5492663"/>
            <a:ext cx="11289309" cy="92295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10752083" y="5492663"/>
            <a:ext cx="922955" cy="9229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832440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Running AD in the Cloud (VPN)</a:t>
            </a:r>
            <a:endParaRPr lang="en-US" dirty="0"/>
          </a:p>
        </p:txBody>
      </p:sp>
      <p:sp>
        <p:nvSpPr>
          <p:cNvPr id="4" name="Rectangle 3"/>
          <p:cNvSpPr/>
          <p:nvPr/>
        </p:nvSpPr>
        <p:spPr bwMode="auto">
          <a:xfrm>
            <a:off x="385730" y="1003498"/>
            <a:ext cx="11289309" cy="35668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401340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VPN Connectivity with on-premises </a:t>
            </a:r>
            <a:r>
              <a:rPr lang="en-US" dirty="0" smtClean="0">
                <a:solidFill>
                  <a:schemeClr val="accent2">
                    <a:alpha val="99000"/>
                  </a:schemeClr>
                </a:solidFill>
                <a:effectLst/>
                <a:latin typeface="Segoe UI Light" pitchFamily="34" charset="0"/>
              </a:rPr>
              <a:t>Domain</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Configure Virtual Networking with VPN Gateway </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Create New Virtual Machine “into” a Virtual Network</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With PowerShell can deploy VM Domain </a:t>
            </a:r>
            <a:r>
              <a:rPr lang="en-US" sz="1800" dirty="0" smtClean="0">
                <a:solidFill>
                  <a:schemeClr val="tx1">
                    <a:alpha val="99000"/>
                  </a:schemeClr>
                </a:solidFill>
                <a:effectLst/>
                <a:latin typeface="+mj-lt"/>
                <a:cs typeface="Segoe UI Light" pitchFamily="34" charset="0"/>
              </a:rPr>
              <a:t>Joined</a:t>
            </a:r>
            <a:endParaRPr lang="en-US" sz="1800" dirty="0">
              <a:solidFill>
                <a:schemeClr val="tx1">
                  <a:alpha val="99000"/>
                </a:schemeClr>
              </a:solidFill>
              <a:effectLst/>
              <a:latin typeface="+mj-lt"/>
              <a:cs typeface="Segoe UI Light" pitchFamily="34" charset="0"/>
            </a:endParaRP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DC Promo</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Add Domain Existing Forest</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Place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on Data Disk </a:t>
            </a:r>
          </a:p>
          <a:p>
            <a:endParaRPr lang="en-US" sz="3600" dirty="0">
              <a:solidFill>
                <a:schemeClr val="accent2"/>
              </a:solidFill>
              <a:latin typeface="Segoe UI" pitchFamily="34" charset="0"/>
              <a:ea typeface="Segoe UI" pitchFamily="34" charset="0"/>
              <a:cs typeface="Segoe UI" pitchFamily="34" charset="0"/>
            </a:endParaRPr>
          </a:p>
          <a:p>
            <a:pPr marL="0" indent="0">
              <a:buNone/>
            </a:pPr>
            <a:endParaRPr lang="en-US" dirty="0">
              <a:solidFill>
                <a:schemeClr val="accent2">
                  <a:alpha val="99000"/>
                </a:schemeClr>
              </a:solidFill>
              <a:effectLst/>
              <a:latin typeface="Segoe UI Light" pitchFamily="34" charset="0"/>
            </a:endParaRPr>
          </a:p>
        </p:txBody>
      </p:sp>
      <p:sp>
        <p:nvSpPr>
          <p:cNvPr id="9" name="Rectangle 8"/>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Freeform 84"/>
          <p:cNvSpPr>
            <a:spLocks noEditPoints="1"/>
          </p:cNvSpPr>
          <p:nvPr/>
        </p:nvSpPr>
        <p:spPr bwMode="black">
          <a:xfrm>
            <a:off x="10383081" y="4988689"/>
            <a:ext cx="870083" cy="104011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664105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Deploying Active Directory in</a:t>
            </a:r>
            <a:br>
              <a:rPr lang="en-US" sz="6000" dirty="0" smtClean="0"/>
            </a:br>
            <a:r>
              <a:rPr lang="en-US" sz="6000" smtClean="0"/>
              <a:t>Windows Azure</a:t>
            </a:r>
            <a:endParaRPr lang="en-US" sz="6000" dirty="0"/>
          </a:p>
        </p:txBody>
      </p:sp>
      <p:sp>
        <p:nvSpPr>
          <p:cNvPr id="5" name="Text Placeholder 4"/>
          <p:cNvSpPr>
            <a:spLocks noGrp="1"/>
          </p:cNvSpPr>
          <p:nvPr>
            <p:ph type="body" sz="quarter" idx="11"/>
          </p:nvPr>
        </p:nvSpPr>
        <p:spPr/>
        <p:txBody>
          <a:bodyPr/>
          <a:lstStyle/>
          <a:p>
            <a:r>
              <a:rPr lang="en-US" dirty="0" smtClean="0"/>
              <a:t>Tyler </a:t>
            </a:r>
            <a:r>
              <a:rPr lang="en-US" dirty="0" err="1" smtClean="0"/>
              <a:t>Doerksen</a:t>
            </a:r>
            <a:endParaRPr lang="en-US" dirty="0" smtClean="0"/>
          </a:p>
          <a:p>
            <a:r>
              <a:rPr lang="en-US" dirty="0" smtClean="0"/>
              <a:t>Azure Solution Specialist</a:t>
            </a:r>
          </a:p>
          <a:p>
            <a:r>
              <a:rPr lang="en-US" dirty="0" err="1" smtClean="0"/>
              <a:t>Imaginet</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AD in the Cloud </a:t>
            </a:r>
            <a:r>
              <a:rPr lang="en-US" dirty="0" smtClean="0"/>
              <a:t>(Cloud Only)</a:t>
            </a:r>
            <a:endParaRPr lang="en-US" dirty="0"/>
          </a:p>
        </p:txBody>
      </p:sp>
      <p:sp>
        <p:nvSpPr>
          <p:cNvPr id="4" name="Rectangle 3"/>
          <p:cNvSpPr/>
          <p:nvPr/>
        </p:nvSpPr>
        <p:spPr bwMode="auto">
          <a:xfrm>
            <a:off x="385730" y="1003497"/>
            <a:ext cx="11289309" cy="21945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191129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Cloud Only Deployment (New AD) </a:t>
            </a:r>
            <a:r>
              <a:rPr lang="en-US" dirty="0" smtClean="0">
                <a:solidFill>
                  <a:schemeClr val="accent2">
                    <a:alpha val="99000"/>
                  </a:schemeClr>
                </a:solidFill>
                <a:effectLst/>
                <a:latin typeface="Segoe UI Light" pitchFamily="34" charset="0"/>
              </a:rPr>
              <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Create New VM</a:t>
            </a:r>
          </a:p>
          <a:p>
            <a:pPr marL="0" indent="0">
              <a:buNone/>
            </a:pPr>
            <a:r>
              <a:rPr lang="en-US" sz="1800" dirty="0">
                <a:solidFill>
                  <a:schemeClr val="tx1">
                    <a:alpha val="99000"/>
                  </a:schemeClr>
                </a:solidFill>
                <a:effectLst/>
                <a:latin typeface="+mj-lt"/>
                <a:cs typeface="Segoe UI Light" pitchFamily="34" charset="0"/>
              </a:rPr>
              <a:t>Configure Data Disk for </a:t>
            </a:r>
            <a:r>
              <a:rPr lang="en-US" sz="1800" dirty="0" err="1">
                <a:solidFill>
                  <a:schemeClr val="tx1">
                    <a:alpha val="99000"/>
                  </a:schemeClr>
                </a:solidFill>
                <a:effectLst/>
                <a:latin typeface="+mj-lt"/>
                <a:cs typeface="Segoe UI Light" pitchFamily="34" charset="0"/>
              </a:rPr>
              <a:t>ReadOnly</a:t>
            </a:r>
            <a:r>
              <a:rPr lang="en-US" sz="1800" dirty="0">
                <a:solidFill>
                  <a:schemeClr val="tx1">
                    <a:alpha val="99000"/>
                  </a:schemeClr>
                </a:solidFill>
                <a:effectLst/>
                <a:latin typeface="+mj-lt"/>
                <a:cs typeface="Segoe UI Light" pitchFamily="34" charset="0"/>
              </a:rPr>
              <a:t> Cache Mode</a:t>
            </a:r>
          </a:p>
          <a:p>
            <a:pPr marL="0" indent="0">
              <a:buNone/>
            </a:pPr>
            <a:r>
              <a:rPr lang="en-US" sz="1800" dirty="0">
                <a:solidFill>
                  <a:schemeClr val="tx1">
                    <a:alpha val="99000"/>
                  </a:schemeClr>
                </a:solidFill>
                <a:effectLst/>
                <a:latin typeface="+mj-lt"/>
                <a:cs typeface="Segoe UI Light" pitchFamily="34" charset="0"/>
              </a:rPr>
              <a:t>DC Promo</a:t>
            </a:r>
          </a:p>
          <a:p>
            <a:pPr marL="0" indent="0">
              <a:buNone/>
            </a:pPr>
            <a:r>
              <a:rPr lang="en-US" sz="1800" dirty="0">
                <a:solidFill>
                  <a:schemeClr val="tx1">
                    <a:alpha val="99000"/>
                  </a:schemeClr>
                </a:solidFill>
                <a:effectLst/>
                <a:latin typeface="+mj-lt"/>
                <a:cs typeface="Segoe UI Light" pitchFamily="34" charset="0"/>
              </a:rPr>
              <a:t>Add Domain New Forest</a:t>
            </a:r>
          </a:p>
          <a:p>
            <a:pPr marL="0" indent="0">
              <a:buNone/>
            </a:pPr>
            <a:r>
              <a:rPr lang="en-US" sz="1800" dirty="0">
                <a:solidFill>
                  <a:schemeClr val="tx1">
                    <a:alpha val="99000"/>
                  </a:schemeClr>
                </a:solidFill>
                <a:effectLst/>
                <a:latin typeface="+mj-lt"/>
                <a:cs typeface="Segoe UI Light" pitchFamily="34" charset="0"/>
              </a:rPr>
              <a:t>Place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on Data Disk </a:t>
            </a:r>
            <a:endParaRPr lang="en-US" dirty="0">
              <a:solidFill>
                <a:schemeClr val="accent2">
                  <a:alpha val="99000"/>
                </a:schemeClr>
              </a:solidFill>
              <a:effectLst/>
              <a:latin typeface="Segoe UI Light" pitchFamily="34" charset="0"/>
            </a:endParaRPr>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Rectangle 6"/>
          <p:cNvSpPr/>
          <p:nvPr/>
        </p:nvSpPr>
        <p:spPr bwMode="auto">
          <a:xfrm>
            <a:off x="385729" y="506182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Rectangle 7"/>
          <p:cNvSpPr/>
          <p:nvPr/>
        </p:nvSpPr>
        <p:spPr bwMode="auto">
          <a:xfrm>
            <a:off x="10321240" y="506182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Freeform 128"/>
          <p:cNvSpPr>
            <a:spLocks noChangeAspect="1"/>
          </p:cNvSpPr>
          <p:nvPr/>
        </p:nvSpPr>
        <p:spPr bwMode="black">
          <a:xfrm>
            <a:off x="10573534" y="5504161"/>
            <a:ext cx="849208" cy="46911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bwMode="auto">
          <a:xfrm>
            <a:off x="385728" y="3310856"/>
            <a:ext cx="11289309" cy="17509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3455225"/>
            <a:ext cx="11149012" cy="16065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Cloud Only Deployment </a:t>
            </a:r>
            <a:r>
              <a:rPr lang="en-US" dirty="0" smtClean="0">
                <a:solidFill>
                  <a:schemeClr val="accent2">
                    <a:alpha val="99000"/>
                  </a:schemeClr>
                </a:solidFill>
                <a:effectLst/>
                <a:latin typeface="Segoe UI Light" pitchFamily="34" charset="0"/>
              </a:rPr>
              <a:t>(Existing </a:t>
            </a:r>
            <a:r>
              <a:rPr lang="en-US" dirty="0">
                <a:solidFill>
                  <a:schemeClr val="accent2">
                    <a:alpha val="99000"/>
                  </a:schemeClr>
                </a:solidFill>
                <a:effectLst/>
                <a:latin typeface="Segoe UI Light" pitchFamily="34" charset="0"/>
              </a:rPr>
              <a:t>AD) </a:t>
            </a:r>
            <a:r>
              <a:rPr lang="en-US" dirty="0" smtClean="0">
                <a:solidFill>
                  <a:schemeClr val="accent2">
                    <a:alpha val="99000"/>
                  </a:schemeClr>
                </a:solidFill>
                <a:effectLst/>
                <a:latin typeface="Segoe UI Light" pitchFamily="34" charset="0"/>
              </a:rPr>
              <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Upload Existing Domain Controller VHD(s)</a:t>
            </a:r>
          </a:p>
          <a:p>
            <a:pPr marL="0" indent="0">
              <a:buNone/>
            </a:pPr>
            <a:r>
              <a:rPr lang="en-US" sz="1800" dirty="0">
                <a:solidFill>
                  <a:schemeClr val="tx1">
                    <a:alpha val="99000"/>
                  </a:schemeClr>
                </a:solidFill>
                <a:effectLst/>
                <a:latin typeface="+mj-lt"/>
                <a:cs typeface="Segoe UI Light" pitchFamily="34" charset="0"/>
              </a:rPr>
              <a:t>Create New VM with VHD(s) attached</a:t>
            </a:r>
          </a:p>
          <a:p>
            <a:pPr marL="0" indent="0">
              <a:buNone/>
            </a:pPr>
            <a:r>
              <a:rPr lang="en-US" sz="1800" dirty="0">
                <a:solidFill>
                  <a:schemeClr val="tx1">
                    <a:alpha val="99000"/>
                  </a:schemeClr>
                </a:solidFill>
                <a:effectLst/>
                <a:latin typeface="+mj-lt"/>
                <a:cs typeface="Segoe UI Light" pitchFamily="34" charset="0"/>
              </a:rPr>
              <a:t>Configure Disk with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for </a:t>
            </a:r>
            <a:r>
              <a:rPr lang="en-US" sz="1800" dirty="0" err="1">
                <a:solidFill>
                  <a:schemeClr val="tx1">
                    <a:alpha val="99000"/>
                  </a:schemeClr>
                </a:solidFill>
                <a:effectLst/>
                <a:latin typeface="+mj-lt"/>
                <a:cs typeface="Segoe UI Light" pitchFamily="34" charset="0"/>
              </a:rPr>
              <a:t>ReadOnly</a:t>
            </a:r>
            <a:r>
              <a:rPr lang="en-US" sz="1800" dirty="0">
                <a:solidFill>
                  <a:schemeClr val="tx1">
                    <a:alpha val="99000"/>
                  </a:schemeClr>
                </a:solidFill>
                <a:effectLst/>
                <a:latin typeface="+mj-lt"/>
                <a:cs typeface="Segoe UI Light" pitchFamily="34" charset="0"/>
              </a:rPr>
              <a:t> Cache Mode</a:t>
            </a:r>
          </a:p>
          <a:p>
            <a:pPr marL="0" inden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5590642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Conclusions</a:t>
            </a:r>
            <a:endParaRPr lang="en-US" dirty="0"/>
          </a:p>
        </p:txBody>
      </p:sp>
      <p:sp>
        <p:nvSpPr>
          <p:cNvPr id="4" name="Rectangle 3"/>
          <p:cNvSpPr/>
          <p:nvPr/>
        </p:nvSpPr>
        <p:spPr bwMode="auto">
          <a:xfrm>
            <a:off x="385730" y="1003497"/>
            <a:ext cx="11289309" cy="164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74789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accent2">
                    <a:alpha val="99000"/>
                  </a:schemeClr>
                </a:solidFill>
                <a:effectLst/>
                <a:latin typeface="Segoe UI Light" pitchFamily="34" charset="0"/>
              </a:rPr>
              <a:t>AD is Supported in Windows Azure Virtual Machines</a:t>
            </a:r>
          </a:p>
          <a:p>
            <a:pPr marL="0" indent="3175">
              <a:buNone/>
            </a:pPr>
            <a:r>
              <a:rPr lang="en-US" sz="1800" dirty="0" smtClean="0">
                <a:solidFill>
                  <a:schemeClr val="tx1">
                    <a:alpha val="99000"/>
                  </a:schemeClr>
                </a:solidFill>
                <a:effectLst/>
                <a:latin typeface="+mj-lt"/>
                <a:cs typeface="Segoe UI Light" pitchFamily="34" charset="0"/>
              </a:rPr>
              <a:t>(Not VM Role)</a:t>
            </a:r>
            <a:endParaRPr lang="en-US" dirty="0">
              <a:solidFill>
                <a:schemeClr val="accent2">
                  <a:alpha val="99000"/>
                </a:schemeClr>
              </a:solidFill>
              <a:effectLst/>
              <a:latin typeface="Segoe UI Light" pitchFamily="34" charset="0"/>
            </a:endParaRPr>
          </a:p>
        </p:txBody>
      </p:sp>
      <p:sp>
        <p:nvSpPr>
          <p:cNvPr id="10" name="Rectangle 9"/>
          <p:cNvSpPr/>
          <p:nvPr/>
        </p:nvSpPr>
        <p:spPr bwMode="auto">
          <a:xfrm>
            <a:off x="385728" y="2759046"/>
            <a:ext cx="11289309" cy="18112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28" y="2919181"/>
            <a:ext cx="11149012" cy="13018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Capture/Imaging is not supported with DCs</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To make a new DC provision a VM and run DC Promo</a:t>
            </a:r>
          </a:p>
          <a:p>
            <a:endParaRPr lang="en-US" sz="1800" dirty="0">
              <a:solidFill>
                <a:schemeClr val="tx2"/>
              </a:solidFill>
            </a:endParaRPr>
          </a:p>
          <a:p>
            <a:pPr marL="0" indent="0">
              <a:buNone/>
            </a:pPr>
            <a:endParaRPr lang="en-US" sz="1800" dirty="0">
              <a:solidFill>
                <a:schemeClr val="tx1">
                  <a:alpha val="99000"/>
                </a:schemeClr>
              </a:solidFill>
              <a:effectLst/>
              <a:latin typeface="+mj-lt"/>
              <a:cs typeface="Segoe UI Light" pitchFamily="34" charset="0"/>
            </a:endParaRPr>
          </a:p>
        </p:txBody>
      </p:sp>
      <p:sp>
        <p:nvSpPr>
          <p:cNvPr id="13" name="Rectangle 12"/>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Freeform 24"/>
          <p:cNvSpPr>
            <a:spLocks noEditPoints="1"/>
          </p:cNvSpPr>
          <p:nvPr/>
        </p:nvSpPr>
        <p:spPr bwMode="black">
          <a:xfrm>
            <a:off x="10135830" y="5064038"/>
            <a:ext cx="1233138" cy="95247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51323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Optimizing your deployment for traffic and cost</a:t>
            </a:r>
            <a:endParaRPr lang="en-US" dirty="0"/>
          </a:p>
        </p:txBody>
      </p:sp>
      <p:sp>
        <p:nvSpPr>
          <p:cNvPr id="7" name="Rectangle 6"/>
          <p:cNvSpPr/>
          <p:nvPr/>
        </p:nvSpPr>
        <p:spPr bwMode="auto">
          <a:xfrm>
            <a:off x="385730" y="1825803"/>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26024" y="1999229"/>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Consider cost and deploy according to </a:t>
            </a:r>
            <a:r>
              <a:rPr lang="en-US" dirty="0" smtClean="0">
                <a:solidFill>
                  <a:schemeClr val="accent2">
                    <a:alpha val="99000"/>
                  </a:schemeClr>
                </a:solidFill>
                <a:effectLst/>
                <a:latin typeface="Segoe UI Light" pitchFamily="34" charset="0"/>
              </a:rPr>
              <a:t>requirements</a:t>
            </a:r>
            <a:endParaRPr lang="en-US" dirty="0">
              <a:solidFill>
                <a:schemeClr val="accent2">
                  <a:alpha val="99000"/>
                </a:schemeClr>
              </a:solidFill>
              <a:effectLst/>
              <a:latin typeface="Segoe UI Light" pitchFamily="34" charset="0"/>
            </a:endParaRPr>
          </a:p>
        </p:txBody>
      </p:sp>
      <p:sp>
        <p:nvSpPr>
          <p:cNvPr id="9" name="Rectangle 8"/>
          <p:cNvSpPr/>
          <p:nvPr/>
        </p:nvSpPr>
        <p:spPr bwMode="auto">
          <a:xfrm>
            <a:off x="385728" y="2759047"/>
            <a:ext cx="11289309"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Content Placeholder 3"/>
          <p:cNvSpPr txBox="1">
            <a:spLocks/>
          </p:cNvSpPr>
          <p:nvPr/>
        </p:nvSpPr>
        <p:spPr>
          <a:xfrm>
            <a:off x="526024" y="2919181"/>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Inbound </a:t>
            </a:r>
            <a:r>
              <a:rPr lang="en-US" dirty="0">
                <a:solidFill>
                  <a:schemeClr val="accent2">
                    <a:alpha val="99000"/>
                  </a:schemeClr>
                </a:solidFill>
                <a:effectLst/>
                <a:latin typeface="Segoe UI Light" pitchFamily="34" charset="0"/>
              </a:rPr>
              <a:t>traffic is free, outbound traffic is </a:t>
            </a:r>
            <a:r>
              <a:rPr lang="en-US" dirty="0" smtClean="0">
                <a:solidFill>
                  <a:schemeClr val="accent2">
                    <a:alpha val="99000"/>
                  </a:schemeClr>
                </a:solidFill>
                <a:effectLst/>
                <a:latin typeface="Segoe UI Light" pitchFamily="34" charset="0"/>
              </a:rPr>
              <a:t>not</a:t>
            </a:r>
          </a:p>
          <a:p>
            <a:pPr marL="0" indent="0">
              <a:buNone/>
            </a:pPr>
            <a:r>
              <a:rPr lang="en-US" sz="1800" dirty="0" smtClean="0">
                <a:solidFill>
                  <a:schemeClr val="tx1">
                    <a:alpha val="99000"/>
                  </a:schemeClr>
                </a:solidFill>
                <a:effectLst/>
                <a:latin typeface="+mj-lt"/>
                <a:cs typeface="Segoe UI Light" pitchFamily="34" charset="0"/>
              </a:rPr>
              <a:t>Standard </a:t>
            </a:r>
            <a:r>
              <a:rPr lang="en-US" sz="1800" dirty="0">
                <a:solidFill>
                  <a:schemeClr val="tx1">
                    <a:alpha val="99000"/>
                  </a:schemeClr>
                </a:solidFill>
                <a:effectLst/>
                <a:latin typeface="+mj-lt"/>
                <a:cs typeface="Segoe UI Light" pitchFamily="34" charset="0"/>
              </a:rPr>
              <a:t>Azure outbound traffic costs apply</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7" y="3982455"/>
            <a:ext cx="11289309" cy="13935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Content Placeholder 3"/>
          <p:cNvSpPr txBox="1">
            <a:spLocks/>
          </p:cNvSpPr>
          <p:nvPr/>
        </p:nvSpPr>
        <p:spPr>
          <a:xfrm>
            <a:off x="526024" y="4142589"/>
            <a:ext cx="11149012" cy="13572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Nominal fee per hour for the gateway itself</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an </a:t>
            </a:r>
            <a:r>
              <a:rPr lang="en-US" sz="1800" dirty="0">
                <a:solidFill>
                  <a:schemeClr val="tx1">
                    <a:alpha val="99000"/>
                  </a:schemeClr>
                </a:solidFill>
                <a:latin typeface="+mj-lt"/>
                <a:cs typeface="Segoe UI Light" pitchFamily="34" charset="0"/>
              </a:rPr>
              <a:t>be started and stopped as you see fit</a:t>
            </a:r>
          </a:p>
          <a:p>
            <a:pPr marL="0" lvl="1" indent="0">
              <a:buNone/>
            </a:pPr>
            <a:r>
              <a:rPr lang="en-US" sz="1800" dirty="0">
                <a:solidFill>
                  <a:schemeClr val="tx1">
                    <a:alpha val="99000"/>
                  </a:schemeClr>
                </a:solidFill>
                <a:latin typeface="+mj-lt"/>
                <a:cs typeface="Segoe UI Light" pitchFamily="34" charset="0"/>
              </a:rPr>
              <a:t>i</a:t>
            </a:r>
            <a:r>
              <a:rPr lang="en-US" sz="1800" dirty="0" smtClean="0">
                <a:solidFill>
                  <a:schemeClr val="tx1">
                    <a:alpha val="99000"/>
                  </a:schemeClr>
                </a:solidFill>
                <a:latin typeface="+mj-lt"/>
                <a:cs typeface="Segoe UI Light" pitchFamily="34" charset="0"/>
              </a:rPr>
              <a:t>f </a:t>
            </a:r>
            <a:r>
              <a:rPr lang="en-US" sz="1800" dirty="0">
                <a:solidFill>
                  <a:schemeClr val="tx1">
                    <a:alpha val="99000"/>
                  </a:schemeClr>
                </a:solidFill>
                <a:latin typeface="+mj-lt"/>
                <a:cs typeface="Segoe UI Light" pitchFamily="34" charset="0"/>
              </a:rPr>
              <a:t>stopped, VMs are isolated from corporate network</a:t>
            </a:r>
          </a:p>
          <a:p>
            <a:pPr marL="0" indent="0">
              <a:buNone/>
            </a:pPr>
            <a:endParaRPr lang="en-US" sz="1800" dirty="0">
              <a:solidFill>
                <a:schemeClr val="tx1">
                  <a:alpha val="99000"/>
                </a:schemeClr>
              </a:solidFill>
              <a:effectLst/>
              <a:latin typeface="+mj-lt"/>
              <a:cs typeface="Segoe UI Light" pitchFamily="34" charset="0"/>
            </a:endParaRPr>
          </a:p>
        </p:txBody>
      </p:sp>
      <p:sp>
        <p:nvSpPr>
          <p:cNvPr id="17" name="Rectangle 16"/>
          <p:cNvSpPr/>
          <p:nvPr/>
        </p:nvSpPr>
        <p:spPr bwMode="auto">
          <a:xfrm>
            <a:off x="373624" y="5499884"/>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Content Placeholder 3"/>
          <p:cNvSpPr txBox="1">
            <a:spLocks/>
          </p:cNvSpPr>
          <p:nvPr/>
        </p:nvSpPr>
        <p:spPr>
          <a:xfrm>
            <a:off x="526024" y="5673310"/>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RODCs will likely prove more cost effective</a:t>
            </a:r>
          </a:p>
        </p:txBody>
      </p:sp>
    </p:spTree>
    <p:extLst>
      <p:ext uri="{BB962C8B-B14F-4D97-AF65-F5344CB8AC3E}">
        <p14:creationId xmlns:p14="http://schemas.microsoft.com/office/powerpoint/2010/main" val="343564743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Optimizing your deployment for traffic and cost (cont.)</a:t>
            </a:r>
            <a:endParaRPr lang="en-US" dirty="0"/>
          </a:p>
        </p:txBody>
      </p:sp>
      <p:sp>
        <p:nvSpPr>
          <p:cNvPr id="16" name="Rectangle 1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Rectangle 16"/>
          <p:cNvSpPr/>
          <p:nvPr/>
        </p:nvSpPr>
        <p:spPr bwMode="auto">
          <a:xfrm>
            <a:off x="385729" y="6049710"/>
            <a:ext cx="11289309" cy="36590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Rectangle 17"/>
          <p:cNvSpPr/>
          <p:nvPr/>
        </p:nvSpPr>
        <p:spPr bwMode="auto">
          <a:xfrm>
            <a:off x="11309130" y="6049710"/>
            <a:ext cx="365907" cy="36590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0" name="Rectangle 19"/>
          <p:cNvSpPr/>
          <p:nvPr/>
        </p:nvSpPr>
        <p:spPr bwMode="auto">
          <a:xfrm>
            <a:off x="385730" y="1825802"/>
            <a:ext cx="11289309" cy="41398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Content Placeholder 3"/>
          <p:cNvSpPr txBox="1">
            <a:spLocks/>
          </p:cNvSpPr>
          <p:nvPr/>
        </p:nvSpPr>
        <p:spPr>
          <a:xfrm>
            <a:off x="538130" y="2020546"/>
            <a:ext cx="11149012" cy="41272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DC-locator and ISTG/ISM (</a:t>
            </a:r>
            <a:r>
              <a:rPr lang="en-US" dirty="0" err="1">
                <a:solidFill>
                  <a:schemeClr val="accent2">
                    <a:alpha val="99000"/>
                  </a:schemeClr>
                </a:solidFill>
                <a:effectLst/>
                <a:latin typeface="Segoe UI Light" pitchFamily="34" charset="0"/>
              </a:rPr>
              <a:t>intersite</a:t>
            </a:r>
            <a:r>
              <a:rPr lang="en-US" dirty="0">
                <a:solidFill>
                  <a:schemeClr val="accent2">
                    <a:alpha val="99000"/>
                  </a:schemeClr>
                </a:solidFill>
                <a:effectLst/>
                <a:latin typeface="Segoe UI Light" pitchFamily="34" charset="0"/>
              </a:rPr>
              <a:t> topology generator and messenger)</a:t>
            </a:r>
          </a:p>
          <a:p>
            <a:pPr marL="0" indent="0">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orrectly </a:t>
            </a:r>
            <a:r>
              <a:rPr lang="en-US" sz="1800" dirty="0">
                <a:solidFill>
                  <a:schemeClr val="tx1">
                    <a:alpha val="99000"/>
                  </a:schemeClr>
                </a:solidFill>
                <a:effectLst/>
                <a:latin typeface="+mj-lt"/>
                <a:cs typeface="Segoe UI Light" pitchFamily="34" charset="0"/>
              </a:rPr>
              <a:t>defining and connecting Active Directory subnets and sites will influence your bottom-line</a:t>
            </a:r>
          </a:p>
          <a:p>
            <a:pPr marL="457200" lvl="1" indent="-220663"/>
            <a:r>
              <a:rPr lang="en-US" sz="1800" dirty="0">
                <a:solidFill>
                  <a:schemeClr val="bg2">
                    <a:lumMod val="50000"/>
                    <a:alpha val="99000"/>
                  </a:schemeClr>
                </a:solidFill>
                <a:latin typeface="+mj-lt"/>
                <a:cs typeface="Segoe UI Light" pitchFamily="34" charset="0"/>
              </a:rPr>
              <a:t>sites, site-links and subnets affect who authenticates where and DCs’ replication topology</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the cost between any on-premises site and the cloud-sites are appropriately dissuasive</a:t>
            </a:r>
          </a:p>
          <a:p>
            <a:pPr marL="457200" lvl="1" indent="-220663"/>
            <a:r>
              <a:rPr lang="en-US" sz="1800" dirty="0">
                <a:solidFill>
                  <a:schemeClr val="bg2">
                    <a:lumMod val="50000"/>
                    <a:alpha val="99000"/>
                  </a:schemeClr>
                </a:solidFill>
                <a:latin typeface="+mj-lt"/>
                <a:cs typeface="Segoe UI Light" pitchFamily="34" charset="0"/>
              </a:rPr>
              <a:t>i.e. the notion of “next closest site” (a common fallback in Active Directory) should not conclude that the cloud is the next closest</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replication is scheduled (not “Notify-”driven)</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it’s compressed (and crank it up—domain controllers offer aggressive controls around compression of replication traffic)</a:t>
            </a:r>
          </a:p>
          <a:p>
            <a:pPr marL="0" indent="0">
              <a:buNone/>
            </a:pPr>
            <a:r>
              <a:rPr lang="en-US" sz="1800" dirty="0">
                <a:solidFill>
                  <a:schemeClr val="tx1">
                    <a:alpha val="99000"/>
                  </a:schemeClr>
                </a:solidFill>
                <a:effectLst/>
                <a:latin typeface="+mj-lt"/>
                <a:cs typeface="Segoe UI Light" pitchFamily="34" charset="0"/>
              </a:rPr>
              <a:t>A</a:t>
            </a:r>
            <a:r>
              <a:rPr lang="en-US" sz="1800" dirty="0" smtClean="0">
                <a:solidFill>
                  <a:schemeClr val="tx1">
                    <a:alpha val="99000"/>
                  </a:schemeClr>
                </a:solidFill>
                <a:effectLst/>
                <a:latin typeface="+mj-lt"/>
                <a:cs typeface="Segoe UI Light" pitchFamily="34" charset="0"/>
              </a:rPr>
              <a:t>lign </a:t>
            </a:r>
            <a:r>
              <a:rPr lang="en-US" sz="1800" dirty="0">
                <a:solidFill>
                  <a:schemeClr val="tx1">
                    <a:alpha val="99000"/>
                  </a:schemeClr>
                </a:solidFill>
                <a:effectLst/>
                <a:latin typeface="+mj-lt"/>
                <a:cs typeface="Segoe UI Light" pitchFamily="34" charset="0"/>
              </a:rPr>
              <a:t>replication schedule with latency tolerance</a:t>
            </a:r>
          </a:p>
          <a:p>
            <a:pPr marL="457200" lvl="1" indent="-220663"/>
            <a:r>
              <a:rPr lang="en-US" sz="1800" dirty="0">
                <a:solidFill>
                  <a:schemeClr val="bg2">
                    <a:lumMod val="50000"/>
                    <a:alpha val="99000"/>
                  </a:schemeClr>
                </a:solidFill>
                <a:latin typeface="+mj-lt"/>
                <a:cs typeface="Segoe UI Light" pitchFamily="34" charset="0"/>
              </a:rPr>
              <a:t>DCs replicate only the last state of a value so slowing replication down saves cost if there’s sufficient churn</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388972808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Read-Only DCs (RODC) or Read-Writes</a:t>
            </a:r>
            <a:endParaRPr lang="en-US" dirty="0"/>
          </a:p>
        </p:txBody>
      </p:sp>
      <p:sp>
        <p:nvSpPr>
          <p:cNvPr id="8" name="Rectangle 7"/>
          <p:cNvSpPr/>
          <p:nvPr/>
        </p:nvSpPr>
        <p:spPr bwMode="auto">
          <a:xfrm>
            <a:off x="385730" y="4694352"/>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30" y="1003499"/>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2848926"/>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4882751"/>
            <a:ext cx="10358470" cy="13449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Finally, RODCs NEVER replicate anything outbound</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T</a:t>
            </a:r>
            <a:r>
              <a:rPr lang="en-US" sz="1800" dirty="0" smtClean="0">
                <a:solidFill>
                  <a:schemeClr val="tx1">
                    <a:alpha val="99000"/>
                  </a:schemeClr>
                </a:solidFill>
                <a:latin typeface="+mj-lt"/>
                <a:cs typeface="Segoe UI Light" pitchFamily="34" charset="0"/>
              </a:rPr>
              <a:t>hey </a:t>
            </a:r>
            <a:r>
              <a:rPr lang="en-US" sz="1800" dirty="0">
                <a:solidFill>
                  <a:schemeClr val="tx1">
                    <a:alpha val="99000"/>
                  </a:schemeClr>
                </a:solidFill>
                <a:latin typeface="+mj-lt"/>
                <a:cs typeface="Segoe UI Light" pitchFamily="34" charset="0"/>
              </a:rPr>
              <a:t>do need to populate cacheable secrets which requires on-demand traffic to obtain them as a user/computer authenticates</a:t>
            </a:r>
          </a:p>
          <a:p>
            <a:pPr marL="0" lvl="1" indent="0">
              <a:spcBef>
                <a:spcPts val="0"/>
              </a:spcBef>
              <a:spcAft>
                <a:spcPts val="1200"/>
              </a:spcAft>
              <a:buNone/>
            </a:pPr>
            <a:r>
              <a:rPr lang="en-US" sz="1800" dirty="0" smtClean="0">
                <a:solidFill>
                  <a:schemeClr val="tx1">
                    <a:alpha val="99000"/>
                  </a:schemeClr>
                </a:solidFill>
                <a:latin typeface="+mj-lt"/>
                <a:cs typeface="Segoe UI Light" pitchFamily="34" charset="0"/>
              </a:rPr>
              <a:t>Consider </a:t>
            </a:r>
            <a:r>
              <a:rPr lang="en-US" sz="1800" dirty="0">
                <a:solidFill>
                  <a:schemeClr val="tx1">
                    <a:alpha val="99000"/>
                  </a:schemeClr>
                </a:solidFill>
                <a:latin typeface="+mj-lt"/>
                <a:cs typeface="Segoe UI Light" pitchFamily="34" charset="0"/>
              </a:rPr>
              <a:t>that the absence of outbound traffic through the lack of replication yields cost savings</a:t>
            </a:r>
          </a:p>
        </p:txBody>
      </p:sp>
      <p:sp>
        <p:nvSpPr>
          <p:cNvPr id="12" name="Content Placeholder 3"/>
          <p:cNvSpPr txBox="1">
            <a:spLocks/>
          </p:cNvSpPr>
          <p:nvPr/>
        </p:nvSpPr>
        <p:spPr>
          <a:xfrm>
            <a:off x="538130" y="1116333"/>
            <a:ext cx="11149012" cy="139115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Using RODCs for Azure is a no-brainer?  Or is it?</a:t>
            </a:r>
          </a:p>
          <a:p>
            <a:pPr marL="0" indent="0">
              <a:buNone/>
            </a:pPr>
            <a:r>
              <a:rPr lang="en-US" sz="1800" dirty="0" smtClean="0">
                <a:solidFill>
                  <a:schemeClr val="tx1">
                    <a:alpha val="99000"/>
                  </a:schemeClr>
                </a:solidFill>
                <a:effectLst/>
                <a:latin typeface="+mj-lt"/>
                <a:cs typeface="Segoe UI Light" pitchFamily="34" charset="0"/>
              </a:rPr>
              <a:t>This </a:t>
            </a:r>
            <a:r>
              <a:rPr lang="en-US" sz="1800" dirty="0">
                <a:solidFill>
                  <a:schemeClr val="tx1">
                    <a:alpha val="99000"/>
                  </a:schemeClr>
                </a:solidFill>
                <a:effectLst/>
                <a:latin typeface="+mj-lt"/>
                <a:cs typeface="Segoe UI Light" pitchFamily="34" charset="0"/>
              </a:rPr>
              <a:t>isn’t really what they’re designed for</a:t>
            </a:r>
          </a:p>
          <a:p>
            <a:pPr marL="457200" lvl="1" indent="-220663"/>
            <a:r>
              <a:rPr lang="en-US" sz="1800" dirty="0">
                <a:solidFill>
                  <a:schemeClr val="bg2">
                    <a:lumMod val="50000"/>
                    <a:alpha val="99000"/>
                  </a:schemeClr>
                </a:solidFill>
                <a:latin typeface="+mj-lt"/>
                <a:cs typeface="Segoe UI Light" pitchFamily="34" charset="0"/>
              </a:rPr>
              <a:t>designed to be caching DCs used at physically insecure branch sites</a:t>
            </a:r>
          </a:p>
          <a:p>
            <a:pPr marL="457200" lvl="1" indent="-220663"/>
            <a:r>
              <a:rPr lang="en-US" sz="1800" dirty="0">
                <a:solidFill>
                  <a:schemeClr val="bg2">
                    <a:lumMod val="50000"/>
                    <a:alpha val="99000"/>
                  </a:schemeClr>
                </a:solidFill>
                <a:latin typeface="+mj-lt"/>
                <a:cs typeface="Segoe UI Light" pitchFamily="34" charset="0"/>
              </a:rPr>
              <a:t>the question is one of trust… do “you” trust the Azure datacenter?</a:t>
            </a:r>
          </a:p>
        </p:txBody>
      </p:sp>
      <p:sp>
        <p:nvSpPr>
          <p:cNvPr id="13" name="Content Placeholder 3"/>
          <p:cNvSpPr txBox="1">
            <a:spLocks/>
          </p:cNvSpPr>
          <p:nvPr/>
        </p:nvSpPr>
        <p:spPr>
          <a:xfrm>
            <a:off x="538129" y="2921366"/>
            <a:ext cx="11051119" cy="159428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But is </a:t>
            </a:r>
            <a:r>
              <a:rPr lang="en-US" dirty="0" smtClean="0">
                <a:solidFill>
                  <a:schemeClr val="accent2">
                    <a:alpha val="99000"/>
                  </a:schemeClr>
                </a:solidFill>
                <a:effectLst/>
                <a:latin typeface="Segoe UI Light" pitchFamily="34" charset="0"/>
              </a:rPr>
              <a:t>High Business Impact/Personal </a:t>
            </a:r>
            <a:r>
              <a:rPr lang="en-US" dirty="0" err="1" smtClean="0">
                <a:solidFill>
                  <a:schemeClr val="accent2">
                    <a:alpha val="99000"/>
                  </a:schemeClr>
                </a:solidFill>
                <a:effectLst/>
                <a:latin typeface="Segoe UI Light" pitchFamily="34" charset="0"/>
              </a:rPr>
              <a:t>Ident</a:t>
            </a:r>
            <a:r>
              <a:rPr lang="en-US" dirty="0" smtClean="0">
                <a:solidFill>
                  <a:schemeClr val="accent2">
                    <a:alpha val="99000"/>
                  </a:schemeClr>
                </a:solidFill>
                <a:effectLst/>
                <a:latin typeface="Segoe UI Light" pitchFamily="34" charset="0"/>
              </a:rPr>
              <a:t> </a:t>
            </a:r>
            <a:r>
              <a:rPr lang="en-US" dirty="0">
                <a:solidFill>
                  <a:schemeClr val="accent2">
                    <a:alpha val="99000"/>
                  </a:schemeClr>
                </a:solidFill>
                <a:effectLst/>
                <a:latin typeface="Segoe UI Light" pitchFamily="34" charset="0"/>
              </a:rPr>
              <a:t>a concern?</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RODCs do offer ROFAS (a filtered attribute set) which permits targeted attributes to be excluded from RO replicas</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but RODCs introduce known and unknown app-</a:t>
            </a:r>
            <a:r>
              <a:rPr lang="en-US" sz="1800" dirty="0" err="1">
                <a:solidFill>
                  <a:schemeClr val="tx1">
                    <a:alpha val="99000"/>
                  </a:schemeClr>
                </a:solidFill>
                <a:latin typeface="+mj-lt"/>
                <a:cs typeface="Segoe UI Light" pitchFamily="34" charset="0"/>
              </a:rPr>
              <a:t>compat</a:t>
            </a:r>
            <a:r>
              <a:rPr lang="en-US" sz="1800" dirty="0">
                <a:solidFill>
                  <a:schemeClr val="tx1">
                    <a:alpha val="99000"/>
                  </a:schemeClr>
                </a:solidFill>
                <a:latin typeface="+mj-lt"/>
                <a:cs typeface="Segoe UI Light" pitchFamily="34" charset="0"/>
              </a:rPr>
              <a:t> issues which increases the test-burden and associated support costs</a:t>
            </a:r>
          </a:p>
        </p:txBody>
      </p:sp>
      <p:sp>
        <p:nvSpPr>
          <p:cNvPr id="14" name="Rectangle 1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819566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Global Catalog (GC) or not?</a:t>
            </a:r>
            <a:endParaRPr lang="en-US" dirty="0"/>
          </a:p>
        </p:txBody>
      </p:sp>
      <p:sp>
        <p:nvSpPr>
          <p:cNvPr id="10" name="Rectangle 9"/>
          <p:cNvSpPr/>
          <p:nvPr/>
        </p:nvSpPr>
        <p:spPr bwMode="auto">
          <a:xfrm>
            <a:off x="385730" y="1003496"/>
            <a:ext cx="11289309" cy="3566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1147865"/>
            <a:ext cx="11149012" cy="327166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GCs are necessary in multi-domain forests for authentication</a:t>
            </a:r>
          </a:p>
          <a:p>
            <a:pPr marL="0" indent="0">
              <a:buNone/>
            </a:pPr>
            <a:r>
              <a:rPr lang="en-US" sz="1800" dirty="0" smtClean="0">
                <a:solidFill>
                  <a:schemeClr val="tx1">
                    <a:alpha val="99000"/>
                  </a:schemeClr>
                </a:solidFill>
                <a:effectLst/>
                <a:latin typeface="+mj-lt"/>
                <a:cs typeface="Segoe UI Light" pitchFamily="34" charset="0"/>
              </a:rPr>
              <a:t>Workloads </a:t>
            </a:r>
            <a:r>
              <a:rPr lang="en-US" sz="1800" dirty="0">
                <a:solidFill>
                  <a:schemeClr val="tx1">
                    <a:alpha val="99000"/>
                  </a:schemeClr>
                </a:solidFill>
                <a:effectLst/>
                <a:latin typeface="+mj-lt"/>
                <a:cs typeface="Segoe UI Light" pitchFamily="34" charset="0"/>
              </a:rPr>
              <a:t>in the cloud that authenticate against a DC in the cloud will still generate outbound </a:t>
            </a:r>
            <a:r>
              <a:rPr lang="en-US" sz="1800" dirty="0" smtClean="0">
                <a:solidFill>
                  <a:schemeClr val="tx1">
                    <a:alpha val="99000"/>
                  </a:schemeClr>
                </a:solidFill>
                <a:effectLst/>
                <a:latin typeface="+mj-lt"/>
                <a:cs typeface="Segoe UI Light" pitchFamily="34" charset="0"/>
              </a:rPr>
              <a:t/>
            </a:r>
            <a:br>
              <a:rPr lang="en-US" sz="1800" dirty="0" smtClean="0">
                <a:solidFill>
                  <a:schemeClr val="tx1">
                    <a:alpha val="99000"/>
                  </a:schemeClr>
                </a:solidFill>
                <a:effectLst/>
                <a:latin typeface="+mj-lt"/>
                <a:cs typeface="Segoe UI Light" pitchFamily="34" charset="0"/>
              </a:rPr>
            </a:br>
            <a:r>
              <a:rPr lang="en-US" sz="1800" dirty="0" smtClean="0">
                <a:solidFill>
                  <a:schemeClr val="tx1">
                    <a:alpha val="99000"/>
                  </a:schemeClr>
                </a:solidFill>
                <a:effectLst/>
                <a:latin typeface="+mj-lt"/>
                <a:cs typeface="Segoe UI Light" pitchFamily="34" charset="0"/>
              </a:rPr>
              <a:t>authentication </a:t>
            </a:r>
            <a:r>
              <a:rPr lang="en-US" sz="1800" dirty="0">
                <a:solidFill>
                  <a:schemeClr val="tx1">
                    <a:alpha val="99000"/>
                  </a:schemeClr>
                </a:solidFill>
                <a:effectLst/>
                <a:latin typeface="+mj-lt"/>
                <a:cs typeface="Segoe UI Light" pitchFamily="34" charset="0"/>
              </a:rPr>
              <a:t>traffic without one </a:t>
            </a:r>
          </a:p>
          <a:p>
            <a:pPr marL="457200" lvl="1" indent="-220663"/>
            <a:r>
              <a:rPr lang="en-US" sz="1800" dirty="0">
                <a:solidFill>
                  <a:schemeClr val="bg2">
                    <a:lumMod val="50000"/>
                    <a:alpha val="99000"/>
                  </a:schemeClr>
                </a:solidFill>
                <a:latin typeface="+mj-lt"/>
                <a:cs typeface="Segoe UI Light" pitchFamily="34" charset="0"/>
                <a:sym typeface="Wingdings" pitchFamily="2" charset="2"/>
              </a:rPr>
              <a:t>used to expand Universal Group memberships</a:t>
            </a:r>
            <a:endParaRPr lang="en-US" sz="1800" dirty="0">
              <a:solidFill>
                <a:schemeClr val="bg2">
                  <a:lumMod val="50000"/>
                  <a:alpha val="99000"/>
                </a:schemeClr>
              </a:solidFill>
              <a:latin typeface="+mj-lt"/>
              <a:cs typeface="Segoe UI Light" pitchFamily="34" charset="0"/>
            </a:endParaRPr>
          </a:p>
          <a:p>
            <a:pPr marL="457200" lvl="1" indent="-220663"/>
            <a:r>
              <a:rPr lang="en-US" sz="1800" dirty="0">
                <a:solidFill>
                  <a:schemeClr val="bg2">
                    <a:lumMod val="50000"/>
                    <a:alpha val="99000"/>
                  </a:schemeClr>
                </a:solidFill>
                <a:latin typeface="+mj-lt"/>
                <a:cs typeface="Segoe UI Light" pitchFamily="34" charset="0"/>
              </a:rPr>
              <a:t>less predictable cost associated with GCs since they host every domain (in-part)</a:t>
            </a:r>
          </a:p>
          <a:p>
            <a:pPr marL="457200" lvl="1" indent="-220663">
              <a:spcBef>
                <a:spcPts val="0"/>
              </a:spcBef>
              <a:spcAft>
                <a:spcPts val="1200"/>
              </a:spcAft>
            </a:pPr>
            <a:r>
              <a:rPr lang="en-US" sz="1800" dirty="0">
                <a:solidFill>
                  <a:schemeClr val="bg2">
                    <a:lumMod val="50000"/>
                    <a:alpha val="99000"/>
                  </a:schemeClr>
                </a:solidFill>
                <a:latin typeface="+mj-lt"/>
                <a:cs typeface="Segoe UI Light" pitchFamily="34" charset="0"/>
              </a:rPr>
              <a:t>completely unpredictable cost if workload hosts Internet-facing service and authenticates users against Active Directory</a:t>
            </a:r>
          </a:p>
          <a:p>
            <a:pPr marL="0" indent="0">
              <a:spcBef>
                <a:spcPts val="0"/>
              </a:spcBef>
              <a:spcAft>
                <a:spcPts val="1200"/>
              </a:spcAft>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ould </a:t>
            </a:r>
            <a:r>
              <a:rPr lang="en-US" sz="1800" dirty="0">
                <a:solidFill>
                  <a:schemeClr val="tx1">
                    <a:alpha val="99000"/>
                  </a:schemeClr>
                </a:solidFill>
                <a:effectLst/>
                <a:latin typeface="+mj-lt"/>
                <a:cs typeface="Segoe UI Light" pitchFamily="34" charset="0"/>
              </a:rPr>
              <a:t>leverage “Universal Group Membership Caching”</a:t>
            </a:r>
          </a:p>
          <a:p>
            <a:pPr marL="0" indent="0">
              <a:buNone/>
            </a:pPr>
            <a:r>
              <a:rPr lang="en-US" sz="1800" dirty="0">
                <a:solidFill>
                  <a:schemeClr val="tx1">
                    <a:alpha val="99000"/>
                  </a:schemeClr>
                </a:solidFill>
                <a:effectLst/>
                <a:latin typeface="+mj-lt"/>
                <a:cs typeface="Segoe UI Light" pitchFamily="34" charset="0"/>
              </a:rPr>
              <a:t>P</a:t>
            </a:r>
            <a:r>
              <a:rPr lang="en-US" sz="1800" dirty="0" smtClean="0">
                <a:solidFill>
                  <a:schemeClr val="tx1">
                    <a:alpha val="99000"/>
                  </a:schemeClr>
                </a:solidFill>
                <a:effectLst/>
                <a:latin typeface="+mj-lt"/>
                <a:cs typeface="Segoe UI Light" pitchFamily="34" charset="0"/>
              </a:rPr>
              <a:t>redominantly </a:t>
            </a:r>
            <a:r>
              <a:rPr lang="en-US" sz="1800" dirty="0">
                <a:solidFill>
                  <a:schemeClr val="tx1">
                    <a:alpha val="99000"/>
                  </a:schemeClr>
                </a:solidFill>
                <a:effectLst/>
                <a:latin typeface="+mj-lt"/>
                <a:cs typeface="Segoe UI Light" pitchFamily="34" charset="0"/>
              </a:rPr>
              <a:t>replicates inbound only</a:t>
            </a:r>
          </a:p>
          <a:p>
            <a:pPr marL="457200" lvl="1" indent="-220663"/>
            <a:r>
              <a:rPr lang="en-US" sz="1800" dirty="0">
                <a:solidFill>
                  <a:schemeClr val="bg2">
                    <a:lumMod val="50000"/>
                    <a:alpha val="99000"/>
                  </a:schemeClr>
                </a:solidFill>
                <a:latin typeface="+mj-lt"/>
                <a:cs typeface="Segoe UI Light" pitchFamily="34" charset="0"/>
              </a:rPr>
              <a:t>outbound replication is possible with other GCs</a:t>
            </a:r>
          </a:p>
        </p:txBody>
      </p:sp>
      <p:sp>
        <p:nvSpPr>
          <p:cNvPr id="14" name="Rectangle 1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Freeform 62"/>
          <p:cNvSpPr>
            <a:spLocks noEditPoints="1"/>
          </p:cNvSpPr>
          <p:nvPr/>
        </p:nvSpPr>
        <p:spPr bwMode="black">
          <a:xfrm>
            <a:off x="10216055" y="4953211"/>
            <a:ext cx="1097949" cy="109766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39581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Trust or Replicate?</a:t>
            </a:r>
            <a:endParaRPr lang="en-US" dirty="0"/>
          </a:p>
        </p:txBody>
      </p:sp>
      <p:sp>
        <p:nvSpPr>
          <p:cNvPr id="6" name="Rectangle 5"/>
          <p:cNvSpPr/>
          <p:nvPr/>
        </p:nvSpPr>
        <p:spPr bwMode="auto">
          <a:xfrm>
            <a:off x="385730" y="1003497"/>
            <a:ext cx="11289309" cy="14086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147865"/>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accent2">
                    <a:alpha val="99000"/>
                  </a:schemeClr>
                </a:solidFill>
                <a:effectLst/>
                <a:latin typeface="Segoe UI Light" pitchFamily="34" charset="0"/>
              </a:rPr>
              <a:t>Choice</a:t>
            </a:r>
          </a:p>
          <a:p>
            <a:pPr marL="0" lvl="1" indent="0">
              <a:buNone/>
            </a:pPr>
            <a:r>
              <a:rPr lang="en-US" sz="1800" dirty="0">
                <a:solidFill>
                  <a:schemeClr val="tx1">
                    <a:alpha val="99000"/>
                  </a:schemeClr>
                </a:solidFill>
                <a:latin typeface="+mj-lt"/>
                <a:cs typeface="Segoe UI Light" pitchFamily="34" charset="0"/>
              </a:rPr>
              <a:t>A</a:t>
            </a:r>
            <a:r>
              <a:rPr lang="en-US" sz="1800" dirty="0" smtClean="0">
                <a:solidFill>
                  <a:schemeClr val="tx1">
                    <a:alpha val="99000"/>
                  </a:schemeClr>
                </a:solidFill>
                <a:latin typeface="+mj-lt"/>
                <a:cs typeface="Segoe UI Light" pitchFamily="34" charset="0"/>
              </a:rPr>
              <a:t>dd </a:t>
            </a:r>
            <a:r>
              <a:rPr lang="en-US" sz="1800" dirty="0">
                <a:solidFill>
                  <a:schemeClr val="tx1">
                    <a:alpha val="99000"/>
                  </a:schemeClr>
                </a:solidFill>
                <a:latin typeface="+mj-lt"/>
                <a:cs typeface="Segoe UI Light" pitchFamily="34" charset="0"/>
              </a:rPr>
              <a:t>replica DCs in the cloud or build a new forest and create a trust?</a:t>
            </a:r>
          </a:p>
          <a:p>
            <a:pPr marL="520700" lvl="2" indent="-284163"/>
            <a:r>
              <a:rPr lang="en-US" sz="1800" dirty="0">
                <a:solidFill>
                  <a:schemeClr val="bg2">
                    <a:lumMod val="50000"/>
                    <a:alpha val="99000"/>
                  </a:schemeClr>
                </a:solidFill>
                <a:latin typeface="+mj-lt"/>
                <a:cs typeface="Segoe UI Light" pitchFamily="34" charset="0"/>
              </a:rPr>
              <a:t>Kerberos or Federated</a:t>
            </a: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506182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321240" y="506182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28" y="2506718"/>
            <a:ext cx="11289309" cy="25393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2682691"/>
            <a:ext cx="11149012" cy="257609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Motivators</a:t>
            </a:r>
          </a:p>
          <a:p>
            <a:pPr marL="0" lvl="1" indent="0">
              <a:buNone/>
            </a:pPr>
            <a:r>
              <a:rPr lang="en-US" sz="1800" dirty="0">
                <a:solidFill>
                  <a:schemeClr val="tx1">
                    <a:alpha val="99000"/>
                  </a:schemeClr>
                </a:solidFill>
                <a:latin typeface="+mj-lt"/>
                <a:cs typeface="Segoe UI Light" pitchFamily="34" charset="0"/>
              </a:rPr>
              <a:t>S</a:t>
            </a:r>
            <a:r>
              <a:rPr lang="en-US" sz="1800" dirty="0" smtClean="0">
                <a:solidFill>
                  <a:schemeClr val="tx1">
                    <a:alpha val="99000"/>
                  </a:schemeClr>
                </a:solidFill>
                <a:latin typeface="+mj-lt"/>
                <a:cs typeface="Segoe UI Light" pitchFamily="34" charset="0"/>
              </a:rPr>
              <a:t>ecurity </a:t>
            </a:r>
            <a:r>
              <a:rPr lang="en-US" sz="1800" dirty="0">
                <a:solidFill>
                  <a:schemeClr val="tx1">
                    <a:alpha val="99000"/>
                  </a:schemeClr>
                </a:solidFill>
                <a:latin typeface="+mj-lt"/>
                <a:cs typeface="Segoe UI Light" pitchFamily="34" charset="0"/>
              </a:rPr>
              <a:t>(selective authentication feature)</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ompliance/privacy </a:t>
            </a:r>
            <a:r>
              <a:rPr lang="en-US" sz="1800" dirty="0">
                <a:solidFill>
                  <a:schemeClr val="tx1">
                    <a:alpha val="99000"/>
                  </a:schemeClr>
                </a:solidFill>
                <a:latin typeface="+mj-lt"/>
                <a:cs typeface="Segoe UI Light" pitchFamily="34" charset="0"/>
              </a:rPr>
              <a:t>(HBI/PII concerns)</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ost</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replicate more or generate more outbound traffic as a result of authentication and query load</a:t>
            </a:r>
          </a:p>
          <a:p>
            <a:pPr marL="0" lvl="1" indent="0">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esiliency/fault-tolerance</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if the link goes down, trusted scenarios are likely entirely broken</a:t>
            </a:r>
          </a:p>
          <a:p>
            <a:pPr marL="0" indent="0">
              <a:buNone/>
            </a:pPr>
            <a:endParaRPr lang="en-US" sz="1800" dirty="0">
              <a:solidFill>
                <a:schemeClr val="tx1">
                  <a:alpha val="99000"/>
                </a:schemeClr>
              </a:solidFill>
              <a:latin typeface="+mj-lt"/>
              <a:cs typeface="Segoe UI Light" pitchFamily="34" charset="0"/>
            </a:endParaRPr>
          </a:p>
        </p:txBody>
      </p:sp>
      <p:sp>
        <p:nvSpPr>
          <p:cNvPr id="15" name="Freeform 25"/>
          <p:cNvSpPr>
            <a:spLocks noEditPoints="1"/>
          </p:cNvSpPr>
          <p:nvPr/>
        </p:nvSpPr>
        <p:spPr bwMode="black">
          <a:xfrm>
            <a:off x="10699497" y="5463804"/>
            <a:ext cx="628813" cy="62953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39699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 addressing and name resolution</a:t>
            </a:r>
            <a:endParaRPr lang="en-US" dirty="0"/>
          </a:p>
        </p:txBody>
      </p:sp>
      <p:sp>
        <p:nvSpPr>
          <p:cNvPr id="9" name="Rectangle 8"/>
          <p:cNvSpPr/>
          <p:nvPr/>
        </p:nvSpPr>
        <p:spPr bwMode="auto">
          <a:xfrm>
            <a:off x="385730" y="4326948"/>
            <a:ext cx="11289309" cy="2087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1003499"/>
            <a:ext cx="11289309" cy="1217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2349063"/>
            <a:ext cx="11289309" cy="18720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Content Placeholder 3"/>
          <p:cNvSpPr txBox="1">
            <a:spLocks/>
          </p:cNvSpPr>
          <p:nvPr/>
        </p:nvSpPr>
        <p:spPr>
          <a:xfrm>
            <a:off x="538130" y="4468841"/>
            <a:ext cx="10358470" cy="177125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smtClean="0">
                <a:solidFill>
                  <a:schemeClr val="accent2">
                    <a:alpha val="99000"/>
                  </a:schemeClr>
                </a:solidFill>
                <a:effectLst/>
                <a:latin typeface="Segoe UI Light" pitchFamily="34" charset="0"/>
              </a:rPr>
              <a:t>Name resolution</a:t>
            </a:r>
            <a:endParaRPr lang="en-US" sz="2400" dirty="0">
              <a:solidFill>
                <a:schemeClr val="accent2">
                  <a:alpha val="99000"/>
                </a:schemeClr>
              </a:solidFill>
              <a:effectLst/>
              <a:latin typeface="Segoe UI Light" pitchFamily="34" charset="0"/>
            </a:endParaRP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D</a:t>
            </a:r>
            <a:r>
              <a:rPr lang="en-US" sz="1500" dirty="0" smtClean="0">
                <a:solidFill>
                  <a:schemeClr val="tx1">
                    <a:alpha val="99000"/>
                  </a:schemeClr>
                </a:solidFill>
                <a:effectLst/>
                <a:latin typeface="+mj-lt"/>
                <a:cs typeface="Segoe UI Light" pitchFamily="34" charset="0"/>
              </a:rPr>
              <a:t>eploy </a:t>
            </a:r>
            <a:r>
              <a:rPr lang="en-US" sz="1500" dirty="0">
                <a:solidFill>
                  <a:schemeClr val="tx1">
                    <a:alpha val="99000"/>
                  </a:schemeClr>
                </a:solidFill>
                <a:effectLst/>
                <a:latin typeface="+mj-lt"/>
                <a:cs typeface="Segoe UI Light" pitchFamily="34" charset="0"/>
              </a:rPr>
              <a:t>Windows Server DNS on the domain controllers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Windows Azure provided DNS does not meet the complex name resolution needs of Active Directory (DDNS, SRV records, etc.)</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A</a:t>
            </a:r>
            <a:r>
              <a:rPr lang="en-US" sz="1500" dirty="0" smtClean="0">
                <a:solidFill>
                  <a:schemeClr val="tx1">
                    <a:alpha val="99000"/>
                  </a:schemeClr>
                </a:solidFill>
                <a:effectLst/>
                <a:latin typeface="+mj-lt"/>
                <a:cs typeface="Segoe UI Light" pitchFamily="34" charset="0"/>
              </a:rPr>
              <a:t> </a:t>
            </a:r>
            <a:r>
              <a:rPr lang="en-US" sz="1500" dirty="0">
                <a:solidFill>
                  <a:schemeClr val="tx1">
                    <a:alpha val="99000"/>
                  </a:schemeClr>
                </a:solidFill>
                <a:effectLst/>
                <a:latin typeface="+mj-lt"/>
                <a:cs typeface="Segoe UI Light" pitchFamily="34" charset="0"/>
              </a:rPr>
              <a:t>critical configuration item for domain controllers and domain-joined clients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must be capable of registering (DCs) and resolving resources within their own</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S</a:t>
            </a:r>
            <a:r>
              <a:rPr lang="en-US" sz="1500" dirty="0" smtClean="0">
                <a:solidFill>
                  <a:schemeClr val="tx1">
                    <a:alpha val="99000"/>
                  </a:schemeClr>
                </a:solidFill>
                <a:effectLst/>
                <a:latin typeface="+mj-lt"/>
                <a:cs typeface="Segoe UI Light" pitchFamily="34" charset="0"/>
              </a:rPr>
              <a:t>ince </a:t>
            </a:r>
            <a:r>
              <a:rPr lang="en-US" sz="1500" dirty="0">
                <a:solidFill>
                  <a:schemeClr val="tx1">
                    <a:alpha val="99000"/>
                  </a:schemeClr>
                </a:solidFill>
                <a:effectLst/>
                <a:latin typeface="+mj-lt"/>
                <a:cs typeface="Segoe UI Light" pitchFamily="34" charset="0"/>
              </a:rPr>
              <a:t>static addressing is not supported, these settings MUST be configured within the virtual network definition</a:t>
            </a:r>
          </a:p>
        </p:txBody>
      </p:sp>
      <p:sp>
        <p:nvSpPr>
          <p:cNvPr id="13" name="Content Placeholder 3"/>
          <p:cNvSpPr txBox="1">
            <a:spLocks/>
          </p:cNvSpPr>
          <p:nvPr/>
        </p:nvSpPr>
        <p:spPr>
          <a:xfrm>
            <a:off x="538130" y="1116333"/>
            <a:ext cx="9031539" cy="110491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accent2">
                    <a:alpha val="99000"/>
                  </a:schemeClr>
                </a:solidFill>
                <a:effectLst/>
                <a:latin typeface="Segoe UI Light" pitchFamily="34" charset="0"/>
              </a:rPr>
              <a:t>Azure VMs require “DHCP leased addresses” but leases never expire or move between VMs</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The non-static piece is the opposite of what most Active Directory administrators are used to using</a:t>
            </a:r>
            <a:r>
              <a:rPr lang="en-US" sz="1400" dirty="0">
                <a:solidFill>
                  <a:schemeClr val="tx1">
                    <a:alpha val="99000"/>
                  </a:schemeClr>
                </a:solidFill>
                <a:effectLst/>
                <a:latin typeface="+mj-lt"/>
                <a:cs typeface="Segoe UI Light" pitchFamily="34" charset="0"/>
              </a:rPr>
              <a:t/>
            </a:r>
            <a:br>
              <a:rPr lang="en-US" sz="1400" dirty="0">
                <a:solidFill>
                  <a:schemeClr val="tx1">
                    <a:alpha val="99000"/>
                  </a:schemeClr>
                </a:solidFill>
                <a:effectLst/>
                <a:latin typeface="+mj-lt"/>
                <a:cs typeface="Segoe UI Light" pitchFamily="34" charset="0"/>
              </a:rPr>
            </a:br>
            <a:endParaRPr lang="en-US" sz="1400" dirty="0">
              <a:solidFill>
                <a:schemeClr val="tx1">
                  <a:alpha val="99000"/>
                </a:schemeClr>
              </a:solidFill>
              <a:effectLst/>
              <a:latin typeface="+mj-lt"/>
              <a:cs typeface="Segoe UI Light" pitchFamily="34" charset="0"/>
            </a:endParaRPr>
          </a:p>
        </p:txBody>
      </p:sp>
      <p:sp>
        <p:nvSpPr>
          <p:cNvPr id="14" name="Content Placeholder 3"/>
          <p:cNvSpPr txBox="1">
            <a:spLocks/>
          </p:cNvSpPr>
          <p:nvPr/>
        </p:nvSpPr>
        <p:spPr>
          <a:xfrm>
            <a:off x="537152" y="2498071"/>
            <a:ext cx="10986463" cy="15250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accent2">
                    <a:alpha val="99000"/>
                  </a:schemeClr>
                </a:solidFill>
                <a:effectLst/>
                <a:latin typeface="Segoe UI Light" pitchFamily="34" charset="0"/>
              </a:rPr>
              <a:t>When an Azure VM leases an address, it is routable for the period of the lease</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he </a:t>
            </a:r>
            <a:r>
              <a:rPr lang="en-US" sz="1500" dirty="0">
                <a:solidFill>
                  <a:schemeClr val="tx1">
                    <a:alpha val="99000"/>
                  </a:schemeClr>
                </a:solidFill>
                <a:latin typeface="+mj-lt"/>
                <a:cs typeface="Segoe UI Light" pitchFamily="34" charset="0"/>
              </a:rPr>
              <a:t>period of the lease directly equates to the lifetime of the service </a:t>
            </a:r>
            <a:r>
              <a:rPr lang="en-US" sz="1500" dirty="0">
                <a:solidFill>
                  <a:schemeClr val="tx1">
                    <a:alpha val="99000"/>
                  </a:schemeClr>
                </a:solidFill>
                <a:latin typeface="+mj-lt"/>
                <a:cs typeface="Segoe UI Light" pitchFamily="34" charset="0"/>
                <a:sym typeface="Wingdings" pitchFamily="2" charset="2"/>
              </a:rPr>
              <a:t> so we’re good </a:t>
            </a:r>
            <a:endParaRPr lang="en-US" sz="1500" dirty="0">
              <a:solidFill>
                <a:schemeClr val="tx1">
                  <a:alpha val="99000"/>
                </a:schemeClr>
              </a:solidFill>
              <a:latin typeface="+mj-lt"/>
              <a:cs typeface="Segoe UI Light" pitchFamily="34" charset="0"/>
            </a:endParaRP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raditional </a:t>
            </a:r>
            <a:r>
              <a:rPr lang="en-US" sz="1500" dirty="0">
                <a:solidFill>
                  <a:schemeClr val="tx1">
                    <a:alpha val="99000"/>
                  </a:schemeClr>
                </a:solidFill>
                <a:latin typeface="+mj-lt"/>
                <a:cs typeface="Segoe UI Light" pitchFamily="34" charset="0"/>
              </a:rPr>
              <a:t>on-premises best practices for domain controller addressing do NOT apply </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D</a:t>
            </a:r>
            <a:r>
              <a:rPr lang="en-US" sz="1500" dirty="0" smtClean="0">
                <a:solidFill>
                  <a:schemeClr val="tx1">
                    <a:alpha val="99000"/>
                  </a:schemeClr>
                </a:solidFill>
                <a:latin typeface="+mj-lt"/>
                <a:cs typeface="Segoe UI Light" pitchFamily="34" charset="0"/>
              </a:rPr>
              <a:t>o </a:t>
            </a:r>
            <a:r>
              <a:rPr lang="en-US" sz="1500" dirty="0">
                <a:solidFill>
                  <a:schemeClr val="tx1">
                    <a:alpha val="99000"/>
                  </a:schemeClr>
                </a:solidFill>
                <a:latin typeface="+mj-lt"/>
                <a:cs typeface="Segoe UI Light" pitchFamily="34" charset="0"/>
              </a:rPr>
              <a:t>NOT consider statically defining a previously leased address as a workaround</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this will appear to work for the remaining period of the lease but once the lease expires, the VM will lose all communication with the network </a:t>
            </a:r>
            <a:r>
              <a:rPr lang="en-US" sz="1500" dirty="0">
                <a:solidFill>
                  <a:schemeClr val="bg2">
                    <a:lumMod val="50000"/>
                    <a:alpha val="99000"/>
                  </a:schemeClr>
                </a:solidFill>
                <a:latin typeface="+mj-lt"/>
                <a:cs typeface="Segoe UI Light" pitchFamily="34" charset="0"/>
                <a:sym typeface="Wingdings" pitchFamily="2" charset="2"/>
              </a:rPr>
              <a:t> not good when it’s a domain controller</a:t>
            </a:r>
          </a:p>
        </p:txBody>
      </p:sp>
      <p:sp>
        <p:nvSpPr>
          <p:cNvPr id="15" name="Rectangle 14"/>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26697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Geo-distributed, cloud-hosted domain controllers</a:t>
            </a:r>
            <a:endParaRPr lang="en-US" dirty="0"/>
          </a:p>
        </p:txBody>
      </p:sp>
      <p:sp>
        <p:nvSpPr>
          <p:cNvPr id="22" name="Rectangle 21"/>
          <p:cNvSpPr/>
          <p:nvPr/>
        </p:nvSpPr>
        <p:spPr bwMode="auto">
          <a:xfrm>
            <a:off x="385731" y="4748627"/>
            <a:ext cx="7780808" cy="16662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3" name="Rectangle 22"/>
          <p:cNvSpPr/>
          <p:nvPr/>
        </p:nvSpPr>
        <p:spPr bwMode="auto">
          <a:xfrm>
            <a:off x="385731" y="1003499"/>
            <a:ext cx="7780808" cy="16705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4" name="Rectangle 23"/>
          <p:cNvSpPr/>
          <p:nvPr/>
        </p:nvSpPr>
        <p:spPr bwMode="auto">
          <a:xfrm>
            <a:off x="385731" y="2753737"/>
            <a:ext cx="7780808" cy="18908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 name="Content Placeholder 3"/>
          <p:cNvSpPr txBox="1">
            <a:spLocks/>
          </p:cNvSpPr>
          <p:nvPr/>
        </p:nvSpPr>
        <p:spPr>
          <a:xfrm>
            <a:off x="538130" y="4989119"/>
            <a:ext cx="7502285" cy="117416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All replication would route through or bounce off of CORP domain controllers</a:t>
            </a:r>
          </a:p>
          <a:p>
            <a:pPr marL="0" indent="0">
              <a:spcBef>
                <a:spcPts val="0"/>
              </a:spcBef>
              <a:spcAft>
                <a:spcPts val="300"/>
              </a:spcAft>
              <a:buNone/>
            </a:pPr>
            <a:r>
              <a:rPr lang="en-US" sz="1800" dirty="0" smtClean="0">
                <a:solidFill>
                  <a:schemeClr val="tx1">
                    <a:alpha val="99000"/>
                  </a:schemeClr>
                </a:solidFill>
                <a:effectLst/>
                <a:latin typeface="+mj-lt"/>
                <a:cs typeface="Segoe UI Light" pitchFamily="34" charset="0"/>
              </a:rPr>
              <a:t>May generate large amounts of outbound traffic</a:t>
            </a:r>
            <a:endParaRPr lang="en-US" sz="1800" dirty="0">
              <a:solidFill>
                <a:schemeClr val="tx1">
                  <a:alpha val="99000"/>
                </a:schemeClr>
              </a:solidFill>
              <a:effectLst/>
              <a:latin typeface="+mj-lt"/>
              <a:cs typeface="Segoe UI Light" pitchFamily="34" charset="0"/>
            </a:endParaRPr>
          </a:p>
        </p:txBody>
      </p:sp>
      <p:sp>
        <p:nvSpPr>
          <p:cNvPr id="26" name="Content Placeholder 3"/>
          <p:cNvSpPr txBox="1">
            <a:spLocks/>
          </p:cNvSpPr>
          <p:nvPr/>
        </p:nvSpPr>
        <p:spPr>
          <a:xfrm>
            <a:off x="538131" y="1116333"/>
            <a:ext cx="7502284" cy="146193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Azure offers an attractive option for geo-distribution of domain controllers</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O</a:t>
            </a:r>
            <a:r>
              <a:rPr lang="en-US" sz="1800" dirty="0" smtClean="0">
                <a:solidFill>
                  <a:schemeClr val="tx1">
                    <a:alpha val="99000"/>
                  </a:schemeClr>
                </a:solidFill>
                <a:latin typeface="+mj-lt"/>
                <a:cs typeface="Segoe UI Light" pitchFamily="34" charset="0"/>
              </a:rPr>
              <a:t>ff-site </a:t>
            </a:r>
            <a:r>
              <a:rPr lang="en-US" sz="1800" dirty="0">
                <a:solidFill>
                  <a:schemeClr val="tx1">
                    <a:alpha val="99000"/>
                  </a:schemeClr>
                </a:solidFill>
                <a:latin typeface="+mj-lt"/>
                <a:cs typeface="Segoe UI Light" pitchFamily="34" charset="0"/>
              </a:rPr>
              <a:t>fault-tolerance</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P</a:t>
            </a:r>
            <a:r>
              <a:rPr lang="en-US" sz="1800" dirty="0" smtClean="0">
                <a:solidFill>
                  <a:schemeClr val="tx1">
                    <a:alpha val="99000"/>
                  </a:schemeClr>
                </a:solidFill>
                <a:latin typeface="+mj-lt"/>
                <a:cs typeface="Segoe UI Light" pitchFamily="34" charset="0"/>
              </a:rPr>
              <a:t>hysically </a:t>
            </a:r>
            <a:r>
              <a:rPr lang="en-US" sz="1800" dirty="0">
                <a:solidFill>
                  <a:schemeClr val="tx1">
                    <a:alpha val="99000"/>
                  </a:schemeClr>
                </a:solidFill>
                <a:latin typeface="+mj-lt"/>
                <a:cs typeface="Segoe UI Light" pitchFamily="34" charset="0"/>
              </a:rPr>
              <a:t>closer to branch offices (lower latency)</a:t>
            </a:r>
          </a:p>
        </p:txBody>
      </p:sp>
      <p:sp>
        <p:nvSpPr>
          <p:cNvPr id="27" name="Content Placeholder 3"/>
          <p:cNvSpPr txBox="1">
            <a:spLocks/>
          </p:cNvSpPr>
          <p:nvPr/>
        </p:nvSpPr>
        <p:spPr>
          <a:xfrm>
            <a:off x="537152" y="2986817"/>
            <a:ext cx="7392903" cy="142346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But no direct virtual-network to virtual-network communication exists</a:t>
            </a:r>
            <a:endParaRPr lang="en-US" sz="2800" dirty="0">
              <a:solidFill>
                <a:schemeClr val="accent2">
                  <a:alpha val="99000"/>
                </a:schemeClr>
              </a:solidFill>
              <a:effectLst/>
              <a:latin typeface="Segoe UI Light" pitchFamily="34" charset="0"/>
            </a:endParaRP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equires </a:t>
            </a:r>
            <a:r>
              <a:rPr lang="en-US" sz="1800" dirty="0">
                <a:solidFill>
                  <a:schemeClr val="tx1">
                    <a:alpha val="99000"/>
                  </a:schemeClr>
                </a:solidFill>
                <a:latin typeface="+mj-lt"/>
                <a:cs typeface="Segoe UI Light" pitchFamily="34" charset="0"/>
              </a:rPr>
              <a:t>one tunnel from each virtual-network back to the corporate network on-premises</a:t>
            </a:r>
          </a:p>
        </p:txBody>
      </p:sp>
      <p:sp>
        <p:nvSpPr>
          <p:cNvPr id="28" name="Rectangle 2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9" name="Rectangle 28"/>
          <p:cNvSpPr/>
          <p:nvPr/>
        </p:nvSpPr>
        <p:spPr bwMode="auto">
          <a:xfrm>
            <a:off x="8245364" y="1013127"/>
            <a:ext cx="3441778" cy="540171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nvGrpSpPr>
          <p:cNvPr id="7" name="Group 6"/>
          <p:cNvGrpSpPr/>
          <p:nvPr/>
        </p:nvGrpSpPr>
        <p:grpSpPr>
          <a:xfrm>
            <a:off x="8245364" y="1904074"/>
            <a:ext cx="3441778" cy="3701869"/>
            <a:chOff x="8333152" y="1379157"/>
            <a:chExt cx="3441778" cy="3701869"/>
          </a:xfrm>
        </p:grpSpPr>
        <p:sp>
          <p:nvSpPr>
            <p:cNvPr id="11" name="Rectangle 10"/>
            <p:cNvSpPr/>
            <p:nvPr/>
          </p:nvSpPr>
          <p:spPr>
            <a:xfrm>
              <a:off x="8333152" y="1828800"/>
              <a:ext cx="3441778" cy="12192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BE00">
                      <a:alpha val="99000"/>
                    </a:srgbClr>
                  </a:solidFill>
                </a:rPr>
                <a:t>X</a:t>
              </a:r>
              <a:endParaRPr lang="en-US" b="1" dirty="0">
                <a:solidFill>
                  <a:srgbClr val="FFBE00">
                    <a:alpha val="99000"/>
                  </a:srgbClr>
                </a:solidFill>
              </a:endParaRPr>
            </a:p>
          </p:txBody>
        </p:sp>
        <p:sp>
          <p:nvSpPr>
            <p:cNvPr id="6" name="Oval 5"/>
            <p:cNvSpPr/>
            <p:nvPr/>
          </p:nvSpPr>
          <p:spPr>
            <a:xfrm>
              <a:off x="10529790" y="3810000"/>
              <a:ext cx="914400" cy="914400"/>
            </a:xfrm>
            <a:prstGeom prst="ellipse">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alpha val="99000"/>
                    </a:schemeClr>
                  </a:solidFill>
                </a:rPr>
                <a:t>HQ</a:t>
              </a:r>
            </a:p>
          </p:txBody>
        </p:sp>
        <p:cxnSp>
          <p:nvCxnSpPr>
            <p:cNvPr id="8" name="Straight Arrow Connector 7"/>
            <p:cNvCxnSpPr>
              <a:stCxn id="4" idx="4"/>
              <a:endCxn id="6" idx="1"/>
            </p:cNvCxnSpPr>
            <p:nvPr/>
          </p:nvCxnSpPr>
          <p:spPr>
            <a:xfrm>
              <a:off x="9099739" y="2892970"/>
              <a:ext cx="1563962" cy="1050941"/>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6" idx="0"/>
            </p:cNvCxnSpPr>
            <p:nvPr/>
          </p:nvCxnSpPr>
          <p:spPr>
            <a:xfrm flipH="1">
              <a:off x="10986990" y="2892970"/>
              <a:ext cx="7979" cy="917030"/>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645916" y="2438400"/>
              <a:ext cx="777627" cy="38100"/>
            </a:xfrm>
            <a:prstGeom prst="straightConnector1">
              <a:avLst/>
            </a:prstGeom>
            <a:ln w="19050">
              <a:solidFill>
                <a:schemeClr val="tx1">
                  <a:lumMod val="10000"/>
                  <a:lumOff val="90000"/>
                </a:schemeClr>
              </a:solidFill>
              <a:prstDash val="dashDot"/>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58143" y="1379157"/>
              <a:ext cx="2221203"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latin typeface="Segoe UI Light" pitchFamily="34" charset="0"/>
                </a:rPr>
                <a:t>Azure</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itchFamily="34" charset="0"/>
              </a:endParaRPr>
            </a:p>
          </p:txBody>
        </p:sp>
        <p:sp>
          <p:nvSpPr>
            <p:cNvPr id="20" name="TextBox 19"/>
            <p:cNvSpPr txBox="1"/>
            <p:nvPr/>
          </p:nvSpPr>
          <p:spPr>
            <a:xfrm>
              <a:off x="10285234" y="4748627"/>
              <a:ext cx="1419469"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b="1" dirty="0" smtClean="0">
                  <a:gradFill>
                    <a:gsLst>
                      <a:gs pos="0">
                        <a:srgbClr val="292929">
                          <a:lumMod val="90000"/>
                          <a:lumOff val="10000"/>
                        </a:srgbClr>
                      </a:gs>
                      <a:gs pos="86000">
                        <a:srgbClr val="292929">
                          <a:lumMod val="90000"/>
                          <a:lumOff val="10000"/>
                        </a:srgbClr>
                      </a:gs>
                    </a:gsLst>
                    <a:lin ang="5400000" scaled="0"/>
                  </a:gradFill>
                </a:rPr>
                <a:t>CORP</a:t>
              </a:r>
              <a:endParaRPr lang="en-US" sz="2400" b="1" dirty="0">
                <a:gradFill>
                  <a:gsLst>
                    <a:gs pos="0">
                      <a:srgbClr val="292929">
                        <a:lumMod val="90000"/>
                        <a:lumOff val="10000"/>
                      </a:srgbClr>
                    </a:gs>
                    <a:gs pos="86000">
                      <a:srgbClr val="292929">
                        <a:lumMod val="90000"/>
                        <a:lumOff val="10000"/>
                      </a:srgbClr>
                    </a:gs>
                  </a:gsLst>
                  <a:lin ang="5400000" scaled="0"/>
                </a:gradFill>
              </a:endParaRPr>
            </a:p>
          </p:txBody>
        </p:sp>
        <p:sp>
          <p:nvSpPr>
            <p:cNvPr id="21" name="TextBox 20"/>
            <p:cNvSpPr txBox="1"/>
            <p:nvPr/>
          </p:nvSpPr>
          <p:spPr>
            <a:xfrm>
              <a:off x="9951468" y="3101465"/>
              <a:ext cx="1419469" cy="553998"/>
            </a:xfrm>
            <a:prstGeom prst="rect">
              <a:avLst/>
            </a:prstGeom>
            <a:noFill/>
          </p:spPr>
          <p:txBody>
            <a:bodyPr wrap="square" lIns="0" tIns="0" rIns="0" bIns="0" rtlCol="0">
              <a:spAutoFit/>
            </a:bodyPr>
            <a:lstStyle/>
            <a:p>
              <a:pPr algn="ctr">
                <a:lnSpc>
                  <a:spcPct val="90000"/>
                </a:lnSpc>
                <a:spcBef>
                  <a:spcPct val="20000"/>
                </a:spcBef>
                <a:buSzPct val="80000"/>
              </a:pPr>
              <a:r>
                <a:rPr lang="en-US" sz="2000" i="1" dirty="0" err="1" smtClean="0">
                  <a:gradFill>
                    <a:gsLst>
                      <a:gs pos="0">
                        <a:srgbClr val="292929">
                          <a:lumMod val="90000"/>
                          <a:lumOff val="10000"/>
                        </a:srgbClr>
                      </a:gs>
                      <a:gs pos="86000">
                        <a:srgbClr val="292929">
                          <a:lumMod val="90000"/>
                          <a:lumOff val="10000"/>
                        </a:srgbClr>
                      </a:gs>
                    </a:gsLst>
                    <a:lin ang="5400000" scaled="0"/>
                  </a:gradFill>
                </a:rPr>
                <a:t>vNet</a:t>
              </a:r>
              <a:r>
                <a:rPr lang="en-US" sz="2000" i="1" dirty="0" smtClean="0">
                  <a:gradFill>
                    <a:gsLst>
                      <a:gs pos="0">
                        <a:srgbClr val="292929">
                          <a:lumMod val="90000"/>
                          <a:lumOff val="10000"/>
                        </a:srgbClr>
                      </a:gs>
                      <a:gs pos="86000">
                        <a:srgbClr val="292929">
                          <a:lumMod val="90000"/>
                          <a:lumOff val="10000"/>
                        </a:srgbClr>
                      </a:gs>
                    </a:gsLst>
                    <a:lin ang="5400000" scaled="0"/>
                  </a:gradFill>
                </a:rPr>
                <a:t/>
              </a:r>
              <a:br>
                <a:rPr lang="en-US" sz="2000" i="1" dirty="0" smtClean="0">
                  <a:gradFill>
                    <a:gsLst>
                      <a:gs pos="0">
                        <a:srgbClr val="292929">
                          <a:lumMod val="90000"/>
                          <a:lumOff val="10000"/>
                        </a:srgbClr>
                      </a:gs>
                      <a:gs pos="86000">
                        <a:srgbClr val="292929">
                          <a:lumMod val="90000"/>
                          <a:lumOff val="10000"/>
                        </a:srgbClr>
                      </a:gs>
                    </a:gsLst>
                    <a:lin ang="5400000" scaled="0"/>
                  </a:gradFill>
                </a:rPr>
              </a:br>
              <a:r>
                <a:rPr lang="en-US" sz="2000" i="1" dirty="0" smtClean="0">
                  <a:gradFill>
                    <a:gsLst>
                      <a:gs pos="0">
                        <a:srgbClr val="292929">
                          <a:lumMod val="90000"/>
                          <a:lumOff val="10000"/>
                        </a:srgbClr>
                      </a:gs>
                      <a:gs pos="86000">
                        <a:srgbClr val="292929">
                          <a:lumMod val="90000"/>
                          <a:lumOff val="10000"/>
                        </a:srgbClr>
                      </a:gs>
                    </a:gsLst>
                    <a:lin ang="5400000" scaled="0"/>
                  </a:gradFill>
                </a:rPr>
                <a:t>pipes</a:t>
              </a:r>
            </a:p>
          </p:txBody>
        </p:sp>
        <p:sp>
          <p:nvSpPr>
            <p:cNvPr id="4" name="Oval 3"/>
            <p:cNvSpPr/>
            <p:nvPr/>
          </p:nvSpPr>
          <p:spPr>
            <a:xfrm>
              <a:off x="864253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Asia</a:t>
              </a:r>
              <a:endParaRPr lang="en-US" b="1" dirty="0">
                <a:solidFill>
                  <a:schemeClr val="bg2">
                    <a:lumMod val="25000"/>
                    <a:alpha val="99000"/>
                  </a:schemeClr>
                </a:solidFill>
              </a:endParaRPr>
            </a:p>
          </p:txBody>
        </p:sp>
        <p:sp>
          <p:nvSpPr>
            <p:cNvPr id="5" name="Oval 4"/>
            <p:cNvSpPr/>
            <p:nvPr/>
          </p:nvSpPr>
          <p:spPr>
            <a:xfrm>
              <a:off x="1053776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US</a:t>
              </a:r>
              <a:endParaRPr lang="en-US" b="1" dirty="0">
                <a:solidFill>
                  <a:schemeClr val="bg2">
                    <a:lumMod val="25000"/>
                    <a:alpha val="99000"/>
                  </a:schemeClr>
                </a:solidFill>
              </a:endParaRPr>
            </a:p>
          </p:txBody>
        </p:sp>
      </p:grpSp>
    </p:spTree>
    <p:extLst>
      <p:ext uri="{BB962C8B-B14F-4D97-AF65-F5344CB8AC3E}">
        <p14:creationId xmlns:p14="http://schemas.microsoft.com/office/powerpoint/2010/main" val="2920441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AD Cloud Deployment Patterns</a:t>
            </a:r>
            <a:endParaRPr lang="en-US" sz="6600" dirty="0"/>
          </a:p>
        </p:txBody>
      </p:sp>
    </p:spTree>
    <p:extLst>
      <p:ext uri="{BB962C8B-B14F-4D97-AF65-F5344CB8AC3E}">
        <p14:creationId xmlns:p14="http://schemas.microsoft.com/office/powerpoint/2010/main" val="16622826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Tyler Doerksen</a:t>
            </a:r>
            <a:endParaRPr lang="en-US" dirty="0"/>
          </a:p>
        </p:txBody>
      </p:sp>
      <p:sp>
        <p:nvSpPr>
          <p:cNvPr id="4" name="Content Placeholder 3"/>
          <p:cNvSpPr txBox="1">
            <a:spLocks/>
          </p:cNvSpPr>
          <p:nvPr/>
        </p:nvSpPr>
        <p:spPr>
          <a:xfrm>
            <a:off x="3472873" y="1622630"/>
            <a:ext cx="8642791" cy="5073734"/>
          </a:xfrm>
          <a:prstGeom prst="rect">
            <a:avLst/>
          </a:prstGeom>
        </p:spPr>
        <p:txBody>
          <a:bodyPr>
            <a:norm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CA" sz="4300" spc="-100" dirty="0" smtClean="0">
                <a:latin typeface="Segoe UI Light" pitchFamily="34" charset="0"/>
              </a:rPr>
              <a:t>Azure Solution </a:t>
            </a:r>
            <a:r>
              <a:rPr lang="en-CA" sz="4300" spc="-100" dirty="0" smtClean="0">
                <a:latin typeface="Segoe UI Light" pitchFamily="34" charset="0"/>
              </a:rPr>
              <a:t>Specialist</a:t>
            </a:r>
            <a:r>
              <a:rPr lang="en-CA" sz="3900" spc="-100" dirty="0" smtClean="0">
                <a:latin typeface="Segoe UI Light" pitchFamily="34" charset="0"/>
              </a:rPr>
              <a:t/>
            </a:r>
            <a:br>
              <a:rPr lang="en-CA" sz="3900" spc="-100" dirty="0" smtClean="0">
                <a:latin typeface="Segoe UI Light" pitchFamily="34" charset="0"/>
              </a:rPr>
            </a:br>
            <a:r>
              <a:rPr lang="en-CA" sz="3000" spc="-100" dirty="0" smtClean="0">
                <a:latin typeface="Segoe UI Light" pitchFamily="34" charset="0"/>
              </a:rPr>
              <a:t>Imaginet</a:t>
            </a:r>
          </a:p>
          <a:p>
            <a:pPr marL="0" indent="0">
              <a:lnSpc>
                <a:spcPct val="110000"/>
              </a:lnSpc>
              <a:buNone/>
            </a:pPr>
            <a:r>
              <a:rPr lang="en-CA" sz="3000" spc="-100" dirty="0" smtClean="0">
                <a:latin typeface="Segoe UI Light" pitchFamily="34" charset="0"/>
              </a:rPr>
              <a:t>Azure Virtual Technical Specialist – Western Canada</a:t>
            </a:r>
          </a:p>
          <a:p>
            <a:pPr marL="0" indent="0">
              <a:lnSpc>
                <a:spcPct val="110000"/>
              </a:lnSpc>
              <a:buNone/>
            </a:pPr>
            <a:r>
              <a:rPr lang="en-CA" sz="3000" spc="-100" dirty="0" smtClean="0">
                <a:latin typeface="Segoe UI Light" pitchFamily="34" charset="0"/>
              </a:rPr>
              <a:t>Windows Azure MVP</a:t>
            </a:r>
            <a:endParaRPr lang="en-CA" sz="3000" spc="-100" dirty="0">
              <a:latin typeface="Segoe UI Light" pitchFamily="34" charset="0"/>
            </a:endParaRPr>
          </a:p>
          <a:p>
            <a:pPr marL="0" indent="0">
              <a:buNone/>
            </a:pPr>
            <a:endParaRPr lang="en-CA" spc="-100" dirty="0" smtClean="0">
              <a:latin typeface="Segoe UI Light" pitchFamily="34" charset="0"/>
            </a:endParaRPr>
          </a:p>
          <a:p>
            <a:pPr marL="0" indent="0">
              <a:buNone/>
            </a:pPr>
            <a:r>
              <a:rPr lang="en-CA" spc="-100" dirty="0" smtClean="0">
                <a:latin typeface="Segoe UI Light" pitchFamily="34" charset="0"/>
              </a:rPr>
              <a:t>Catch him on:</a:t>
            </a:r>
          </a:p>
          <a:p>
            <a:r>
              <a:rPr lang="en-CA" spc="-100" dirty="0" smtClean="0">
                <a:solidFill>
                  <a:srgbClr val="00B0F0"/>
                </a:solidFill>
                <a:latin typeface="Segoe UI Light" pitchFamily="34" charset="0"/>
              </a:rPr>
              <a:t>Tyler’s </a:t>
            </a:r>
            <a:r>
              <a:rPr lang="en-CA" spc="-100" dirty="0" smtClean="0">
                <a:solidFill>
                  <a:srgbClr val="00B0F0"/>
                </a:solidFill>
                <a:latin typeface="Segoe UI Light" pitchFamily="34" charset="0"/>
              </a:rPr>
              <a:t>Blog</a:t>
            </a:r>
            <a:r>
              <a:rPr lang="en-CA" spc="-100" dirty="0">
                <a:latin typeface="Segoe UI Light" pitchFamily="34" charset="0"/>
              </a:rPr>
              <a:t/>
            </a:r>
            <a:br>
              <a:rPr lang="en-CA" spc="-100" dirty="0">
                <a:latin typeface="Segoe UI Light" pitchFamily="34" charset="0"/>
              </a:rPr>
            </a:br>
            <a:r>
              <a:rPr lang="en-CA" sz="2400" spc="-100" dirty="0" smtClean="0">
                <a:latin typeface="Segoe UI Light" pitchFamily="34" charset="0"/>
              </a:rPr>
              <a:t>blog.tylerdoerksen.com</a:t>
            </a:r>
          </a:p>
          <a:p>
            <a:endParaRPr lang="en-CA" sz="2400" spc="-100" dirty="0" smtClean="0">
              <a:latin typeface="Segoe UI Light" pitchFamily="34" charset="0"/>
            </a:endParaRPr>
          </a:p>
        </p:txBody>
      </p:sp>
      <p:pic>
        <p:nvPicPr>
          <p:cNvPr id="5"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371" y="1622630"/>
            <a:ext cx="2300294" cy="2300294"/>
          </a:xfrm>
          <a:prstGeom prst="rect">
            <a:avLst/>
          </a:prstGeom>
        </p:spPr>
      </p:pic>
      <p:sp>
        <p:nvSpPr>
          <p:cNvPr id="6" name="Text Placeholder 5"/>
          <p:cNvSpPr txBox="1">
            <a:spLocks/>
          </p:cNvSpPr>
          <p:nvPr/>
        </p:nvSpPr>
        <p:spPr>
          <a:xfrm>
            <a:off x="1166102" y="4123751"/>
            <a:ext cx="4006850" cy="1938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1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rgbClr val="232323"/>
                </a:solidFill>
                <a:latin typeface="Segoe UI Light"/>
              </a:rPr>
              <a:t>tylergd@outlook.com</a:t>
            </a:r>
            <a:endParaRPr lang="en-US" dirty="0">
              <a:solidFill>
                <a:srgbClr val="232323"/>
              </a:solidFill>
              <a:latin typeface="Segoe UI Light"/>
            </a:endParaRPr>
          </a:p>
        </p:txBody>
      </p:sp>
      <p:sp>
        <p:nvSpPr>
          <p:cNvPr id="8" name="Text Placeholder 7"/>
          <p:cNvSpPr txBox="1">
            <a:spLocks/>
          </p:cNvSpPr>
          <p:nvPr/>
        </p:nvSpPr>
        <p:spPr>
          <a:xfrm>
            <a:off x="1168374" y="4526786"/>
            <a:ext cx="4006850" cy="1938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1400" kern="1200" baseline="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rgbClr val="232323"/>
                </a:solidFill>
                <a:latin typeface="Segoe UI Light"/>
              </a:rPr>
              <a:t>@</a:t>
            </a:r>
            <a:r>
              <a:rPr lang="en-CA" dirty="0" err="1" smtClean="0">
                <a:solidFill>
                  <a:srgbClr val="232323"/>
                </a:solidFill>
                <a:latin typeface="Segoe UI Light"/>
              </a:rPr>
              <a:t>tyler_gd</a:t>
            </a:r>
            <a:endParaRPr lang="en-US" dirty="0">
              <a:solidFill>
                <a:srgbClr val="232323"/>
              </a:solidFill>
              <a:latin typeface="Segoe UI Light"/>
            </a:endParaRPr>
          </a:p>
        </p:txBody>
      </p:sp>
      <p:sp>
        <p:nvSpPr>
          <p:cNvPr id="9" name="Text Placeholder 8"/>
          <p:cNvSpPr txBox="1">
            <a:spLocks/>
          </p:cNvSpPr>
          <p:nvPr/>
        </p:nvSpPr>
        <p:spPr>
          <a:xfrm>
            <a:off x="1166102" y="4949285"/>
            <a:ext cx="4006850" cy="1938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1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a:solidFill>
                  <a:srgbClr val="232323"/>
                </a:solidFill>
                <a:latin typeface="Segoe UI Light"/>
              </a:rPr>
              <a:t>linkedin.com/in/</a:t>
            </a:r>
            <a:r>
              <a:rPr lang="en-CA" dirty="0" err="1">
                <a:solidFill>
                  <a:srgbClr val="232323"/>
                </a:solidFill>
                <a:latin typeface="Segoe UI Light"/>
              </a:rPr>
              <a:t>tdoerksen</a:t>
            </a:r>
            <a:endParaRPr lang="en-US" dirty="0">
              <a:solidFill>
                <a:srgbClr val="232323"/>
              </a:solidFill>
              <a:latin typeface="Segoe UI Light"/>
            </a:endParaRPr>
          </a:p>
        </p:txBody>
      </p:sp>
      <p:sp>
        <p:nvSpPr>
          <p:cNvPr id="10" name="Text Placeholder 9"/>
          <p:cNvSpPr txBox="1">
            <a:spLocks/>
          </p:cNvSpPr>
          <p:nvPr/>
        </p:nvSpPr>
        <p:spPr>
          <a:xfrm>
            <a:off x="1166102" y="5319266"/>
            <a:ext cx="4006850" cy="1938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1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rgbClr val="232323"/>
                </a:solidFill>
                <a:latin typeface="Segoe UI Light"/>
              </a:rPr>
              <a:t>TylerDoerksen.com</a:t>
            </a:r>
            <a:endParaRPr lang="en-US" dirty="0">
              <a:solidFill>
                <a:srgbClr val="232323"/>
              </a:solidFill>
              <a:latin typeface="Segoe UI Ligh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0" y="4059859"/>
            <a:ext cx="385660" cy="307778"/>
          </a:xfrm>
          <a:prstGeom prst="rect">
            <a:avLst/>
          </a:prstGeom>
          <a:effectLst>
            <a:outerShdw blurRad="50800" dist="38100" dir="2700000" algn="tl" rotWithShape="0">
              <a:prstClr val="black">
                <a:alpha val="40000"/>
              </a:prstClr>
            </a:outerShdw>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490" y="4451707"/>
            <a:ext cx="385660" cy="326358"/>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489" y="5240414"/>
            <a:ext cx="385660" cy="326359"/>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490" y="4857108"/>
            <a:ext cx="385660" cy="326358"/>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37023" y="265176"/>
            <a:ext cx="1294105" cy="2029968"/>
          </a:xfrm>
          <a:prstGeom prst="rect">
            <a:avLst/>
          </a:prstGeom>
        </p:spPr>
      </p:pic>
    </p:spTree>
    <p:extLst>
      <p:ext uri="{BB962C8B-B14F-4D97-AF65-F5344CB8AC3E}">
        <p14:creationId xmlns:p14="http://schemas.microsoft.com/office/powerpoint/2010/main" val="436499022"/>
      </p:ext>
    </p:extLst>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85728" y="3641832"/>
            <a:ext cx="11289309" cy="1419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4" name="Title 3"/>
          <p:cNvSpPr>
            <a:spLocks noGrp="1"/>
          </p:cNvSpPr>
          <p:nvPr>
            <p:ph type="title"/>
          </p:nvPr>
        </p:nvSpPr>
        <p:spPr/>
        <p:txBody>
          <a:bodyPr/>
          <a:lstStyle/>
          <a:p>
            <a:r>
              <a:rPr lang="en-US" dirty="0" smtClean="0"/>
              <a:t>Deploying AD in a Windows Azure VM</a:t>
            </a:r>
            <a:endParaRPr lang="en-US" dirty="0"/>
          </a:p>
        </p:txBody>
      </p:sp>
      <p:sp>
        <p:nvSpPr>
          <p:cNvPr id="6" name="Rectangle 5"/>
          <p:cNvSpPr/>
          <p:nvPr/>
        </p:nvSpPr>
        <p:spPr bwMode="auto">
          <a:xfrm>
            <a:off x="385730" y="1003497"/>
            <a:ext cx="11289309" cy="25437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147865"/>
            <a:ext cx="11149012" cy="2271391"/>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Cloud Service with Initial Domain Controller</a:t>
            </a:r>
            <a:r>
              <a:rPr lang="en-US" dirty="0">
                <a:solidFill>
                  <a:schemeClr val="accent2"/>
                </a:solidFill>
              </a:rPr>
              <a:t> </a:t>
            </a:r>
            <a:endParaRPr lang="en-US" dirty="0" smtClean="0">
              <a:solidFill>
                <a:schemeClr val="accent2"/>
              </a:solidFill>
            </a:endParaRPr>
          </a:p>
          <a:p>
            <a:pPr marL="0" indent="0">
              <a:buNone/>
            </a:pPr>
            <a:r>
              <a:rPr lang="en-US" sz="1800" dirty="0">
                <a:solidFill>
                  <a:schemeClr val="tx1">
                    <a:alpha val="99000"/>
                  </a:schemeClr>
                </a:solidFill>
                <a:effectLst/>
                <a:latin typeface="+mj-lt"/>
                <a:cs typeface="Segoe UI Light" pitchFamily="34" charset="0"/>
              </a:rPr>
              <a:t>Virtual Network Name</a:t>
            </a:r>
          </a:p>
          <a:p>
            <a:pPr marL="0" indent="0">
              <a:buNone/>
            </a:pPr>
            <a:r>
              <a:rPr lang="en-US" sz="1800" dirty="0">
                <a:solidFill>
                  <a:schemeClr val="tx1">
                    <a:alpha val="99000"/>
                  </a:schemeClr>
                </a:solidFill>
                <a:effectLst/>
                <a:latin typeface="+mj-lt"/>
                <a:cs typeface="Segoe UI Light" pitchFamily="34" charset="0"/>
              </a:rPr>
              <a:t>Existing DNS Servers (If any)</a:t>
            </a:r>
          </a:p>
          <a:p>
            <a:pPr marL="0" indent="0">
              <a:buNone/>
            </a:pPr>
            <a:r>
              <a:rPr lang="en-US" sz="1800" dirty="0">
                <a:solidFill>
                  <a:schemeClr val="tx1">
                    <a:alpha val="99000"/>
                  </a:schemeClr>
                </a:solidFill>
                <a:effectLst/>
                <a:latin typeface="+mj-lt"/>
                <a:cs typeface="Segoe UI Light" pitchFamily="34" charset="0"/>
              </a:rPr>
              <a:t>Virtual Network Subnet</a:t>
            </a:r>
          </a:p>
          <a:p>
            <a:pPr marL="0" indent="0">
              <a:buNone/>
            </a:pPr>
            <a:r>
              <a:rPr lang="en-US" sz="1800" dirty="0">
                <a:solidFill>
                  <a:schemeClr val="tx1">
                    <a:alpha val="99000"/>
                  </a:schemeClr>
                </a:solidFill>
                <a:effectLst/>
                <a:latin typeface="+mj-lt"/>
                <a:cs typeface="Segoe UI Light" pitchFamily="34" charset="0"/>
              </a:rPr>
              <a:t>Domain Join Settings (If existing domain)</a:t>
            </a:r>
          </a:p>
          <a:p>
            <a:pPr marL="0" indent="0">
              <a:buNone/>
            </a:pPr>
            <a:r>
              <a:rPr lang="en-US" sz="1800" dirty="0">
                <a:solidFill>
                  <a:schemeClr val="tx1">
                    <a:alpha val="99000"/>
                  </a:schemeClr>
                </a:solidFill>
                <a:effectLst/>
                <a:latin typeface="+mj-lt"/>
                <a:cs typeface="Segoe UI Light" pitchFamily="34" charset="0"/>
              </a:rPr>
              <a:t>Separate Data Disk for Active Directory Database</a:t>
            </a:r>
          </a:p>
          <a:p>
            <a:pPr marL="0" indent="0">
              <a:buNone/>
            </a:pPr>
            <a:r>
              <a:rPr lang="en-US" sz="1800" dirty="0" err="1">
                <a:solidFill>
                  <a:schemeClr val="tx1">
                    <a:alpha val="99000"/>
                  </a:schemeClr>
                </a:solidFill>
                <a:effectLst/>
                <a:latin typeface="+mj-lt"/>
                <a:cs typeface="Segoe UI Light" pitchFamily="34" charset="0"/>
              </a:rPr>
              <a:t>DCPromo</a:t>
            </a:r>
            <a:endParaRPr lang="en-US" sz="1800" dirty="0">
              <a:solidFill>
                <a:schemeClr val="tx1">
                  <a:alpha val="99000"/>
                </a:schemeClr>
              </a:solidFill>
              <a:effectLst/>
              <a:latin typeface="+mj-lt"/>
              <a:cs typeface="Segoe UI Light" pitchFamily="34" charset="0"/>
            </a:endParaRP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4846279"/>
            <a:ext cx="11289309" cy="15693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105698" y="4846278"/>
            <a:ext cx="1569340" cy="156934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3833609"/>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Create Separate Cloud Service for AD Members</a:t>
            </a:r>
          </a:p>
          <a:p>
            <a:pPr marL="0" indent="0">
              <a:buNone/>
            </a:pPr>
            <a:r>
              <a:rPr lang="en-US" sz="1800" dirty="0">
                <a:solidFill>
                  <a:schemeClr val="tx1">
                    <a:alpha val="99000"/>
                  </a:schemeClr>
                </a:solidFill>
                <a:effectLst/>
                <a:latin typeface="+mj-lt"/>
                <a:cs typeface="Segoe UI Light" pitchFamily="34" charset="0"/>
              </a:rPr>
              <a:t>Specify DNS at Deployment Level Using PowerShell for VMs (PS only)</a:t>
            </a:r>
          </a:p>
          <a:p>
            <a:pPr marL="0" indent="0">
              <a:buNone/>
            </a:pPr>
            <a:endParaRPr lang="en-US" sz="1800" dirty="0">
              <a:solidFill>
                <a:schemeClr val="tx1">
                  <a:alpha val="99000"/>
                </a:schemeClr>
              </a:solidFill>
              <a:effectLst/>
              <a:latin typeface="+mj-lt"/>
              <a:cs typeface="Segoe UI Light" pitchFamily="34" charset="0"/>
            </a:endParaRPr>
          </a:p>
        </p:txBody>
      </p:sp>
      <p:sp>
        <p:nvSpPr>
          <p:cNvPr id="14" name="Freeform 139"/>
          <p:cNvSpPr>
            <a:spLocks noEditPoints="1"/>
          </p:cNvSpPr>
          <p:nvPr/>
        </p:nvSpPr>
        <p:spPr bwMode="black">
          <a:xfrm>
            <a:off x="10327923" y="5305137"/>
            <a:ext cx="1124889" cy="764587"/>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101115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 for a </a:t>
            </a:r>
            <a:r>
              <a:rPr lang="en-US" dirty="0" smtClean="0"/>
              <a:t>DC – New Forest</a:t>
            </a:r>
            <a:endParaRPr lang="en-US" dirty="0"/>
          </a:p>
        </p:txBody>
      </p:sp>
      <p:sp>
        <p:nvSpPr>
          <p:cNvPr id="5" name="Text Placeholder 4"/>
          <p:cNvSpPr>
            <a:spLocks noGrp="1"/>
          </p:cNvSpPr>
          <p:nvPr>
            <p:ph type="body" sz="quarter" idx="10"/>
          </p:nvPr>
        </p:nvSpPr>
        <p:spPr/>
        <p:txBody>
          <a:bodyPr/>
          <a:lstStyle/>
          <a:p>
            <a:r>
              <a:rPr lang="en-US" sz="1800" dirty="0"/>
              <a:t>## Create Domain Controller </a:t>
            </a:r>
            <a:endParaRPr lang="en-US" sz="1800" dirty="0" smtClean="0"/>
          </a:p>
          <a:p>
            <a:r>
              <a:rPr lang="en-US" sz="1800" dirty="0" smtClean="0"/>
              <a:t>## No AD Settings Specified because you will create a new forest with DC Promo</a:t>
            </a:r>
          </a:p>
          <a:p>
            <a:r>
              <a:rPr lang="en-US" sz="1800" dirty="0" smtClean="0"/>
              <a:t>## In this example the OS disk host caching setting has been set to </a:t>
            </a:r>
            <a:r>
              <a:rPr lang="en-US" sz="1800" dirty="0" err="1" smtClean="0"/>
              <a:t>ReadOnly</a:t>
            </a:r>
            <a:r>
              <a:rPr lang="en-US" sz="1800" dirty="0" smtClean="0"/>
              <a:t> caching.</a:t>
            </a:r>
          </a:p>
          <a:p>
            <a:r>
              <a:rPr lang="en-US" sz="1800" dirty="0" smtClean="0"/>
              <a:t>## By default the OS disk is </a:t>
            </a:r>
            <a:r>
              <a:rPr lang="en-US" sz="1800" dirty="0" err="1" smtClean="0"/>
              <a:t>ReadWrite</a:t>
            </a:r>
            <a:r>
              <a:rPr lang="en-US" sz="1800" dirty="0" smtClean="0"/>
              <a:t> which is not safe for databases</a:t>
            </a:r>
            <a:endParaRPr lang="en-US" sz="1800" dirty="0"/>
          </a:p>
          <a:p>
            <a:endParaRPr lang="en-US" sz="1800" dirty="0"/>
          </a:p>
          <a:p>
            <a:r>
              <a:rPr lang="en-US" sz="1800" dirty="0"/>
              <a:t>$dc1 =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smtClean="0"/>
              <a:t>	Add-</a:t>
            </a:r>
            <a:r>
              <a:rPr lang="en-US" sz="1800" b="1" dirty="0" err="1" smtClean="0"/>
              <a:t>AzureProvisioningConfig</a:t>
            </a:r>
            <a:r>
              <a:rPr lang="en-US" sz="1800" dirty="0" smtClean="0"/>
              <a:t> </a:t>
            </a:r>
            <a:r>
              <a:rPr lang="en-US" sz="1800" i="1" dirty="0"/>
              <a:t>-Windows</a:t>
            </a:r>
            <a:r>
              <a:rPr lang="en-US" sz="1800" dirty="0"/>
              <a:t> </a:t>
            </a:r>
            <a:r>
              <a:rPr lang="en-US" sz="1800" i="1" dirty="0"/>
              <a:t>-Password</a:t>
            </a:r>
            <a:r>
              <a:rPr lang="en-US" sz="1800" dirty="0"/>
              <a:t> </a:t>
            </a:r>
            <a:r>
              <a:rPr lang="en-US" sz="1800" dirty="0" smtClean="0"/>
              <a:t>$</a:t>
            </a:r>
            <a:r>
              <a:rPr lang="en-US" sz="1800" dirty="0" err="1" smtClean="0"/>
              <a:t>pwd</a:t>
            </a:r>
            <a:r>
              <a:rPr lang="en-US" sz="1800" dirty="0" smtClean="0"/>
              <a:t> |</a:t>
            </a:r>
          </a:p>
          <a:p>
            <a:r>
              <a:rPr lang="en-US" sz="1800" dirty="0"/>
              <a:t>	</a:t>
            </a:r>
            <a:r>
              <a:rPr lang="en-US" sz="1800" b="1" dirty="0"/>
              <a:t>Set-</a:t>
            </a:r>
            <a:r>
              <a:rPr lang="en-US" sz="1800" b="1" dirty="0" err="1"/>
              <a:t>AzureOSDisk</a:t>
            </a:r>
            <a:r>
              <a:rPr lang="en-US" sz="1800" dirty="0"/>
              <a:t> </a:t>
            </a:r>
            <a:r>
              <a:rPr lang="en-US" sz="1800" i="1" dirty="0"/>
              <a:t>-</a:t>
            </a:r>
            <a:r>
              <a:rPr lang="en-US" sz="1800" i="1" dirty="0" err="1"/>
              <a:t>HostCaching</a:t>
            </a:r>
            <a:r>
              <a:rPr lang="en-US" sz="1800" dirty="0"/>
              <a:t> </a:t>
            </a:r>
            <a:r>
              <a:rPr lang="en-US" sz="1800" dirty="0" err="1" smtClean="0"/>
              <a:t>ReadOnly</a:t>
            </a:r>
            <a:r>
              <a:rPr lang="en-US" sz="1800" dirty="0" smtClean="0"/>
              <a:t> | </a:t>
            </a:r>
            <a:endParaRPr lang="en-US" sz="1800" dirty="0"/>
          </a:p>
          <a:p>
            <a:r>
              <a:rPr lang="en-US" sz="1800" b="1" dirty="0" smtClean="0"/>
              <a:t>	Set-</a:t>
            </a:r>
            <a:r>
              <a:rPr lang="en-US" sz="1800" b="1" dirty="0" err="1" smtClean="0"/>
              <a:t>AzureSubnet</a:t>
            </a:r>
            <a:r>
              <a:rPr lang="en-US" sz="1800" dirty="0" smtClean="0"/>
              <a:t> '</a:t>
            </a:r>
            <a:r>
              <a:rPr lang="en-US" sz="1800" dirty="0" err="1" smtClean="0"/>
              <a:t>DNSSubnet</a:t>
            </a:r>
            <a:r>
              <a:rPr lang="en-US" sz="1800" dirty="0" smtClean="0"/>
              <a:t>'</a:t>
            </a:r>
          </a:p>
          <a:p>
            <a:endParaRPr lang="en-US" sz="1800" dirty="0" smtClean="0"/>
          </a:p>
          <a:p>
            <a:r>
              <a:rPr lang="en-US" sz="1800" b="1" dirty="0" smtClean="0"/>
              <a:t>New-</a:t>
            </a:r>
            <a:r>
              <a:rPr lang="en-US" sz="1800" b="1" dirty="0" err="1" smtClean="0"/>
              <a:t>AzureVM</a:t>
            </a:r>
            <a:r>
              <a:rPr lang="en-US" sz="1800" dirty="0" smtClean="0"/>
              <a:t> </a:t>
            </a:r>
            <a:r>
              <a:rPr lang="en-US" sz="1800" i="1" dirty="0" smtClean="0"/>
              <a:t>-</a:t>
            </a:r>
            <a:r>
              <a:rPr lang="en-US" sz="1800" i="1" dirty="0" err="1" smtClean="0"/>
              <a:t>ServiceName</a:t>
            </a:r>
            <a:r>
              <a:rPr lang="en-US" sz="1800" dirty="0" smtClean="0"/>
              <a:t> $</a:t>
            </a:r>
            <a:r>
              <a:rPr lang="en-US" sz="1800" dirty="0" err="1" smtClean="0"/>
              <a:t>cloudsvc</a:t>
            </a:r>
            <a:r>
              <a:rPr lang="en-US" sz="1800" dirty="0" smtClean="0"/>
              <a:t> </a:t>
            </a:r>
            <a:r>
              <a:rPr lang="en-US" sz="1800" i="1" dirty="0" smtClean="0"/>
              <a:t>-</a:t>
            </a:r>
            <a:r>
              <a:rPr lang="en-US" sz="1800" i="1" dirty="0" err="1" smtClean="0"/>
              <a:t>AffinityGroup</a:t>
            </a:r>
            <a:r>
              <a:rPr lang="en-US" sz="1800" dirty="0" smtClean="0"/>
              <a:t> $</a:t>
            </a:r>
            <a:r>
              <a:rPr lang="en-US" sz="1800" dirty="0" err="1" smtClean="0"/>
              <a:t>ag</a:t>
            </a:r>
            <a:r>
              <a:rPr lang="en-US" sz="1800" dirty="0" smtClean="0"/>
              <a:t> </a:t>
            </a:r>
            <a:r>
              <a:rPr lang="en-US" sz="1800" i="1" dirty="0" smtClean="0"/>
              <a:t>-</a:t>
            </a:r>
            <a:r>
              <a:rPr lang="en-US" sz="1800" i="1" dirty="0" err="1" smtClean="0"/>
              <a:t>VNetName</a:t>
            </a:r>
            <a:r>
              <a:rPr lang="en-US" sz="1800" dirty="0" smtClean="0"/>
              <a:t> $</a:t>
            </a:r>
            <a:r>
              <a:rPr lang="en-US" sz="1800" dirty="0" err="1" smtClean="0"/>
              <a:t>vnet</a:t>
            </a:r>
            <a:r>
              <a:rPr lang="en-US" sz="1800" dirty="0" smtClean="0"/>
              <a:t> </a:t>
            </a:r>
            <a:r>
              <a:rPr lang="en-US" sz="1800" i="1" dirty="0" smtClean="0"/>
              <a:t>-VMs</a:t>
            </a:r>
            <a:r>
              <a:rPr lang="en-US" sz="1800" dirty="0" smtClean="0"/>
              <a:t> $dc1 `</a:t>
            </a:r>
          </a:p>
          <a:p>
            <a:r>
              <a:rPr lang="en-US" sz="1800" i="1" dirty="0" smtClean="0"/>
              <a:t>	     –Location</a:t>
            </a:r>
            <a:r>
              <a:rPr lang="en-US" sz="1800" dirty="0" smtClean="0"/>
              <a:t> $location</a:t>
            </a:r>
          </a:p>
          <a:p>
            <a:endParaRPr lang="en-US" sz="1800" dirty="0"/>
          </a:p>
        </p:txBody>
      </p:sp>
    </p:spTree>
    <p:extLst>
      <p:ext uri="{BB962C8B-B14F-4D97-AF65-F5344CB8AC3E}">
        <p14:creationId xmlns:p14="http://schemas.microsoft.com/office/powerpoint/2010/main" val="210774548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Domain Variables to Join Active Directory</a:t>
            </a:r>
            <a:endParaRPr lang="en-US" dirty="0"/>
          </a:p>
        </p:txBody>
      </p:sp>
      <p:sp>
        <p:nvSpPr>
          <p:cNvPr id="9" name="Text Placeholder 8"/>
          <p:cNvSpPr>
            <a:spLocks noGrp="1"/>
          </p:cNvSpPr>
          <p:nvPr>
            <p:ph type="body" sz="quarter" idx="10"/>
          </p:nvPr>
        </p:nvSpPr>
        <p:spPr/>
        <p:txBody>
          <a:bodyPr/>
          <a:lstStyle/>
          <a:p>
            <a:r>
              <a:rPr lang="en-US" dirty="0"/>
              <a:t># Domain Settings</a:t>
            </a:r>
          </a:p>
          <a:p>
            <a:r>
              <a:rPr lang="en-US" dirty="0"/>
              <a:t>$domain = </a:t>
            </a:r>
            <a:r>
              <a:rPr lang="en-US" dirty="0" smtClean="0"/>
              <a:t>'</a:t>
            </a:r>
            <a:r>
              <a:rPr lang="en-US" dirty="0" err="1" smtClean="0"/>
              <a:t>contoso</a:t>
            </a:r>
            <a:r>
              <a:rPr lang="en-US" dirty="0" smtClean="0"/>
              <a:t>'</a:t>
            </a:r>
            <a:endParaRPr lang="en-US" dirty="0"/>
          </a:p>
          <a:p>
            <a:r>
              <a:rPr lang="en-US" dirty="0"/>
              <a:t>$</a:t>
            </a:r>
            <a:r>
              <a:rPr lang="en-US" dirty="0" err="1"/>
              <a:t>joindom</a:t>
            </a:r>
            <a:r>
              <a:rPr lang="en-US" dirty="0"/>
              <a:t> = </a:t>
            </a:r>
            <a:r>
              <a:rPr lang="en-US" dirty="0" smtClean="0"/>
              <a:t>'contoso.com</a:t>
            </a:r>
            <a:r>
              <a:rPr lang="en-US" dirty="0"/>
              <a:t>'</a:t>
            </a:r>
          </a:p>
          <a:p>
            <a:r>
              <a:rPr lang="en-US" dirty="0"/>
              <a:t>$</a:t>
            </a:r>
            <a:r>
              <a:rPr lang="en-US" dirty="0" err="1"/>
              <a:t>domuser</a:t>
            </a:r>
            <a:r>
              <a:rPr lang="en-US" dirty="0"/>
              <a:t> = 'administrator'</a:t>
            </a:r>
          </a:p>
          <a:p>
            <a:r>
              <a:rPr lang="en-US" dirty="0"/>
              <a:t>$</a:t>
            </a:r>
            <a:r>
              <a:rPr lang="en-US" dirty="0" err="1"/>
              <a:t>dompwd</a:t>
            </a:r>
            <a:r>
              <a:rPr lang="en-US" dirty="0"/>
              <a:t> = </a:t>
            </a:r>
            <a:r>
              <a:rPr lang="en-US" dirty="0" smtClean="0"/>
              <a:t>'</a:t>
            </a:r>
            <a:r>
              <a:rPr lang="en-US" dirty="0" err="1" smtClean="0"/>
              <a:t>dompassword</a:t>
            </a:r>
            <a:r>
              <a:rPr lang="en-US" dirty="0" smtClean="0"/>
              <a:t>'</a:t>
            </a:r>
            <a:endParaRPr lang="en-US" dirty="0"/>
          </a:p>
          <a:p>
            <a:r>
              <a:rPr lang="en-US" dirty="0"/>
              <a:t>$</a:t>
            </a:r>
            <a:r>
              <a:rPr lang="en-US" dirty="0" err="1"/>
              <a:t>advmou</a:t>
            </a:r>
            <a:r>
              <a:rPr lang="en-US" dirty="0"/>
              <a:t> = </a:t>
            </a:r>
            <a:r>
              <a:rPr lang="en-US" dirty="0" smtClean="0"/>
              <a:t>'OU=</a:t>
            </a:r>
            <a:r>
              <a:rPr lang="en-US" dirty="0" err="1" smtClean="0"/>
              <a:t>AzureVMs,DC</a:t>
            </a:r>
            <a:r>
              <a:rPr lang="en-US" dirty="0" smtClean="0"/>
              <a:t>=</a:t>
            </a:r>
            <a:r>
              <a:rPr lang="en-US" dirty="0" err="1" smtClean="0"/>
              <a:t>contoso,DC</a:t>
            </a:r>
            <a:r>
              <a:rPr lang="en-US" dirty="0" smtClean="0"/>
              <a:t>=com' # create OU first</a:t>
            </a:r>
          </a:p>
          <a:p>
            <a:r>
              <a:rPr lang="en-US" dirty="0"/>
              <a:t>$</a:t>
            </a:r>
            <a:r>
              <a:rPr lang="en-US" dirty="0" err="1"/>
              <a:t>vnetname</a:t>
            </a:r>
            <a:r>
              <a:rPr lang="en-US" dirty="0"/>
              <a:t> = </a:t>
            </a:r>
            <a:r>
              <a:rPr lang="en-US" dirty="0" smtClean="0"/>
              <a:t>'ADVNET'</a:t>
            </a:r>
            <a:endParaRPr lang="en-US" dirty="0"/>
          </a:p>
          <a:p>
            <a:r>
              <a:rPr lang="en-US" dirty="0" smtClean="0"/>
              <a:t>$</a:t>
            </a:r>
            <a:r>
              <a:rPr lang="en-US" dirty="0" err="1" smtClean="0"/>
              <a:t>vmsubnet</a:t>
            </a:r>
            <a:r>
              <a:rPr lang="en-US" dirty="0" smtClean="0"/>
              <a:t> </a:t>
            </a:r>
            <a:r>
              <a:rPr lang="en-US" dirty="0"/>
              <a:t>= '</a:t>
            </a:r>
            <a:r>
              <a:rPr lang="en-US" dirty="0" err="1"/>
              <a:t>FrontEndSubnet</a:t>
            </a:r>
            <a:r>
              <a:rPr lang="en-US" dirty="0"/>
              <a:t>'</a:t>
            </a:r>
          </a:p>
          <a:p>
            <a:endParaRPr lang="en-US" dirty="0"/>
          </a:p>
        </p:txBody>
      </p:sp>
    </p:spTree>
    <p:extLst>
      <p:ext uri="{BB962C8B-B14F-4D97-AF65-F5344CB8AC3E}">
        <p14:creationId xmlns:p14="http://schemas.microsoft.com/office/powerpoint/2010/main" val="102207217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for a DC – Existing Forest</a:t>
            </a:r>
            <a:endParaRPr lang="en-US" dirty="0"/>
          </a:p>
        </p:txBody>
      </p:sp>
      <p:sp>
        <p:nvSpPr>
          <p:cNvPr id="3" name="Text Placeholder 2"/>
          <p:cNvSpPr>
            <a:spLocks noGrp="1"/>
          </p:cNvSpPr>
          <p:nvPr>
            <p:ph type="body" sz="quarter" idx="10"/>
          </p:nvPr>
        </p:nvSpPr>
        <p:spPr/>
        <p:txBody>
          <a:bodyPr/>
          <a:lstStyle/>
          <a:p>
            <a:r>
              <a:rPr lang="en-US" sz="1800" dirty="0"/>
              <a:t>## Create Domain Controller </a:t>
            </a:r>
            <a:endParaRPr lang="en-US" sz="1800" dirty="0" smtClean="0"/>
          </a:p>
          <a:p>
            <a:r>
              <a:rPr lang="en-US" sz="1800" dirty="0" smtClean="0"/>
              <a:t>## Specifying Active Directory Join Settings and On-Premises DNS </a:t>
            </a:r>
            <a:endParaRPr lang="en-US" sz="1800" dirty="0"/>
          </a:p>
          <a:p>
            <a:r>
              <a:rPr lang="en-US" sz="1800" dirty="0"/>
              <a:t>$</a:t>
            </a:r>
            <a:r>
              <a:rPr lang="en-US" sz="1800" dirty="0" smtClean="0"/>
              <a:t>dc1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a:t> </a:t>
            </a:r>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Add-</a:t>
            </a:r>
            <a:r>
              <a:rPr lang="en-US" sz="1800" b="1" dirty="0" err="1" smtClean="0"/>
              <a:t>AzureDataDisk</a:t>
            </a:r>
            <a:r>
              <a:rPr lang="en-US" sz="1800" dirty="0" smtClean="0"/>
              <a:t> </a:t>
            </a:r>
            <a:r>
              <a:rPr lang="en-US" sz="1800" i="1" dirty="0"/>
              <a:t>-</a:t>
            </a:r>
            <a:r>
              <a:rPr lang="en-US" sz="1800" i="1" dirty="0" err="1"/>
              <a:t>CreateNew</a:t>
            </a:r>
            <a:r>
              <a:rPr lang="en-US" sz="1800" dirty="0"/>
              <a:t> </a:t>
            </a:r>
            <a:r>
              <a:rPr lang="en-US" sz="1800" i="1" dirty="0"/>
              <a:t>-</a:t>
            </a:r>
            <a:r>
              <a:rPr lang="en-US" sz="1800" i="1" dirty="0" err="1"/>
              <a:t>DiskSizeInGB</a:t>
            </a:r>
            <a:r>
              <a:rPr lang="en-US" sz="1800" dirty="0"/>
              <a:t> 15 </a:t>
            </a:r>
            <a:r>
              <a:rPr lang="en-US" sz="1800" i="1" dirty="0"/>
              <a:t>-</a:t>
            </a:r>
            <a:r>
              <a:rPr lang="en-US" sz="1800" i="1" dirty="0" err="1"/>
              <a:t>DiskLabel</a:t>
            </a:r>
            <a:r>
              <a:rPr lang="en-US" sz="1800" dirty="0"/>
              <a:t> 'dc1-datadisk' </a:t>
            </a:r>
            <a:r>
              <a:rPr lang="en-US" sz="1800" i="1" dirty="0"/>
              <a:t>-LUN</a:t>
            </a:r>
            <a:r>
              <a:rPr lang="en-US" sz="1800" dirty="0"/>
              <a:t> 0 | </a:t>
            </a:r>
          </a:p>
          <a:p>
            <a:r>
              <a:rPr lang="en-US" sz="1800" b="1" dirty="0" smtClean="0"/>
              <a:t>	Set-</a:t>
            </a:r>
            <a:r>
              <a:rPr lang="en-US" sz="1800" b="1" dirty="0" err="1" smtClean="0"/>
              <a:t>AzureSubnet</a:t>
            </a:r>
            <a:r>
              <a:rPr lang="en-US" sz="1800" dirty="0" smtClean="0"/>
              <a:t> </a:t>
            </a:r>
            <a:r>
              <a:rPr lang="en-US" sz="1800" dirty="0"/>
              <a:t>'</a:t>
            </a:r>
            <a:r>
              <a:rPr lang="en-US" sz="1800" dirty="0" err="1"/>
              <a:t>DNSSubnet</a:t>
            </a:r>
            <a:r>
              <a:rPr lang="en-US" sz="1800" dirty="0"/>
              <a:t>'</a:t>
            </a:r>
          </a:p>
          <a:p>
            <a:endParaRPr lang="en-US" sz="1800" dirty="0" smtClean="0"/>
          </a:p>
          <a:p>
            <a:r>
              <a:rPr lang="en-US" sz="1800" dirty="0" smtClean="0"/>
              <a:t>## Configure new Cloud Service to point to on-premises DNS/AD server for name resolution</a:t>
            </a:r>
            <a:endParaRPr lang="en-US" sz="1800" dirty="0"/>
          </a:p>
          <a:p>
            <a:r>
              <a:rPr lang="en-US" sz="1800" dirty="0"/>
              <a:t>$</a:t>
            </a:r>
            <a:r>
              <a:rPr lang="en-US" sz="1800" dirty="0" err="1"/>
              <a:t>dns</a:t>
            </a:r>
            <a:r>
              <a:rPr lang="en-US" sz="1800" dirty="0"/>
              <a:t> = </a:t>
            </a:r>
            <a:r>
              <a:rPr lang="en-US" sz="1800" b="1" dirty="0"/>
              <a:t>New-</a:t>
            </a:r>
            <a:r>
              <a:rPr lang="en-US" sz="1800" b="1" dirty="0" err="1"/>
              <a:t>AzureDns</a:t>
            </a:r>
            <a:r>
              <a:rPr lang="en-US" sz="1800" dirty="0"/>
              <a:t> </a:t>
            </a:r>
            <a:r>
              <a:rPr lang="en-US" sz="1800" i="1" dirty="0"/>
              <a:t>-Name</a:t>
            </a:r>
            <a:r>
              <a:rPr lang="en-US" sz="1800" dirty="0"/>
              <a:t> '</a:t>
            </a:r>
            <a:r>
              <a:rPr lang="en-US" sz="1800" dirty="0" err="1"/>
              <a:t>OnPremiseAD</a:t>
            </a:r>
            <a:r>
              <a:rPr lang="en-US" sz="1800" dirty="0"/>
              <a:t>' </a:t>
            </a:r>
            <a:r>
              <a:rPr lang="en-US" sz="1800" i="1" dirty="0"/>
              <a:t>-</a:t>
            </a:r>
            <a:r>
              <a:rPr lang="en-US" sz="1800" i="1" dirty="0" err="1"/>
              <a:t>IPAddress</a:t>
            </a:r>
            <a:r>
              <a:rPr lang="en-US" sz="1800" dirty="0"/>
              <a:t> '192.168.1.9'</a:t>
            </a:r>
          </a:p>
          <a:p>
            <a:endParaRPr lang="en-US" sz="1800" dirty="0" smtClean="0"/>
          </a:p>
          <a:p>
            <a:r>
              <a:rPr lang="en-US" sz="1800" dirty="0" smtClean="0"/>
              <a:t>## Provision the VM in the data center. Specify the on-premises DNS.</a:t>
            </a:r>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a:t>
            </a:r>
            <a:r>
              <a:rPr lang="en-US" sz="1800" dirty="0" err="1"/>
              <a:t>dns</a:t>
            </a:r>
            <a:r>
              <a:rPr lang="en-US" sz="1800" dirty="0"/>
              <a:t> </a:t>
            </a:r>
            <a:r>
              <a:rPr lang="en-US" sz="1800" i="1" dirty="0"/>
              <a:t>-VMs</a:t>
            </a:r>
            <a:r>
              <a:rPr lang="en-US" sz="1800" dirty="0"/>
              <a:t> $</a:t>
            </a:r>
            <a:r>
              <a:rPr lang="en-US" sz="1800" dirty="0" smtClean="0"/>
              <a:t>dc1 </a:t>
            </a:r>
            <a:r>
              <a:rPr lang="en-US" sz="1800" i="1" dirty="0" smtClean="0"/>
              <a:t>–Location</a:t>
            </a:r>
            <a:r>
              <a:rPr lang="en-US" sz="1800" dirty="0" smtClean="0"/>
              <a:t> $</a:t>
            </a:r>
            <a:r>
              <a:rPr lang="en-US" sz="1800" dirty="0"/>
              <a:t>l</a:t>
            </a:r>
            <a:r>
              <a:rPr lang="en-US" sz="1800" dirty="0" smtClean="0"/>
              <a:t>ocation</a:t>
            </a:r>
            <a:endParaRPr lang="en-US" sz="1800" dirty="0"/>
          </a:p>
        </p:txBody>
      </p:sp>
    </p:spTree>
    <p:extLst>
      <p:ext uri="{BB962C8B-B14F-4D97-AF65-F5344CB8AC3E}">
        <p14:creationId xmlns:p14="http://schemas.microsoft.com/office/powerpoint/2010/main" val="413751158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to Join Active Directory</a:t>
            </a:r>
            <a:endParaRPr lang="en-US" dirty="0"/>
          </a:p>
        </p:txBody>
      </p:sp>
      <p:sp>
        <p:nvSpPr>
          <p:cNvPr id="3" name="Text Placeholder 2"/>
          <p:cNvSpPr>
            <a:spLocks noGrp="1"/>
          </p:cNvSpPr>
          <p:nvPr>
            <p:ph type="body" sz="quarter" idx="10"/>
          </p:nvPr>
        </p:nvSpPr>
        <p:spPr/>
        <p:txBody>
          <a:bodyPr/>
          <a:lstStyle/>
          <a:p>
            <a:r>
              <a:rPr lang="en-US" sz="1800" dirty="0"/>
              <a:t>## Create </a:t>
            </a:r>
            <a:r>
              <a:rPr lang="en-US" sz="1800" dirty="0" smtClean="0"/>
              <a:t>VM1</a:t>
            </a:r>
          </a:p>
          <a:p>
            <a:r>
              <a:rPr lang="en-US" sz="1800" dirty="0" smtClean="0"/>
              <a:t>## Specifying Active Directory Join Information </a:t>
            </a:r>
          </a:p>
          <a:p>
            <a:r>
              <a:rPr lang="en-US" sz="1800" dirty="0" smtClean="0"/>
              <a:t>## DNS Information could be either a DC in the cloud or a DC on-premises</a:t>
            </a:r>
            <a:endParaRPr lang="en-US" sz="1800" dirty="0"/>
          </a:p>
          <a:p>
            <a:r>
              <a:rPr lang="en-US" sz="1800" dirty="0" smtClean="0"/>
              <a:t>$vm1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'myvm1' </a:t>
            </a:r>
            <a:r>
              <a:rPr lang="en-US" sz="1800" i="1" dirty="0" smtClean="0"/>
              <a:t>-</a:t>
            </a:r>
            <a:r>
              <a:rPr lang="en-US" sz="1800" i="1" dirty="0" err="1"/>
              <a:t>ImageName</a:t>
            </a:r>
            <a:r>
              <a:rPr lang="en-US" sz="1800" dirty="0"/>
              <a:t> </a:t>
            </a:r>
            <a:r>
              <a:rPr lang="en-US" sz="1800" dirty="0" smtClean="0"/>
              <a:t>$</a:t>
            </a:r>
            <a:r>
              <a:rPr lang="en-US" sz="1800" dirty="0" err="1" smtClean="0"/>
              <a:t>myimage</a:t>
            </a:r>
            <a:r>
              <a:rPr lang="en-US" sz="1800" dirty="0" smtClean="0"/>
              <a:t> </a:t>
            </a:r>
            <a:r>
              <a:rPr lang="en-US" sz="1800" i="1" dirty="0" smtClean="0"/>
              <a:t>-</a:t>
            </a:r>
            <a:r>
              <a:rPr lang="en-US" sz="1800" i="1" dirty="0" err="1" smtClean="0"/>
              <a:t>InstanceSize</a:t>
            </a:r>
            <a:r>
              <a:rPr lang="en-US" sz="1800" dirty="0" smtClean="0"/>
              <a:t> </a:t>
            </a:r>
            <a:r>
              <a:rPr lang="en-US" sz="1800" dirty="0"/>
              <a:t>Medium | </a:t>
            </a:r>
          </a:p>
          <a:p>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Set-</a:t>
            </a:r>
            <a:r>
              <a:rPr lang="en-US" sz="1800" b="1" dirty="0" err="1" smtClean="0"/>
              <a:t>AzureSubnet</a:t>
            </a:r>
            <a:r>
              <a:rPr lang="en-US" sz="1800" dirty="0" smtClean="0"/>
              <a:t> $</a:t>
            </a:r>
            <a:r>
              <a:rPr lang="en-US" sz="1800" dirty="0" err="1" smtClean="0"/>
              <a:t>vmsubnet</a:t>
            </a:r>
            <a:endParaRPr lang="en-US" sz="1800" dirty="0"/>
          </a:p>
          <a:p>
            <a:endParaRPr lang="en-US" sz="1800" dirty="0" smtClean="0"/>
          </a:p>
          <a:p>
            <a:r>
              <a:rPr lang="en-US" sz="1800" dirty="0" smtClean="0"/>
              <a:t>## IP Address of Domain Controller (on-premises or cloud deployed)</a:t>
            </a:r>
            <a:br>
              <a:rPr lang="en-US" sz="1800" dirty="0" smtClean="0"/>
            </a:br>
            <a:r>
              <a:rPr lang="en-US" sz="1800" dirty="0"/>
              <a:t>$dns1 = </a:t>
            </a:r>
            <a:r>
              <a:rPr lang="en-US" sz="1800" b="1" dirty="0"/>
              <a:t>New-</a:t>
            </a:r>
            <a:r>
              <a:rPr lang="en-US" sz="1800" b="1" dirty="0" err="1"/>
              <a:t>AzureDns</a:t>
            </a:r>
            <a:r>
              <a:rPr lang="en-US" sz="1800" dirty="0"/>
              <a:t> </a:t>
            </a:r>
            <a:r>
              <a:rPr lang="en-US" sz="1800" i="1" dirty="0"/>
              <a:t>-Name</a:t>
            </a:r>
            <a:r>
              <a:rPr lang="en-US" sz="1800" dirty="0"/>
              <a:t> 'dns1' </a:t>
            </a:r>
            <a:r>
              <a:rPr lang="en-US" sz="1800" i="1" dirty="0"/>
              <a:t>-</a:t>
            </a:r>
            <a:r>
              <a:rPr lang="en-US" sz="1800" i="1" dirty="0" err="1"/>
              <a:t>IPAddress</a:t>
            </a:r>
            <a:r>
              <a:rPr lang="en-US" sz="1800" dirty="0"/>
              <a:t> '10.1.2.4' </a:t>
            </a:r>
          </a:p>
          <a:p>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$dns1 </a:t>
            </a:r>
            <a:r>
              <a:rPr lang="en-US" sz="1800" i="1" dirty="0"/>
              <a:t>-VMs</a:t>
            </a:r>
            <a:r>
              <a:rPr lang="en-US" sz="1800" dirty="0"/>
              <a:t> </a:t>
            </a:r>
            <a:r>
              <a:rPr lang="en-US" sz="1800" dirty="0" smtClean="0"/>
              <a:t>$vm1 </a:t>
            </a:r>
            <a:r>
              <a:rPr lang="en-US" sz="1800" i="1" dirty="0"/>
              <a:t>–Location</a:t>
            </a:r>
            <a:r>
              <a:rPr lang="en-US" sz="1800" dirty="0"/>
              <a:t> $location</a:t>
            </a:r>
          </a:p>
          <a:p>
            <a:endParaRPr lang="en-US" sz="1800" dirty="0"/>
          </a:p>
        </p:txBody>
      </p:sp>
    </p:spTree>
    <p:extLst>
      <p:ext uri="{BB962C8B-B14F-4D97-AF65-F5344CB8AC3E}">
        <p14:creationId xmlns:p14="http://schemas.microsoft.com/office/powerpoint/2010/main" val="257700257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Virtual Networks</a:t>
            </a:r>
            <a:endParaRPr lang="en-US" sz="6000" dirty="0"/>
          </a:p>
        </p:txBody>
      </p:sp>
      <p:sp>
        <p:nvSpPr>
          <p:cNvPr id="5" name="Text Placeholder 4"/>
          <p:cNvSpPr>
            <a:spLocks noGrp="1"/>
          </p:cNvSpPr>
          <p:nvPr>
            <p:ph type="body" sz="quarter" idx="11"/>
          </p:nvPr>
        </p:nvSpPr>
        <p:spPr>
          <a:xfrm>
            <a:off x="519113" y="4612341"/>
            <a:ext cx="5454333" cy="332399"/>
          </a:xfrm>
        </p:spPr>
        <p:txBody>
          <a:bodyPr/>
          <a:lstStyle/>
          <a:p>
            <a:endParaRPr lang="en-US" dirty="0"/>
          </a:p>
        </p:txBody>
      </p:sp>
    </p:spTree>
    <p:extLst>
      <p:ext uri="{BB962C8B-B14F-4D97-AF65-F5344CB8AC3E}">
        <p14:creationId xmlns:p14="http://schemas.microsoft.com/office/powerpoint/2010/main" val="42497321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Freeform 148"/>
          <p:cNvSpPr/>
          <p:nvPr/>
        </p:nvSpPr>
        <p:spPr>
          <a:xfrm>
            <a:off x="1699678" y="3701531"/>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0" name="Rectangle 129"/>
          <p:cNvSpPr/>
          <p:nvPr/>
        </p:nvSpPr>
        <p:spPr>
          <a:xfrm>
            <a:off x="4408799" y="3801715"/>
            <a:ext cx="3372363" cy="714033"/>
          </a:xfrm>
          <a:prstGeom prst="rect">
            <a:avLst/>
          </a:prstGeom>
        </p:spPr>
        <p:txBody>
          <a:bodyPr wrap="square" lIns="121888" tIns="60945" rIns="121888" bIns="60945">
            <a:spAutoFit/>
          </a:bodyPr>
          <a:lstStyle/>
          <a:p>
            <a:pPr algn="ctr" defTabSz="761724" fontAlgn="base">
              <a:lnSpc>
                <a:spcPct val="80000"/>
              </a:lnSpc>
            </a:pPr>
            <a:r>
              <a:rPr lang="en-US" sz="1900" dirty="0">
                <a:solidFill>
                  <a:schemeClr val="tx1">
                    <a:alpha val="99000"/>
                  </a:schemeClr>
                </a:solidFill>
              </a:rPr>
              <a:t>Secure Machine-to-Machine Network Connectivity</a:t>
            </a:r>
            <a:r>
              <a:rPr lang="en-US" sz="900" dirty="0">
                <a:solidFill>
                  <a:schemeClr val="tx1">
                    <a:alpha val="99000"/>
                  </a:schemeClr>
                </a:solidFill>
              </a:rPr>
              <a:t/>
            </a:r>
            <a:br>
              <a:rPr lang="en-US" sz="900" dirty="0">
                <a:solidFill>
                  <a:schemeClr val="tx1">
                    <a:alpha val="99000"/>
                  </a:schemeClr>
                </a:solidFill>
              </a:rPr>
            </a:br>
            <a:r>
              <a:rPr lang="en-US" sz="900" dirty="0">
                <a:solidFill>
                  <a:schemeClr val="tx1">
                    <a:alpha val="99000"/>
                  </a:schemeClr>
                </a:solidFill>
              </a:rPr>
              <a:t>Windows Azure Connect</a:t>
            </a:r>
            <a:endParaRPr lang="en-US" sz="1900" dirty="0">
              <a:solidFill>
                <a:schemeClr val="tx1">
                  <a:alpha val="99000"/>
                </a:schemeClr>
              </a:solidFill>
            </a:endParaRPr>
          </a:p>
        </p:txBody>
      </p:sp>
      <p:sp>
        <p:nvSpPr>
          <p:cNvPr id="132" name="Freeform 131"/>
          <p:cNvSpPr/>
          <p:nvPr/>
        </p:nvSpPr>
        <p:spPr>
          <a:xfrm>
            <a:off x="8111868" y="370112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Freeform 6"/>
          <p:cNvSpPr>
            <a:spLocks noEditPoints="1"/>
          </p:cNvSpPr>
          <p:nvPr/>
        </p:nvSpPr>
        <p:spPr bwMode="auto">
          <a:xfrm>
            <a:off x="9079547" y="3856038"/>
            <a:ext cx="442080" cy="580992"/>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a:gradFill>
                <a:gsLst>
                  <a:gs pos="0">
                    <a:srgbClr val="FFFFFF"/>
                  </a:gs>
                  <a:gs pos="100000">
                    <a:srgbClr val="FFFFFF"/>
                  </a:gs>
                </a:gsLst>
                <a:lin ang="5400000" scaled="0"/>
              </a:gradFill>
            </a:endParaRPr>
          </a:p>
        </p:txBody>
      </p:sp>
      <p:grpSp>
        <p:nvGrpSpPr>
          <p:cNvPr id="150" name="Group 149"/>
          <p:cNvGrpSpPr/>
          <p:nvPr/>
        </p:nvGrpSpPr>
        <p:grpSpPr>
          <a:xfrm>
            <a:off x="2528015" y="3783723"/>
            <a:ext cx="722717" cy="770564"/>
            <a:chOff x="2423489" y="3986487"/>
            <a:chExt cx="722717" cy="770564"/>
          </a:xfrm>
          <a:solidFill>
            <a:schemeClr val="bg1"/>
          </a:solidFill>
        </p:grpSpPr>
        <p:sp>
          <p:nvSpPr>
            <p:cNvPr id="151" name="Freeform 37"/>
            <p:cNvSpPr>
              <a:spLocks noEditPoints="1"/>
            </p:cNvSpPr>
            <p:nvPr/>
          </p:nvSpPr>
          <p:spPr bwMode="auto">
            <a:xfrm>
              <a:off x="2649541" y="4389702"/>
              <a:ext cx="496665" cy="367349"/>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52" name="Freeform 6"/>
            <p:cNvSpPr>
              <a:spLocks noChangeAspect="1" noEditPoints="1"/>
            </p:cNvSpPr>
            <p:nvPr/>
          </p:nvSpPr>
          <p:spPr bwMode="auto">
            <a:xfrm>
              <a:off x="2423489" y="3986487"/>
              <a:ext cx="291851" cy="38356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a:gradFill>
                  <a:gsLst>
                    <a:gs pos="0">
                      <a:srgbClr val="FFFFFF"/>
                    </a:gs>
                    <a:gs pos="100000">
                      <a:srgbClr val="FFFFFF"/>
                    </a:gs>
                  </a:gsLst>
                  <a:lin ang="5400000" scaled="0"/>
                </a:gradFill>
              </a:endParaRPr>
            </a:p>
          </p:txBody>
        </p:sp>
      </p:grpSp>
      <p:sp>
        <p:nvSpPr>
          <p:cNvPr id="2" name="Title 1"/>
          <p:cNvSpPr>
            <a:spLocks noGrp="1"/>
          </p:cNvSpPr>
          <p:nvPr>
            <p:ph type="title"/>
          </p:nvPr>
        </p:nvSpPr>
        <p:spPr/>
        <p:txBody>
          <a:bodyPr/>
          <a:lstStyle/>
          <a:p>
            <a:r>
              <a:rPr lang="en-US" smtClean="0"/>
              <a:t>Cross-premise Connectivity</a:t>
            </a:r>
            <a:endParaRPr lang="en-US" dirty="0"/>
          </a:p>
        </p:txBody>
      </p:sp>
      <p:sp>
        <p:nvSpPr>
          <p:cNvPr id="64" name="Rectangle 63"/>
          <p:cNvSpPr/>
          <p:nvPr/>
        </p:nvSpPr>
        <p:spPr>
          <a:xfrm>
            <a:off x="4408799" y="4769333"/>
            <a:ext cx="3372363" cy="714033"/>
          </a:xfrm>
          <a:prstGeom prst="rect">
            <a:avLst/>
          </a:prstGeom>
        </p:spPr>
        <p:txBody>
          <a:bodyPr wrap="square" lIns="121888" tIns="60945" rIns="121888" bIns="60945">
            <a:spAutoFit/>
          </a:bodyPr>
          <a:lstStyle/>
          <a:p>
            <a:pPr algn="ctr" defTabSz="761724" fontAlgn="base">
              <a:lnSpc>
                <a:spcPct val="80000"/>
              </a:lnSpc>
            </a:pPr>
            <a:r>
              <a:rPr lang="en-US" sz="1900" dirty="0">
                <a:solidFill>
                  <a:schemeClr val="tx1">
                    <a:alpha val="99000"/>
                  </a:schemeClr>
                </a:solidFill>
              </a:rPr>
              <a:t>Secure Site-to-Site </a:t>
            </a:r>
          </a:p>
          <a:p>
            <a:pPr algn="ctr" defTabSz="761724" fontAlgn="base">
              <a:lnSpc>
                <a:spcPct val="80000"/>
              </a:lnSpc>
            </a:pPr>
            <a:r>
              <a:rPr lang="en-US" sz="1900" dirty="0">
                <a:solidFill>
                  <a:schemeClr val="tx1">
                    <a:alpha val="99000"/>
                  </a:schemeClr>
                </a:solidFill>
              </a:rPr>
              <a:t>Network Connectivity</a:t>
            </a:r>
          </a:p>
          <a:p>
            <a:pPr algn="ctr" defTabSz="761724" fontAlgn="base">
              <a:lnSpc>
                <a:spcPct val="80000"/>
              </a:lnSpc>
            </a:pPr>
            <a:r>
              <a:rPr lang="en-US" sz="900" dirty="0">
                <a:solidFill>
                  <a:schemeClr val="tx1">
                    <a:alpha val="99000"/>
                  </a:schemeClr>
                </a:solidFill>
              </a:rPr>
              <a:t>Windows Azure Virtual Network</a:t>
            </a:r>
          </a:p>
        </p:txBody>
      </p:sp>
      <p:sp>
        <p:nvSpPr>
          <p:cNvPr id="67" name="Freeform 66"/>
          <p:cNvSpPr/>
          <p:nvPr/>
        </p:nvSpPr>
        <p:spPr>
          <a:xfrm>
            <a:off x="8111868" y="466914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Freeform 17"/>
          <p:cNvSpPr>
            <a:spLocks noEditPoints="1"/>
          </p:cNvSpPr>
          <p:nvPr/>
        </p:nvSpPr>
        <p:spPr bwMode="auto">
          <a:xfrm>
            <a:off x="8975363" y="4798309"/>
            <a:ext cx="650449" cy="656080"/>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p:nvPr/>
        </p:nvSpPr>
        <p:spPr>
          <a:xfrm>
            <a:off x="1699678" y="466914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7" name="Group 76"/>
          <p:cNvGrpSpPr/>
          <p:nvPr/>
        </p:nvGrpSpPr>
        <p:grpSpPr>
          <a:xfrm>
            <a:off x="2496910" y="4730798"/>
            <a:ext cx="784927" cy="791107"/>
            <a:chOff x="2361279" y="4922508"/>
            <a:chExt cx="784927" cy="791107"/>
          </a:xfrm>
          <a:solidFill>
            <a:schemeClr val="bg1"/>
          </a:solidFill>
        </p:grpSpPr>
        <p:sp>
          <p:nvSpPr>
            <p:cNvPr id="78" name="Freeform 17"/>
            <p:cNvSpPr>
              <a:spLocks noChangeAspect="1" noEditPoints="1"/>
            </p:cNvSpPr>
            <p:nvPr/>
          </p:nvSpPr>
          <p:spPr bwMode="auto">
            <a:xfrm>
              <a:off x="2361279" y="4922508"/>
              <a:ext cx="386858" cy="390210"/>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37"/>
            <p:cNvSpPr>
              <a:spLocks noEditPoints="1"/>
            </p:cNvSpPr>
            <p:nvPr/>
          </p:nvSpPr>
          <p:spPr bwMode="auto">
            <a:xfrm>
              <a:off x="2649541" y="5346266"/>
              <a:ext cx="496665" cy="367349"/>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4" name="Rectangle 113"/>
          <p:cNvSpPr/>
          <p:nvPr/>
        </p:nvSpPr>
        <p:spPr bwMode="auto">
          <a:xfrm>
            <a:off x="1699678" y="1100435"/>
            <a:ext cx="2379390" cy="6126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CLOUD</a:t>
            </a:r>
          </a:p>
        </p:txBody>
      </p:sp>
      <p:sp>
        <p:nvSpPr>
          <p:cNvPr id="115" name="Rectangle 114"/>
          <p:cNvSpPr/>
          <p:nvPr/>
        </p:nvSpPr>
        <p:spPr bwMode="auto">
          <a:xfrm>
            <a:off x="8111868" y="1098827"/>
            <a:ext cx="2377439"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ENTERPRISE</a:t>
            </a:r>
          </a:p>
        </p:txBody>
      </p:sp>
      <p:sp>
        <p:nvSpPr>
          <p:cNvPr id="117" name="Freeform 116"/>
          <p:cNvSpPr/>
          <p:nvPr/>
        </p:nvSpPr>
        <p:spPr>
          <a:xfrm>
            <a:off x="1699678" y="2733915"/>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8" name="Group 117"/>
          <p:cNvGrpSpPr/>
          <p:nvPr/>
        </p:nvGrpSpPr>
        <p:grpSpPr bwMode="black">
          <a:xfrm>
            <a:off x="2528758" y="2876473"/>
            <a:ext cx="721231" cy="586753"/>
            <a:chOff x="5184775" y="225425"/>
            <a:chExt cx="1500188" cy="1220788"/>
          </a:xfrm>
          <a:solidFill>
            <a:srgbClr val="FFFFFF"/>
          </a:solidFill>
        </p:grpSpPr>
        <p:sp>
          <p:nvSpPr>
            <p:cNvPr id="1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123" name="Freeform 122"/>
          <p:cNvSpPr/>
          <p:nvPr/>
        </p:nvSpPr>
        <p:spPr>
          <a:xfrm>
            <a:off x="8110893" y="2733111"/>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4" name="Group 123"/>
          <p:cNvGrpSpPr/>
          <p:nvPr/>
        </p:nvGrpSpPr>
        <p:grpSpPr bwMode="black">
          <a:xfrm>
            <a:off x="8939972" y="2875669"/>
            <a:ext cx="721231" cy="586753"/>
            <a:chOff x="5184775" y="225425"/>
            <a:chExt cx="1500188" cy="1220788"/>
          </a:xfrm>
          <a:solidFill>
            <a:srgbClr val="FFFFFF"/>
          </a:solidFill>
        </p:grpSpPr>
        <p:sp>
          <p:nvSpPr>
            <p:cNvPr id="12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128" name="Rectangle 127"/>
          <p:cNvSpPr/>
          <p:nvPr/>
        </p:nvSpPr>
        <p:spPr>
          <a:xfrm>
            <a:off x="4408799" y="1972039"/>
            <a:ext cx="3372363" cy="467790"/>
          </a:xfrm>
          <a:prstGeom prst="rect">
            <a:avLst/>
          </a:prstGeom>
        </p:spPr>
        <p:txBody>
          <a:bodyPr wrap="square" lIns="121888" tIns="60945" rIns="121888" bIns="60945">
            <a:spAutoFit/>
          </a:bodyPr>
          <a:lstStyle/>
          <a:p>
            <a:pPr algn="ctr" defTabSz="761724" fontAlgn="base">
              <a:lnSpc>
                <a:spcPct val="80000"/>
              </a:lnSpc>
            </a:pPr>
            <a:r>
              <a:rPr lang="en-US" sz="1900" dirty="0">
                <a:solidFill>
                  <a:schemeClr val="tx1">
                    <a:alpha val="99000"/>
                  </a:schemeClr>
                </a:solidFill>
              </a:rPr>
              <a:t>Data </a:t>
            </a:r>
            <a:r>
              <a:rPr lang="en-US" sz="1900" dirty="0" smtClean="0">
                <a:solidFill>
                  <a:schemeClr val="tx1">
                    <a:alpha val="99000"/>
                  </a:schemeClr>
                </a:solidFill>
              </a:rPr>
              <a:t>Synchronization</a:t>
            </a:r>
            <a:endParaRPr lang="en-US" sz="1900" dirty="0">
              <a:solidFill>
                <a:schemeClr val="tx1">
                  <a:alpha val="99000"/>
                </a:schemeClr>
              </a:solidFill>
            </a:endParaRPr>
          </a:p>
          <a:p>
            <a:pPr algn="ctr" defTabSz="761724" fontAlgn="base">
              <a:lnSpc>
                <a:spcPct val="80000"/>
              </a:lnSpc>
            </a:pPr>
            <a:r>
              <a:rPr lang="en-US" sz="900" dirty="0">
                <a:solidFill>
                  <a:schemeClr val="tx1">
                    <a:alpha val="99000"/>
                  </a:schemeClr>
                </a:solidFill>
              </a:rPr>
              <a:t>SQL Data Sync</a:t>
            </a:r>
          </a:p>
        </p:txBody>
      </p:sp>
      <p:sp>
        <p:nvSpPr>
          <p:cNvPr id="129" name="Rectangle 128"/>
          <p:cNvSpPr/>
          <p:nvPr/>
        </p:nvSpPr>
        <p:spPr>
          <a:xfrm>
            <a:off x="4408799" y="2834099"/>
            <a:ext cx="3372363" cy="714033"/>
          </a:xfrm>
          <a:prstGeom prst="rect">
            <a:avLst/>
          </a:prstGeom>
        </p:spPr>
        <p:txBody>
          <a:bodyPr wrap="square" lIns="121888" tIns="60945" rIns="121888" bIns="60945">
            <a:spAutoFit/>
          </a:bodyPr>
          <a:lstStyle/>
          <a:p>
            <a:pPr algn="ctr" defTabSz="761724" fontAlgn="base">
              <a:lnSpc>
                <a:spcPct val="80000"/>
              </a:lnSpc>
            </a:pPr>
            <a:r>
              <a:rPr lang="en-US" sz="1900" dirty="0">
                <a:solidFill>
                  <a:schemeClr val="tx1">
                    <a:alpha val="99000"/>
                  </a:schemeClr>
                </a:solidFill>
              </a:rPr>
              <a:t>Application-Layer </a:t>
            </a:r>
          </a:p>
          <a:p>
            <a:pPr algn="ctr" defTabSz="761724" fontAlgn="base">
              <a:lnSpc>
                <a:spcPct val="80000"/>
              </a:lnSpc>
            </a:pPr>
            <a:r>
              <a:rPr lang="en-US" sz="1900" dirty="0">
                <a:solidFill>
                  <a:schemeClr val="tx1">
                    <a:alpha val="99000"/>
                  </a:schemeClr>
                </a:solidFill>
              </a:rPr>
              <a:t>Connectivity &amp; Messaging </a:t>
            </a:r>
          </a:p>
          <a:p>
            <a:pPr algn="ctr" defTabSz="761724" fontAlgn="base">
              <a:lnSpc>
                <a:spcPct val="80000"/>
              </a:lnSpc>
            </a:pPr>
            <a:r>
              <a:rPr lang="en-US" sz="900" dirty="0">
                <a:solidFill>
                  <a:schemeClr val="tx1">
                    <a:alpha val="99000"/>
                  </a:schemeClr>
                </a:solidFill>
              </a:rPr>
              <a:t>Service Bus</a:t>
            </a:r>
          </a:p>
        </p:txBody>
      </p:sp>
      <p:sp>
        <p:nvSpPr>
          <p:cNvPr id="135" name="Freeform 134"/>
          <p:cNvSpPr/>
          <p:nvPr/>
        </p:nvSpPr>
        <p:spPr>
          <a:xfrm>
            <a:off x="1699678" y="176629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6" name="Group 135"/>
          <p:cNvGrpSpPr/>
          <p:nvPr/>
        </p:nvGrpSpPr>
        <p:grpSpPr>
          <a:xfrm flipH="1">
            <a:off x="2554696" y="1948896"/>
            <a:ext cx="669355" cy="549207"/>
            <a:chOff x="2554696" y="2173766"/>
            <a:chExt cx="669355" cy="549207"/>
          </a:xfrm>
          <a:solidFill>
            <a:schemeClr val="bg1"/>
          </a:solidFill>
        </p:grpSpPr>
        <p:sp>
          <p:nvSpPr>
            <p:cNvPr id="137" name="Freeform 22"/>
            <p:cNvSpPr>
              <a:spLocks noEditPoints="1"/>
            </p:cNvSpPr>
            <p:nvPr/>
          </p:nvSpPr>
          <p:spPr bwMode="auto">
            <a:xfrm>
              <a:off x="2554696" y="2173766"/>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nvGrpSpPr>
            <p:cNvPr id="138" name="Group 137"/>
            <p:cNvGrpSpPr/>
            <p:nvPr/>
          </p:nvGrpSpPr>
          <p:grpSpPr>
            <a:xfrm>
              <a:off x="2879362" y="2319909"/>
              <a:ext cx="344689" cy="403064"/>
              <a:chOff x="2879362" y="2319909"/>
              <a:chExt cx="344689" cy="403064"/>
            </a:xfrm>
            <a:grpFill/>
          </p:grpSpPr>
          <p:sp>
            <p:nvSpPr>
              <p:cNvPr id="139" name="Freeform 22"/>
              <p:cNvSpPr>
                <a:spLocks noEditPoints="1"/>
              </p:cNvSpPr>
              <p:nvPr/>
            </p:nvSpPr>
            <p:spPr bwMode="auto">
              <a:xfrm>
                <a:off x="2879362" y="2319909"/>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grpFill/>
              <a:ln w="50800" cap="rnd">
                <a:solidFill>
                  <a:schemeClr val="accent6">
                    <a:lumMod val="40000"/>
                    <a:lumOff val="60000"/>
                  </a:schemeClr>
                </a:solidFill>
              </a:ln>
            </p:spPr>
            <p:txBody>
              <a:bodyPr vert="horz" wrap="square" lIns="91440" tIns="45720" rIns="91440" bIns="45720" numCol="1" anchor="t" anchorCtr="0" compatLnSpc="1">
                <a:prstTxWarp prst="textNoShape">
                  <a:avLst/>
                </a:prstTxWarp>
              </a:bodyPr>
              <a:lstStyle/>
              <a:p>
                <a:endParaRPr lang="en-US"/>
              </a:p>
            </p:txBody>
          </p:sp>
          <p:sp>
            <p:nvSpPr>
              <p:cNvPr id="140" name="Freeform 22"/>
              <p:cNvSpPr>
                <a:spLocks noEditPoints="1"/>
              </p:cNvSpPr>
              <p:nvPr/>
            </p:nvSpPr>
            <p:spPr bwMode="auto">
              <a:xfrm>
                <a:off x="2879362" y="2319909"/>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42" name="Freeform 141"/>
          <p:cNvSpPr/>
          <p:nvPr/>
        </p:nvSpPr>
        <p:spPr>
          <a:xfrm>
            <a:off x="8110893" y="1765093"/>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3" name="Group 142"/>
          <p:cNvGrpSpPr/>
          <p:nvPr/>
        </p:nvGrpSpPr>
        <p:grpSpPr>
          <a:xfrm flipH="1">
            <a:off x="8965910" y="1947688"/>
            <a:ext cx="669355" cy="549207"/>
            <a:chOff x="2554696" y="2173766"/>
            <a:chExt cx="669355" cy="549207"/>
          </a:xfrm>
          <a:solidFill>
            <a:schemeClr val="bg1"/>
          </a:solidFill>
        </p:grpSpPr>
        <p:sp>
          <p:nvSpPr>
            <p:cNvPr id="144" name="Freeform 22"/>
            <p:cNvSpPr>
              <a:spLocks noEditPoints="1"/>
            </p:cNvSpPr>
            <p:nvPr/>
          </p:nvSpPr>
          <p:spPr bwMode="auto">
            <a:xfrm>
              <a:off x="2554696" y="2173766"/>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nvGrpSpPr>
            <p:cNvPr id="145" name="Group 144"/>
            <p:cNvGrpSpPr/>
            <p:nvPr/>
          </p:nvGrpSpPr>
          <p:grpSpPr>
            <a:xfrm>
              <a:off x="2879362" y="2319909"/>
              <a:ext cx="344689" cy="403064"/>
              <a:chOff x="2879362" y="2319909"/>
              <a:chExt cx="344689" cy="403064"/>
            </a:xfrm>
            <a:grpFill/>
          </p:grpSpPr>
          <p:sp>
            <p:nvSpPr>
              <p:cNvPr id="146" name="Freeform 22"/>
              <p:cNvSpPr>
                <a:spLocks noEditPoints="1"/>
              </p:cNvSpPr>
              <p:nvPr/>
            </p:nvSpPr>
            <p:spPr bwMode="auto">
              <a:xfrm>
                <a:off x="2879362" y="2319909"/>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grpFill/>
              <a:ln w="50800" cap="rnd">
                <a:solidFill>
                  <a:schemeClr val="accent1"/>
                </a:solidFill>
              </a:ln>
            </p:spPr>
            <p:txBody>
              <a:bodyPr vert="horz" wrap="square" lIns="91440" tIns="45720" rIns="91440" bIns="45720" numCol="1" anchor="t" anchorCtr="0" compatLnSpc="1">
                <a:prstTxWarp prst="textNoShape">
                  <a:avLst/>
                </a:prstTxWarp>
              </a:bodyPr>
              <a:lstStyle/>
              <a:p>
                <a:endParaRPr lang="en-US"/>
              </a:p>
            </p:txBody>
          </p:sp>
          <p:sp>
            <p:nvSpPr>
              <p:cNvPr id="147" name="Freeform 22"/>
              <p:cNvSpPr>
                <a:spLocks noEditPoints="1"/>
              </p:cNvSpPr>
              <p:nvPr/>
            </p:nvSpPr>
            <p:spPr bwMode="auto">
              <a:xfrm>
                <a:off x="2879362" y="2319909"/>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59" name="Freeform 37"/>
          <p:cNvSpPr>
            <a:spLocks noEditPoints="1"/>
          </p:cNvSpPr>
          <p:nvPr/>
        </p:nvSpPr>
        <p:spPr bwMode="auto">
          <a:xfrm>
            <a:off x="2754067" y="4186938"/>
            <a:ext cx="496665" cy="367349"/>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a:gradFill>
                <a:gsLst>
                  <a:gs pos="0">
                    <a:srgbClr val="FFFFFF"/>
                  </a:gs>
                  <a:gs pos="100000">
                    <a:srgbClr val="FFFFFF"/>
                  </a:gs>
                </a:gsLst>
                <a:lin ang="5400000" scaled="0"/>
              </a:gradFill>
            </a:endParaRPr>
          </a:p>
        </p:txBody>
      </p:sp>
      <p:grpSp>
        <p:nvGrpSpPr>
          <p:cNvPr id="9" name="Group 8"/>
          <p:cNvGrpSpPr/>
          <p:nvPr/>
        </p:nvGrpSpPr>
        <p:grpSpPr>
          <a:xfrm>
            <a:off x="-1" y="3701531"/>
            <a:ext cx="12188825" cy="1889505"/>
            <a:chOff x="-1" y="3694044"/>
            <a:chExt cx="12188825" cy="1889505"/>
          </a:xfrm>
        </p:grpSpPr>
        <p:sp>
          <p:nvSpPr>
            <p:cNvPr id="112" name="Freeform 111"/>
            <p:cNvSpPr/>
            <p:nvPr/>
          </p:nvSpPr>
          <p:spPr>
            <a:xfrm>
              <a:off x="-1" y="3697357"/>
              <a:ext cx="12188825" cy="1886192"/>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3" name="Rectangle 112"/>
            <p:cNvSpPr/>
            <p:nvPr/>
          </p:nvSpPr>
          <p:spPr>
            <a:xfrm>
              <a:off x="4408230" y="4769333"/>
              <a:ext cx="3372363" cy="714033"/>
            </a:xfrm>
            <a:prstGeom prst="rect">
              <a:avLst/>
            </a:prstGeom>
          </p:spPr>
          <p:txBody>
            <a:bodyPr wrap="square" lIns="121888" tIns="60945" rIns="121888" bIns="60945">
              <a:spAutoFit/>
            </a:bodyPr>
            <a:lstStyle/>
            <a:p>
              <a:pPr algn="ctr" defTabSz="761724" fontAlgn="base">
                <a:lnSpc>
                  <a:spcPct val="80000"/>
                </a:lnSpc>
              </a:pPr>
              <a:r>
                <a:rPr lang="en-US" sz="1900" dirty="0">
                  <a:solidFill>
                    <a:schemeClr val="bg1">
                      <a:alpha val="99000"/>
                    </a:schemeClr>
                  </a:solidFill>
                </a:rPr>
                <a:t>Secure Site-to-Site </a:t>
              </a:r>
            </a:p>
            <a:p>
              <a:pPr algn="ctr" defTabSz="761724" fontAlgn="base">
                <a:lnSpc>
                  <a:spcPct val="80000"/>
                </a:lnSpc>
              </a:pPr>
              <a:r>
                <a:rPr lang="en-US" sz="1900" dirty="0">
                  <a:solidFill>
                    <a:schemeClr val="bg1">
                      <a:alpha val="99000"/>
                    </a:schemeClr>
                  </a:solidFill>
                </a:rPr>
                <a:t>Network Connectivity</a:t>
              </a:r>
            </a:p>
            <a:p>
              <a:pPr algn="ctr" defTabSz="761724" fontAlgn="base">
                <a:lnSpc>
                  <a:spcPct val="80000"/>
                </a:lnSpc>
              </a:pPr>
              <a:r>
                <a:rPr lang="en-US" sz="900" dirty="0">
                  <a:solidFill>
                    <a:schemeClr val="bg1">
                      <a:alpha val="99000"/>
                    </a:schemeClr>
                  </a:solidFill>
                </a:rPr>
                <a:t>Windows Azure Virtual Network</a:t>
              </a:r>
            </a:p>
          </p:txBody>
        </p:sp>
        <p:sp>
          <p:nvSpPr>
            <p:cNvPr id="110" name="Freeform 109"/>
            <p:cNvSpPr/>
            <p:nvPr/>
          </p:nvSpPr>
          <p:spPr>
            <a:xfrm>
              <a:off x="8111868" y="466914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1" name="Freeform 17"/>
            <p:cNvSpPr>
              <a:spLocks noEditPoints="1"/>
            </p:cNvSpPr>
            <p:nvPr/>
          </p:nvSpPr>
          <p:spPr bwMode="auto">
            <a:xfrm>
              <a:off x="8975363" y="4798309"/>
              <a:ext cx="650449" cy="656080"/>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2"/>
            <p:cNvSpPr/>
            <p:nvPr/>
          </p:nvSpPr>
          <p:spPr>
            <a:xfrm>
              <a:off x="8111868" y="3694044"/>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Freeform 83"/>
            <p:cNvSpPr/>
            <p:nvPr/>
          </p:nvSpPr>
          <p:spPr>
            <a:xfrm>
              <a:off x="1699678" y="466914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9" name="Group 98"/>
            <p:cNvGrpSpPr/>
            <p:nvPr/>
          </p:nvGrpSpPr>
          <p:grpSpPr>
            <a:xfrm>
              <a:off x="2496910" y="3755693"/>
              <a:ext cx="784927" cy="1365315"/>
              <a:chOff x="2361279" y="3947403"/>
              <a:chExt cx="784927" cy="1365315"/>
            </a:xfrm>
          </p:grpSpPr>
          <p:sp>
            <p:nvSpPr>
              <p:cNvPr id="108" name="Freeform 17"/>
              <p:cNvSpPr>
                <a:spLocks noChangeAspect="1" noEditPoints="1"/>
              </p:cNvSpPr>
              <p:nvPr/>
            </p:nvSpPr>
            <p:spPr bwMode="auto">
              <a:xfrm>
                <a:off x="2361279" y="4922508"/>
                <a:ext cx="386858" cy="390210"/>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7"/>
              <p:cNvSpPr>
                <a:spLocks noChangeAspect="1" noEditPoints="1"/>
              </p:cNvSpPr>
              <p:nvPr/>
            </p:nvSpPr>
            <p:spPr bwMode="auto">
              <a:xfrm>
                <a:off x="2361279" y="3947403"/>
                <a:ext cx="386858" cy="390210"/>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7"/>
              <p:cNvSpPr>
                <a:spLocks noEditPoints="1"/>
              </p:cNvSpPr>
              <p:nvPr/>
            </p:nvSpPr>
            <p:spPr bwMode="auto">
              <a:xfrm>
                <a:off x="2649541" y="4371161"/>
                <a:ext cx="496665" cy="367349"/>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4" name="Freeform 153"/>
            <p:cNvSpPr/>
            <p:nvPr/>
          </p:nvSpPr>
          <p:spPr>
            <a:xfrm>
              <a:off x="1699678" y="3694044"/>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Freeform 6"/>
            <p:cNvSpPr>
              <a:spLocks noEditPoints="1"/>
            </p:cNvSpPr>
            <p:nvPr/>
          </p:nvSpPr>
          <p:spPr bwMode="auto">
            <a:xfrm>
              <a:off x="9079547" y="3856038"/>
              <a:ext cx="442080" cy="580992"/>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60" name="Freeform 6"/>
            <p:cNvSpPr>
              <a:spLocks noChangeAspect="1" noEditPoints="1"/>
            </p:cNvSpPr>
            <p:nvPr/>
          </p:nvSpPr>
          <p:spPr bwMode="auto">
            <a:xfrm>
              <a:off x="2528015" y="3783723"/>
              <a:ext cx="291851" cy="38356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61" name="Rectangle 160"/>
            <p:cNvSpPr/>
            <p:nvPr/>
          </p:nvSpPr>
          <p:spPr>
            <a:xfrm>
              <a:off x="4408799" y="3801715"/>
              <a:ext cx="3372363" cy="714033"/>
            </a:xfrm>
            <a:prstGeom prst="rect">
              <a:avLst/>
            </a:prstGeom>
          </p:spPr>
          <p:txBody>
            <a:bodyPr wrap="square" lIns="121888" tIns="60945" rIns="121888" bIns="60945">
              <a:spAutoFit/>
            </a:bodyPr>
            <a:lstStyle/>
            <a:p>
              <a:pPr algn="ctr" defTabSz="761724" fontAlgn="base">
                <a:lnSpc>
                  <a:spcPct val="80000"/>
                </a:lnSpc>
              </a:pPr>
              <a:r>
                <a:rPr lang="en-US" sz="1900" dirty="0">
                  <a:solidFill>
                    <a:schemeClr val="bg1">
                      <a:alpha val="99000"/>
                    </a:schemeClr>
                  </a:solidFill>
                </a:rPr>
                <a:t>Secure Machine-to-Machine Network Connectivity</a:t>
              </a:r>
              <a:br>
                <a:rPr lang="en-US" sz="1900" dirty="0">
                  <a:solidFill>
                    <a:schemeClr val="bg1">
                      <a:alpha val="99000"/>
                    </a:schemeClr>
                  </a:solidFill>
                </a:rPr>
              </a:br>
              <a:r>
                <a:rPr lang="en-US" sz="900" dirty="0">
                  <a:solidFill>
                    <a:schemeClr val="bg1">
                      <a:alpha val="99000"/>
                    </a:schemeClr>
                  </a:solidFill>
                </a:rPr>
                <a:t>Windows Azure Connect</a:t>
              </a:r>
            </a:p>
          </p:txBody>
        </p:sp>
      </p:grpSp>
      <p:sp>
        <p:nvSpPr>
          <p:cNvPr id="12" name="Rectangle 11"/>
          <p:cNvSpPr/>
          <p:nvPr/>
        </p:nvSpPr>
        <p:spPr>
          <a:xfrm>
            <a:off x="8097112" y="5673012"/>
            <a:ext cx="2395399" cy="326243"/>
          </a:xfrm>
          <a:prstGeom prst="rect">
            <a:avLst/>
          </a:prstGeom>
        </p:spPr>
        <p:txBody>
          <a:bodyPr wrap="none">
            <a:spAutoFit/>
          </a:bodyPr>
          <a:lstStyle/>
          <a:p>
            <a:pPr algn="ctr" defTabSz="761724" fontAlgn="base">
              <a:lnSpc>
                <a:spcPct val="80000"/>
              </a:lnSpc>
            </a:pPr>
            <a:r>
              <a:rPr lang="en-US" sz="1900" dirty="0">
                <a:solidFill>
                  <a:schemeClr val="tx1">
                    <a:alpha val="99000"/>
                  </a:schemeClr>
                </a:solidFill>
              </a:rPr>
              <a:t>IP-level connectivity </a:t>
            </a:r>
          </a:p>
        </p:txBody>
      </p:sp>
      <p:grpSp>
        <p:nvGrpSpPr>
          <p:cNvPr id="3" name="Group 2"/>
          <p:cNvGrpSpPr/>
          <p:nvPr/>
        </p:nvGrpSpPr>
        <p:grpSpPr>
          <a:xfrm>
            <a:off x="2662818" y="4003902"/>
            <a:ext cx="560857" cy="561316"/>
            <a:chOff x="2507926" y="3714882"/>
            <a:chExt cx="835407" cy="836091"/>
          </a:xfrm>
        </p:grpSpPr>
        <p:sp>
          <p:nvSpPr>
            <p:cNvPr id="63" name="Freeform 128"/>
            <p:cNvSpPr>
              <a:spLocks noChangeAspect="1"/>
            </p:cNvSpPr>
            <p:nvPr/>
          </p:nvSpPr>
          <p:spPr bwMode="black">
            <a:xfrm>
              <a:off x="2690339" y="4190250"/>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5" name="Trapezoid 1"/>
            <p:cNvSpPr/>
            <p:nvPr/>
          </p:nvSpPr>
          <p:spPr bwMode="auto">
            <a:xfrm rot="8419041">
              <a:off x="2507926" y="371488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66" name="Group 65"/>
          <p:cNvGrpSpPr/>
          <p:nvPr/>
        </p:nvGrpSpPr>
        <p:grpSpPr>
          <a:xfrm>
            <a:off x="2724819" y="4960589"/>
            <a:ext cx="560857" cy="561316"/>
            <a:chOff x="2507926" y="3714882"/>
            <a:chExt cx="835407" cy="836091"/>
          </a:xfrm>
        </p:grpSpPr>
        <p:sp>
          <p:nvSpPr>
            <p:cNvPr id="68" name="Freeform 128"/>
            <p:cNvSpPr>
              <a:spLocks noChangeAspect="1"/>
            </p:cNvSpPr>
            <p:nvPr/>
          </p:nvSpPr>
          <p:spPr bwMode="black">
            <a:xfrm>
              <a:off x="2690339" y="4190250"/>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9" name="Trapezoid 1"/>
            <p:cNvSpPr/>
            <p:nvPr/>
          </p:nvSpPr>
          <p:spPr bwMode="auto">
            <a:xfrm rot="8419041">
              <a:off x="2507926" y="371488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524899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6955159" y="1446213"/>
            <a:ext cx="4712967"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376" bIns="91412" numCol="1" spcCol="0" rtlCol="0" anchor="b" anchorCtr="0" compatLnSpc="1">
            <a:prstTxWarp prst="textNoShape">
              <a:avLst/>
            </a:prstTxWarp>
          </a:bodyPr>
          <a:lstStyle/>
          <a:p>
            <a:pPr defTabSz="913521" fontAlgn="base">
              <a:spcBef>
                <a:spcPts val="1200"/>
              </a:spcBef>
              <a:spcAft>
                <a:spcPct val="0"/>
              </a:spcAft>
            </a:pPr>
            <a:r>
              <a:rPr lang="en-US" sz="32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7669148" y="4010960"/>
            <a:ext cx="3291840" cy="155448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33" fontAlgn="base">
              <a:spcBef>
                <a:spcPct val="0"/>
              </a:spcBef>
              <a:spcAft>
                <a:spcPct val="0"/>
              </a:spcAft>
            </a:pPr>
            <a:endParaRPr lang="en-US" sz="2300" dirty="0">
              <a:solidFill>
                <a:srgbClr val="595959"/>
              </a:solidFill>
            </a:endParaRPr>
          </a:p>
        </p:txBody>
      </p:sp>
      <p:grpSp>
        <p:nvGrpSpPr>
          <p:cNvPr id="5" name="Group 4"/>
          <p:cNvGrpSpPr/>
          <p:nvPr/>
        </p:nvGrpSpPr>
        <p:grpSpPr>
          <a:xfrm>
            <a:off x="7782203" y="1515605"/>
            <a:ext cx="3034963" cy="2034171"/>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78" name="Rectangle 77"/>
            <p:cNvSpPr/>
            <p:nvPr/>
          </p:nvSpPr>
          <p:spPr>
            <a:xfrm>
              <a:off x="8201537" y="1990103"/>
              <a:ext cx="2340500" cy="481178"/>
            </a:xfrm>
            <a:prstGeom prst="rect">
              <a:avLst/>
            </a:prstGeom>
            <a:noFill/>
          </p:spPr>
          <p:txBody>
            <a:bodyPr wrap="none">
              <a:spAutoFit/>
            </a:bodyPr>
            <a:lstStyle/>
            <a:p>
              <a:pPr algn="ctr" defTabSz="913521" fontAlgn="base">
                <a:spcBef>
                  <a:spcPts val="1200"/>
                </a:spcBef>
                <a:spcAft>
                  <a:spcPct val="0"/>
                </a:spcAft>
              </a:pPr>
              <a:r>
                <a:rPr lang="en-US" sz="2000" dirty="0">
                  <a:ln>
                    <a:solidFill>
                      <a:srgbClr val="FFFFFF">
                        <a:alpha val="0"/>
                      </a:srgbClr>
                    </a:solidFill>
                  </a:ln>
                  <a:solidFill>
                    <a:schemeClr val="bg1">
                      <a:alpha val="99000"/>
                    </a:schemeClr>
                  </a:solidFill>
                </a:rPr>
                <a:t>Windows Azure</a:t>
              </a:r>
            </a:p>
          </p:txBody>
        </p:sp>
      </p:grpSp>
      <p:sp>
        <p:nvSpPr>
          <p:cNvPr id="219" name="Content Placeholder 218"/>
          <p:cNvSpPr>
            <a:spLocks noGrp="1"/>
          </p:cNvSpPr>
          <p:nvPr>
            <p:ph type="body" sz="quarter" idx="10"/>
          </p:nvPr>
        </p:nvSpPr>
        <p:spPr>
          <a:xfrm>
            <a:off x="519113" y="1447799"/>
            <a:ext cx="6273573" cy="4656659"/>
          </a:xfrm>
        </p:spPr>
        <p:txBody>
          <a:bodyPr/>
          <a:lstStyle/>
          <a:p>
            <a:r>
              <a:rPr lang="en-US" sz="3200" dirty="0" smtClean="0"/>
              <a:t>Your “virtual” branch office / datacenter in the cloud</a:t>
            </a:r>
          </a:p>
          <a:p>
            <a:pPr lvl="1"/>
            <a:r>
              <a:rPr lang="en-US" sz="1800" dirty="0" smtClean="0"/>
              <a:t>Enables customers to extend their Enterprise Networks </a:t>
            </a:r>
            <a:br>
              <a:rPr lang="en-US" sz="1800" dirty="0" smtClean="0"/>
            </a:br>
            <a:r>
              <a:rPr lang="en-US" sz="1800" dirty="0" smtClean="0"/>
              <a:t>into Windows Azure</a:t>
            </a:r>
          </a:p>
          <a:p>
            <a:pPr lvl="1"/>
            <a:r>
              <a:rPr lang="en-US" sz="1800" dirty="0" smtClean="0"/>
              <a:t>Networking on-ramp for migrating existing apps </a:t>
            </a:r>
            <a:br>
              <a:rPr lang="en-US" sz="1800" dirty="0" smtClean="0"/>
            </a:br>
            <a:r>
              <a:rPr lang="en-US" sz="1800" dirty="0" smtClean="0"/>
              <a:t>and services to Windows Azure</a:t>
            </a:r>
          </a:p>
          <a:p>
            <a:pPr lvl="1"/>
            <a:r>
              <a:rPr lang="en-US" sz="1800" dirty="0" smtClean="0"/>
              <a:t>Enables “hybrid” apps that span cloud and their premises</a:t>
            </a:r>
          </a:p>
          <a:p>
            <a:pPr lvl="1">
              <a:spcBef>
                <a:spcPts val="2400"/>
              </a:spcBef>
            </a:pPr>
            <a:r>
              <a:rPr lang="en-US" sz="3200" spc="-71" dirty="0">
                <a:solidFill>
                  <a:schemeClr val="tx2">
                    <a:alpha val="99000"/>
                  </a:schemeClr>
                </a:solidFill>
                <a:latin typeface="+mj-lt"/>
              </a:rPr>
              <a:t>A protected private virtual network </a:t>
            </a:r>
            <a:r>
              <a:rPr lang="en-US" sz="3200" spc="-71" dirty="0" smtClean="0">
                <a:solidFill>
                  <a:schemeClr val="tx2">
                    <a:alpha val="99000"/>
                  </a:schemeClr>
                </a:solidFill>
                <a:latin typeface="+mj-lt"/>
              </a:rPr>
              <a:t/>
            </a:r>
            <a:br>
              <a:rPr lang="en-US" sz="3200" spc="-71" dirty="0" smtClean="0">
                <a:solidFill>
                  <a:schemeClr val="tx2">
                    <a:alpha val="99000"/>
                  </a:schemeClr>
                </a:solidFill>
                <a:latin typeface="+mj-lt"/>
              </a:rPr>
            </a:br>
            <a:r>
              <a:rPr lang="en-US" sz="3200" spc="-71" dirty="0" smtClean="0">
                <a:solidFill>
                  <a:schemeClr val="tx2">
                    <a:alpha val="99000"/>
                  </a:schemeClr>
                </a:solidFill>
                <a:latin typeface="+mj-lt"/>
              </a:rPr>
              <a:t>in </a:t>
            </a:r>
            <a:r>
              <a:rPr lang="en-US" sz="3200" spc="-71" dirty="0">
                <a:solidFill>
                  <a:schemeClr val="tx2">
                    <a:alpha val="99000"/>
                  </a:schemeClr>
                </a:solidFill>
                <a:latin typeface="+mj-lt"/>
              </a:rPr>
              <a:t>the cloud</a:t>
            </a:r>
          </a:p>
          <a:p>
            <a:pPr lvl="1"/>
            <a:r>
              <a:rPr lang="en-US" sz="1800" dirty="0" smtClean="0"/>
              <a:t>Enables customers to setup secure private IPv4 </a:t>
            </a:r>
            <a:br>
              <a:rPr lang="en-US" sz="1800" dirty="0" smtClean="0"/>
            </a:br>
            <a:r>
              <a:rPr lang="en-US" sz="1800" dirty="0" smtClean="0"/>
              <a:t>networks fully contained within Windows Azure</a:t>
            </a:r>
          </a:p>
          <a:p>
            <a:pPr lvl="1"/>
            <a:r>
              <a:rPr lang="en-US" sz="1800" dirty="0" smtClean="0"/>
              <a:t>IP address persistence</a:t>
            </a:r>
          </a:p>
          <a:p>
            <a:pPr lvl="1"/>
            <a:r>
              <a:rPr lang="en-US" sz="1800" dirty="0" smtClean="0"/>
              <a:t>Inter-service DIP-to-DIP communication</a:t>
            </a:r>
            <a:endParaRPr lang="en-US" sz="1800" dirty="0"/>
          </a:p>
        </p:txBody>
      </p:sp>
      <p:sp>
        <p:nvSpPr>
          <p:cNvPr id="2" name="Title 1"/>
          <p:cNvSpPr>
            <a:spLocks noGrp="1"/>
          </p:cNvSpPr>
          <p:nvPr>
            <p:ph type="title"/>
          </p:nvPr>
        </p:nvSpPr>
        <p:spPr/>
        <p:txBody>
          <a:bodyPr/>
          <a:lstStyle/>
          <a:p>
            <a:r>
              <a:rPr lang="en-IN" dirty="0">
                <a:gradFill flip="none" rotWithShape="1">
                  <a:gsLst>
                    <a:gs pos="0">
                      <a:srgbClr val="595959"/>
                    </a:gs>
                    <a:gs pos="86000">
                      <a:srgbClr val="595959"/>
                    </a:gs>
                  </a:gsLst>
                  <a:lin ang="5400000" scaled="0"/>
                  <a:tileRect/>
                </a:gradFill>
                <a:latin typeface="Segoe UI Light" pitchFamily="34" charset="0"/>
              </a:rPr>
              <a:t>Windows Azure Virtual Network</a:t>
            </a:r>
            <a:endParaRPr lang="en-US" dirty="0">
              <a:gradFill flip="none" rotWithShape="1">
                <a:gsLst>
                  <a:gs pos="0">
                    <a:srgbClr val="595959"/>
                  </a:gs>
                  <a:gs pos="86000">
                    <a:srgbClr val="595959"/>
                  </a:gs>
                </a:gsLst>
                <a:lin ang="5400000" scaled="0"/>
                <a:tileRect/>
              </a:gradFill>
              <a:latin typeface="Segoe UI Light" pitchFamily="34" charset="0"/>
            </a:endParaRPr>
          </a:p>
        </p:txBody>
      </p:sp>
      <p:sp>
        <p:nvSpPr>
          <p:cNvPr id="88" name="Rectangle 87"/>
          <p:cNvSpPr/>
          <p:nvPr>
            <p:custDataLst>
              <p:tags r:id="rId3"/>
            </p:custDataLst>
          </p:nvPr>
        </p:nvSpPr>
        <p:spPr>
          <a:xfrm>
            <a:off x="8081204" y="2358720"/>
            <a:ext cx="2377439" cy="9144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dirty="0">
              <a:ln>
                <a:solidFill>
                  <a:schemeClr val="bg1">
                    <a:alpha val="0"/>
                  </a:schemeClr>
                </a:solidFill>
              </a:ln>
            </a:endParaRPr>
          </a:p>
        </p:txBody>
      </p:sp>
      <p:sp>
        <p:nvSpPr>
          <p:cNvPr id="93" name="Rectangle 92"/>
          <p:cNvSpPr/>
          <p:nvPr/>
        </p:nvSpPr>
        <p:spPr>
          <a:xfrm>
            <a:off x="8174563" y="2451123"/>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r>
              <a:rPr lang="en-US" sz="1200" dirty="0">
                <a:ln>
                  <a:solidFill>
                    <a:schemeClr val="bg1">
                      <a:alpha val="0"/>
                    </a:schemeClr>
                  </a:solidFill>
                </a:ln>
              </a:rPr>
              <a:t>VM 1</a:t>
            </a:r>
          </a:p>
        </p:txBody>
      </p:sp>
      <p:sp>
        <p:nvSpPr>
          <p:cNvPr id="94" name="Rectangle 93"/>
          <p:cNvSpPr/>
          <p:nvPr/>
        </p:nvSpPr>
        <p:spPr>
          <a:xfrm>
            <a:off x="9720291" y="2451123"/>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r>
              <a:rPr lang="en-US" sz="1200" dirty="0">
                <a:ln>
                  <a:solidFill>
                    <a:schemeClr val="bg1">
                      <a:alpha val="0"/>
                    </a:schemeClr>
                  </a:solidFill>
                </a:ln>
              </a:rPr>
              <a:t>VM 2</a:t>
            </a:r>
          </a:p>
        </p:txBody>
      </p:sp>
      <p:sp>
        <p:nvSpPr>
          <p:cNvPr id="95" name="Rectangle 94"/>
          <p:cNvSpPr/>
          <p:nvPr>
            <p:custDataLst>
              <p:tags r:id="rId4"/>
            </p:custDataLst>
          </p:nvPr>
        </p:nvSpPr>
        <p:spPr>
          <a:xfrm>
            <a:off x="8947975" y="2916239"/>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07" tIns="45707" rIns="45707" bIns="45707" rtlCol="0" anchor="ctr"/>
          <a:lstStyle/>
          <a:p>
            <a:pPr algn="ctr"/>
            <a:r>
              <a:rPr lang="en-US" sz="1200" dirty="0">
                <a:ln>
                  <a:solidFill>
                    <a:schemeClr val="bg1">
                      <a:alpha val="0"/>
                    </a:schemeClr>
                  </a:solidFill>
                </a:ln>
              </a:rPr>
              <a:t>ROLE 1</a:t>
            </a:r>
          </a:p>
        </p:txBody>
      </p:sp>
      <p:cxnSp>
        <p:nvCxnSpPr>
          <p:cNvPr id="109" name="Straight Connector 108"/>
          <p:cNvCxnSpPr>
            <a:stCxn id="93" idx="3"/>
            <a:endCxn id="94" idx="1"/>
          </p:cNvCxnSpPr>
          <p:nvPr>
            <p:custDataLst>
              <p:tags r:id="rId5"/>
            </p:custDataLst>
          </p:nvPr>
        </p:nvCxnSpPr>
        <p:spPr>
          <a:xfrm>
            <a:off x="8814650" y="2588283"/>
            <a:ext cx="905651"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8125023" y="2405403"/>
            <a:ext cx="2286001" cy="36576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8902255" y="2870519"/>
            <a:ext cx="731520" cy="36576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8785910" y="2434135"/>
            <a:ext cx="190795" cy="773415"/>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8106333" y="2974669"/>
            <a:ext cx="739305" cy="261611"/>
          </a:xfrm>
          <a:prstGeom prst="rect">
            <a:avLst/>
          </a:prstGeom>
        </p:spPr>
        <p:txBody>
          <a:bodyPr wrap="none" lIns="91412" tIns="45707" rIns="91412" bIns="45707">
            <a:spAutoFit/>
          </a:bodyPr>
          <a:lstStyle/>
          <a:p>
            <a:pPr algn="ctr" defTabSz="913521" fontAlgn="base">
              <a:spcBef>
                <a:spcPts val="1200"/>
              </a:spcBef>
              <a:spcAft>
                <a:spcPct val="0"/>
              </a:spcAft>
            </a:pPr>
            <a:r>
              <a:rPr lang="en-US" sz="1100" dirty="0">
                <a:ln>
                  <a:solidFill>
                    <a:srgbClr val="FFFFFF">
                      <a:alpha val="0"/>
                    </a:srgbClr>
                  </a:solidFill>
                </a:ln>
                <a:solidFill>
                  <a:schemeClr val="bg1"/>
                </a:solidFill>
              </a:rPr>
              <a:t>Subnet 2</a:t>
            </a:r>
          </a:p>
        </p:txBody>
      </p:sp>
      <p:sp>
        <p:nvSpPr>
          <p:cNvPr id="120" name="Rectangle 119"/>
          <p:cNvSpPr/>
          <p:nvPr/>
        </p:nvSpPr>
        <p:spPr>
          <a:xfrm>
            <a:off x="9692070" y="2723861"/>
            <a:ext cx="739306" cy="261611"/>
          </a:xfrm>
          <a:prstGeom prst="rect">
            <a:avLst/>
          </a:prstGeom>
        </p:spPr>
        <p:txBody>
          <a:bodyPr wrap="none" lIns="91412" tIns="45707" rIns="91412" bIns="45707">
            <a:spAutoFit/>
          </a:bodyPr>
          <a:lstStyle/>
          <a:p>
            <a:pPr algn="ctr" defTabSz="913521" fontAlgn="base">
              <a:spcBef>
                <a:spcPts val="1200"/>
              </a:spcBef>
              <a:spcAft>
                <a:spcPct val="0"/>
              </a:spcAft>
            </a:pPr>
            <a:r>
              <a:rPr lang="en-US" sz="1100" dirty="0">
                <a:ln>
                  <a:solidFill>
                    <a:srgbClr val="FFFFFF">
                      <a:alpha val="0"/>
                    </a:srgbClr>
                  </a:solidFill>
                </a:ln>
                <a:solidFill>
                  <a:schemeClr val="bg1"/>
                </a:solidFill>
              </a:rPr>
              <a:t>Subnet 1</a:t>
            </a:r>
          </a:p>
        </p:txBody>
      </p:sp>
      <p:cxnSp>
        <p:nvCxnSpPr>
          <p:cNvPr id="132" name="Straight Arrow Connector 131"/>
          <p:cNvCxnSpPr/>
          <p:nvPr/>
        </p:nvCxnSpPr>
        <p:spPr>
          <a:xfrm flipV="1">
            <a:off x="9400007" y="3382821"/>
            <a:ext cx="379997" cy="539803"/>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8067452" y="4143376"/>
            <a:ext cx="1443261" cy="4184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8512910" y="4114810"/>
            <a:ext cx="935890" cy="7089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8926285" y="4089409"/>
            <a:ext cx="522515" cy="85500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9396423" y="4179095"/>
            <a:ext cx="529671" cy="18544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9652218" y="4561795"/>
            <a:ext cx="244794" cy="382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9907168" y="4561794"/>
            <a:ext cx="476587" cy="2264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9907161" y="4561788"/>
            <a:ext cx="134164" cy="3095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7805764" y="4514202"/>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83" name="Freeform 6"/>
          <p:cNvSpPr>
            <a:spLocks noEditPoints="1"/>
          </p:cNvSpPr>
          <p:nvPr/>
        </p:nvSpPr>
        <p:spPr bwMode="auto">
          <a:xfrm>
            <a:off x="8266139" y="4831702"/>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84" name="Freeform 6"/>
          <p:cNvSpPr>
            <a:spLocks noEditPoints="1"/>
          </p:cNvSpPr>
          <p:nvPr/>
        </p:nvSpPr>
        <p:spPr bwMode="auto">
          <a:xfrm>
            <a:off x="8767791" y="4971402"/>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86" name="Freeform 6"/>
          <p:cNvSpPr>
            <a:spLocks noEditPoints="1"/>
          </p:cNvSpPr>
          <p:nvPr/>
        </p:nvSpPr>
        <p:spPr bwMode="auto">
          <a:xfrm>
            <a:off x="9504390" y="4971402"/>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87" name="Freeform 6"/>
          <p:cNvSpPr>
            <a:spLocks noEditPoints="1"/>
          </p:cNvSpPr>
          <p:nvPr/>
        </p:nvSpPr>
        <p:spPr bwMode="auto">
          <a:xfrm>
            <a:off x="10031439" y="4879327"/>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89" name="Freeform 6"/>
          <p:cNvSpPr>
            <a:spLocks noEditPoints="1"/>
          </p:cNvSpPr>
          <p:nvPr/>
        </p:nvSpPr>
        <p:spPr bwMode="auto">
          <a:xfrm>
            <a:off x="10399739" y="4733278"/>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grpSp>
        <p:nvGrpSpPr>
          <p:cNvPr id="19" name="Group 18"/>
          <p:cNvGrpSpPr/>
          <p:nvPr/>
        </p:nvGrpSpPr>
        <p:grpSpPr>
          <a:xfrm>
            <a:off x="8924117" y="3944007"/>
            <a:ext cx="899334" cy="249208"/>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9543784" y="4362950"/>
            <a:ext cx="745852" cy="20667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9749621" y="3187279"/>
            <a:ext cx="569134" cy="157708"/>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63920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ontent Placeholder 218"/>
          <p:cNvSpPr>
            <a:spLocks noGrp="1"/>
          </p:cNvSpPr>
          <p:nvPr>
            <p:ph type="body" sz="quarter" idx="10"/>
          </p:nvPr>
        </p:nvSpPr>
        <p:spPr>
          <a:xfrm>
            <a:off x="519113" y="1447799"/>
            <a:ext cx="6273573" cy="3607141"/>
          </a:xfrm>
        </p:spPr>
        <p:txBody>
          <a:bodyPr/>
          <a:lstStyle/>
          <a:p>
            <a:r>
              <a:rPr lang="en-US" sz="3200" dirty="0"/>
              <a:t>Persistent IP Address Requirements</a:t>
            </a:r>
          </a:p>
          <a:p>
            <a:pPr lvl="1"/>
            <a:r>
              <a:rPr lang="en-US" sz="1800" dirty="0"/>
              <a:t>Virtual Machines deployed into a virtual network have an infinite DHCP lease</a:t>
            </a:r>
            <a:r>
              <a:rPr lang="en-US" sz="1800" dirty="0" smtClean="0"/>
              <a:t>.</a:t>
            </a:r>
            <a:endParaRPr lang="en-US" sz="3200" dirty="0"/>
          </a:p>
          <a:p>
            <a:r>
              <a:rPr lang="en-US" sz="3200" dirty="0"/>
              <a:t>Hybrid On-Premises Cloud Apps</a:t>
            </a:r>
          </a:p>
          <a:p>
            <a:pPr lvl="1"/>
            <a:r>
              <a:rPr lang="en-US" sz="1800" dirty="0"/>
              <a:t>Requirement for connectivity between your data center and the public cloud.  </a:t>
            </a:r>
          </a:p>
          <a:p>
            <a:r>
              <a:rPr lang="en-US" sz="3200" dirty="0" smtClean="0"/>
              <a:t>Connectivity </a:t>
            </a:r>
            <a:r>
              <a:rPr lang="en-US" sz="3200" dirty="0"/>
              <a:t>between cloud services. </a:t>
            </a:r>
          </a:p>
          <a:p>
            <a:pPr lvl="1"/>
            <a:r>
              <a:rPr lang="en-US" sz="1800" dirty="0"/>
              <a:t>Deploying Active Directory in the Cloud or connecting a </a:t>
            </a:r>
            <a:r>
              <a:rPr lang="en-US" sz="1800" dirty="0" err="1"/>
              <a:t>PaaS</a:t>
            </a:r>
            <a:r>
              <a:rPr lang="en-US" sz="1800" dirty="0"/>
              <a:t> to </a:t>
            </a:r>
            <a:r>
              <a:rPr lang="en-US" sz="1800" dirty="0" err="1"/>
              <a:t>IaaS</a:t>
            </a:r>
            <a:r>
              <a:rPr lang="en-US" sz="1800" dirty="0"/>
              <a:t> Service.</a:t>
            </a:r>
          </a:p>
        </p:txBody>
      </p:sp>
      <p:sp>
        <p:nvSpPr>
          <p:cNvPr id="2" name="Title 1"/>
          <p:cNvSpPr>
            <a:spLocks noGrp="1"/>
          </p:cNvSpPr>
          <p:nvPr>
            <p:ph type="title"/>
          </p:nvPr>
        </p:nvSpPr>
        <p:spPr/>
        <p:txBody>
          <a:bodyPr/>
          <a:lstStyle/>
          <a:p>
            <a:r>
              <a:rPr lang="en-US" dirty="0">
                <a:gradFill flip="none" rotWithShape="1">
                  <a:gsLst>
                    <a:gs pos="0">
                      <a:srgbClr val="595959"/>
                    </a:gs>
                    <a:gs pos="86000">
                      <a:srgbClr val="595959"/>
                    </a:gs>
                  </a:gsLst>
                  <a:lin ang="5400000" scaled="0"/>
                  <a:tileRect/>
                </a:gradFill>
                <a:latin typeface="Segoe UI Light" pitchFamily="34" charset="0"/>
              </a:rPr>
              <a:t>Do You Need </a:t>
            </a:r>
            <a:r>
              <a:rPr lang="en-US" dirty="0">
                <a:gradFill flip="none" rotWithShape="1">
                  <a:gsLst>
                    <a:gs pos="0">
                      <a:srgbClr val="595959"/>
                    </a:gs>
                    <a:gs pos="86000">
                      <a:srgbClr val="595959"/>
                    </a:gs>
                  </a:gsLst>
                  <a:lin ang="5400000" scaled="0"/>
                  <a:tileRect/>
                </a:gradFill>
                <a:latin typeface="Segoe UI Light" pitchFamily="34" charset="0"/>
              </a:rPr>
              <a:t>a Virtual Network?</a:t>
            </a:r>
          </a:p>
        </p:txBody>
      </p:sp>
      <p:grpSp>
        <p:nvGrpSpPr>
          <p:cNvPr id="42" name="Group 41"/>
          <p:cNvGrpSpPr/>
          <p:nvPr/>
        </p:nvGrpSpPr>
        <p:grpSpPr>
          <a:xfrm>
            <a:off x="8145179" y="1430338"/>
            <a:ext cx="3535646" cy="3615928"/>
            <a:chOff x="5217728" y="1084660"/>
            <a:chExt cx="3535646" cy="3615928"/>
          </a:xfrm>
        </p:grpSpPr>
        <p:sp>
          <p:nvSpPr>
            <p:cNvPr id="43" name="Rectangle 42"/>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defTabSz="685376" fontAlgn="base">
                <a:spcBef>
                  <a:spcPts val="900"/>
                </a:spcBef>
                <a:spcAft>
                  <a:spcPct val="0"/>
                </a:spcAft>
              </a:pPr>
              <a:r>
                <a:rPr lang="en-US" dirty="0">
                  <a:ln>
                    <a:solidFill>
                      <a:srgbClr val="FFFFFF">
                        <a:alpha val="0"/>
                      </a:srgbClr>
                    </a:solidFill>
                  </a:ln>
                  <a:solidFill>
                    <a:srgbClr val="595959"/>
                  </a:solidFill>
                  <a:latin typeface="Segoe UI Light" pitchFamily="34" charset="0"/>
                </a:rPr>
                <a:t>Corpnet</a:t>
              </a:r>
            </a:p>
          </p:txBody>
        </p:sp>
        <p:sp>
          <p:nvSpPr>
            <p:cNvPr id="44" name="Oval 43"/>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08" fontAlgn="base">
                <a:spcBef>
                  <a:spcPct val="0"/>
                </a:spcBef>
                <a:spcAft>
                  <a:spcPct val="0"/>
                </a:spcAft>
              </a:pPr>
              <a:endParaRPr lang="en-US" sz="1700" dirty="0">
                <a:solidFill>
                  <a:srgbClr val="595959"/>
                </a:solidFill>
              </a:endParaRPr>
            </a:p>
          </p:txBody>
        </p:sp>
        <p:grpSp>
          <p:nvGrpSpPr>
            <p:cNvPr id="45" name="Group 44"/>
            <p:cNvGrpSpPr/>
            <p:nvPr/>
          </p:nvGrpSpPr>
          <p:grpSpPr>
            <a:xfrm>
              <a:off x="5838166" y="1136704"/>
              <a:ext cx="2276815" cy="1525628"/>
              <a:chOff x="7479592" y="1494853"/>
              <a:chExt cx="3649895" cy="2446325"/>
            </a:xfrm>
            <a:solidFill>
              <a:schemeClr val="accent6">
                <a:lumMod val="20000"/>
                <a:lumOff val="80000"/>
              </a:schemeClr>
            </a:solidFill>
          </p:grpSpPr>
          <p:sp>
            <p:nvSpPr>
              <p:cNvPr id="90"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913565"/>
                <a:endParaRPr lang="en-US" sz="1200" dirty="0">
                  <a:solidFill>
                    <a:srgbClr val="292929"/>
                  </a:solidFill>
                </a:endParaRPr>
              </a:p>
            </p:txBody>
          </p:sp>
          <p:sp>
            <p:nvSpPr>
              <p:cNvPr id="91" name="Rectangle 90"/>
              <p:cNvSpPr/>
              <p:nvPr/>
            </p:nvSpPr>
            <p:spPr>
              <a:xfrm>
                <a:off x="8165818" y="1990104"/>
                <a:ext cx="2411945" cy="518191"/>
              </a:xfrm>
              <a:prstGeom prst="rect">
                <a:avLst/>
              </a:prstGeom>
              <a:noFill/>
            </p:spPr>
            <p:txBody>
              <a:bodyPr wrap="none">
                <a:spAutoFit/>
              </a:bodyPr>
              <a:lstStyle/>
              <a:p>
                <a:pPr algn="ctr" defTabSz="685376" fontAlgn="base">
                  <a:spcBef>
                    <a:spcPts val="900"/>
                  </a:spcBef>
                  <a:spcAft>
                    <a:spcPct val="0"/>
                  </a:spcAft>
                </a:pPr>
                <a:r>
                  <a:rPr lang="en-US" sz="1500" dirty="0">
                    <a:ln>
                      <a:solidFill>
                        <a:srgbClr val="FFFFFF">
                          <a:alpha val="0"/>
                        </a:srgbClr>
                      </a:solidFill>
                    </a:ln>
                    <a:solidFill>
                      <a:srgbClr val="FFFFFF">
                        <a:alpha val="99000"/>
                      </a:srgbClr>
                    </a:solidFill>
                  </a:rPr>
                  <a:t>Windows Azure</a:t>
                </a:r>
              </a:p>
            </p:txBody>
          </p:sp>
        </p:grpSp>
        <p:sp>
          <p:nvSpPr>
            <p:cNvPr id="46" name="Rectangle 45"/>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913565"/>
              <a:endParaRPr lang="en-US" sz="1900" dirty="0">
                <a:ln>
                  <a:solidFill>
                    <a:srgbClr val="FFFFFF">
                      <a:alpha val="0"/>
                    </a:srgbClr>
                  </a:solidFill>
                </a:ln>
                <a:solidFill>
                  <a:srgbClr val="FFFFFF"/>
                </a:solidFill>
              </a:endParaRPr>
            </a:p>
          </p:txBody>
        </p:sp>
        <p:sp>
          <p:nvSpPr>
            <p:cNvPr id="47" name="Rectangle 46"/>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913565"/>
              <a:r>
                <a:rPr lang="en-US" sz="900" dirty="0">
                  <a:ln>
                    <a:solidFill>
                      <a:srgbClr val="FFFFFF">
                        <a:alpha val="0"/>
                      </a:srgbClr>
                    </a:solidFill>
                  </a:ln>
                  <a:solidFill>
                    <a:srgbClr val="FFFFFF"/>
                  </a:solidFill>
                </a:rPr>
                <a:t>VM 1</a:t>
              </a:r>
            </a:p>
          </p:txBody>
        </p:sp>
        <p:sp>
          <p:nvSpPr>
            <p:cNvPr id="48" name="Rectangle 47"/>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913565"/>
              <a:r>
                <a:rPr lang="en-US" sz="900" dirty="0">
                  <a:ln>
                    <a:solidFill>
                      <a:srgbClr val="FFFFFF">
                        <a:alpha val="0"/>
                      </a:srgbClr>
                    </a:solidFill>
                  </a:ln>
                  <a:solidFill>
                    <a:srgbClr val="FFFFFF"/>
                  </a:solidFill>
                </a:rPr>
                <a:t>VM 2</a:t>
              </a:r>
            </a:p>
          </p:txBody>
        </p:sp>
        <p:sp>
          <p:nvSpPr>
            <p:cNvPr id="49" name="Rectangle 48"/>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defTabSz="913565"/>
              <a:r>
                <a:rPr lang="en-US" sz="900" dirty="0">
                  <a:ln>
                    <a:solidFill>
                      <a:srgbClr val="FFFFFF">
                        <a:alpha val="0"/>
                      </a:srgbClr>
                    </a:solidFill>
                  </a:ln>
                  <a:solidFill>
                    <a:srgbClr val="FFFFFF"/>
                  </a:solidFill>
                </a:rPr>
                <a:t>ROLE 1</a:t>
              </a:r>
            </a:p>
          </p:txBody>
        </p:sp>
        <p:cxnSp>
          <p:nvCxnSpPr>
            <p:cNvPr id="50" name="Straight Connector 49"/>
            <p:cNvCxnSpPr>
              <a:stCxn id="47" idx="3"/>
              <a:endCxn id="48"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913565"/>
              <a:endParaRPr lang="en-US" sz="1900" dirty="0">
                <a:ln>
                  <a:solidFill>
                    <a:srgbClr val="FFFFFF">
                      <a:alpha val="0"/>
                    </a:srgbClr>
                  </a:solidFill>
                </a:ln>
                <a:solidFill>
                  <a:srgbClr val="FFFFFF"/>
                </a:solidFill>
              </a:endParaRPr>
            </a:p>
          </p:txBody>
        </p:sp>
        <p:sp>
          <p:nvSpPr>
            <p:cNvPr id="52" name="Rectangle 51"/>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913565"/>
              <a:endParaRPr lang="en-US" sz="1900" dirty="0">
                <a:ln>
                  <a:solidFill>
                    <a:srgbClr val="FFFFFF">
                      <a:alpha val="0"/>
                    </a:srgbClr>
                  </a:solidFill>
                </a:ln>
                <a:solidFill>
                  <a:srgbClr val="FFFFFF"/>
                </a:solidFill>
              </a:endParaRPr>
            </a:p>
          </p:txBody>
        </p:sp>
        <p:cxnSp>
          <p:nvCxnSpPr>
            <p:cNvPr id="53" name="Straight Connector 117"/>
            <p:cNvCxnSpPr>
              <a:stCxn id="47" idx="2"/>
              <a:endCxn id="49"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087401" y="2231001"/>
              <a:ext cx="542474" cy="192370"/>
            </a:xfrm>
            <a:prstGeom prst="rect">
              <a:avLst/>
            </a:prstGeom>
          </p:spPr>
          <p:txBody>
            <a:bodyPr wrap="none" lIns="68589" tIns="34295" rIns="68589" bIns="34295">
              <a:spAutoFit/>
            </a:bodyPr>
            <a:lstStyle/>
            <a:p>
              <a:pPr algn="ctr" defTabSz="685376" fontAlgn="base">
                <a:spcBef>
                  <a:spcPts val="900"/>
                </a:spcBef>
                <a:spcAft>
                  <a:spcPct val="0"/>
                </a:spcAft>
              </a:pPr>
              <a:r>
                <a:rPr lang="en-US" sz="800" dirty="0">
                  <a:ln>
                    <a:solidFill>
                      <a:srgbClr val="FFFFFF">
                        <a:alpha val="0"/>
                      </a:srgbClr>
                    </a:solidFill>
                  </a:ln>
                  <a:solidFill>
                    <a:schemeClr val="bg1"/>
                  </a:solidFill>
                </a:rPr>
                <a:t>Subnet 2</a:t>
              </a:r>
            </a:p>
          </p:txBody>
        </p:sp>
        <p:sp>
          <p:nvSpPr>
            <p:cNvPr id="55" name="Rectangle 54"/>
            <p:cNvSpPr/>
            <p:nvPr/>
          </p:nvSpPr>
          <p:spPr>
            <a:xfrm>
              <a:off x="7277019" y="2042896"/>
              <a:ext cx="542474" cy="192370"/>
            </a:xfrm>
            <a:prstGeom prst="rect">
              <a:avLst/>
            </a:prstGeom>
          </p:spPr>
          <p:txBody>
            <a:bodyPr wrap="none" lIns="68589" tIns="34295" rIns="68589" bIns="34295">
              <a:spAutoFit/>
            </a:bodyPr>
            <a:lstStyle/>
            <a:p>
              <a:pPr algn="ctr" defTabSz="685376" fontAlgn="base">
                <a:spcBef>
                  <a:spcPts val="900"/>
                </a:spcBef>
                <a:spcAft>
                  <a:spcPct val="0"/>
                </a:spcAft>
              </a:pPr>
              <a:r>
                <a:rPr lang="en-US" sz="800" dirty="0">
                  <a:ln>
                    <a:solidFill>
                      <a:srgbClr val="FFFFFF">
                        <a:alpha val="0"/>
                      </a:srgbClr>
                    </a:solidFill>
                  </a:ln>
                  <a:solidFill>
                    <a:schemeClr val="bg1"/>
                  </a:solidFill>
                </a:rPr>
                <a:t>Subnet 1</a:t>
              </a:r>
            </a:p>
          </p:txBody>
        </p:sp>
        <p:cxnSp>
          <p:nvCxnSpPr>
            <p:cNvPr id="56" name="Straight Arrow Connector 55"/>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913565"/>
              <a:endParaRPr lang="en-US" sz="1900" dirty="0">
                <a:solidFill>
                  <a:srgbClr val="292929"/>
                </a:solidFill>
              </a:endParaRPr>
            </a:p>
          </p:txBody>
        </p:sp>
        <p:sp>
          <p:nvSpPr>
            <p:cNvPr id="65"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913565"/>
              <a:endParaRPr lang="en-US" sz="1900" dirty="0">
                <a:solidFill>
                  <a:srgbClr val="292929"/>
                </a:solidFill>
              </a:endParaRPr>
            </a:p>
          </p:txBody>
        </p:sp>
        <p:sp>
          <p:nvSpPr>
            <p:cNvPr id="66"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913565"/>
              <a:endParaRPr lang="en-US" sz="1900" dirty="0">
                <a:solidFill>
                  <a:srgbClr val="292929"/>
                </a:solidFill>
              </a:endParaRPr>
            </a:p>
          </p:txBody>
        </p:sp>
        <p:sp>
          <p:nvSpPr>
            <p:cNvPr id="67"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913565"/>
              <a:endParaRPr lang="en-US" sz="1900" dirty="0">
                <a:solidFill>
                  <a:srgbClr val="292929"/>
                </a:solidFill>
              </a:endParaRPr>
            </a:p>
          </p:txBody>
        </p:sp>
        <p:sp>
          <p:nvSpPr>
            <p:cNvPr id="68"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913565"/>
              <a:endParaRPr lang="en-US" sz="1900" dirty="0">
                <a:solidFill>
                  <a:srgbClr val="292929"/>
                </a:solidFill>
              </a:endParaRPr>
            </a:p>
          </p:txBody>
        </p:sp>
        <p:sp>
          <p:nvSpPr>
            <p:cNvPr id="6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913565"/>
              <a:endParaRPr lang="en-US" sz="1900" dirty="0">
                <a:solidFill>
                  <a:srgbClr val="292929"/>
                </a:solidFill>
              </a:endParaRPr>
            </a:p>
          </p:txBody>
        </p:sp>
        <p:grpSp>
          <p:nvGrpSpPr>
            <p:cNvPr id="70" name="Group 69"/>
            <p:cNvGrpSpPr/>
            <p:nvPr/>
          </p:nvGrpSpPr>
          <p:grpSpPr>
            <a:xfrm>
              <a:off x="6694831" y="2958005"/>
              <a:ext cx="674676" cy="186906"/>
              <a:chOff x="8924116" y="3944007"/>
              <a:chExt cx="899334" cy="249208"/>
            </a:xfrm>
          </p:grpSpPr>
          <p:sp>
            <p:nvSpPr>
              <p:cNvPr id="82" name="Rectangle 81"/>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5"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913565"/>
                <a:endParaRPr lang="en-US" sz="1900" dirty="0">
                  <a:solidFill>
                    <a:srgbClr val="292929"/>
                  </a:solidFill>
                </a:endParaRPr>
              </a:p>
            </p:txBody>
          </p:sp>
        </p:grpSp>
        <p:grpSp>
          <p:nvGrpSpPr>
            <p:cNvPr id="71" name="Group 70"/>
            <p:cNvGrpSpPr/>
            <p:nvPr/>
          </p:nvGrpSpPr>
          <p:grpSpPr>
            <a:xfrm>
              <a:off x="7159701" y="3272206"/>
              <a:ext cx="559535" cy="155009"/>
              <a:chOff x="8924116" y="3944007"/>
              <a:chExt cx="899334" cy="249208"/>
            </a:xfrm>
          </p:grpSpPr>
          <p:sp>
            <p:nvSpPr>
              <p:cNvPr id="79" name="Rectangle 78"/>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913565"/>
                <a:endParaRPr lang="en-US" sz="1900" dirty="0">
                  <a:solidFill>
                    <a:srgbClr val="292929"/>
                  </a:solidFill>
                </a:endParaRPr>
              </a:p>
            </p:txBody>
          </p:sp>
        </p:grpSp>
        <p:grpSp>
          <p:nvGrpSpPr>
            <p:cNvPr id="72" name="Group 71"/>
            <p:cNvGrpSpPr/>
            <p:nvPr/>
          </p:nvGrpSpPr>
          <p:grpSpPr>
            <a:xfrm>
              <a:off x="7314120" y="2390457"/>
              <a:ext cx="426962" cy="118281"/>
              <a:chOff x="8924116" y="3944007"/>
              <a:chExt cx="899334" cy="249208"/>
            </a:xfrm>
          </p:grpSpPr>
          <p:sp>
            <p:nvSpPr>
              <p:cNvPr id="73" name="Rectangle 72"/>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6"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913565"/>
                <a:endParaRPr lang="en-US" sz="1900" dirty="0">
                  <a:solidFill>
                    <a:srgbClr val="292929"/>
                  </a:solidFill>
                </a:endParaRPr>
              </a:p>
            </p:txBody>
          </p:sp>
        </p:grpSp>
      </p:grpSp>
    </p:spTree>
    <p:extLst>
      <p:ext uri="{BB962C8B-B14F-4D97-AF65-F5344CB8AC3E}">
        <p14:creationId xmlns:p14="http://schemas.microsoft.com/office/powerpoint/2010/main" val="14738603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DEMO: Setup a Virtual Network</a:t>
            </a:r>
            <a:endParaRPr lang="en-US" sz="6000" dirty="0"/>
          </a:p>
        </p:txBody>
      </p:sp>
      <p:sp>
        <p:nvSpPr>
          <p:cNvPr id="5" name="Text Placeholder 4"/>
          <p:cNvSpPr>
            <a:spLocks noGrp="1"/>
          </p:cNvSpPr>
          <p:nvPr>
            <p:ph type="body" sz="quarter" idx="11"/>
          </p:nvPr>
        </p:nvSpPr>
        <p:spPr>
          <a:xfrm>
            <a:off x="519113" y="4612341"/>
            <a:ext cx="5454333" cy="332399"/>
          </a:xfrm>
        </p:spPr>
        <p:txBody>
          <a:bodyPr/>
          <a:lstStyle/>
          <a:p>
            <a:endParaRPr lang="en-US" dirty="0"/>
          </a:p>
        </p:txBody>
      </p:sp>
    </p:spTree>
    <p:extLst>
      <p:ext uri="{BB962C8B-B14F-4D97-AF65-F5344CB8AC3E}">
        <p14:creationId xmlns:p14="http://schemas.microsoft.com/office/powerpoint/2010/main" val="414765918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85730" y="4694352"/>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30" y="1003499"/>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385730" y="2848926"/>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sz="4800" dirty="0"/>
              <a:t>Why </a:t>
            </a:r>
            <a:r>
              <a:rPr lang="en-US" sz="4800" dirty="0" smtClean="0"/>
              <a:t>Active </a:t>
            </a:r>
            <a:r>
              <a:rPr lang="en-US" sz="4800" dirty="0"/>
              <a:t>Directory?</a:t>
            </a:r>
            <a:br>
              <a:rPr lang="en-US" sz="4800" dirty="0"/>
            </a:br>
            <a:endParaRPr lang="en-US" sz="4800" dirty="0"/>
          </a:p>
        </p:txBody>
      </p:sp>
      <p:sp>
        <p:nvSpPr>
          <p:cNvPr id="11" name="Content Placeholder 3"/>
          <p:cNvSpPr txBox="1">
            <a:spLocks/>
          </p:cNvSpPr>
          <p:nvPr/>
        </p:nvSpPr>
        <p:spPr>
          <a:xfrm>
            <a:off x="538130" y="4803921"/>
            <a:ext cx="10358470" cy="14403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Placing </a:t>
            </a:r>
            <a:r>
              <a:rPr lang="en-US" dirty="0">
                <a:solidFill>
                  <a:schemeClr val="accent2">
                    <a:alpha val="99000"/>
                  </a:schemeClr>
                </a:solidFill>
                <a:effectLst/>
                <a:latin typeface="Segoe UI Light" pitchFamily="34" charset="0"/>
              </a:rPr>
              <a:t>Active Directory domain controllers in Windows Azure equates to running virtualized domain controllers</a:t>
            </a:r>
          </a:p>
          <a:p>
            <a:pPr marL="0" lvl="1" indent="0">
              <a:buNone/>
            </a:pPr>
            <a:r>
              <a:rPr lang="en-US" sz="1800" dirty="0">
                <a:solidFill>
                  <a:schemeClr val="tx1">
                    <a:alpha val="99000"/>
                  </a:schemeClr>
                </a:solidFill>
                <a:latin typeface="+mj-lt"/>
                <a:cs typeface="Segoe UI Light" pitchFamily="34" charset="0"/>
              </a:rPr>
              <a:t>Hypervisors provide or trivialize technologies that don’t sit well with many distributed systems… including Active Directory</a:t>
            </a:r>
          </a:p>
        </p:txBody>
      </p:sp>
      <p:sp>
        <p:nvSpPr>
          <p:cNvPr id="14" name="Content Placeholder 3"/>
          <p:cNvSpPr txBox="1">
            <a:spLocks/>
          </p:cNvSpPr>
          <p:nvPr/>
        </p:nvSpPr>
        <p:spPr>
          <a:xfrm>
            <a:off x="538130" y="1116333"/>
            <a:ext cx="11149012" cy="153503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accent2">
                    <a:alpha val="99000"/>
                  </a:schemeClr>
                </a:solidFill>
                <a:effectLst/>
                <a:latin typeface="Segoe UI Light" pitchFamily="34" charset="0"/>
              </a:rPr>
              <a:t>Business drivers</a:t>
            </a:r>
          </a:p>
          <a:p>
            <a:pPr marL="0" lvl="1" indent="0">
              <a:buFont typeface="Arial" pitchFamily="34" charset="0"/>
              <a:buNone/>
            </a:pPr>
            <a:r>
              <a:rPr lang="en-US" sz="1800" dirty="0">
                <a:solidFill>
                  <a:schemeClr val="tx1">
                    <a:alpha val="99000"/>
                  </a:schemeClr>
                </a:solidFill>
                <a:latin typeface="+mj-lt"/>
                <a:cs typeface="Segoe UI Light" pitchFamily="34" charset="0"/>
              </a:rPr>
              <a:t>Support pre-requisites for other Applications or Services</a:t>
            </a:r>
          </a:p>
          <a:p>
            <a:pPr marL="0" lvl="1" indent="0">
              <a:buFont typeface="Arial" pitchFamily="34" charset="0"/>
              <a:buNone/>
            </a:pPr>
            <a:r>
              <a:rPr lang="en-US" sz="1800" dirty="0">
                <a:solidFill>
                  <a:schemeClr val="tx1">
                    <a:alpha val="99000"/>
                  </a:schemeClr>
                </a:solidFill>
                <a:latin typeface="+mj-lt"/>
                <a:cs typeface="Segoe UI Light" pitchFamily="34" charset="0"/>
              </a:rPr>
              <a:t>Serve as substitute or failover for branch-office/HQ domain controllers</a:t>
            </a:r>
          </a:p>
          <a:p>
            <a:pPr marL="0" lvl="1" indent="0">
              <a:buFont typeface="Arial" pitchFamily="34" charset="0"/>
              <a:buNone/>
            </a:pPr>
            <a:r>
              <a:rPr lang="en-US" sz="1800" dirty="0">
                <a:solidFill>
                  <a:schemeClr val="tx1">
                    <a:alpha val="99000"/>
                  </a:schemeClr>
                </a:solidFill>
                <a:latin typeface="+mj-lt"/>
                <a:cs typeface="Segoe UI Light" pitchFamily="34" charset="0"/>
              </a:rPr>
              <a:t>Serve as primary authentication for cloud only data center</a:t>
            </a:r>
          </a:p>
          <a:p>
            <a:pPr marL="514350" indent="-514350">
              <a:buFont typeface="+mj-lt"/>
              <a:buAutoNum type="arabicPeriod"/>
            </a:pPr>
            <a:endParaRPr lang="en-US" sz="1050" dirty="0" smtClean="0"/>
          </a:p>
        </p:txBody>
      </p:sp>
      <p:sp>
        <p:nvSpPr>
          <p:cNvPr id="15" name="Content Placeholder 3"/>
          <p:cNvSpPr txBox="1">
            <a:spLocks/>
          </p:cNvSpPr>
          <p:nvPr/>
        </p:nvSpPr>
        <p:spPr>
          <a:xfrm>
            <a:off x="538130" y="3205676"/>
            <a:ext cx="8331550" cy="9971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Design </a:t>
            </a:r>
            <a:r>
              <a:rPr lang="en-US" dirty="0">
                <a:solidFill>
                  <a:schemeClr val="accent2">
                    <a:alpha val="99000"/>
                  </a:schemeClr>
                </a:solidFill>
                <a:effectLst/>
                <a:latin typeface="Segoe UI Light" pitchFamily="34" charset="0"/>
              </a:rPr>
              <a:t>considerations</a:t>
            </a:r>
          </a:p>
          <a:p>
            <a:pPr marL="0" lvl="1" indent="0">
              <a:buNone/>
            </a:pPr>
            <a:r>
              <a:rPr lang="en-US" sz="1800" dirty="0">
                <a:solidFill>
                  <a:schemeClr val="tx1">
                    <a:alpha val="99000"/>
                  </a:schemeClr>
                </a:solidFill>
                <a:latin typeface="+mj-lt"/>
                <a:cs typeface="Segoe UI Light" pitchFamily="34" charset="0"/>
              </a:rPr>
              <a:t>Certain Active Directory configuration knobs and deployment topologies are better suited to the cloud than </a:t>
            </a:r>
            <a:r>
              <a:rPr lang="en-US" sz="1800" dirty="0" smtClean="0">
                <a:solidFill>
                  <a:schemeClr val="tx1">
                    <a:alpha val="99000"/>
                  </a:schemeClr>
                </a:solidFill>
                <a:latin typeface="+mj-lt"/>
                <a:cs typeface="Segoe UI Light" pitchFamily="34" charset="0"/>
              </a:rPr>
              <a:t>others</a:t>
            </a:r>
            <a:endParaRPr lang="en-US" sz="1800" dirty="0">
              <a:solidFill>
                <a:schemeClr val="tx1">
                  <a:alpha val="99000"/>
                </a:schemeClr>
              </a:solidFill>
              <a:latin typeface="+mj-lt"/>
              <a:cs typeface="Segoe UI Light" pitchFamily="34" charset="0"/>
            </a:endParaRPr>
          </a:p>
        </p:txBody>
      </p:sp>
      <p:sp>
        <p:nvSpPr>
          <p:cNvPr id="21" name="Rectangle 2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11652872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8C7590-4838-4FDD-B304-651D11FD2E08}">
  <ds:schemaRefs>
    <ds:schemaRef ds:uri="http://schemas.openxmlformats.org/package/2006/metadata/core-properties"/>
    <ds:schemaRef ds:uri="http://purl.org/dc/elements/1.1/"/>
    <ds:schemaRef ds:uri="http://schemas.microsoft.com/office/2006/documentManagement/types"/>
    <ds:schemaRef ds:uri="f847e7ad-bfae-49c8-aedd-39ec05321f40"/>
    <ds:schemaRef ds:uri="http://purl.org/dc/dcmitype/"/>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406B869-0A3B-4A48-80EE-77CB3C7B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2027</TotalTime>
  <Words>2204</Words>
  <Application>Microsoft Office PowerPoint</Application>
  <PresentationFormat>Custom</PresentationFormat>
  <Paragraphs>443</Paragraphs>
  <Slides>35</Slides>
  <Notes>31</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MS1444_Windows Azure Template 16x9_r08b</vt:lpstr>
      <vt:lpstr>White with Consolas font for code slides</vt:lpstr>
      <vt:lpstr>Active Directory in Azure</vt:lpstr>
      <vt:lpstr>Deploying Active Directory in Windows Azure</vt:lpstr>
      <vt:lpstr>Tyler Doerksen</vt:lpstr>
      <vt:lpstr>Virtual Networks</vt:lpstr>
      <vt:lpstr>Cross-premise Connectivity</vt:lpstr>
      <vt:lpstr>Windows Azure Virtual Network</vt:lpstr>
      <vt:lpstr>Do You Need a Virtual Network?</vt:lpstr>
      <vt:lpstr>DEMO: Setup a Virtual Network</vt:lpstr>
      <vt:lpstr>Why Active Directory? </vt:lpstr>
      <vt:lpstr>Cloud Service Configuration for AD</vt:lpstr>
      <vt:lpstr>Domain Controller On-Premises</vt:lpstr>
      <vt:lpstr>Domain Controller in the Cloud</vt:lpstr>
      <vt:lpstr>Active Directory Cloud Only</vt:lpstr>
      <vt:lpstr>DEMO: Cloud Hosted Domain</vt:lpstr>
      <vt:lpstr>Considerations</vt:lpstr>
      <vt:lpstr>Is it safe to virtualize DCs?</vt:lpstr>
      <vt:lpstr>How Domain Controllers are Impacted</vt:lpstr>
      <vt:lpstr>Placement of the Active Directory DIT</vt:lpstr>
      <vt:lpstr>Running AD in the Cloud (VPN)</vt:lpstr>
      <vt:lpstr>Running AD in the Cloud (Cloud Only)</vt:lpstr>
      <vt:lpstr>Virtualization Conclusions</vt:lpstr>
      <vt:lpstr>Optimizing your deployment for traffic and cost</vt:lpstr>
      <vt:lpstr>Optimizing your deployment for traffic and cost (cont.)</vt:lpstr>
      <vt:lpstr>Read-Only DCs (RODC) or Read-Writes</vt:lpstr>
      <vt:lpstr>Global Catalog (GC) or not?</vt:lpstr>
      <vt:lpstr>Trust or Replicate?</vt:lpstr>
      <vt:lpstr>IP addressing and name resolution</vt:lpstr>
      <vt:lpstr>Geo-distributed, cloud-hosted domain controllers</vt:lpstr>
      <vt:lpstr>PowerPoint Presentation</vt:lpstr>
      <vt:lpstr>Deploying AD in a Windows Azure VM</vt:lpstr>
      <vt:lpstr>Provisioning a VM for a DC – New Forest</vt:lpstr>
      <vt:lpstr>Domain Variables to Join Active Directory</vt:lpstr>
      <vt:lpstr>Provisioning a VM for a DC – Existing Forest</vt:lpstr>
      <vt:lpstr>Provisioning a VM to Join Active Directory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Tyler Doerksen</cp:lastModifiedBy>
  <cp:revision>177</cp:revision>
  <dcterms:created xsi:type="dcterms:W3CDTF">2012-02-06T18:28:07Z</dcterms:created>
  <dcterms:modified xsi:type="dcterms:W3CDTF">2012-10-03T05:50:20Z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