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54"/>
  </p:notesMasterIdLst>
  <p:sldIdLst>
    <p:sldId id="303" r:id="rId7"/>
    <p:sldId id="256" r:id="rId8"/>
    <p:sldId id="304" r:id="rId9"/>
    <p:sldId id="257"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290" r:id="rId24"/>
    <p:sldId id="318" r:id="rId25"/>
    <p:sldId id="291" r:id="rId26"/>
    <p:sldId id="292" r:id="rId27"/>
    <p:sldId id="293" r:id="rId28"/>
    <p:sldId id="294" r:id="rId29"/>
    <p:sldId id="295" r:id="rId30"/>
    <p:sldId id="319" r:id="rId31"/>
    <p:sldId id="296" r:id="rId32"/>
    <p:sldId id="297" r:id="rId33"/>
    <p:sldId id="279" r:id="rId34"/>
    <p:sldId id="283" r:id="rId35"/>
    <p:sldId id="261" r:id="rId36"/>
    <p:sldId id="284" r:id="rId37"/>
    <p:sldId id="298" r:id="rId38"/>
    <p:sldId id="299" r:id="rId39"/>
    <p:sldId id="300" r:id="rId40"/>
    <p:sldId id="301" r:id="rId41"/>
    <p:sldId id="271" r:id="rId42"/>
    <p:sldId id="272" r:id="rId43"/>
    <p:sldId id="302" r:id="rId44"/>
    <p:sldId id="265" r:id="rId45"/>
    <p:sldId id="266" r:id="rId46"/>
    <p:sldId id="267" r:id="rId47"/>
    <p:sldId id="268" r:id="rId48"/>
    <p:sldId id="273" r:id="rId49"/>
    <p:sldId id="269" r:id="rId50"/>
    <p:sldId id="270" r:id="rId51"/>
    <p:sldId id="289" r:id="rId52"/>
    <p:sldId id="277" r:id="rId5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0259" autoAdjust="0"/>
  </p:normalViewPr>
  <p:slideViewPr>
    <p:cSldViewPr snapToGrid="0">
      <p:cViewPr varScale="1">
        <p:scale>
          <a:sx n="90" d="100"/>
          <a:sy n="90" d="100"/>
        </p:scale>
        <p:origin x="-1026" y="-96"/>
      </p:cViewPr>
      <p:guideLst>
        <p:guide orient="horz" pos="3952"/>
        <p:guide orient="horz" pos="688"/>
        <p:guide orient="horz" pos="915"/>
        <p:guide orient="horz" pos="145"/>
        <p:guide orient="horz" pos="1131"/>
        <p:guide pos="3839"/>
        <p:guide pos="330"/>
        <p:guide pos="735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10/2/2012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9B6980-6CF3-4056-8B52-C88658E7AF9B}" type="datetime1">
              <a:rPr lang="en-US" smtClean="0"/>
              <a:t>10/2/2012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458408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possible to create</a:t>
            </a:r>
            <a:r>
              <a:rPr lang="en-US" baseline="0" dirty="0" smtClean="0"/>
              <a:t> multiple configuration objects for multiple VMs and pass them to the New-</a:t>
            </a:r>
            <a:r>
              <a:rPr lang="en-US" baseline="0" dirty="0" err="1" smtClean="0"/>
              <a:t>AzureVM</a:t>
            </a:r>
            <a:r>
              <a:rPr lang="en-US" baseline="0" dirty="0" smtClean="0"/>
              <a:t> </a:t>
            </a:r>
            <a:r>
              <a:rPr lang="en-US" baseline="0" dirty="0" err="1" smtClean="0"/>
              <a:t>cmdlet</a:t>
            </a:r>
            <a:r>
              <a:rPr lang="en-US" baseline="0" dirty="0" smtClean="0"/>
              <a:t> as an array.</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30</a:t>
            </a:fld>
            <a:endParaRPr lang="en-US"/>
          </a:p>
        </p:txBody>
      </p:sp>
    </p:spTree>
    <p:extLst>
      <p:ext uri="{BB962C8B-B14F-4D97-AF65-F5344CB8AC3E}">
        <p14:creationId xmlns:p14="http://schemas.microsoft.com/office/powerpoint/2010/main" val="4200186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example</a:t>
            </a:r>
            <a:r>
              <a:rPr lang="en-US" baseline="0" dirty="0" smtClean="0"/>
              <a:t> of batch VM creation: using an array/loop to create multiple VMs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31</a:t>
            </a:fld>
            <a:endParaRPr lang="en-US"/>
          </a:p>
        </p:txBody>
      </p:sp>
    </p:spTree>
    <p:extLst>
      <p:ext uri="{BB962C8B-B14F-4D97-AF65-F5344CB8AC3E}">
        <p14:creationId xmlns:p14="http://schemas.microsoft.com/office/powerpoint/2010/main" val="183632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32</a:t>
            </a:fld>
            <a:endParaRPr lang="en-US"/>
          </a:p>
        </p:txBody>
      </p:sp>
    </p:spTree>
    <p:extLst>
      <p:ext uri="{BB962C8B-B14F-4D97-AF65-F5344CB8AC3E}">
        <p14:creationId xmlns:p14="http://schemas.microsoft.com/office/powerpoint/2010/main" val="122027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Add-</a:t>
            </a:r>
            <a:r>
              <a:rPr lang="en-US" baseline="0" dirty="0" err="1" smtClean="0"/>
              <a:t>AzureProvisioningConfig</a:t>
            </a:r>
            <a:r>
              <a:rPr lang="en-US" baseline="0" dirty="0" smtClean="0"/>
              <a:t> </a:t>
            </a:r>
            <a:r>
              <a:rPr lang="en-US" baseline="0" dirty="0" err="1" smtClean="0"/>
              <a:t>cmdlet</a:t>
            </a:r>
            <a:r>
              <a:rPr lang="en-US" baseline="0" dirty="0" smtClean="0"/>
              <a:t> supports two parameter sets for Windows.</a:t>
            </a:r>
          </a:p>
          <a:p>
            <a:endParaRPr lang="en-US" baseline="0" dirty="0" smtClean="0"/>
          </a:p>
          <a:p>
            <a:r>
              <a:rPr lang="en-US" baseline="0" dirty="0" smtClean="0"/>
              <a:t>-Windows allows just setting the password of the VM on boot.</a:t>
            </a:r>
          </a:p>
          <a:p>
            <a:r>
              <a:rPr lang="en-US" baseline="0" dirty="0" smtClean="0"/>
              <a:t>-</a:t>
            </a:r>
            <a:r>
              <a:rPr lang="en-US" baseline="0" dirty="0" err="1" smtClean="0"/>
              <a:t>WindowsDomain</a:t>
            </a:r>
            <a:r>
              <a:rPr lang="en-US" baseline="0" dirty="0" smtClean="0"/>
              <a:t> allows you to specify all of the settings necessary to have the VM join the domain on boot. This scenario only works in a VNET environment where the DNS specified knows how to have the VM find the domain controller.</a:t>
            </a:r>
          </a:p>
          <a:p>
            <a:endParaRPr lang="en-US" baseline="0" dirty="0" smtClean="0"/>
          </a:p>
          <a:p>
            <a:r>
              <a:rPr lang="en-US" baseline="0" dirty="0" smtClean="0"/>
              <a:t>-</a:t>
            </a:r>
            <a:r>
              <a:rPr lang="en-US" baseline="0" dirty="0" err="1" smtClean="0"/>
              <a:t>DisableAutomaticUpdates</a:t>
            </a:r>
            <a:r>
              <a:rPr lang="en-US" baseline="0" dirty="0" smtClean="0"/>
              <a:t> allows for disabling automatic updates by default. Available to both parameter sets.</a:t>
            </a:r>
          </a:p>
          <a:p>
            <a:r>
              <a:rPr lang="en-US" baseline="0" dirty="0" smtClean="0"/>
              <a:t>-</a:t>
            </a:r>
            <a:r>
              <a:rPr lang="en-US" baseline="0" dirty="0" err="1" smtClean="0"/>
              <a:t>NoRDPEndpoint</a:t>
            </a:r>
            <a:r>
              <a:rPr lang="en-US" baseline="0" dirty="0" smtClean="0"/>
              <a:t> does not create the RDP endpoint on creation. Of course you can add this later through PS or the Portal.</a:t>
            </a:r>
          </a:p>
          <a:p>
            <a:r>
              <a:rPr lang="en-US" baseline="0" dirty="0" smtClean="0"/>
              <a:t>-</a:t>
            </a:r>
            <a:r>
              <a:rPr lang="en-US" baseline="0" dirty="0" err="1" smtClean="0"/>
              <a:t>TimeZone</a:t>
            </a:r>
            <a:r>
              <a:rPr lang="en-US" baseline="0" dirty="0" smtClean="0"/>
              <a:t> allows you to specify the VMs </a:t>
            </a:r>
            <a:r>
              <a:rPr lang="en-US" baseline="0" dirty="0" err="1" smtClean="0"/>
              <a:t>timezone</a:t>
            </a:r>
            <a:r>
              <a:rPr lang="en-US" baseline="0" dirty="0" smtClean="0"/>
              <a:t> on provisioning. </a:t>
            </a:r>
          </a:p>
          <a:p>
            <a:r>
              <a:rPr lang="en-US" baseline="0" dirty="0" smtClean="0"/>
              <a:t>-Certificates allows you to automatically install certificates on the VM on provisioning. Note: the certificates must already be installed in the cloud service. For an example: http://michaelwasham.com/2012/08/23/deploying-certificates-with-windows-azure-virtual-machines-and-powershell/</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33</a:t>
            </a:fld>
            <a:endParaRPr lang="en-US"/>
          </a:p>
        </p:txBody>
      </p:sp>
    </p:spTree>
    <p:extLst>
      <p:ext uri="{BB962C8B-B14F-4D97-AF65-F5344CB8AC3E}">
        <p14:creationId xmlns:p14="http://schemas.microsoft.com/office/powerpoint/2010/main" val="257964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Linux</a:t>
            </a:r>
            <a:r>
              <a:rPr lang="en-US" baseline="0" dirty="0" smtClean="0"/>
              <a:t> parameter set requires specifying the user name and also allows for disabling SSH on the Linux VM or just not adding the SSH endpoint. </a:t>
            </a:r>
          </a:p>
          <a:p>
            <a:r>
              <a:rPr lang="en-US" baseline="0" dirty="0" smtClean="0"/>
              <a:t>Additionally, you can deploy SSH certificates as long as they are already in the cloud service.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34</a:t>
            </a:fld>
            <a:endParaRPr lang="en-US"/>
          </a:p>
        </p:txBody>
      </p:sp>
    </p:spTree>
    <p:extLst>
      <p:ext uri="{BB962C8B-B14F-4D97-AF65-F5344CB8AC3E}">
        <p14:creationId xmlns:p14="http://schemas.microsoft.com/office/powerpoint/2010/main" val="224407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Deploying into a Virtual Network requires multipl</a:t>
            </a:r>
            <a:r>
              <a:rPr lang="en-US" baseline="0" dirty="0" smtClean="0"/>
              <a:t>e settings.</a:t>
            </a:r>
          </a:p>
          <a:p>
            <a:r>
              <a:rPr lang="en-US" baseline="0" dirty="0" smtClean="0"/>
              <a:t/>
            </a:r>
            <a:br>
              <a:rPr lang="en-US" baseline="0" dirty="0" smtClean="0"/>
            </a:br>
            <a:r>
              <a:rPr lang="en-US" baseline="0" dirty="0" smtClean="0"/>
              <a:t>When configuring the VM you must specify the subnet using the Set-</a:t>
            </a:r>
            <a:r>
              <a:rPr lang="en-US" baseline="0" dirty="0" err="1" smtClean="0"/>
              <a:t>AzureSubnet</a:t>
            </a:r>
            <a:r>
              <a:rPr lang="en-US" baseline="0" dirty="0" smtClean="0"/>
              <a:t> </a:t>
            </a:r>
            <a:r>
              <a:rPr lang="en-US" baseline="0" dirty="0" err="1" smtClean="0"/>
              <a:t>cmdlet</a:t>
            </a:r>
            <a:r>
              <a:rPr lang="en-US" baseline="0" dirty="0" smtClean="0"/>
              <a:t>. </a:t>
            </a:r>
          </a:p>
          <a:p>
            <a:endParaRPr lang="en-US" baseline="0" dirty="0" smtClean="0"/>
          </a:p>
          <a:p>
            <a:r>
              <a:rPr lang="en-US" baseline="0" dirty="0" smtClean="0"/>
              <a:t>You can only specify the VNET and DNS settings for a cloud service on the creation of the first VM. If you add a second VM to the cloud service it will inherit the networking settings.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35</a:t>
            </a:fld>
            <a:endParaRPr lang="en-US"/>
          </a:p>
        </p:txBody>
      </p:sp>
    </p:spTree>
    <p:extLst>
      <p:ext uri="{BB962C8B-B14F-4D97-AF65-F5344CB8AC3E}">
        <p14:creationId xmlns:p14="http://schemas.microsoft.com/office/powerpoint/2010/main" val="1903055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we’re specifying</a:t>
            </a:r>
            <a:r>
              <a:rPr lang="en-US" baseline="0" dirty="0" smtClean="0"/>
              <a:t> two AD/DNS servers – one that lives on our on-premises environment and the other is a DC that lives in the cloud.</a:t>
            </a:r>
          </a:p>
          <a:p>
            <a:endParaRPr lang="en-US" baseline="0" dirty="0" smtClean="0"/>
          </a:p>
          <a:p>
            <a:r>
              <a:rPr lang="en-US" baseline="0" dirty="0" smtClean="0"/>
              <a:t>You can pass the DNS names when calling New-</a:t>
            </a:r>
            <a:r>
              <a:rPr lang="en-US" baseline="0" dirty="0" err="1" smtClean="0"/>
              <a:t>AzureVM</a:t>
            </a:r>
            <a:r>
              <a:rPr lang="en-US" baseline="0" dirty="0" smtClean="0"/>
              <a:t>. Also required is the VNET that establishes the hybrid connectivity.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36</a:t>
            </a:fld>
            <a:endParaRPr lang="en-US"/>
          </a:p>
        </p:txBody>
      </p:sp>
    </p:spTree>
    <p:extLst>
      <p:ext uri="{BB962C8B-B14F-4D97-AF65-F5344CB8AC3E}">
        <p14:creationId xmlns:p14="http://schemas.microsoft.com/office/powerpoint/2010/main" val="3423483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37</a:t>
            </a:fld>
            <a:endParaRPr lang="en-US"/>
          </a:p>
        </p:txBody>
      </p:sp>
    </p:spTree>
    <p:extLst>
      <p:ext uri="{BB962C8B-B14F-4D97-AF65-F5344CB8AC3E}">
        <p14:creationId xmlns:p14="http://schemas.microsoft.com/office/powerpoint/2010/main" val="25501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38</a:t>
            </a:fld>
            <a:endParaRPr lang="en-US"/>
          </a:p>
        </p:txBody>
      </p:sp>
    </p:spTree>
    <p:extLst>
      <p:ext uri="{BB962C8B-B14F-4D97-AF65-F5344CB8AC3E}">
        <p14:creationId xmlns:p14="http://schemas.microsoft.com/office/powerpoint/2010/main" val="699109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example creates a new VM with a 10GB disk attached.</a:t>
            </a:r>
          </a:p>
          <a:p>
            <a:endParaRPr lang="en-US" baseline="0" dirty="0" smtClean="0"/>
          </a:p>
          <a:p>
            <a:r>
              <a:rPr lang="en-US" baseline="0" dirty="0" smtClean="0"/>
              <a:t>The second example gets an existing VM, adds a 10GB disk to it and updates it live.</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39</a:t>
            </a:fld>
            <a:endParaRPr lang="en-US"/>
          </a:p>
        </p:txBody>
      </p:sp>
    </p:spTree>
    <p:extLst>
      <p:ext uri="{BB962C8B-B14F-4D97-AF65-F5344CB8AC3E}">
        <p14:creationId xmlns:p14="http://schemas.microsoft.com/office/powerpoint/2010/main" val="60538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a:p>
        </p:txBody>
      </p:sp>
    </p:spTree>
    <p:extLst>
      <p:ext uri="{BB962C8B-B14F-4D97-AF65-F5344CB8AC3E}">
        <p14:creationId xmlns:p14="http://schemas.microsoft.com/office/powerpoint/2010/main" val="3097031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OS disks have read / write caching</a:t>
            </a:r>
            <a:r>
              <a:rPr lang="en-US" baseline="0" dirty="0" smtClean="0"/>
              <a:t> enabled and data disks have no caching. </a:t>
            </a:r>
          </a:p>
          <a:p>
            <a:endParaRPr lang="en-US" baseline="0" dirty="0" smtClean="0"/>
          </a:p>
          <a:p>
            <a:r>
              <a:rPr lang="en-US" baseline="0" dirty="0" smtClean="0"/>
              <a:t>You can use Set-</a:t>
            </a:r>
            <a:r>
              <a:rPr lang="en-US" baseline="0" dirty="0" err="1" smtClean="0"/>
              <a:t>AzureOSDisk</a:t>
            </a:r>
            <a:r>
              <a:rPr lang="en-US" baseline="0" dirty="0" smtClean="0"/>
              <a:t> or Set-</a:t>
            </a:r>
            <a:r>
              <a:rPr lang="en-US" baseline="0" dirty="0" err="1" smtClean="0"/>
              <a:t>AzureDataDisk</a:t>
            </a:r>
            <a:r>
              <a:rPr lang="en-US" baseline="0" dirty="0" smtClean="0"/>
              <a:t> to modify these settings at run time. Set-</a:t>
            </a:r>
            <a:r>
              <a:rPr lang="en-US" baseline="0" dirty="0" err="1" smtClean="0"/>
              <a:t>AzureOSDisk</a:t>
            </a:r>
            <a:r>
              <a:rPr lang="en-US" baseline="0" dirty="0" smtClean="0"/>
              <a:t> requires a reboot.</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40</a:t>
            </a:fld>
            <a:endParaRPr lang="en-US"/>
          </a:p>
        </p:txBody>
      </p:sp>
    </p:spTree>
    <p:extLst>
      <p:ext uri="{BB962C8B-B14F-4D97-AF65-F5344CB8AC3E}">
        <p14:creationId xmlns:p14="http://schemas.microsoft.com/office/powerpoint/2010/main" val="1514276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Numerous examples that show how to filer output</a:t>
            </a:r>
            <a:r>
              <a:rPr lang="en-US" baseline="0" dirty="0" smtClean="0"/>
              <a:t> from the disk and image repository.</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42</a:t>
            </a:fld>
            <a:endParaRPr lang="en-US"/>
          </a:p>
        </p:txBody>
      </p:sp>
    </p:spTree>
    <p:extLst>
      <p:ext uri="{BB962C8B-B14F-4D97-AF65-F5344CB8AC3E}">
        <p14:creationId xmlns:p14="http://schemas.microsoft.com/office/powerpoint/2010/main" val="36664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publishsettings</a:t>
            </a:r>
            <a:r>
              <a:rPr lang="en-US" baseline="0" dirty="0" smtClean="0"/>
              <a:t> file contains your subscription information, the service endpoint, subscription name and certificate. Once downloaded the Import-</a:t>
            </a:r>
            <a:r>
              <a:rPr lang="en-US" baseline="0" dirty="0" err="1" smtClean="0"/>
              <a:t>AzurePublishSettingsFile</a:t>
            </a:r>
            <a:r>
              <a:rPr lang="en-US" baseline="0" dirty="0" smtClean="0"/>
              <a:t> </a:t>
            </a:r>
            <a:r>
              <a:rPr lang="en-US" baseline="0" dirty="0" err="1" smtClean="0"/>
              <a:t>cmdlet</a:t>
            </a:r>
            <a:r>
              <a:rPr lang="en-US" baseline="0" dirty="0" smtClean="0"/>
              <a:t> will install the certificate and configure your PowerShell environment.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20</a:t>
            </a:fld>
            <a:endParaRPr lang="en-US"/>
          </a:p>
        </p:txBody>
      </p:sp>
    </p:spTree>
    <p:extLst>
      <p:ext uri="{BB962C8B-B14F-4D97-AF65-F5344CB8AC3E}">
        <p14:creationId xmlns:p14="http://schemas.microsoft.com/office/powerpoint/2010/main" val="427592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this method if you want to specify a certificate that you have created on your own.</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21</a:t>
            </a:fld>
            <a:endParaRPr lang="en-US"/>
          </a:p>
        </p:txBody>
      </p:sp>
    </p:spTree>
    <p:extLst>
      <p:ext uri="{BB962C8B-B14F-4D97-AF65-F5344CB8AC3E}">
        <p14:creationId xmlns:p14="http://schemas.microsoft.com/office/powerpoint/2010/main" val="2913047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subscription XML file supports multiple subscriptions. You can use a</a:t>
            </a:r>
            <a:r>
              <a:rPr lang="en-US" baseline="0" dirty="0" smtClean="0"/>
              <a:t> single PowerShell session to administer VMs and services across all of your configured subscriptions.</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288626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92234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a:t>
            </a:r>
            <a:r>
              <a:rPr lang="en-US" baseline="0" dirty="0" smtClean="0"/>
              <a:t> </a:t>
            </a:r>
            <a:r>
              <a:rPr lang="en-US" baseline="0" dirty="0" err="1" smtClean="0"/>
              <a:t>cmdlets</a:t>
            </a:r>
            <a:r>
              <a:rPr lang="en-US" baseline="0" dirty="0" smtClean="0"/>
              <a:t> like New-</a:t>
            </a:r>
            <a:r>
              <a:rPr lang="en-US" baseline="0" dirty="0" err="1" smtClean="0"/>
              <a:t>AzureVM</a:t>
            </a:r>
            <a:r>
              <a:rPr lang="en-US" baseline="0" dirty="0" smtClean="0"/>
              <a:t> or New-</a:t>
            </a:r>
            <a:r>
              <a:rPr lang="en-US" baseline="0" dirty="0" err="1" smtClean="0"/>
              <a:t>AzureQuickVM</a:t>
            </a:r>
            <a:r>
              <a:rPr lang="en-US" baseline="0" dirty="0" smtClean="0"/>
              <a:t> require the user to specify the storage account to use. Since each subscription can contain multiple storage accounts the property name to set is </a:t>
            </a:r>
            <a:r>
              <a:rPr lang="en-US" baseline="0" dirty="0" err="1" smtClean="0"/>
              <a:t>CurrentStorageAccount</a:t>
            </a:r>
            <a:r>
              <a:rPr lang="en-US" baseline="0" dirty="0" smtClean="0"/>
              <a:t>. This allows you to easily change the storage account for the next operation.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24</a:t>
            </a:fld>
            <a:endParaRPr lang="en-US"/>
          </a:p>
        </p:txBody>
      </p:sp>
    </p:spTree>
    <p:extLst>
      <p:ext uri="{BB962C8B-B14F-4D97-AF65-F5344CB8AC3E}">
        <p14:creationId xmlns:p14="http://schemas.microsoft.com/office/powerpoint/2010/main" val="4287866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examples that show a key component of using the </a:t>
            </a:r>
            <a:r>
              <a:rPr lang="en-US" dirty="0" err="1" smtClean="0"/>
              <a:t>cmdlets</a:t>
            </a:r>
            <a:r>
              <a:rPr lang="en-US" dirty="0" smtClean="0"/>
              <a:t>.</a:t>
            </a:r>
          </a:p>
          <a:p>
            <a:r>
              <a:rPr lang="en-US" dirty="0" smtClean="0"/>
              <a:t/>
            </a:r>
            <a:br>
              <a:rPr lang="en-US" dirty="0" smtClean="0"/>
            </a:br>
            <a:r>
              <a:rPr lang="en-US" dirty="0" smtClean="0"/>
              <a:t>When you specify -Location or</a:t>
            </a:r>
            <a:r>
              <a:rPr lang="en-US" baseline="0" dirty="0" smtClean="0"/>
              <a:t> -</a:t>
            </a:r>
            <a:r>
              <a:rPr lang="en-US" baseline="0" dirty="0" err="1" smtClean="0"/>
              <a:t>AffinityGroup</a:t>
            </a:r>
            <a:r>
              <a:rPr lang="en-US" baseline="0" dirty="0" smtClean="0"/>
              <a:t> </a:t>
            </a:r>
            <a:r>
              <a:rPr lang="en-US" dirty="0" smtClean="0"/>
              <a:t>the </a:t>
            </a:r>
            <a:r>
              <a:rPr lang="en-US" dirty="0" err="1" smtClean="0"/>
              <a:t>cmdlets</a:t>
            </a:r>
            <a:r>
              <a:rPr lang="en-US" dirty="0" smtClean="0"/>
              <a:t> will attempt</a:t>
            </a:r>
            <a:r>
              <a:rPr lang="en-US" baseline="0" dirty="0" smtClean="0"/>
              <a:t> to create a new cloud service to deploy the VM to. </a:t>
            </a:r>
          </a:p>
          <a:p>
            <a:r>
              <a:rPr lang="en-US" baseline="0" dirty="0" smtClean="0"/>
              <a:t>If you do not specify either the </a:t>
            </a:r>
            <a:r>
              <a:rPr lang="en-US" baseline="0" dirty="0" err="1" smtClean="0"/>
              <a:t>cmdlets</a:t>
            </a:r>
            <a:r>
              <a:rPr lang="en-US" baseline="0" dirty="0" smtClean="0"/>
              <a:t> assume the cloud service exists in the current subscription.</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28</a:t>
            </a:fld>
            <a:endParaRPr lang="en-US"/>
          </a:p>
        </p:txBody>
      </p:sp>
    </p:spTree>
    <p:extLst>
      <p:ext uri="{BB962C8B-B14F-4D97-AF65-F5344CB8AC3E}">
        <p14:creationId xmlns:p14="http://schemas.microsoft.com/office/powerpoint/2010/main" val="282294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New-</a:t>
            </a:r>
            <a:r>
              <a:rPr lang="en-US" dirty="0" err="1" smtClean="0"/>
              <a:t>AzureVMConfig</a:t>
            </a:r>
            <a:r>
              <a:rPr lang="en-US" baseline="0" dirty="0" smtClean="0"/>
              <a:t> and New-</a:t>
            </a:r>
            <a:r>
              <a:rPr lang="en-US" baseline="0" dirty="0" err="1" smtClean="0"/>
              <a:t>AzureVM</a:t>
            </a:r>
            <a:r>
              <a:rPr lang="en-US" baseline="0" dirty="0" smtClean="0"/>
              <a:t> to allow a batched creation of a VM. </a:t>
            </a:r>
          </a:p>
          <a:p>
            <a:r>
              <a:rPr lang="en-US" baseline="0" dirty="0" smtClean="0"/>
              <a:t>New-</a:t>
            </a:r>
            <a:r>
              <a:rPr lang="en-US" baseline="0" dirty="0" err="1" smtClean="0"/>
              <a:t>AzureVMConfig</a:t>
            </a:r>
            <a:r>
              <a:rPr lang="en-US" baseline="0" dirty="0" smtClean="0"/>
              <a:t> returns a configuration object that is then passed to other </a:t>
            </a:r>
            <a:r>
              <a:rPr lang="en-US" baseline="0" dirty="0" err="1" smtClean="0"/>
              <a:t>cmdlets</a:t>
            </a:r>
            <a:r>
              <a:rPr lang="en-US" baseline="0" dirty="0" smtClean="0"/>
              <a:t> to modify via the PowerShell pipeline.</a:t>
            </a:r>
          </a:p>
          <a:p>
            <a:r>
              <a:rPr lang="en-US" baseline="0" dirty="0" smtClean="0"/>
              <a:t>Finally, it is passed to New-</a:t>
            </a:r>
            <a:r>
              <a:rPr lang="en-US" baseline="0" dirty="0" err="1" smtClean="0"/>
              <a:t>AzureVM</a:t>
            </a:r>
            <a:r>
              <a:rPr lang="en-US" baseline="0" dirty="0" smtClean="0"/>
              <a:t> where the VM is created with all of the configuration specified.</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477835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075903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 id="2147483733" r:id="rId23"/>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1.png"/><Relationship Id="rId4" Type="http://schemas.openxmlformats.org/officeDocument/2006/relationships/tags" Target="../tags/tag4.xml"/><Relationship Id="rId9" Type="http://schemas.openxmlformats.org/officeDocument/2006/relationships/image" Target="../media/image3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8.xml"/><Relationship Id="rId7" Type="http://schemas.openxmlformats.org/officeDocument/2006/relationships/image" Target="../media/image31.pn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slideLayout" Target="../slideLayouts/slideLayout6.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32.emf"/></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12.xml"/><Relationship Id="rId7" Type="http://schemas.openxmlformats.org/officeDocument/2006/relationships/slideLayout" Target="../slideLayouts/slideLayout6.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image" Target="../media/image32.emf"/><Relationship Id="rId4" Type="http://schemas.openxmlformats.org/officeDocument/2006/relationships/tags" Target="../tags/tag13.xml"/><Relationship Id="rId9"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indows.azure.com/download/publishprofile.aspx"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900"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587" y="6172200"/>
            <a:ext cx="20272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338"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561" y="6172200"/>
            <a:ext cx="253933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88825" cy="630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0" name="Title 1"/>
          <p:cNvSpPr>
            <a:spLocks noGrp="1"/>
          </p:cNvSpPr>
          <p:nvPr>
            <p:ph type="ctrTitle"/>
          </p:nvPr>
        </p:nvSpPr>
        <p:spPr>
          <a:xfrm>
            <a:off x="4316819" y="433389"/>
            <a:ext cx="7581013" cy="1895475"/>
          </a:xfrm>
        </p:spPr>
        <p:txBody>
          <a:bodyPr/>
          <a:lstStyle/>
          <a:p>
            <a:r>
              <a:rPr lang="en-CA" b="1" dirty="0" smtClean="0">
                <a:solidFill>
                  <a:schemeClr val="bg1"/>
                </a:solidFill>
              </a:rPr>
              <a:t>Windows Azure Virtual Machines</a:t>
            </a:r>
          </a:p>
        </p:txBody>
      </p:sp>
      <p:pic>
        <p:nvPicPr>
          <p:cNvPr id="3081" name="Picture 32" descr="C:\Users\D'Arcy\Dropbox\PrDC12Regina\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 y="549275"/>
            <a:ext cx="3334216" cy="167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3" descr="C:\Users\D'Arcy\Dropbox\PrDC12Regina\SponsorsSide-ITProDay-Horizon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9470" y="2752651"/>
            <a:ext cx="7265588" cy="331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014648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Persistent Disks and Highly Durable</a:t>
            </a:r>
            <a:endParaRPr lang="en-US" sz="5400" dirty="0"/>
          </a:p>
        </p:txBody>
      </p:sp>
      <p:sp>
        <p:nvSpPr>
          <p:cNvPr id="5" name="Rectangle 4"/>
          <p:cNvSpPr/>
          <p:nvPr/>
        </p:nvSpPr>
        <p:spPr bwMode="auto">
          <a:xfrm>
            <a:off x="7027125" y="3032106"/>
            <a:ext cx="4653834" cy="3241703"/>
          </a:xfrm>
          <a:prstGeom prst="rect">
            <a:avLst/>
          </a:prstGeom>
          <a:solidFill>
            <a:schemeClr val="accent4"/>
          </a:solidFill>
          <a:ln w="9525" cap="flat" cmpd="sng" algn="ctr">
            <a:noFill/>
            <a:prstDash val="solid"/>
            <a:headEnd type="none" w="med" len="med"/>
            <a:tailEnd type="none" w="med" len="med"/>
          </a:ln>
          <a:effectLst/>
        </p:spPr>
        <p:txBody>
          <a:bodyPr vert="horz" wrap="square" lIns="121867" tIns="121867" rIns="121867" bIns="121867" numCol="1" rtlCol="0" anchor="b" anchorCtr="0" compatLnSpc="1">
            <a:prstTxWarp prst="textNoShape">
              <a:avLst/>
            </a:prstTxWarp>
          </a:bodyPr>
          <a:lstStyle/>
          <a:p>
            <a:pPr>
              <a:lnSpc>
                <a:spcPct val="90000"/>
              </a:lnSpc>
              <a:buSzPct val="90000"/>
            </a:pPr>
            <a: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507869" y="1092203"/>
            <a:ext cx="3752921" cy="2442652"/>
          </a:xfrm>
          <a:prstGeom prst="rect">
            <a:avLst/>
          </a:prstGeom>
          <a:solidFill>
            <a:schemeClr val="accent2"/>
          </a:solidFill>
          <a:ln w="9525" cap="flat" cmpd="sng" algn="ctr">
            <a:noFill/>
            <a:prstDash val="solid"/>
            <a:headEnd type="none" w="med" len="med"/>
            <a:tailEnd type="none" w="med" len="med"/>
          </a:ln>
          <a:effectLst/>
        </p:spPr>
        <p:txBody>
          <a:bodyPr vert="horz" wrap="square" lIns="121867" tIns="121867" rIns="121867" bIns="121867" numCol="1" rtlCol="0" anchor="b" anchorCtr="0" compatLnSpc="1">
            <a:prstTxWarp prst="textNoShape">
              <a:avLst/>
            </a:prstTxWarp>
          </a:bodyPr>
          <a:lstStyle/>
          <a:p>
            <a:pPr>
              <a:lnSpc>
                <a:spcPct val="90000"/>
              </a:lnSpc>
              <a:buSzPct val="90000"/>
              <a:defRPr/>
            </a:pPr>
            <a:r>
              <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7" name="Rectangle 6"/>
          <p:cNvSpPr/>
          <p:nvPr/>
        </p:nvSpPr>
        <p:spPr bwMode="auto">
          <a:xfrm>
            <a:off x="507868" y="364845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pPr>
            <a:endPar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626325" y="4167494"/>
            <a:ext cx="1509164"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3515" r="73175"/>
          <a:stretch/>
        </p:blipFill>
        <p:spPr bwMode="auto">
          <a:xfrm>
            <a:off x="1245510" y="4408173"/>
            <a:ext cx="270793"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flipV="1">
            <a:off x="2325190" y="4014216"/>
            <a:ext cx="5643003" cy="86085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421766" y="3604499"/>
            <a:ext cx="1982392" cy="1982908"/>
          </a:xfrm>
          <a:prstGeom prst="mathMultiply">
            <a:avLst/>
          </a:prstGeom>
          <a:solidFill>
            <a:schemeClr val="bg1"/>
          </a:solidFill>
          <a:ln w="28575">
            <a:solidFill>
              <a:schemeClr val="accent5"/>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1" tIns="60931" rIns="121861" bIns="60931" numCol="1" rtlCol="0" anchor="ctr" anchorCtr="0" compatLnSpc="1">
            <a:prstTxWarp prst="textNoShape">
              <a:avLst/>
            </a:prstTxWarp>
          </a:bodyPr>
          <a:lstStyle/>
          <a:p>
            <a:pPr algn="ctr" defTabSz="1218281" fontAlgn="base">
              <a:spcBef>
                <a:spcPct val="0"/>
              </a:spcBef>
              <a:spcAft>
                <a:spcPct val="0"/>
              </a:spcAft>
            </a:pPr>
            <a:endParaRPr lang="en-US" sz="2900" dirty="0">
              <a:gradFill>
                <a:gsLst>
                  <a:gs pos="0">
                    <a:srgbClr val="FFFFFF"/>
                  </a:gs>
                  <a:gs pos="100000">
                    <a:srgbClr val="FFFFFF"/>
                  </a:gs>
                </a:gsLst>
                <a:lin ang="5400000" scaled="0"/>
              </a:gradFill>
            </a:endParaRPr>
          </a:p>
        </p:txBody>
      </p:sp>
      <p:grpSp>
        <p:nvGrpSpPr>
          <p:cNvPr id="28" name="Group 27"/>
          <p:cNvGrpSpPr/>
          <p:nvPr/>
        </p:nvGrpSpPr>
        <p:grpSpPr>
          <a:xfrm>
            <a:off x="2443468" y="3648456"/>
            <a:ext cx="1817322" cy="2615184"/>
            <a:chOff x="2443468" y="3658616"/>
            <a:chExt cx="1817322" cy="2615184"/>
          </a:xfrm>
        </p:grpSpPr>
        <p:sp>
          <p:nvSpPr>
            <p:cNvPr id="35" name="Rectangle 34"/>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b" anchorCtr="0" compatLnSpc="1">
              <a:prstTxWarp prst="textNoShape">
                <a:avLst/>
              </a:prstTxWarp>
            </a:bodyPr>
            <a:lstStyle/>
            <a:p>
              <a:pPr>
                <a:lnSpc>
                  <a:spcPct val="90000"/>
                </a:lnSpc>
                <a:buSzPct val="90000"/>
              </a:pPr>
              <a:r>
                <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p:nvPr/>
        </p:nvCxnSpPr>
        <p:spPr>
          <a:xfrm flipV="1">
            <a:off x="4260790" y="4014216"/>
            <a:ext cx="3724970" cy="85576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Freeform 79"/>
          <p:cNvSpPr>
            <a:spLocks noEditPoints="1"/>
          </p:cNvSpPr>
          <p:nvPr/>
        </p:nvSpPr>
        <p:spPr bwMode="black">
          <a:xfrm>
            <a:off x="9013956" y="3460967"/>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44" name="Freeform 79"/>
          <p:cNvSpPr>
            <a:spLocks noEditPoints="1"/>
          </p:cNvSpPr>
          <p:nvPr/>
        </p:nvSpPr>
        <p:spPr bwMode="black">
          <a:xfrm>
            <a:off x="10059722" y="3460967"/>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45" name="Freeform 79"/>
          <p:cNvSpPr>
            <a:spLocks noEditPoints="1"/>
          </p:cNvSpPr>
          <p:nvPr/>
        </p:nvSpPr>
        <p:spPr bwMode="black">
          <a:xfrm>
            <a:off x="10059722" y="4703139"/>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cxnSp>
        <p:nvCxnSpPr>
          <p:cNvPr id="46" name="Straight Connector 45"/>
          <p:cNvCxnSpPr/>
          <p:nvPr/>
        </p:nvCxnSpPr>
        <p:spPr>
          <a:xfrm>
            <a:off x="8308275" y="4380715"/>
            <a:ext cx="1045766" cy="32243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08273" y="4380708"/>
            <a:ext cx="0" cy="314715"/>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Freeform 79"/>
          <p:cNvSpPr>
            <a:spLocks noEditPoints="1"/>
          </p:cNvSpPr>
          <p:nvPr/>
        </p:nvSpPr>
        <p:spPr bwMode="black">
          <a:xfrm>
            <a:off x="7968191" y="4703139"/>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50" name="Freeform 79"/>
          <p:cNvSpPr>
            <a:spLocks noEditPoints="1"/>
          </p:cNvSpPr>
          <p:nvPr/>
        </p:nvSpPr>
        <p:spPr bwMode="black">
          <a:xfrm>
            <a:off x="9013956" y="4703139"/>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51" name="Rectangle 50"/>
          <p:cNvSpPr/>
          <p:nvPr/>
        </p:nvSpPr>
        <p:spPr>
          <a:xfrm>
            <a:off x="477814" y="5402815"/>
            <a:ext cx="1477285" cy="870985"/>
          </a:xfrm>
          <a:prstGeom prst="rect">
            <a:avLst/>
          </a:prstGeom>
        </p:spPr>
        <p:txBody>
          <a:bodyPr wrap="none" lIns="121867" tIns="60933" rIns="121867" bIns="60933">
            <a:spAutoFit/>
          </a:bodyPr>
          <a:lstStyle/>
          <a:p>
            <a:pPr>
              <a:lnSpc>
                <a:spcPct val="90000"/>
              </a:lnSpc>
              <a:buSzPct val="90000"/>
              <a:defRPr/>
            </a:pPr>
            <a:r>
              <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sp>
        <p:nvSpPr>
          <p:cNvPr id="52" name="Freeform 79"/>
          <p:cNvSpPr>
            <a:spLocks noEditPoints="1"/>
          </p:cNvSpPr>
          <p:nvPr/>
        </p:nvSpPr>
        <p:spPr bwMode="black">
          <a:xfrm>
            <a:off x="1620965" y="1308418"/>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53" name="Freeform 79"/>
          <p:cNvSpPr>
            <a:spLocks noEditPoints="1"/>
          </p:cNvSpPr>
          <p:nvPr/>
        </p:nvSpPr>
        <p:spPr bwMode="black">
          <a:xfrm>
            <a:off x="1620965" y="199264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54" name="Freeform 79"/>
          <p:cNvSpPr>
            <a:spLocks noEditPoints="1"/>
          </p:cNvSpPr>
          <p:nvPr/>
        </p:nvSpPr>
        <p:spPr bwMode="black">
          <a:xfrm>
            <a:off x="2197001" y="199264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cxnSp>
        <p:nvCxnSpPr>
          <p:cNvPr id="55" name="Straight Connector 54"/>
          <p:cNvCxnSpPr/>
          <p:nvPr/>
        </p:nvCxnSpPr>
        <p:spPr>
          <a:xfrm>
            <a:off x="3143794" y="2281646"/>
            <a:ext cx="4824396" cy="199624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2571657" y="1561735"/>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60366" y="1815038"/>
            <a:ext cx="0" cy="17760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Freeform 79"/>
          <p:cNvSpPr>
            <a:spLocks noEditPoints="1"/>
          </p:cNvSpPr>
          <p:nvPr/>
        </p:nvSpPr>
        <p:spPr bwMode="black">
          <a:xfrm>
            <a:off x="2773039" y="199264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59" name="Freeform 79"/>
          <p:cNvSpPr>
            <a:spLocks noEditPoints="1"/>
          </p:cNvSpPr>
          <p:nvPr/>
        </p:nvSpPr>
        <p:spPr bwMode="black">
          <a:xfrm>
            <a:off x="2197001" y="1308418"/>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60" name="Freeform 79"/>
          <p:cNvSpPr>
            <a:spLocks noEditPoints="1"/>
          </p:cNvSpPr>
          <p:nvPr/>
        </p:nvSpPr>
        <p:spPr bwMode="black">
          <a:xfrm>
            <a:off x="2773039" y="1308418"/>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48" name="Freeform 79"/>
          <p:cNvSpPr>
            <a:spLocks noEditPoints="1"/>
          </p:cNvSpPr>
          <p:nvPr/>
        </p:nvSpPr>
        <p:spPr bwMode="black">
          <a:xfrm>
            <a:off x="7968191" y="3460967"/>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Tree>
    <p:extLst>
      <p:ext uri="{BB962C8B-B14F-4D97-AF65-F5344CB8AC3E}">
        <p14:creationId xmlns:p14="http://schemas.microsoft.com/office/powerpoint/2010/main" val="2839241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smtClean="0"/>
              <a:t>Sizes and Storage</a:t>
            </a:r>
            <a:endParaRPr lang="en-US" dirty="0"/>
          </a:p>
        </p:txBody>
      </p:sp>
      <p:sp>
        <p:nvSpPr>
          <p:cNvPr id="3" name="TextBox 2"/>
          <p:cNvSpPr txBox="1"/>
          <p:nvPr/>
        </p:nvSpPr>
        <p:spPr>
          <a:xfrm>
            <a:off x="1168096" y="5639912"/>
            <a:ext cx="9852634" cy="615553"/>
          </a:xfrm>
          <a:prstGeom prst="rect">
            <a:avLst/>
          </a:prstGeom>
          <a:solidFill>
            <a:schemeClr val="accent4"/>
          </a:solidFill>
          <a:ln w="38100">
            <a:solidFill>
              <a:schemeClr val="bg1"/>
            </a:solidFill>
          </a:ln>
        </p:spPr>
        <p:txBody>
          <a:bodyPr wrap="square" lIns="121899" tIns="121899" rIns="121899" bIns="121899" rtlCol="0">
            <a:spAutoFit/>
          </a:bodyPr>
          <a:lstStyle/>
          <a:p>
            <a:pPr algn="ctr">
              <a:lnSpc>
                <a:spcPct val="90000"/>
              </a:lnSpc>
              <a:spcBef>
                <a:spcPct val="20000"/>
              </a:spcBef>
              <a:buSzPct val="80000"/>
            </a:pPr>
            <a:r>
              <a:rPr lang="en-US" sz="2700" dirty="0">
                <a:solidFill>
                  <a:schemeClr val="bg1"/>
                </a:solidFill>
              </a:rPr>
              <a:t>Each Persistent Data Disk Can be up to 1 TB</a:t>
            </a:r>
          </a:p>
        </p:txBody>
      </p:sp>
      <p:graphicFrame>
        <p:nvGraphicFramePr>
          <p:cNvPr id="4" name="Table 3"/>
          <p:cNvGraphicFramePr>
            <a:graphicFrameLocks noGrp="1"/>
          </p:cNvGraphicFramePr>
          <p:nvPr>
            <p:extLst>
              <p:ext uri="{D42A27DB-BD31-4B8C-83A1-F6EECF244321}">
                <p14:modId xmlns:p14="http://schemas.microsoft.com/office/powerpoint/2010/main" val="881133365"/>
              </p:ext>
            </p:extLst>
          </p:nvPr>
        </p:nvGraphicFramePr>
        <p:xfrm>
          <a:off x="1200150" y="1565090"/>
          <a:ext cx="9763430" cy="4034633"/>
        </p:xfrm>
        <a:graphic>
          <a:graphicData uri="http://schemas.openxmlformats.org/drawingml/2006/table">
            <a:tbl>
              <a:tblPr firstRow="1" bandRow="1">
                <a:tableStyleId>{284E427A-3D55-4303-BF80-6455036E1DE7}</a:tableStyleId>
              </a:tblPr>
              <a:tblGrid>
                <a:gridCol w="1952686"/>
                <a:gridCol w="1952686"/>
                <a:gridCol w="2069848"/>
                <a:gridCol w="2108900"/>
                <a:gridCol w="1679310"/>
              </a:tblGrid>
              <a:tr h="877383">
                <a:tc>
                  <a:txBody>
                    <a:bodyPr/>
                    <a:lstStyle/>
                    <a:p>
                      <a:r>
                        <a:rPr lang="en-US" sz="2000" dirty="0" smtClean="0">
                          <a:solidFill>
                            <a:schemeClr val="bg1"/>
                          </a:solidFill>
                        </a:rPr>
                        <a:t>VM</a:t>
                      </a:r>
                      <a:r>
                        <a:rPr lang="en-US" sz="2000" baseline="0" dirty="0" smtClean="0">
                          <a:solidFill>
                            <a:schemeClr val="bg1"/>
                          </a:solidFill>
                        </a:rPr>
                        <a:t> </a:t>
                      </a:r>
                      <a:r>
                        <a:rPr lang="en-US" sz="2000" dirty="0" smtClean="0">
                          <a:solidFill>
                            <a:schemeClr val="bg1"/>
                          </a:solidFill>
                        </a:rPr>
                        <a:t>Size</a:t>
                      </a:r>
                      <a:endParaRPr lang="en-US" sz="2000" b="1" dirty="0">
                        <a:solidFill>
                          <a:schemeClr val="bg1"/>
                        </a:solidFill>
                      </a:endParaRPr>
                    </a:p>
                  </a:txBody>
                  <a:tcPr marL="121888" marR="121888" marT="60960" marB="60960" anchor="ctr"/>
                </a:tc>
                <a:tc>
                  <a:txBody>
                    <a:bodyPr/>
                    <a:lstStyle/>
                    <a:p>
                      <a:r>
                        <a:rPr lang="en-US" sz="2000" dirty="0" smtClean="0">
                          <a:solidFill>
                            <a:schemeClr val="bg1"/>
                          </a:solidFill>
                        </a:rPr>
                        <a:t>CPU Cores</a:t>
                      </a:r>
                      <a:endParaRPr lang="en-US" sz="2000" b="1" dirty="0">
                        <a:solidFill>
                          <a:schemeClr val="bg1"/>
                        </a:solidFill>
                      </a:endParaRPr>
                    </a:p>
                  </a:txBody>
                  <a:tcPr marL="121888" marR="121888" marT="60960" marB="60960" anchor="ctr"/>
                </a:tc>
                <a:tc>
                  <a:txBody>
                    <a:bodyPr/>
                    <a:lstStyle/>
                    <a:p>
                      <a:r>
                        <a:rPr lang="en-US" sz="2000" dirty="0" smtClean="0">
                          <a:solidFill>
                            <a:schemeClr val="bg1"/>
                          </a:solidFill>
                        </a:rPr>
                        <a:t>Memory</a:t>
                      </a:r>
                      <a:endParaRPr lang="en-US" sz="2000" b="1" dirty="0">
                        <a:solidFill>
                          <a:schemeClr val="bg1"/>
                        </a:solidFill>
                      </a:endParaRPr>
                    </a:p>
                  </a:txBody>
                  <a:tcPr marL="121888" marR="121888" marT="60960" marB="60960" anchor="ctr"/>
                </a:tc>
                <a:tc>
                  <a:txBody>
                    <a:bodyPr/>
                    <a:lstStyle/>
                    <a:p>
                      <a:r>
                        <a:rPr lang="en-US" sz="2000" dirty="0" smtClean="0">
                          <a:solidFill>
                            <a:schemeClr val="bg1"/>
                          </a:solidFill>
                        </a:rPr>
                        <a:t>Bandwidth</a:t>
                      </a:r>
                      <a:endParaRPr lang="en-US" sz="2000" b="1" dirty="0">
                        <a:solidFill>
                          <a:schemeClr val="bg1"/>
                        </a:solidFill>
                      </a:endParaRPr>
                    </a:p>
                  </a:txBody>
                  <a:tcPr marL="121888" marR="121888" marT="60960" marB="60960"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a:t>
                      </a:r>
                      <a:r>
                        <a:rPr lang="en-US" sz="2000" baseline="0" dirty="0" smtClean="0">
                          <a:solidFill>
                            <a:schemeClr val="bg1"/>
                          </a:solidFill>
                        </a:rPr>
                        <a:t> Data Disks</a:t>
                      </a:r>
                      <a:endParaRPr lang="en-US" sz="2000" b="1" dirty="0" smtClean="0">
                        <a:solidFill>
                          <a:schemeClr val="bg1"/>
                        </a:solidFill>
                      </a:endParaRPr>
                    </a:p>
                  </a:txBody>
                  <a:tcPr marL="121888" marR="121888" marT="60960" marB="60960" anchor="ctr"/>
                </a:tc>
              </a:tr>
              <a:tr h="631450">
                <a:tc>
                  <a:txBody>
                    <a:bodyPr/>
                    <a:lstStyle/>
                    <a:p>
                      <a:r>
                        <a:rPr lang="en-US" sz="2000" dirty="0" smtClean="0">
                          <a:solidFill>
                            <a:schemeClr val="bg1"/>
                          </a:solidFill>
                        </a:rPr>
                        <a:t>Extra Small</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Shared</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768 MB</a:t>
                      </a:r>
                      <a:endParaRPr lang="en-US" sz="2000" dirty="0">
                        <a:solidFill>
                          <a:schemeClr val="bg1"/>
                        </a:solidFill>
                      </a:endParaRPr>
                    </a:p>
                  </a:txBody>
                  <a:tcPr marL="121888" marR="121888" marT="60960" marB="60960"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rPr>
                        <a:t>5 (Mbps)</a:t>
                      </a:r>
                    </a:p>
                  </a:txBody>
                  <a:tcPr marL="121888" marR="121888" marT="60960" marB="60960" anchor="ctr"/>
                </a:tc>
                <a:tc>
                  <a:txBody>
                    <a:bodyPr/>
                    <a:lstStyle/>
                    <a:p>
                      <a:r>
                        <a:rPr lang="en-US" sz="2000" dirty="0" smtClean="0">
                          <a:solidFill>
                            <a:schemeClr val="bg1"/>
                          </a:solidFill>
                        </a:rPr>
                        <a:t>1</a:t>
                      </a:r>
                      <a:endParaRPr lang="en-US" sz="2000" dirty="0">
                        <a:solidFill>
                          <a:schemeClr val="bg1"/>
                        </a:solidFill>
                      </a:endParaRPr>
                    </a:p>
                  </a:txBody>
                  <a:tcPr marL="121888" marR="121888" marT="60960" marB="60960" anchor="ctr"/>
                </a:tc>
              </a:tr>
              <a:tr h="631450">
                <a:tc>
                  <a:txBody>
                    <a:bodyPr/>
                    <a:lstStyle/>
                    <a:p>
                      <a:r>
                        <a:rPr lang="en-US" sz="2000" dirty="0" smtClean="0">
                          <a:solidFill>
                            <a:schemeClr val="bg1"/>
                          </a:solidFill>
                        </a:rPr>
                        <a:t>Small</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1</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1.75</a:t>
                      </a:r>
                      <a:r>
                        <a:rPr lang="en-US" sz="2000" baseline="0" dirty="0" smtClean="0">
                          <a:solidFill>
                            <a:schemeClr val="bg1"/>
                          </a:solidFill>
                        </a:rPr>
                        <a:t> GB</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100 (Mbps)</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2</a:t>
                      </a:r>
                      <a:endParaRPr lang="en-US" sz="2000" dirty="0">
                        <a:solidFill>
                          <a:schemeClr val="bg1"/>
                        </a:solidFill>
                      </a:endParaRPr>
                    </a:p>
                  </a:txBody>
                  <a:tcPr marL="121888" marR="121888" marT="60960" marB="60960" anchor="ctr"/>
                </a:tc>
              </a:tr>
              <a:tr h="631450">
                <a:tc>
                  <a:txBody>
                    <a:bodyPr/>
                    <a:lstStyle/>
                    <a:p>
                      <a:r>
                        <a:rPr lang="en-US" sz="2000" dirty="0" smtClean="0">
                          <a:solidFill>
                            <a:schemeClr val="bg1"/>
                          </a:solidFill>
                        </a:rPr>
                        <a:t>Medium</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2</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3.5 GB</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200 (Mbps)</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4</a:t>
                      </a:r>
                      <a:endParaRPr lang="en-US" sz="2000" dirty="0">
                        <a:solidFill>
                          <a:schemeClr val="bg1"/>
                        </a:solidFill>
                      </a:endParaRPr>
                    </a:p>
                  </a:txBody>
                  <a:tcPr marL="121888" marR="121888" marT="60960" marB="60960" anchor="ctr"/>
                </a:tc>
              </a:tr>
              <a:tr h="631450">
                <a:tc>
                  <a:txBody>
                    <a:bodyPr/>
                    <a:lstStyle/>
                    <a:p>
                      <a:r>
                        <a:rPr lang="en-US" sz="2000" dirty="0" smtClean="0">
                          <a:solidFill>
                            <a:schemeClr val="bg1"/>
                          </a:solidFill>
                        </a:rPr>
                        <a:t>Large</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4</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7 GB</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400 (Mbps)</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8</a:t>
                      </a:r>
                      <a:endParaRPr lang="en-US" sz="2000" dirty="0">
                        <a:solidFill>
                          <a:schemeClr val="bg1"/>
                        </a:solidFill>
                      </a:endParaRPr>
                    </a:p>
                  </a:txBody>
                  <a:tcPr marL="121888" marR="121888" marT="60960" marB="60960" anchor="ctr"/>
                </a:tc>
              </a:tr>
              <a:tr h="631450">
                <a:tc>
                  <a:txBody>
                    <a:bodyPr/>
                    <a:lstStyle/>
                    <a:p>
                      <a:r>
                        <a:rPr lang="en-US" sz="2000" dirty="0" smtClean="0">
                          <a:solidFill>
                            <a:schemeClr val="bg1"/>
                          </a:solidFill>
                        </a:rPr>
                        <a:t>Extra Large</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8</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14 GB</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800 </a:t>
                      </a:r>
                      <a:r>
                        <a:rPr lang="en-US" sz="2000" smtClean="0">
                          <a:solidFill>
                            <a:schemeClr val="bg1"/>
                          </a:solidFill>
                        </a:rPr>
                        <a:t>(Mbps)</a:t>
                      </a:r>
                      <a:endParaRPr lang="en-US" sz="2000" dirty="0">
                        <a:solidFill>
                          <a:schemeClr val="bg1"/>
                        </a:solidFill>
                      </a:endParaRPr>
                    </a:p>
                  </a:txBody>
                  <a:tcPr marL="121888" marR="121888" marT="60960" marB="60960" anchor="ctr"/>
                </a:tc>
                <a:tc>
                  <a:txBody>
                    <a:bodyPr/>
                    <a:lstStyle/>
                    <a:p>
                      <a:r>
                        <a:rPr lang="en-US" sz="2000" dirty="0" smtClean="0">
                          <a:solidFill>
                            <a:schemeClr val="bg1"/>
                          </a:solidFill>
                        </a:rPr>
                        <a:t>16</a:t>
                      </a:r>
                      <a:endParaRPr lang="en-US" sz="2000" dirty="0">
                        <a:solidFill>
                          <a:schemeClr val="bg1"/>
                        </a:solidFill>
                      </a:endParaRPr>
                    </a:p>
                  </a:txBody>
                  <a:tcPr marL="121888" marR="121888" marT="60960" marB="60960" anchor="ctr"/>
                </a:tc>
              </a:tr>
            </a:tbl>
          </a:graphicData>
        </a:graphic>
      </p:graphicFrame>
    </p:spTree>
    <p:extLst>
      <p:ext uri="{BB962C8B-B14F-4D97-AF65-F5344CB8AC3E}">
        <p14:creationId xmlns:p14="http://schemas.microsoft.com/office/powerpoint/2010/main" val="10955708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846288" y="1109663"/>
            <a:ext cx="9342537" cy="23957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72" tIns="60936" rIns="121872" bIns="60936"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37" name="Rectangle 36"/>
          <p:cNvSpPr/>
          <p:nvPr/>
        </p:nvSpPr>
        <p:spPr bwMode="auto">
          <a:xfrm>
            <a:off x="2846288" y="3626207"/>
            <a:ext cx="9347705" cy="23957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72" tIns="60936" rIns="121872" bIns="60936"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smtClean="0"/>
              <a:t>Disks and Images</a:t>
            </a:r>
            <a:endParaRPr lang="en-US" sz="5400" dirty="0"/>
          </a:p>
        </p:txBody>
      </p:sp>
      <p:sp>
        <p:nvSpPr>
          <p:cNvPr id="27" name="Rectangle 26"/>
          <p:cNvSpPr/>
          <p:nvPr/>
        </p:nvSpPr>
        <p:spPr bwMode="auto">
          <a:xfrm>
            <a:off x="508000" y="1109663"/>
            <a:ext cx="2414016" cy="2409607"/>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69" indent="-380869">
              <a:lnSpc>
                <a:spcPct val="90000"/>
              </a:lnSpc>
              <a:buSzPct val="90000"/>
              <a:buFont typeface="Arial" pitchFamily="34" charset="0"/>
              <a:buChar char="•"/>
              <a:defRPr/>
            </a:pPr>
            <a:endParaRPr lang="en-US" sz="13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a:lnSpc>
                <a:spcPct val="90000"/>
              </a:lnSpc>
              <a:buSzPct val="90000"/>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a:lnSpc>
                <a:spcPct val="90000"/>
              </a:lnSpc>
              <a:buSzPct val="90000"/>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a:lnSpc>
                <a:spcPct val="90000"/>
              </a:lnSpc>
              <a:buSzPct val="90000"/>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691939" y="289220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30" name="Freeform 79"/>
          <p:cNvSpPr>
            <a:spLocks noEditPoints="1"/>
          </p:cNvSpPr>
          <p:nvPr/>
        </p:nvSpPr>
        <p:spPr bwMode="black">
          <a:xfrm>
            <a:off x="1267976" y="289220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32" name="Freeform 79"/>
          <p:cNvSpPr>
            <a:spLocks noEditPoints="1"/>
          </p:cNvSpPr>
          <p:nvPr/>
        </p:nvSpPr>
        <p:spPr bwMode="black">
          <a:xfrm>
            <a:off x="1820117" y="290251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38" name="Freeform 79"/>
          <p:cNvSpPr>
            <a:spLocks noEditPoints="1"/>
          </p:cNvSpPr>
          <p:nvPr/>
        </p:nvSpPr>
        <p:spPr bwMode="black">
          <a:xfrm>
            <a:off x="2363423" y="289220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39" name="Rectangle 38"/>
          <p:cNvSpPr/>
          <p:nvPr/>
        </p:nvSpPr>
        <p:spPr bwMode="auto">
          <a:xfrm>
            <a:off x="508001" y="3626207"/>
            <a:ext cx="2414017" cy="239537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5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a:lnSpc>
                <a:spcPct val="90000"/>
              </a:lnSpc>
              <a:buSzPct val="90000"/>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a:lnSpc>
                <a:spcPct val="90000"/>
              </a:lnSpc>
              <a:buSzPct val="90000"/>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grpSp>
        <p:nvGrpSpPr>
          <p:cNvPr id="5" name="Group 4"/>
          <p:cNvGrpSpPr/>
          <p:nvPr/>
        </p:nvGrpSpPr>
        <p:grpSpPr>
          <a:xfrm>
            <a:off x="691940" y="5384202"/>
            <a:ext cx="2046139" cy="516931"/>
            <a:chOff x="628512" y="5384202"/>
            <a:chExt cx="2046139" cy="516931"/>
          </a:xfrm>
        </p:grpSpPr>
        <p:sp>
          <p:nvSpPr>
            <p:cNvPr id="21" name="Freeform 79"/>
            <p:cNvSpPr>
              <a:spLocks noEditPoints="1"/>
            </p:cNvSpPr>
            <p:nvPr/>
          </p:nvSpPr>
          <p:spPr bwMode="black">
            <a:xfrm>
              <a:off x="628512" y="538420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22" name="Freeform 79"/>
            <p:cNvSpPr>
              <a:spLocks noEditPoints="1"/>
            </p:cNvSpPr>
            <p:nvPr/>
          </p:nvSpPr>
          <p:spPr bwMode="black">
            <a:xfrm>
              <a:off x="1204549" y="538420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756691" y="539451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299997" y="538420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2100" dirty="0"/>
            </a:p>
          </p:txBody>
        </p:sp>
      </p:grpSp>
      <p:sp>
        <p:nvSpPr>
          <p:cNvPr id="8" name="TextBox 7"/>
          <p:cNvSpPr txBox="1"/>
          <p:nvPr/>
        </p:nvSpPr>
        <p:spPr>
          <a:xfrm>
            <a:off x="2936974" y="1544241"/>
            <a:ext cx="8686800" cy="1526572"/>
          </a:xfrm>
          <a:prstGeom prst="rect">
            <a:avLst/>
          </a:prstGeom>
          <a:noFill/>
        </p:spPr>
        <p:txBody>
          <a:bodyPr wrap="square" lIns="182880" tIns="0" rIns="0" bIns="0" rtlCol="0">
            <a:spAutoFit/>
          </a:bodyPr>
          <a:lstStyle/>
          <a:p>
            <a:pPr defTabSz="914363">
              <a:lnSpc>
                <a:spcPct val="90000"/>
              </a:lnSpc>
              <a:spcBef>
                <a:spcPct val="20000"/>
              </a:spcBef>
              <a:buSzPct val="90000"/>
            </a:pPr>
            <a:r>
              <a:rPr lang="en-US" sz="3200" spc="-70" dirty="0">
                <a:gradFill>
                  <a:gsLst>
                    <a:gs pos="5417">
                      <a:schemeClr val="tx1"/>
                    </a:gs>
                    <a:gs pos="28000">
                      <a:schemeClr val="tx1"/>
                    </a:gs>
                  </a:gsLst>
                  <a:lin ang="5400000" scaled="0"/>
                </a:gradFill>
                <a:latin typeface="Segoe UI Light"/>
              </a:rPr>
              <a:t>Base OS image for new Virtual Machines</a:t>
            </a:r>
          </a:p>
          <a:p>
            <a:pPr defTabSz="914363">
              <a:lnSpc>
                <a:spcPct val="90000"/>
              </a:lnSpc>
              <a:spcBef>
                <a:spcPct val="20000"/>
              </a:spcBef>
              <a:buSzPct val="90000"/>
            </a:pPr>
            <a:r>
              <a:rPr lang="en-US" sz="3200" spc="-70" dirty="0">
                <a:gradFill>
                  <a:gsLst>
                    <a:gs pos="5417">
                      <a:schemeClr val="tx1"/>
                    </a:gs>
                    <a:gs pos="28000">
                      <a:schemeClr val="tx1"/>
                    </a:gs>
                  </a:gsLst>
                  <a:lin ang="5400000" scaled="0"/>
                </a:gradFill>
                <a:latin typeface="Segoe UI Light"/>
              </a:rPr>
              <a:t>Sys-Prepped/Generalized/Read Only </a:t>
            </a:r>
          </a:p>
          <a:p>
            <a:pPr defTabSz="914363">
              <a:lnSpc>
                <a:spcPct val="90000"/>
              </a:lnSpc>
              <a:spcBef>
                <a:spcPct val="20000"/>
              </a:spcBef>
              <a:buSzPct val="90000"/>
            </a:pPr>
            <a:r>
              <a:rPr lang="en-US" sz="3200" spc="-70" dirty="0">
                <a:gradFill>
                  <a:gsLst>
                    <a:gs pos="5417">
                      <a:schemeClr val="tx1"/>
                    </a:gs>
                    <a:gs pos="28000">
                      <a:schemeClr val="tx1"/>
                    </a:gs>
                  </a:gsLst>
                  <a:lin ang="5400000" scaled="0"/>
                </a:gradFill>
                <a:latin typeface="Segoe UI Light"/>
              </a:rPr>
              <a:t>Created by uploading or by capture</a:t>
            </a:r>
          </a:p>
        </p:txBody>
      </p:sp>
      <p:sp>
        <p:nvSpPr>
          <p:cNvPr id="36" name="TextBox 35"/>
          <p:cNvSpPr txBox="1"/>
          <p:nvPr/>
        </p:nvSpPr>
        <p:spPr>
          <a:xfrm>
            <a:off x="2936974" y="4110030"/>
            <a:ext cx="8686800" cy="1428083"/>
          </a:xfrm>
          <a:prstGeom prst="rect">
            <a:avLst/>
          </a:prstGeom>
          <a:noFill/>
        </p:spPr>
        <p:txBody>
          <a:bodyPr wrap="square" lIns="182880" tIns="0" rIns="0" bIns="0" rtlCol="0">
            <a:spAutoFit/>
          </a:bodyPr>
          <a:lstStyle/>
          <a:p>
            <a:pPr defTabSz="914363">
              <a:lnSpc>
                <a:spcPct val="90000"/>
              </a:lnSpc>
              <a:spcBef>
                <a:spcPct val="20000"/>
              </a:spcBef>
              <a:buSzPct val="90000"/>
            </a:pPr>
            <a:r>
              <a:rPr lang="en-US" sz="3200" spc="-70" dirty="0">
                <a:gradFill>
                  <a:gsLst>
                    <a:gs pos="5417">
                      <a:schemeClr val="tx1"/>
                    </a:gs>
                    <a:gs pos="28000">
                      <a:schemeClr val="tx1"/>
                    </a:gs>
                  </a:gsLst>
                  <a:lin ang="5400000" scaled="0"/>
                </a:gradFill>
                <a:latin typeface="Segoe UI Light"/>
              </a:rPr>
              <a:t>Writable Disks for Virtual Machines</a:t>
            </a:r>
          </a:p>
          <a:p>
            <a:pPr defTabSz="914363">
              <a:lnSpc>
                <a:spcPct val="90000"/>
              </a:lnSpc>
              <a:spcBef>
                <a:spcPct val="20000"/>
              </a:spcBef>
              <a:buSzPct val="90000"/>
            </a:pPr>
            <a:r>
              <a:rPr lang="en-US" sz="3200" spc="-70" dirty="0">
                <a:gradFill>
                  <a:gsLst>
                    <a:gs pos="5417">
                      <a:schemeClr val="tx1"/>
                    </a:gs>
                    <a:gs pos="28000">
                      <a:schemeClr val="tx1"/>
                    </a:gs>
                  </a:gsLst>
                  <a:lin ang="5400000" scaled="0"/>
                </a:gradFill>
                <a:latin typeface="Segoe UI Light"/>
              </a:rPr>
              <a:t>Created during VM creation or during upload of existing VHDs. </a:t>
            </a:r>
          </a:p>
        </p:txBody>
      </p:sp>
    </p:spTree>
    <p:extLst>
      <p:ext uri="{BB962C8B-B14F-4D97-AF65-F5344CB8AC3E}">
        <p14:creationId xmlns:p14="http://schemas.microsoft.com/office/powerpoint/2010/main" val="36325944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26205"/>
            <a:ext cx="10237787" cy="1994392"/>
          </a:xfrm>
        </p:spPr>
        <p:txBody>
          <a:bodyPr/>
          <a:lstStyle/>
          <a:p>
            <a:r>
              <a:rPr lang="en-US" dirty="0">
                <a:gradFill>
                  <a:gsLst>
                    <a:gs pos="1250">
                      <a:srgbClr val="FFFFFF"/>
                    </a:gs>
                    <a:gs pos="100000">
                      <a:srgbClr val="FFFFFF"/>
                    </a:gs>
                  </a:gsLst>
                  <a:lin ang="5400000" scaled="0"/>
                </a:gradFill>
              </a:rPr>
              <a:t>Getting Started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with VMs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3719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2812817" y="1583323"/>
            <a:ext cx="6563338" cy="47950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t" anchorCtr="0" compatLnSpc="1">
            <a:prstTxWarp prst="textNoShape">
              <a:avLst/>
            </a:prstTxWarp>
          </a:bodyPr>
          <a:lstStyle/>
          <a:p>
            <a:pPr algn="ctr" defTabSz="913909" fontAlgn="base">
              <a:spcBef>
                <a:spcPct val="0"/>
              </a:spcBef>
              <a:spcAft>
                <a:spcPct val="0"/>
              </a:spcAft>
            </a:pPr>
            <a:r>
              <a:rPr lang="en-US" sz="3200" dirty="0" smtClean="0">
                <a:ln>
                  <a:solidFill>
                    <a:schemeClr val="bg1">
                      <a:alpha val="0"/>
                    </a:schemeClr>
                  </a:solidFill>
                </a:ln>
                <a:solidFill>
                  <a:srgbClr val="595959">
                    <a:alpha val="99000"/>
                  </a:srgbClr>
                </a:solidFill>
                <a:latin typeface="Segoe UI Light" pitchFamily="34" charset="0"/>
              </a:rPr>
              <a:t>Cloud Service</a:t>
            </a:r>
            <a:endParaRPr lang="en-US" sz="3200" dirty="0">
              <a:ln>
                <a:solidFill>
                  <a:schemeClr val="bg1">
                    <a:alpha val="0"/>
                  </a:schemeClr>
                </a:solidFill>
              </a:ln>
              <a:solidFill>
                <a:srgbClr val="595959">
                  <a:alpha val="99000"/>
                </a:srgbClr>
              </a:solidFill>
              <a:latin typeface="Segoe UI Light" pitchFamily="34" charset="0"/>
            </a:endParaRPr>
          </a:p>
        </p:txBody>
      </p:sp>
      <p:graphicFrame>
        <p:nvGraphicFramePr>
          <p:cNvPr id="17" name="Object 16" hidden="1"/>
          <p:cNvGraphicFramePr>
            <a:graphicFrameLocks noChangeAspect="1"/>
          </p:cNvGraphicFramePr>
          <p:nvPr>
            <p:custDataLst>
              <p:tags r:id="rId3"/>
            </p:custDataLst>
            <p:extLst>
              <p:ext uri="{D42A27DB-BD31-4B8C-83A1-F6EECF244321}">
                <p14:modId xmlns:p14="http://schemas.microsoft.com/office/powerpoint/2010/main" val="1481630392"/>
              </p:ext>
            </p:extLst>
          </p:nvPr>
        </p:nvGraphicFramePr>
        <p:xfrm>
          <a:off x="1" y="6"/>
          <a:ext cx="158751" cy="158751"/>
        </p:xfrm>
        <a:graphic>
          <a:graphicData uri="http://schemas.openxmlformats.org/presentationml/2006/ole">
            <mc:AlternateContent xmlns:mc="http://schemas.openxmlformats.org/markup-compatibility/2006">
              <mc:Choice xmlns:v="urn:schemas-microsoft-com:vml" Requires="v">
                <p:oleObj spid="_x0000_s1029"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 y="6"/>
                        <a:ext cx="158751" cy="158751"/>
                      </a:xfrm>
                      <a:prstGeom prst="rect">
                        <a:avLst/>
                      </a:prstGeom>
                    </p:spPr>
                  </p:pic>
                </p:oleObj>
              </mc:Fallback>
            </mc:AlternateContent>
          </a:graphicData>
        </a:graphic>
      </p:graphicFrame>
      <p:sp>
        <p:nvSpPr>
          <p:cNvPr id="2" name="Title 1"/>
          <p:cNvSpPr>
            <a:spLocks noGrp="1"/>
          </p:cNvSpPr>
          <p:nvPr>
            <p:ph type="title"/>
            <p:custDataLst>
              <p:tags r:id="rId4"/>
            </p:custDataLst>
          </p:nvPr>
        </p:nvSpPr>
        <p:spPr>
          <a:xfrm>
            <a:off x="519113" y="228600"/>
            <a:ext cx="11149013" cy="1329595"/>
          </a:xfrm>
        </p:spPr>
        <p:txBody>
          <a:bodyPr/>
          <a:lstStyle/>
          <a:p>
            <a:pPr defTabSz="914363"/>
            <a:r>
              <a:rPr lang="en-US" sz="4000" dirty="0" smtClean="0"/>
              <a:t>Cloud Services, Roles and Instances</a:t>
            </a:r>
            <a:br>
              <a:rPr lang="en-US" sz="4000" dirty="0" smtClean="0"/>
            </a:br>
            <a:r>
              <a:rPr lang="en-US" sz="2800" dirty="0">
                <a:solidFill>
                  <a:schemeClr val="tx2">
                    <a:alpha val="99000"/>
                  </a:schemeClr>
                </a:solidFill>
                <a:latin typeface="+mj-lt"/>
              </a:rPr>
              <a:t>Cloud Service is a management, configuration, security, </a:t>
            </a:r>
            <a:r>
              <a:rPr lang="en-US" sz="2800" dirty="0" smtClean="0">
                <a:solidFill>
                  <a:schemeClr val="tx2">
                    <a:alpha val="99000"/>
                  </a:schemeClr>
                </a:solidFill>
                <a:latin typeface="+mj-lt"/>
              </a:rPr>
              <a:t/>
            </a:r>
            <a:br>
              <a:rPr lang="en-US" sz="2800" dirty="0" smtClean="0">
                <a:solidFill>
                  <a:schemeClr val="tx2">
                    <a:alpha val="99000"/>
                  </a:schemeClr>
                </a:solidFill>
                <a:latin typeface="+mj-lt"/>
              </a:rPr>
            </a:br>
            <a:r>
              <a:rPr lang="en-US" sz="2800" dirty="0" smtClean="0">
                <a:solidFill>
                  <a:schemeClr val="tx2">
                    <a:alpha val="99000"/>
                  </a:schemeClr>
                </a:solidFill>
                <a:latin typeface="+mj-lt"/>
              </a:rPr>
              <a:t>networking </a:t>
            </a:r>
            <a:r>
              <a:rPr lang="en-US" sz="2800" dirty="0">
                <a:solidFill>
                  <a:schemeClr val="tx2">
                    <a:alpha val="99000"/>
                  </a:schemeClr>
                </a:solidFill>
                <a:latin typeface="+mj-lt"/>
              </a:rPr>
              <a:t>and service model boundary</a:t>
            </a:r>
          </a:p>
        </p:txBody>
      </p:sp>
      <p:sp>
        <p:nvSpPr>
          <p:cNvPr id="6" name="Rectangle 5"/>
          <p:cNvSpPr/>
          <p:nvPr>
            <p:custDataLst>
              <p:tags r:id="rId5"/>
            </p:custDataLst>
          </p:nvPr>
        </p:nvSpPr>
        <p:spPr bwMode="auto">
          <a:xfrm>
            <a:off x="3196642" y="2197737"/>
            <a:ext cx="5795688" cy="193395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0" rIns="91416" bIns="0" numCol="1" rtlCol="0" anchor="t" anchorCtr="0" compatLnSpc="1">
            <a:prstTxWarp prst="textNoShape">
              <a:avLst/>
            </a:prstTxWarp>
          </a:bodyPr>
          <a:lstStyle/>
          <a:p>
            <a:pPr algn="ctr" defTabSz="913909" fontAlgn="base">
              <a:spcBef>
                <a:spcPct val="0"/>
              </a:spcBef>
              <a:spcAft>
                <a:spcPct val="0"/>
              </a:spcAft>
            </a:pPr>
            <a:r>
              <a:rPr lang="en-US" dirty="0" smtClean="0">
                <a:ln>
                  <a:solidFill>
                    <a:schemeClr val="bg1">
                      <a:alpha val="0"/>
                    </a:schemeClr>
                  </a:solidFill>
                </a:ln>
                <a:gradFill>
                  <a:gsLst>
                    <a:gs pos="0">
                      <a:srgbClr val="FFFFFF"/>
                    </a:gs>
                    <a:gs pos="100000">
                      <a:srgbClr val="FFFFFF"/>
                    </a:gs>
                  </a:gsLst>
                  <a:lin ang="5400000" scaled="0"/>
                </a:gradFill>
              </a:rPr>
              <a:t>Web Role</a:t>
            </a:r>
            <a:endParaRPr lang="en-US" dirty="0">
              <a:ln>
                <a:solidFill>
                  <a:schemeClr val="bg1">
                    <a:alpha val="0"/>
                  </a:schemeClr>
                </a:solidFill>
              </a:ln>
              <a:gradFill>
                <a:gsLst>
                  <a:gs pos="0">
                    <a:srgbClr val="FFFFFF"/>
                  </a:gs>
                  <a:gs pos="100000">
                    <a:srgbClr val="FFFFFF"/>
                  </a:gs>
                </a:gsLst>
                <a:lin ang="5400000" scaled="0"/>
              </a:gradFill>
            </a:endParaRPr>
          </a:p>
        </p:txBody>
      </p:sp>
      <p:sp>
        <p:nvSpPr>
          <p:cNvPr id="12" name="Rectangle 11"/>
          <p:cNvSpPr/>
          <p:nvPr>
            <p:custDataLst>
              <p:tags r:id="rId6"/>
            </p:custDataLst>
          </p:nvPr>
        </p:nvSpPr>
        <p:spPr bwMode="auto">
          <a:xfrm>
            <a:off x="3196642" y="4235117"/>
            <a:ext cx="5795688" cy="19763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0" rIns="91416" bIns="0" numCol="1" rtlCol="0" anchor="t" anchorCtr="0" compatLnSpc="1">
            <a:prstTxWarp prst="textNoShape">
              <a:avLst/>
            </a:prstTxWarp>
          </a:bodyPr>
          <a:lstStyle/>
          <a:p>
            <a:pPr algn="ctr" defTabSz="913909" fontAlgn="base">
              <a:spcBef>
                <a:spcPct val="0"/>
              </a:spcBef>
              <a:spcAft>
                <a:spcPct val="0"/>
              </a:spcAft>
            </a:pPr>
            <a:r>
              <a:rPr lang="en-US" dirty="0" smtClean="0">
                <a:ln>
                  <a:solidFill>
                    <a:schemeClr val="bg1">
                      <a:alpha val="0"/>
                    </a:schemeClr>
                  </a:solidFill>
                </a:ln>
                <a:gradFill>
                  <a:gsLst>
                    <a:gs pos="0">
                      <a:srgbClr val="FFFFFF"/>
                    </a:gs>
                    <a:gs pos="100000">
                      <a:srgbClr val="FFFFFF"/>
                    </a:gs>
                  </a:gsLst>
                  <a:lin ang="5400000" scaled="0"/>
                </a:gradFill>
              </a:rPr>
              <a:t>Worker Role</a:t>
            </a:r>
            <a:endParaRPr lang="en-US" dirty="0">
              <a:ln>
                <a:solidFill>
                  <a:schemeClr val="bg1">
                    <a:alpha val="0"/>
                  </a:schemeClr>
                </a:solidFill>
              </a:ln>
              <a:gradFill>
                <a:gsLst>
                  <a:gs pos="0">
                    <a:srgbClr val="FFFFFF"/>
                  </a:gs>
                  <a:gs pos="100000">
                    <a:srgbClr val="FFFFFF"/>
                  </a:gs>
                </a:gsLst>
                <a:lin ang="5400000" scaled="0"/>
              </a:gradFill>
            </a:endParaRPr>
          </a:p>
        </p:txBody>
      </p:sp>
      <p:cxnSp>
        <p:nvCxnSpPr>
          <p:cNvPr id="24" name="Straight Connector 23"/>
          <p:cNvCxnSpPr>
            <a:endCxn id="6" idx="1"/>
          </p:cNvCxnSpPr>
          <p:nvPr/>
        </p:nvCxnSpPr>
        <p:spPr>
          <a:xfrm flipV="1">
            <a:off x="2310838" y="3164715"/>
            <a:ext cx="885804" cy="49232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333173" y="3538630"/>
            <a:ext cx="795089" cy="387798"/>
          </a:xfrm>
          <a:prstGeom prst="rect">
            <a:avLst/>
          </a:prstGeom>
          <a:noFill/>
        </p:spPr>
        <p:txBody>
          <a:bodyPr wrap="none" lIns="0" tIns="0" rIns="0" bIns="0" rtlCol="0">
            <a:spAutoFit/>
          </a:bodyPr>
          <a:lstStyle/>
          <a:p>
            <a:pPr>
              <a:lnSpc>
                <a:spcPct val="90000"/>
              </a:lnSpc>
              <a:spcBef>
                <a:spcPct val="20000"/>
              </a:spcBef>
              <a:buSzPct val="80000"/>
            </a:pPr>
            <a:r>
              <a:rPr lang="en-US" sz="2800" dirty="0">
                <a:gradFill>
                  <a:gsLst>
                    <a:gs pos="0">
                      <a:srgbClr val="292929">
                        <a:lumMod val="90000"/>
                        <a:lumOff val="10000"/>
                      </a:srgbClr>
                    </a:gs>
                    <a:gs pos="86000">
                      <a:srgbClr val="292929">
                        <a:lumMod val="90000"/>
                        <a:lumOff val="10000"/>
                      </a:srgbClr>
                    </a:gs>
                  </a:gsLst>
                  <a:lin ang="5400000" scaled="0"/>
                </a:gradFill>
                <a:latin typeface="+mj-lt"/>
              </a:rPr>
              <a:t>Roles</a:t>
            </a:r>
          </a:p>
        </p:txBody>
      </p:sp>
      <p:cxnSp>
        <p:nvCxnSpPr>
          <p:cNvPr id="27" name="Straight Connector 26"/>
          <p:cNvCxnSpPr/>
          <p:nvPr/>
        </p:nvCxnSpPr>
        <p:spPr>
          <a:xfrm>
            <a:off x="2310838" y="3855714"/>
            <a:ext cx="902625" cy="123880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360984" y="2713698"/>
            <a:ext cx="1731161" cy="1185180"/>
            <a:chOff x="293694" y="1706700"/>
            <a:chExt cx="1731161" cy="1185180"/>
          </a:xfrm>
        </p:grpSpPr>
        <p:sp>
          <p:nvSpPr>
            <p:cNvPr id="20" name="Freeform 128"/>
            <p:cNvSpPr>
              <a:spLocks noChangeAspect="1"/>
            </p:cNvSpPr>
            <p:nvPr/>
          </p:nvSpPr>
          <p:spPr bwMode="black">
            <a:xfrm>
              <a:off x="293694" y="1706700"/>
              <a:ext cx="1731161" cy="118518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91440" numCol="1" anchor="b" anchorCtr="0" compatLnSpc="1">
              <a:prstTxWarp prst="textNoShape">
                <a:avLst/>
              </a:prstTxWarp>
            </a:bodyPr>
            <a:lstStyle/>
            <a:p>
              <a:pPr lvl="0" algn="ctr" defTabSz="913909" fontAlgn="base">
                <a:spcBef>
                  <a:spcPct val="0"/>
                </a:spcBef>
                <a:spcAft>
                  <a:spcPct val="0"/>
                </a:spcAft>
              </a:pPr>
              <a:r>
                <a:rPr lang="en-US" sz="2300" dirty="0">
                  <a:ln>
                    <a:solidFill>
                      <a:srgbClr val="FFFFFF">
                        <a:alpha val="0"/>
                      </a:srgbClr>
                    </a:solidFill>
                  </a:ln>
                  <a:solidFill>
                    <a:srgbClr val="595959">
                      <a:alpha val="99000"/>
                    </a:srgbClr>
                  </a:solidFill>
                </a:rPr>
                <a:t>VM</a:t>
              </a:r>
              <a:r>
                <a:rPr lang="en-US" sz="2300" baseline="-25000" dirty="0">
                  <a:ln>
                    <a:solidFill>
                      <a:srgbClr val="FFFFFF">
                        <a:alpha val="0"/>
                      </a:srgbClr>
                    </a:solidFill>
                  </a:ln>
                  <a:solidFill>
                    <a:srgbClr val="595959">
                      <a:alpha val="99000"/>
                    </a:srgbClr>
                  </a:solidFill>
                </a:rPr>
                <a:t>1</a:t>
              </a:r>
            </a:p>
          </p:txBody>
        </p:sp>
        <p:pic>
          <p:nvPicPr>
            <p:cNvPr id="21"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3515" r="73175"/>
            <a:stretch/>
          </p:blipFill>
          <p:spPr bwMode="auto">
            <a:xfrm>
              <a:off x="1048277" y="1921627"/>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 name="Group 31"/>
          <p:cNvGrpSpPr/>
          <p:nvPr/>
        </p:nvGrpSpPr>
        <p:grpSpPr>
          <a:xfrm>
            <a:off x="5242039" y="2713698"/>
            <a:ext cx="1731161" cy="1185180"/>
            <a:chOff x="293694" y="1706700"/>
            <a:chExt cx="1731161" cy="1185180"/>
          </a:xfrm>
        </p:grpSpPr>
        <p:sp>
          <p:nvSpPr>
            <p:cNvPr id="33" name="Freeform 128"/>
            <p:cNvSpPr>
              <a:spLocks noChangeAspect="1"/>
            </p:cNvSpPr>
            <p:nvPr/>
          </p:nvSpPr>
          <p:spPr bwMode="black">
            <a:xfrm>
              <a:off x="293694" y="1706700"/>
              <a:ext cx="1731161" cy="118518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9144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r>
                <a:rPr lang="en-US" sz="2300" baseline="-25000" dirty="0" smtClean="0">
                  <a:ln>
                    <a:solidFill>
                      <a:srgbClr val="FFFFFF">
                        <a:alpha val="0"/>
                      </a:srgbClr>
                    </a:solidFill>
                  </a:ln>
                  <a:solidFill>
                    <a:srgbClr val="595959">
                      <a:alpha val="99000"/>
                    </a:srgbClr>
                  </a:solidFill>
                </a:rPr>
                <a:t>2</a:t>
              </a:r>
              <a:endParaRPr lang="en-US" sz="2300" baseline="-25000" dirty="0">
                <a:ln>
                  <a:solidFill>
                    <a:srgbClr val="FFFFFF">
                      <a:alpha val="0"/>
                    </a:srgbClr>
                  </a:solidFill>
                </a:ln>
                <a:solidFill>
                  <a:srgbClr val="595959">
                    <a:alpha val="99000"/>
                  </a:srgbClr>
                </a:solidFill>
              </a:endParaRPr>
            </a:p>
          </p:txBody>
        </p:sp>
        <p:pic>
          <p:nvPicPr>
            <p:cNvPr id="34"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3515" r="73175"/>
            <a:stretch/>
          </p:blipFill>
          <p:spPr bwMode="auto">
            <a:xfrm>
              <a:off x="1048277" y="1921627"/>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5" name="Group 34"/>
          <p:cNvGrpSpPr/>
          <p:nvPr/>
        </p:nvGrpSpPr>
        <p:grpSpPr>
          <a:xfrm>
            <a:off x="7096825" y="2713698"/>
            <a:ext cx="1731161" cy="1185180"/>
            <a:chOff x="293694" y="1706700"/>
            <a:chExt cx="1731161" cy="1185180"/>
          </a:xfrm>
        </p:grpSpPr>
        <p:sp>
          <p:nvSpPr>
            <p:cNvPr id="36" name="Freeform 128"/>
            <p:cNvSpPr>
              <a:spLocks noChangeAspect="1"/>
            </p:cNvSpPr>
            <p:nvPr/>
          </p:nvSpPr>
          <p:spPr bwMode="black">
            <a:xfrm>
              <a:off x="293694" y="1706700"/>
              <a:ext cx="1731161" cy="118518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9144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r>
                <a:rPr lang="en-US" sz="2300" baseline="-25000" dirty="0">
                  <a:ln>
                    <a:solidFill>
                      <a:srgbClr val="FFFFFF">
                        <a:alpha val="0"/>
                      </a:srgbClr>
                    </a:solidFill>
                  </a:ln>
                  <a:solidFill>
                    <a:srgbClr val="595959">
                      <a:alpha val="99000"/>
                    </a:srgbClr>
                  </a:solidFill>
                </a:rPr>
                <a:t>3</a:t>
              </a:r>
            </a:p>
          </p:txBody>
        </p:sp>
        <p:pic>
          <p:nvPicPr>
            <p:cNvPr id="37"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3515" r="73175"/>
            <a:stretch/>
          </p:blipFill>
          <p:spPr bwMode="auto">
            <a:xfrm>
              <a:off x="1048277" y="1921627"/>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8" name="Group 37"/>
          <p:cNvGrpSpPr/>
          <p:nvPr/>
        </p:nvGrpSpPr>
        <p:grpSpPr>
          <a:xfrm>
            <a:off x="3360985" y="4778834"/>
            <a:ext cx="1731161" cy="1185180"/>
            <a:chOff x="293694" y="1706700"/>
            <a:chExt cx="1731161" cy="1185180"/>
          </a:xfrm>
        </p:grpSpPr>
        <p:sp>
          <p:nvSpPr>
            <p:cNvPr id="39" name="Freeform 128"/>
            <p:cNvSpPr>
              <a:spLocks noChangeAspect="1"/>
            </p:cNvSpPr>
            <p:nvPr/>
          </p:nvSpPr>
          <p:spPr bwMode="black">
            <a:xfrm>
              <a:off x="293694" y="1706700"/>
              <a:ext cx="1731161" cy="118518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9144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r>
                <a:rPr lang="en-US" sz="2300" baseline="-25000" dirty="0" smtClean="0">
                  <a:ln>
                    <a:solidFill>
                      <a:srgbClr val="FFFFFF">
                        <a:alpha val="0"/>
                      </a:srgbClr>
                    </a:solidFill>
                  </a:ln>
                  <a:solidFill>
                    <a:srgbClr val="595959">
                      <a:alpha val="99000"/>
                    </a:srgbClr>
                  </a:solidFill>
                </a:rPr>
                <a:t>4</a:t>
              </a:r>
              <a:endParaRPr lang="en-US" sz="2300" baseline="-25000" dirty="0">
                <a:ln>
                  <a:solidFill>
                    <a:srgbClr val="FFFFFF">
                      <a:alpha val="0"/>
                    </a:srgbClr>
                  </a:solidFill>
                </a:ln>
                <a:solidFill>
                  <a:srgbClr val="595959">
                    <a:alpha val="99000"/>
                  </a:srgbClr>
                </a:solidFill>
              </a:endParaRPr>
            </a:p>
          </p:txBody>
        </p:sp>
        <p:pic>
          <p:nvPicPr>
            <p:cNvPr id="40"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3515" r="73175"/>
            <a:stretch/>
          </p:blipFill>
          <p:spPr bwMode="auto">
            <a:xfrm>
              <a:off x="1048277" y="1921627"/>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1" name="Group 40"/>
          <p:cNvGrpSpPr/>
          <p:nvPr/>
        </p:nvGrpSpPr>
        <p:grpSpPr>
          <a:xfrm>
            <a:off x="5266438" y="4778834"/>
            <a:ext cx="1731161" cy="1185180"/>
            <a:chOff x="293694" y="1706700"/>
            <a:chExt cx="1731161" cy="1185180"/>
          </a:xfrm>
        </p:grpSpPr>
        <p:sp>
          <p:nvSpPr>
            <p:cNvPr id="42" name="Freeform 128"/>
            <p:cNvSpPr>
              <a:spLocks noChangeAspect="1"/>
            </p:cNvSpPr>
            <p:nvPr/>
          </p:nvSpPr>
          <p:spPr bwMode="black">
            <a:xfrm>
              <a:off x="293694" y="1706700"/>
              <a:ext cx="1731161" cy="118518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9144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r>
                <a:rPr lang="en-US" sz="2300" baseline="-25000" dirty="0">
                  <a:ln>
                    <a:solidFill>
                      <a:srgbClr val="FFFFFF">
                        <a:alpha val="0"/>
                      </a:srgbClr>
                    </a:solidFill>
                  </a:ln>
                  <a:solidFill>
                    <a:srgbClr val="595959">
                      <a:alpha val="99000"/>
                    </a:srgbClr>
                  </a:solidFill>
                </a:rPr>
                <a:t>5</a:t>
              </a:r>
            </a:p>
          </p:txBody>
        </p:sp>
        <p:pic>
          <p:nvPicPr>
            <p:cNvPr id="43"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3515" r="73175"/>
            <a:stretch/>
          </p:blipFill>
          <p:spPr bwMode="auto">
            <a:xfrm>
              <a:off x="1048277" y="1921627"/>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4" name="Group 43"/>
          <p:cNvGrpSpPr/>
          <p:nvPr/>
        </p:nvGrpSpPr>
        <p:grpSpPr>
          <a:xfrm>
            <a:off x="7121224" y="4778834"/>
            <a:ext cx="1731161" cy="1185180"/>
            <a:chOff x="293694" y="1706700"/>
            <a:chExt cx="1731161" cy="1185180"/>
          </a:xfrm>
        </p:grpSpPr>
        <p:sp>
          <p:nvSpPr>
            <p:cNvPr id="45" name="Freeform 128"/>
            <p:cNvSpPr>
              <a:spLocks noChangeAspect="1"/>
            </p:cNvSpPr>
            <p:nvPr/>
          </p:nvSpPr>
          <p:spPr bwMode="black">
            <a:xfrm>
              <a:off x="293694" y="1706700"/>
              <a:ext cx="1731161" cy="118518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9144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r>
                <a:rPr lang="en-US" sz="2300" baseline="-25000" dirty="0" smtClean="0">
                  <a:ln>
                    <a:solidFill>
                      <a:srgbClr val="FFFFFF">
                        <a:alpha val="0"/>
                      </a:srgbClr>
                    </a:solidFill>
                  </a:ln>
                  <a:solidFill>
                    <a:srgbClr val="595959">
                      <a:alpha val="99000"/>
                    </a:srgbClr>
                  </a:solidFill>
                </a:rPr>
                <a:t>…</a:t>
              </a:r>
              <a:endParaRPr lang="en-US" sz="2300" baseline="-25000" dirty="0">
                <a:ln>
                  <a:solidFill>
                    <a:srgbClr val="FFFFFF">
                      <a:alpha val="0"/>
                    </a:srgbClr>
                  </a:solidFill>
                </a:ln>
                <a:solidFill>
                  <a:srgbClr val="595959">
                    <a:alpha val="99000"/>
                  </a:srgbClr>
                </a:solidFill>
              </a:endParaRPr>
            </a:p>
          </p:txBody>
        </p:sp>
        <p:pic>
          <p:nvPicPr>
            <p:cNvPr id="46"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3515" r="73175"/>
            <a:stretch/>
          </p:blipFill>
          <p:spPr bwMode="auto">
            <a:xfrm>
              <a:off x="1048277" y="1921627"/>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4" name="Straight Connector 13"/>
          <p:cNvCxnSpPr/>
          <p:nvPr/>
        </p:nvCxnSpPr>
        <p:spPr>
          <a:xfrm>
            <a:off x="8516874" y="3683727"/>
            <a:ext cx="1379634" cy="59282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609806" y="3683726"/>
            <a:ext cx="3286702" cy="69150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85211" y="3732529"/>
            <a:ext cx="5211297" cy="737924"/>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161654" y="4221555"/>
            <a:ext cx="1370568" cy="387798"/>
          </a:xfrm>
          <a:prstGeom prst="rect">
            <a:avLst/>
          </a:prstGeom>
          <a:noFill/>
        </p:spPr>
        <p:txBody>
          <a:bodyPr wrap="none" lIns="0" tIns="0" rIns="0" bIns="0" rtlCol="0">
            <a:spAutoFit/>
          </a:bodyPr>
          <a:lstStyle/>
          <a:p>
            <a:pPr>
              <a:lnSpc>
                <a:spcPct val="90000"/>
              </a:lnSpc>
              <a:spcBef>
                <a:spcPct val="20000"/>
              </a:spcBef>
              <a:buSzPct val="80000"/>
            </a:pPr>
            <a:r>
              <a:rPr lang="en-US" sz="2800" dirty="0">
                <a:gradFill>
                  <a:gsLst>
                    <a:gs pos="0">
                      <a:srgbClr val="292929">
                        <a:lumMod val="90000"/>
                        <a:lumOff val="10000"/>
                      </a:srgbClr>
                    </a:gs>
                    <a:gs pos="86000">
                      <a:srgbClr val="292929">
                        <a:lumMod val="90000"/>
                        <a:lumOff val="10000"/>
                      </a:srgbClr>
                    </a:gs>
                  </a:gsLst>
                  <a:lin ang="5400000" scaled="0"/>
                </a:gradFill>
                <a:latin typeface="+mj-lt"/>
              </a:rPr>
              <a:t>Instances</a:t>
            </a:r>
          </a:p>
        </p:txBody>
      </p:sp>
    </p:spTree>
    <p:extLst>
      <p:ext uri="{BB962C8B-B14F-4D97-AF65-F5344CB8AC3E}">
        <p14:creationId xmlns:p14="http://schemas.microsoft.com/office/powerpoint/2010/main" val="224978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2804575" y="1942656"/>
            <a:ext cx="6563338" cy="44013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t" anchorCtr="0" compatLnSpc="1">
            <a:prstTxWarp prst="textNoShape">
              <a:avLst/>
            </a:prstTxWarp>
          </a:bodyPr>
          <a:lstStyle/>
          <a:p>
            <a:pPr algn="ctr" defTabSz="913909" fontAlgn="base">
              <a:spcBef>
                <a:spcPct val="0"/>
              </a:spcBef>
              <a:spcAft>
                <a:spcPct val="0"/>
              </a:spcAft>
            </a:pPr>
            <a:r>
              <a:rPr lang="en-US" sz="3200" dirty="0">
                <a:ln>
                  <a:solidFill>
                    <a:schemeClr val="bg1">
                      <a:alpha val="0"/>
                    </a:schemeClr>
                  </a:solidFill>
                </a:ln>
                <a:solidFill>
                  <a:srgbClr val="595959">
                    <a:alpha val="99000"/>
                  </a:srgbClr>
                </a:solidFill>
                <a:latin typeface="Segoe UI Light" pitchFamily="34" charset="0"/>
              </a:rPr>
              <a:t>Implicit Cloud Service</a:t>
            </a:r>
          </a:p>
        </p:txBody>
      </p:sp>
      <p:sp>
        <p:nvSpPr>
          <p:cNvPr id="6" name="Rectangle 5"/>
          <p:cNvSpPr/>
          <p:nvPr>
            <p:custDataLst>
              <p:tags r:id="rId3"/>
            </p:custDataLst>
          </p:nvPr>
        </p:nvSpPr>
        <p:spPr bwMode="auto">
          <a:xfrm>
            <a:off x="3188400" y="2582741"/>
            <a:ext cx="5795688" cy="35959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20" rIns="91416" bIns="0" numCol="1" rtlCol="0" anchor="t" anchorCtr="0" compatLnSpc="1">
            <a:prstTxWarp prst="textNoShape">
              <a:avLst/>
            </a:prstTxWarp>
          </a:bodyPr>
          <a:lstStyle/>
          <a:p>
            <a:pPr algn="ctr" defTabSz="913909"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Virtual Machine</a:t>
            </a:r>
          </a:p>
        </p:txBody>
      </p:sp>
      <p:grpSp>
        <p:nvGrpSpPr>
          <p:cNvPr id="7" name="Group 6"/>
          <p:cNvGrpSpPr/>
          <p:nvPr/>
        </p:nvGrpSpPr>
        <p:grpSpPr>
          <a:xfrm>
            <a:off x="4052609" y="3178788"/>
            <a:ext cx="4067271" cy="2348941"/>
            <a:chOff x="293694" y="773623"/>
            <a:chExt cx="4067271" cy="2348941"/>
          </a:xfrm>
        </p:grpSpPr>
        <p:sp>
          <p:nvSpPr>
            <p:cNvPr id="8" name="Freeform 128"/>
            <p:cNvSpPr>
              <a:spLocks noChangeAspect="1"/>
            </p:cNvSpPr>
            <p:nvPr/>
          </p:nvSpPr>
          <p:spPr bwMode="black">
            <a:xfrm>
              <a:off x="293694" y="773623"/>
              <a:ext cx="4067271" cy="23489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18288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endParaRPr lang="en-US" sz="2300" baseline="-25000" dirty="0">
                <a:ln>
                  <a:solidFill>
                    <a:srgbClr val="FFFFFF">
                      <a:alpha val="0"/>
                    </a:srgbClr>
                  </a:solidFill>
                </a:ln>
                <a:solidFill>
                  <a:srgbClr val="595959">
                    <a:alpha val="99000"/>
                  </a:srgbClr>
                </a:solidFill>
              </a:endParaRPr>
            </a:p>
          </p:txBody>
        </p:sp>
        <p:pic>
          <p:nvPicPr>
            <p:cNvPr id="9"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63515" r="73175"/>
            <a:stretch/>
          </p:blipFill>
          <p:spPr bwMode="auto">
            <a:xfrm>
              <a:off x="2021330" y="1290604"/>
              <a:ext cx="611999" cy="101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7" name="Object 16" hidden="1"/>
          <p:cNvGraphicFramePr>
            <a:graphicFrameLocks noChangeAspect="1"/>
          </p:cNvGraphicFramePr>
          <p:nvPr>
            <p:custDataLst>
              <p:tags r:id="rId4"/>
            </p:custDataLst>
            <p:extLst>
              <p:ext uri="{D42A27DB-BD31-4B8C-83A1-F6EECF244321}">
                <p14:modId xmlns:p14="http://schemas.microsoft.com/office/powerpoint/2010/main" val="1531799874"/>
              </p:ext>
            </p:extLst>
          </p:nvPr>
        </p:nvGraphicFramePr>
        <p:xfrm>
          <a:off x="1" y="6"/>
          <a:ext cx="158751" cy="158751"/>
        </p:xfrm>
        <a:graphic>
          <a:graphicData uri="http://schemas.openxmlformats.org/presentationml/2006/ole">
            <mc:AlternateContent xmlns:mc="http://schemas.openxmlformats.org/markup-compatibility/2006">
              <mc:Choice xmlns:v="urn:schemas-microsoft-com:vml" Requires="v">
                <p:oleObj spid="_x0000_s205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 y="6"/>
                        <a:ext cx="158751" cy="158751"/>
                      </a:xfrm>
                      <a:prstGeom prst="rect">
                        <a:avLst/>
                      </a:prstGeom>
                    </p:spPr>
                  </p:pic>
                </p:oleObj>
              </mc:Fallback>
            </mc:AlternateContent>
          </a:graphicData>
        </a:graphic>
      </p:graphicFrame>
      <p:sp>
        <p:nvSpPr>
          <p:cNvPr id="2" name="Title 1"/>
          <p:cNvSpPr>
            <a:spLocks noGrp="1"/>
          </p:cNvSpPr>
          <p:nvPr>
            <p:ph type="title"/>
            <p:custDataLst>
              <p:tags r:id="rId5"/>
            </p:custDataLst>
          </p:nvPr>
        </p:nvSpPr>
        <p:spPr>
          <a:xfrm>
            <a:off x="519113" y="228600"/>
            <a:ext cx="11149013" cy="1301895"/>
          </a:xfrm>
        </p:spPr>
        <p:txBody>
          <a:bodyPr/>
          <a:lstStyle/>
          <a:p>
            <a:pPr defTabSz="914363"/>
            <a:r>
              <a:rPr lang="en-US" dirty="0" smtClean="0"/>
              <a:t>Virtual Machines</a:t>
            </a:r>
            <a:br>
              <a:rPr lang="en-US" dirty="0" smtClean="0"/>
            </a:br>
            <a:r>
              <a:rPr lang="en-US" sz="4000" dirty="0">
                <a:solidFill>
                  <a:schemeClr val="tx2">
                    <a:alpha val="99000"/>
                  </a:schemeClr>
                </a:solidFill>
              </a:rPr>
              <a:t>Virtual Machines are roles with exactly one instance </a:t>
            </a:r>
          </a:p>
        </p:txBody>
      </p:sp>
    </p:spTree>
    <p:extLst>
      <p:ext uri="{BB962C8B-B14F-4D97-AF65-F5344CB8AC3E}">
        <p14:creationId xmlns:p14="http://schemas.microsoft.com/office/powerpoint/2010/main" val="3649352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2"/>
            </p:custDataLst>
          </p:nvPr>
        </p:nvSpPr>
        <p:spPr bwMode="auto">
          <a:xfrm>
            <a:off x="508000" y="1942656"/>
            <a:ext cx="11172824" cy="44013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t" anchorCtr="0" compatLnSpc="1">
            <a:prstTxWarp prst="textNoShape">
              <a:avLst/>
            </a:prstTxWarp>
          </a:bodyPr>
          <a:lstStyle/>
          <a:p>
            <a:pPr algn="ctr" defTabSz="913909" fontAlgn="base">
              <a:spcBef>
                <a:spcPct val="0"/>
              </a:spcBef>
              <a:spcAft>
                <a:spcPct val="0"/>
              </a:spcAft>
            </a:pPr>
            <a:r>
              <a:rPr lang="en-US" sz="3200" dirty="0">
                <a:ln>
                  <a:solidFill>
                    <a:schemeClr val="bg1">
                      <a:alpha val="0"/>
                    </a:schemeClr>
                  </a:solidFill>
                </a:ln>
                <a:solidFill>
                  <a:srgbClr val="595959">
                    <a:alpha val="99000"/>
                  </a:srgbClr>
                </a:solidFill>
                <a:latin typeface="Segoe UI Light" pitchFamily="34" charset="0"/>
              </a:rPr>
              <a:t>Cloud Service</a:t>
            </a:r>
          </a:p>
        </p:txBody>
      </p:sp>
      <p:sp>
        <p:nvSpPr>
          <p:cNvPr id="6" name="Rectangle 5"/>
          <p:cNvSpPr/>
          <p:nvPr>
            <p:custDataLst>
              <p:tags r:id="rId3"/>
            </p:custDataLst>
          </p:nvPr>
        </p:nvSpPr>
        <p:spPr bwMode="auto">
          <a:xfrm>
            <a:off x="837957" y="2555304"/>
            <a:ext cx="5206985" cy="35959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20" rIns="91416" bIns="0" numCol="1" rtlCol="0" anchor="t" anchorCtr="0" compatLnSpc="1">
            <a:prstTxWarp prst="textNoShape">
              <a:avLst/>
            </a:prstTxWarp>
          </a:bodyPr>
          <a:lstStyle/>
          <a:p>
            <a:pPr algn="ctr" defTabSz="913909"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Virtual Machine</a:t>
            </a:r>
          </a:p>
        </p:txBody>
      </p:sp>
      <p:grpSp>
        <p:nvGrpSpPr>
          <p:cNvPr id="9" name="Group 8"/>
          <p:cNvGrpSpPr/>
          <p:nvPr/>
        </p:nvGrpSpPr>
        <p:grpSpPr>
          <a:xfrm>
            <a:off x="1407814" y="3261446"/>
            <a:ext cx="4067271" cy="2348941"/>
            <a:chOff x="293694" y="773623"/>
            <a:chExt cx="4067271" cy="2348941"/>
          </a:xfrm>
        </p:grpSpPr>
        <p:sp>
          <p:nvSpPr>
            <p:cNvPr id="10" name="Freeform 128"/>
            <p:cNvSpPr>
              <a:spLocks noChangeAspect="1"/>
            </p:cNvSpPr>
            <p:nvPr/>
          </p:nvSpPr>
          <p:spPr bwMode="black">
            <a:xfrm>
              <a:off x="293694" y="773623"/>
              <a:ext cx="4067271" cy="23489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18288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endParaRPr lang="en-US" sz="2300" baseline="-25000" dirty="0">
                <a:ln>
                  <a:solidFill>
                    <a:srgbClr val="FFFFFF">
                      <a:alpha val="0"/>
                    </a:srgbClr>
                  </a:solidFill>
                </a:ln>
                <a:solidFill>
                  <a:srgbClr val="595959">
                    <a:alpha val="99000"/>
                  </a:srgbClr>
                </a:solidFill>
              </a:endParaRPr>
            </a:p>
          </p:txBody>
        </p:sp>
        <p:pic>
          <p:nvPicPr>
            <p:cNvPr id="11"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63515" r="73175"/>
            <a:stretch/>
          </p:blipFill>
          <p:spPr bwMode="auto">
            <a:xfrm>
              <a:off x="2021330" y="1290604"/>
              <a:ext cx="611999" cy="101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Rectangle 6"/>
          <p:cNvSpPr/>
          <p:nvPr>
            <p:custDataLst>
              <p:tags r:id="rId4"/>
            </p:custDataLst>
          </p:nvPr>
        </p:nvSpPr>
        <p:spPr bwMode="auto">
          <a:xfrm>
            <a:off x="6143883" y="2555304"/>
            <a:ext cx="5206985" cy="35959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20" rIns="91416" bIns="0" numCol="1" rtlCol="0" anchor="t" anchorCtr="0" compatLnSpc="1">
            <a:prstTxWarp prst="textNoShape">
              <a:avLst/>
            </a:prstTxWarp>
          </a:bodyPr>
          <a:lstStyle/>
          <a:p>
            <a:pPr algn="ctr" defTabSz="913909" fontAlgn="base">
              <a:spcBef>
                <a:spcPct val="0"/>
              </a:spcBef>
              <a:spcAft>
                <a:spcPct val="0"/>
              </a:spcAft>
            </a:pPr>
            <a:r>
              <a:rPr lang="en-US" dirty="0">
                <a:ln>
                  <a:solidFill>
                    <a:schemeClr val="bg1">
                      <a:alpha val="0"/>
                    </a:schemeClr>
                  </a:solidFill>
                </a:ln>
                <a:gradFill>
                  <a:gsLst>
                    <a:gs pos="0">
                      <a:srgbClr val="FFFFFF"/>
                    </a:gs>
                    <a:gs pos="100000">
                      <a:srgbClr val="FFFFFF"/>
                    </a:gs>
                  </a:gsLst>
                  <a:lin ang="5400000" scaled="0"/>
                </a:gradFill>
              </a:rPr>
              <a:t>Virtual Machine</a:t>
            </a:r>
          </a:p>
        </p:txBody>
      </p:sp>
      <p:grpSp>
        <p:nvGrpSpPr>
          <p:cNvPr id="12" name="Group 11"/>
          <p:cNvGrpSpPr/>
          <p:nvPr/>
        </p:nvGrpSpPr>
        <p:grpSpPr>
          <a:xfrm>
            <a:off x="6713740" y="3262084"/>
            <a:ext cx="4067271" cy="2348941"/>
            <a:chOff x="293694" y="773623"/>
            <a:chExt cx="4067271" cy="2348941"/>
          </a:xfrm>
        </p:grpSpPr>
        <p:sp>
          <p:nvSpPr>
            <p:cNvPr id="13" name="Freeform 128"/>
            <p:cNvSpPr>
              <a:spLocks noChangeAspect="1"/>
            </p:cNvSpPr>
            <p:nvPr/>
          </p:nvSpPr>
          <p:spPr bwMode="black">
            <a:xfrm>
              <a:off x="293694" y="773623"/>
              <a:ext cx="4067271" cy="23489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a:noFill/>
            </a:ln>
            <a:extLst/>
          </p:spPr>
          <p:txBody>
            <a:bodyPr vert="horz" wrap="square" lIns="91440" tIns="45720" rIns="91440" bIns="182880" numCol="1" anchor="b" anchorCtr="0" compatLnSpc="1">
              <a:prstTxWarp prst="textNoShape">
                <a:avLst/>
              </a:prstTxWarp>
            </a:bodyPr>
            <a:lstStyle/>
            <a:p>
              <a:pPr lvl="0" algn="ctr" defTabSz="913909" fontAlgn="base">
                <a:spcBef>
                  <a:spcPct val="0"/>
                </a:spcBef>
                <a:spcAft>
                  <a:spcPct val="0"/>
                </a:spcAft>
              </a:pPr>
              <a:r>
                <a:rPr lang="en-US" sz="2300" dirty="0" smtClean="0">
                  <a:ln>
                    <a:solidFill>
                      <a:srgbClr val="FFFFFF">
                        <a:alpha val="0"/>
                      </a:srgbClr>
                    </a:solidFill>
                  </a:ln>
                  <a:solidFill>
                    <a:srgbClr val="595959">
                      <a:alpha val="99000"/>
                    </a:srgbClr>
                  </a:solidFill>
                </a:rPr>
                <a:t>VM</a:t>
              </a:r>
              <a:endParaRPr lang="en-US" sz="2300" baseline="-25000" dirty="0">
                <a:ln>
                  <a:solidFill>
                    <a:srgbClr val="FFFFFF">
                      <a:alpha val="0"/>
                    </a:srgbClr>
                  </a:solidFill>
                </a:ln>
                <a:solidFill>
                  <a:srgbClr val="595959">
                    <a:alpha val="99000"/>
                  </a:srgbClr>
                </a:solidFill>
              </a:endParaRPr>
            </a:p>
          </p:txBody>
        </p:sp>
        <p:pic>
          <p:nvPicPr>
            <p:cNvPr id="14"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63515" r="73175"/>
            <a:stretch/>
          </p:blipFill>
          <p:spPr bwMode="auto">
            <a:xfrm>
              <a:off x="2021330" y="1290604"/>
              <a:ext cx="611999" cy="1011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17" name="Object 16" hidden="1"/>
          <p:cNvGraphicFramePr>
            <a:graphicFrameLocks noChangeAspect="1"/>
          </p:cNvGraphicFramePr>
          <p:nvPr>
            <p:custDataLst>
              <p:tags r:id="rId5"/>
            </p:custDataLst>
            <p:extLst>
              <p:ext uri="{D42A27DB-BD31-4B8C-83A1-F6EECF244321}">
                <p14:modId xmlns:p14="http://schemas.microsoft.com/office/powerpoint/2010/main" val="106359505"/>
              </p:ext>
            </p:extLst>
          </p:nvPr>
        </p:nvGraphicFramePr>
        <p:xfrm>
          <a:off x="1" y="6"/>
          <a:ext cx="158751" cy="158751"/>
        </p:xfrm>
        <a:graphic>
          <a:graphicData uri="http://schemas.openxmlformats.org/presentationml/2006/ole">
            <mc:AlternateContent xmlns:mc="http://schemas.openxmlformats.org/markup-compatibility/2006">
              <mc:Choice xmlns:v="urn:schemas-microsoft-com:vml" Requires="v">
                <p:oleObj spid="_x0000_s3077"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 y="6"/>
                        <a:ext cx="158751" cy="158751"/>
                      </a:xfrm>
                      <a:prstGeom prst="rect">
                        <a:avLst/>
                      </a:prstGeom>
                    </p:spPr>
                  </p:pic>
                </p:oleObj>
              </mc:Fallback>
            </mc:AlternateContent>
          </a:graphicData>
        </a:graphic>
      </p:graphicFrame>
      <p:sp>
        <p:nvSpPr>
          <p:cNvPr id="2" name="Title 1"/>
          <p:cNvSpPr>
            <a:spLocks noGrp="1"/>
          </p:cNvSpPr>
          <p:nvPr>
            <p:ph type="title"/>
            <p:custDataLst>
              <p:tags r:id="rId6"/>
            </p:custDataLst>
          </p:nvPr>
        </p:nvSpPr>
        <p:spPr>
          <a:xfrm>
            <a:off x="519113" y="228600"/>
            <a:ext cx="11149013" cy="1661993"/>
          </a:xfrm>
        </p:spPr>
        <p:txBody>
          <a:bodyPr/>
          <a:lstStyle/>
          <a:p>
            <a:pPr defTabSz="914363"/>
            <a:r>
              <a:rPr lang="en-US" sz="4800" dirty="0" smtClean="0"/>
              <a:t>Multiple Virtual Machines</a:t>
            </a:r>
            <a:br>
              <a:rPr lang="en-US" sz="4800" dirty="0" smtClean="0"/>
            </a:br>
            <a:r>
              <a:rPr lang="en-US" sz="3600" dirty="0">
                <a:solidFill>
                  <a:schemeClr val="tx2">
                    <a:alpha val="99000"/>
                  </a:schemeClr>
                </a:solidFill>
              </a:rPr>
              <a:t>Multiple Virtual Machines can be hosted within </a:t>
            </a:r>
            <a:r>
              <a:rPr lang="en-US" sz="3600" dirty="0" smtClean="0">
                <a:solidFill>
                  <a:schemeClr val="tx2">
                    <a:alpha val="99000"/>
                  </a:schemeClr>
                </a:solidFill>
              </a:rPr>
              <a:t/>
            </a:r>
            <a:br>
              <a:rPr lang="en-US" sz="3600" dirty="0" smtClean="0">
                <a:solidFill>
                  <a:schemeClr val="tx2">
                    <a:alpha val="99000"/>
                  </a:schemeClr>
                </a:solidFill>
              </a:rPr>
            </a:br>
            <a:r>
              <a:rPr lang="en-US" sz="3600" dirty="0" smtClean="0">
                <a:solidFill>
                  <a:schemeClr val="tx2">
                    <a:alpha val="99000"/>
                  </a:schemeClr>
                </a:solidFill>
              </a:rPr>
              <a:t>the </a:t>
            </a:r>
            <a:r>
              <a:rPr lang="en-US" sz="3600" dirty="0">
                <a:solidFill>
                  <a:schemeClr val="tx2">
                    <a:alpha val="99000"/>
                  </a:schemeClr>
                </a:solidFill>
              </a:rPr>
              <a:t>same cloud service </a:t>
            </a:r>
          </a:p>
        </p:txBody>
      </p:sp>
    </p:spTree>
    <p:extLst>
      <p:ext uri="{BB962C8B-B14F-4D97-AF65-F5344CB8AC3E}">
        <p14:creationId xmlns:p14="http://schemas.microsoft.com/office/powerpoint/2010/main" val="239369009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523401"/>
            <a:ext cx="10237787" cy="997196"/>
          </a:xfrm>
        </p:spPr>
        <p:txBody>
          <a:bodyPr/>
          <a:lstStyle/>
          <a:p>
            <a:r>
              <a:rPr lang="en-US" dirty="0" smtClean="0">
                <a:gradFill>
                  <a:gsLst>
                    <a:gs pos="1250">
                      <a:srgbClr val="FFFFFF"/>
                    </a:gs>
                    <a:gs pos="100000">
                      <a:srgbClr val="FFFFFF"/>
                    </a:gs>
                  </a:gsLst>
                  <a:lin ang="5400000" scaled="0"/>
                </a:gradFill>
              </a:rPr>
              <a:t>PowerShell</a:t>
            </a:r>
            <a:endParaRPr lang="en-US" dirty="0"/>
          </a:p>
        </p:txBody>
      </p:sp>
    </p:spTree>
    <p:extLst>
      <p:ext uri="{BB962C8B-B14F-4D97-AF65-F5344CB8AC3E}">
        <p14:creationId xmlns:p14="http://schemas.microsoft.com/office/powerpoint/2010/main" val="391378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523401"/>
            <a:ext cx="10237787" cy="997196"/>
          </a:xfrm>
        </p:spPr>
        <p:txBody>
          <a:bodyPr/>
          <a:lstStyle/>
          <a:p>
            <a:r>
              <a:rPr lang="en-US" dirty="0" smtClean="0">
                <a:gradFill>
                  <a:gsLst>
                    <a:gs pos="1250">
                      <a:srgbClr val="FFFFFF"/>
                    </a:gs>
                    <a:gs pos="100000">
                      <a:srgbClr val="FFFFFF"/>
                    </a:gs>
                  </a:gsLst>
                  <a:lin ang="5400000" scaled="0"/>
                </a:gradFill>
              </a:rPr>
              <a:t>Setup PowerShell</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2046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dirty="0" smtClean="0"/>
              <a:t>Tyler </a:t>
            </a:r>
            <a:r>
              <a:rPr lang="en-US" dirty="0" err="1" smtClean="0"/>
              <a:t>Doerksen</a:t>
            </a:r>
            <a:endParaRPr lang="en-US" dirty="0" smtClean="0"/>
          </a:p>
          <a:p>
            <a:r>
              <a:rPr lang="en-CA" dirty="0" smtClean="0"/>
              <a:t>Azure Solution Specialist</a:t>
            </a:r>
            <a:endParaRPr lang="en-US" dirty="0" smtClean="0"/>
          </a:p>
          <a:p>
            <a:r>
              <a:rPr lang="en-US" dirty="0" err="1" smtClean="0"/>
              <a:t>Imaginet</a:t>
            </a:r>
            <a:endParaRPr lang="en-US" dirty="0" smtClean="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Use: Get-</a:t>
              </a:r>
              <a:r>
                <a:rPr lang="en-US" sz="2400" spc="-70" dirty="0" err="1" smtClean="0">
                  <a:solidFill>
                    <a:schemeClr val="accent2">
                      <a:alpha val="99000"/>
                    </a:schemeClr>
                  </a:solidFill>
                  <a:latin typeface="Segoe UI Light" pitchFamily="34" charset="0"/>
                  <a:cs typeface="Segoe UI Light" pitchFamily="34" charset="0"/>
                </a:rPr>
                <a:t>AzurePublishSettingsFile</a:t>
              </a:r>
              <a:r>
                <a:rPr lang="en-US" sz="2400" spc="-70" dirty="0" smtClean="0">
                  <a:solidFill>
                    <a:schemeClr val="accent2">
                      <a:alpha val="99000"/>
                    </a:schemeClr>
                  </a:solidFill>
                  <a:latin typeface="Segoe UI Light" pitchFamily="34" charset="0"/>
                  <a:cs typeface="Segoe UI Light" pitchFamily="34" charset="0"/>
                </a:rPr>
                <a:t> and Import-</a:t>
              </a:r>
              <a:r>
                <a:rPr lang="en-US" sz="2400" spc="-70" dirty="0" err="1" smtClean="0">
                  <a:solidFill>
                    <a:schemeClr val="accent2">
                      <a:alpha val="99000"/>
                    </a:schemeClr>
                  </a:solidFill>
                  <a:latin typeface="Segoe UI Light" pitchFamily="34" charset="0"/>
                  <a:cs typeface="Segoe UI Light" pitchFamily="34" charset="0"/>
                </a:rPr>
                <a:t>AzurePublishSettingsFile</a:t>
              </a:r>
              <a:endParaRPr lang="en-US" sz="2400" spc="-70" dirty="0" smtClean="0">
                <a:solidFill>
                  <a:schemeClr val="accent2">
                    <a:alpha val="99000"/>
                  </a:schemeClr>
                </a:solidFill>
                <a:latin typeface="Segoe UI Light" pitchFamily="34" charset="0"/>
                <a:cs typeface="Segoe UI Light" pitchFamily="34" charset="0"/>
              </a:endParaRPr>
            </a:p>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To Import </a:t>
              </a:r>
              <a:r>
                <a:rPr lang="en-US" sz="2400" spc="-70" dirty="0">
                  <a:solidFill>
                    <a:schemeClr val="accent2">
                      <a:alpha val="99000"/>
                    </a:schemeClr>
                  </a:solidFill>
                  <a:latin typeface="Segoe UI Light" pitchFamily="34" charset="0"/>
                  <a:cs typeface="Segoe UI Light" pitchFamily="34" charset="0"/>
                </a:rPr>
                <a:t>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smtClean="0">
                  <a:solidFill>
                    <a:schemeClr val="accent2">
                      <a:alpha val="99000"/>
                    </a:schemeClr>
                  </a:solidFill>
                  <a:latin typeface="Segoe UI Light" pitchFamily="34" charset="0"/>
                  <a:cs typeface="Segoe UI Light" pitchFamily="34" charset="0"/>
                </a:rPr>
                <a:t>) </a:t>
              </a:r>
              <a:endParaRPr lang="en-US" sz="2400" spc="-70" dirty="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3"/>
                </a:rPr>
                <a:t>http://windows.azure.com/download/publishprofile.aspx</a:t>
              </a:r>
              <a:endParaRPr lang="en-US" sz="1600" dirty="0" smtClean="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a:t>
              </a:r>
              <a:r>
                <a:rPr lang="en-US" sz="2400" spc="-70" dirty="0" smtClean="0">
                  <a:solidFill>
                    <a:schemeClr val="accent2">
                      <a:alpha val="99000"/>
                    </a:schemeClr>
                  </a:solidFill>
                  <a:latin typeface="Segoe UI Light" pitchFamily="34" charset="0"/>
                  <a:cs typeface="Segoe UI Light" pitchFamily="34" charset="0"/>
                </a:rPr>
                <a:t>configures Subscription </a:t>
              </a:r>
              <a:r>
                <a:rPr lang="en-US" sz="2400" spc="-70" dirty="0">
                  <a:solidFill>
                    <a:schemeClr val="accent2">
                      <a:alpha val="99000"/>
                    </a:schemeClr>
                  </a:solidFill>
                  <a:latin typeface="Segoe UI Light" pitchFamily="34" charset="0"/>
                  <a:cs typeface="Segoe UI Light" pitchFamily="34" charset="0"/>
                </a:rPr>
                <a:t>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New VM With the Portal</a:t>
            </a:r>
            <a:endParaRPr lang="en-US" dirty="0"/>
          </a:p>
        </p:txBody>
      </p:sp>
    </p:spTree>
    <p:extLst>
      <p:ext uri="{BB962C8B-B14F-4D97-AF65-F5344CB8AC3E}">
        <p14:creationId xmlns:p14="http://schemas.microsoft.com/office/powerpoint/2010/main" val="11226270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Tyler Doerksen</a:t>
            </a:r>
            <a:endParaRPr lang="en-US" dirty="0"/>
          </a:p>
        </p:txBody>
      </p:sp>
      <p:sp>
        <p:nvSpPr>
          <p:cNvPr id="4" name="Content Placeholder 3"/>
          <p:cNvSpPr txBox="1">
            <a:spLocks/>
          </p:cNvSpPr>
          <p:nvPr/>
        </p:nvSpPr>
        <p:spPr>
          <a:xfrm>
            <a:off x="3472873" y="1622630"/>
            <a:ext cx="8642791" cy="5073734"/>
          </a:xfrm>
          <a:prstGeom prst="rect">
            <a:avLst/>
          </a:prstGeom>
        </p:spPr>
        <p:txBody>
          <a:bodyPr>
            <a:norm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CA" sz="4300" spc="-100" dirty="0" smtClean="0">
                <a:latin typeface="Segoe UI Light" pitchFamily="34" charset="0"/>
              </a:rPr>
              <a:t>Azure Solution </a:t>
            </a:r>
            <a:r>
              <a:rPr lang="en-CA" sz="4300" spc="-100" dirty="0" smtClean="0">
                <a:latin typeface="Segoe UI Light" pitchFamily="34" charset="0"/>
              </a:rPr>
              <a:t>Specialist</a:t>
            </a:r>
            <a:r>
              <a:rPr lang="en-CA" sz="3900" spc="-100" dirty="0" smtClean="0">
                <a:latin typeface="Segoe UI Light" pitchFamily="34" charset="0"/>
              </a:rPr>
              <a:t/>
            </a:r>
            <a:br>
              <a:rPr lang="en-CA" sz="3900" spc="-100" dirty="0" smtClean="0">
                <a:latin typeface="Segoe UI Light" pitchFamily="34" charset="0"/>
              </a:rPr>
            </a:br>
            <a:r>
              <a:rPr lang="en-CA" sz="3000" spc="-100" dirty="0" smtClean="0">
                <a:latin typeface="Segoe UI Light" pitchFamily="34" charset="0"/>
              </a:rPr>
              <a:t>Imaginet</a:t>
            </a:r>
          </a:p>
          <a:p>
            <a:pPr marL="0" indent="0">
              <a:lnSpc>
                <a:spcPct val="110000"/>
              </a:lnSpc>
              <a:buNone/>
            </a:pPr>
            <a:r>
              <a:rPr lang="en-CA" sz="3000" spc="-100" dirty="0" smtClean="0">
                <a:latin typeface="Segoe UI Light" pitchFamily="34" charset="0"/>
              </a:rPr>
              <a:t>Azure Virtual Technical Specialist – Western Canada</a:t>
            </a:r>
          </a:p>
          <a:p>
            <a:pPr marL="0" indent="0">
              <a:lnSpc>
                <a:spcPct val="110000"/>
              </a:lnSpc>
              <a:buNone/>
            </a:pPr>
            <a:r>
              <a:rPr lang="en-CA" sz="3000" spc="-100" dirty="0" smtClean="0">
                <a:latin typeface="Segoe UI Light" pitchFamily="34" charset="0"/>
              </a:rPr>
              <a:t>Windows Azure MVP</a:t>
            </a:r>
            <a:endParaRPr lang="en-CA" sz="3000" spc="-100" dirty="0">
              <a:latin typeface="Segoe UI Light" pitchFamily="34" charset="0"/>
            </a:endParaRPr>
          </a:p>
          <a:p>
            <a:pPr marL="0" indent="0">
              <a:buNone/>
            </a:pPr>
            <a:endParaRPr lang="en-CA" spc="-100" dirty="0" smtClean="0">
              <a:latin typeface="Segoe UI Light" pitchFamily="34" charset="0"/>
            </a:endParaRPr>
          </a:p>
          <a:p>
            <a:pPr marL="0" indent="0">
              <a:buNone/>
            </a:pPr>
            <a:r>
              <a:rPr lang="en-CA" spc="-100" dirty="0" smtClean="0">
                <a:latin typeface="Segoe UI Light" pitchFamily="34" charset="0"/>
              </a:rPr>
              <a:t>Catch him on:</a:t>
            </a:r>
          </a:p>
          <a:p>
            <a:r>
              <a:rPr lang="en-CA" spc="-100" dirty="0" smtClean="0">
                <a:solidFill>
                  <a:srgbClr val="00B0F0"/>
                </a:solidFill>
                <a:latin typeface="Segoe UI Light" pitchFamily="34" charset="0"/>
              </a:rPr>
              <a:t>Tyler’s </a:t>
            </a:r>
            <a:r>
              <a:rPr lang="en-CA" spc="-100" dirty="0" smtClean="0">
                <a:solidFill>
                  <a:srgbClr val="00B0F0"/>
                </a:solidFill>
                <a:latin typeface="Segoe UI Light" pitchFamily="34" charset="0"/>
              </a:rPr>
              <a:t>Blog</a:t>
            </a:r>
            <a:r>
              <a:rPr lang="en-CA" spc="-100" dirty="0">
                <a:latin typeface="Segoe UI Light" pitchFamily="34" charset="0"/>
              </a:rPr>
              <a:t/>
            </a:r>
            <a:br>
              <a:rPr lang="en-CA" spc="-100" dirty="0">
                <a:latin typeface="Segoe UI Light" pitchFamily="34" charset="0"/>
              </a:rPr>
            </a:br>
            <a:r>
              <a:rPr lang="en-CA" sz="2400" spc="-100" dirty="0" smtClean="0">
                <a:latin typeface="Segoe UI Light" pitchFamily="34" charset="0"/>
              </a:rPr>
              <a:t>blog.tylerdoerksen.com</a:t>
            </a:r>
          </a:p>
          <a:p>
            <a:endParaRPr lang="en-CA" sz="2400" spc="-100" dirty="0" smtClean="0">
              <a:latin typeface="Segoe UI Light" pitchFamily="34" charset="0"/>
            </a:endParaRPr>
          </a:p>
        </p:txBody>
      </p:sp>
      <p:pic>
        <p:nvPicPr>
          <p:cNvPr id="5" name="Picture Placeholder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371" y="1622630"/>
            <a:ext cx="2300294" cy="2300294"/>
          </a:xfrm>
          <a:prstGeom prst="rect">
            <a:avLst/>
          </a:prstGeom>
        </p:spPr>
      </p:pic>
      <p:sp>
        <p:nvSpPr>
          <p:cNvPr id="6" name="Text Placeholder 5"/>
          <p:cNvSpPr txBox="1">
            <a:spLocks/>
          </p:cNvSpPr>
          <p:nvPr/>
        </p:nvSpPr>
        <p:spPr>
          <a:xfrm>
            <a:off x="1166102" y="4123751"/>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rgbClr val="232323"/>
                </a:solidFill>
                <a:latin typeface="Segoe UI Light"/>
              </a:rPr>
              <a:t>tylergd@outlook.com</a:t>
            </a:r>
            <a:endParaRPr lang="en-US" dirty="0">
              <a:solidFill>
                <a:srgbClr val="232323"/>
              </a:solidFill>
              <a:latin typeface="Segoe UI Light"/>
            </a:endParaRPr>
          </a:p>
        </p:txBody>
      </p:sp>
      <p:sp>
        <p:nvSpPr>
          <p:cNvPr id="8" name="Text Placeholder 7"/>
          <p:cNvSpPr txBox="1">
            <a:spLocks/>
          </p:cNvSpPr>
          <p:nvPr/>
        </p:nvSpPr>
        <p:spPr>
          <a:xfrm>
            <a:off x="1168374" y="4526786"/>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baseline="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rgbClr val="232323"/>
                </a:solidFill>
                <a:latin typeface="Segoe UI Light"/>
              </a:rPr>
              <a:t>@</a:t>
            </a:r>
            <a:r>
              <a:rPr lang="en-CA" dirty="0" err="1" smtClean="0">
                <a:solidFill>
                  <a:srgbClr val="232323"/>
                </a:solidFill>
                <a:latin typeface="Segoe UI Light"/>
              </a:rPr>
              <a:t>tyler_gd</a:t>
            </a:r>
            <a:endParaRPr lang="en-US" dirty="0">
              <a:solidFill>
                <a:srgbClr val="232323"/>
              </a:solidFill>
              <a:latin typeface="Segoe UI Light"/>
            </a:endParaRPr>
          </a:p>
        </p:txBody>
      </p:sp>
      <p:sp>
        <p:nvSpPr>
          <p:cNvPr id="9" name="Text Placeholder 8"/>
          <p:cNvSpPr txBox="1">
            <a:spLocks/>
          </p:cNvSpPr>
          <p:nvPr/>
        </p:nvSpPr>
        <p:spPr>
          <a:xfrm>
            <a:off x="1166102" y="4949285"/>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a:solidFill>
                  <a:srgbClr val="232323"/>
                </a:solidFill>
                <a:latin typeface="Segoe UI Light"/>
              </a:rPr>
              <a:t>linkedin.com/in/</a:t>
            </a:r>
            <a:r>
              <a:rPr lang="en-CA" dirty="0" err="1">
                <a:solidFill>
                  <a:srgbClr val="232323"/>
                </a:solidFill>
                <a:latin typeface="Segoe UI Light"/>
              </a:rPr>
              <a:t>tdoerksen</a:t>
            </a:r>
            <a:endParaRPr lang="en-US" dirty="0">
              <a:solidFill>
                <a:srgbClr val="232323"/>
              </a:solidFill>
              <a:latin typeface="Segoe UI Light"/>
            </a:endParaRPr>
          </a:p>
        </p:txBody>
      </p:sp>
      <p:sp>
        <p:nvSpPr>
          <p:cNvPr id="10" name="Text Placeholder 9"/>
          <p:cNvSpPr txBox="1">
            <a:spLocks/>
          </p:cNvSpPr>
          <p:nvPr/>
        </p:nvSpPr>
        <p:spPr>
          <a:xfrm>
            <a:off x="1166102" y="5319266"/>
            <a:ext cx="4006850" cy="193899"/>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1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1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rgbClr val="232323"/>
                </a:solidFill>
                <a:latin typeface="Segoe UI Light"/>
              </a:rPr>
              <a:t>TylerDoerksen.com</a:t>
            </a:r>
            <a:endParaRPr lang="en-US" dirty="0">
              <a:solidFill>
                <a:srgbClr val="232323"/>
              </a:solidFill>
              <a:latin typeface="Segoe UI Ligh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0" y="4059859"/>
            <a:ext cx="385660" cy="307778"/>
          </a:xfrm>
          <a:prstGeom prst="rect">
            <a:avLst/>
          </a:prstGeom>
          <a:effectLst>
            <a:outerShdw blurRad="50800" dist="38100" dir="2700000" algn="tl" rotWithShape="0">
              <a:prstClr val="black">
                <a:alpha val="40000"/>
              </a:prstClr>
            </a:outerShdw>
          </a:effec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490" y="4451707"/>
            <a:ext cx="385660" cy="326358"/>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489" y="5240414"/>
            <a:ext cx="385660" cy="326359"/>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490" y="4857108"/>
            <a:ext cx="385660" cy="326358"/>
          </a:xfrm>
          <a:prstGeom prst="rect">
            <a:avLst/>
          </a:prstGeom>
          <a:effectLst>
            <a:outerShdw blurRad="50800" dist="38100" dir="2700000" algn="tl" rotWithShape="0">
              <a:prstClr val="black">
                <a:alpha val="40000"/>
              </a:prstClr>
            </a:outerShdw>
          </a:effec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37023" y="265176"/>
            <a:ext cx="1294105" cy="2029968"/>
          </a:xfrm>
          <a:prstGeom prst="rect">
            <a:avLst/>
          </a:prstGeom>
        </p:spPr>
      </p:pic>
    </p:spTree>
    <p:extLst>
      <p:ext uri="{BB962C8B-B14F-4D97-AF65-F5344CB8AC3E}">
        <p14:creationId xmlns:p14="http://schemas.microsoft.com/office/powerpoint/2010/main" val="40773803"/>
      </p:ext>
    </p:extLst>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p>
          <a:p>
            <a:r>
              <a:rPr lang="en-US" sz="2100" i="1" dirty="0"/>
              <a:t>   -Location</a:t>
            </a:r>
            <a:r>
              <a:rPr lang="en-US" sz="2100" dirty="0"/>
              <a:t> $dc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Creation (using an array)</a:t>
            </a:r>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$vmcount = 5</a:t>
            </a:r>
          </a:p>
          <a:p>
            <a:r>
              <a:rPr lang="en-US" sz="1800" dirty="0"/>
              <a:t>$vms = @()</a:t>
            </a:r>
          </a:p>
          <a:p>
            <a:r>
              <a:rPr lang="nn-NO" sz="1800" dirty="0"/>
              <a:t>for($i = 0; $i -lt 5; $i++)</a:t>
            </a:r>
          </a:p>
          <a:p>
            <a:r>
              <a:rPr lang="en-US" sz="1800" dirty="0"/>
              <a:t>{</a:t>
            </a:r>
          </a:p>
          <a:p>
            <a:r>
              <a:rPr lang="en-US" sz="1800" dirty="0"/>
              <a:t>   $vmn = 'myvm' + $i</a:t>
            </a:r>
          </a:p>
          <a:p>
            <a:r>
              <a:rPr lang="en-US" sz="1800" dirty="0"/>
              <a:t>   $vms += </a:t>
            </a:r>
            <a:r>
              <a:rPr lang="en-US" sz="1800" b="1" dirty="0"/>
              <a:t>New-AzureVMConfig</a:t>
            </a:r>
            <a:r>
              <a:rPr lang="en-US" sz="1800" dirty="0"/>
              <a:t> </a:t>
            </a:r>
            <a:r>
              <a:rPr lang="en-US" sz="1800" i="1" dirty="0"/>
              <a:t>-Name</a:t>
            </a:r>
            <a:r>
              <a:rPr lang="en-US" sz="1800" dirty="0"/>
              <a:t> $</a:t>
            </a:r>
            <a:r>
              <a:rPr lang="en-US" sz="1800" dirty="0" err="1"/>
              <a:t>vmn</a:t>
            </a:r>
            <a:r>
              <a:rPr lang="en-US" sz="1800" dirty="0"/>
              <a:t> </a:t>
            </a:r>
            <a:r>
              <a:rPr lang="en-US" sz="1800" i="1" dirty="0"/>
              <a:t>-</a:t>
            </a:r>
            <a:r>
              <a:rPr lang="en-US" sz="1800" i="1" dirty="0" err="1"/>
              <a:t>InstanceSize</a:t>
            </a:r>
            <a:r>
              <a:rPr lang="en-US" sz="1800" dirty="0"/>
              <a:t> 'Small' </a:t>
            </a:r>
            <a:r>
              <a:rPr lang="en-US" sz="1800" i="1" dirty="0"/>
              <a:t>-ImageName</a:t>
            </a:r>
            <a:r>
              <a:rPr lang="en-US" sz="1800" dirty="0"/>
              <a:t>   $img | </a:t>
            </a:r>
          </a:p>
          <a:p>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1 </a:t>
            </a:r>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err="1"/>
              <a:t>vms</a:t>
            </a:r>
            <a:r>
              <a:rPr lang="en-US" sz="1800" i="1" dirty="0"/>
              <a:t> -Location</a:t>
            </a:r>
            <a:r>
              <a:rPr lang="en-US" sz="1800" dirty="0"/>
              <a:t> $</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err="1"/>
              <a:t>advmou</a:t>
            </a:r>
            <a:r>
              <a:rPr lang="en-US" sz="2100" dirty="0"/>
              <a:t> = 'OU=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1 |</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1844160"/>
            <a:ext cx="6945312" cy="4388886"/>
          </a:xfrm>
        </p:spPr>
        <p:txBody>
          <a:bodyPr/>
          <a:lstStyle/>
          <a:p>
            <a:r>
              <a:rPr lang="en-US" dirty="0" smtClean="0"/>
              <a:t>Getting </a:t>
            </a:r>
            <a:r>
              <a:rPr lang="en-US" dirty="0" smtClean="0"/>
              <a:t>Started</a:t>
            </a:r>
          </a:p>
          <a:p>
            <a:r>
              <a:rPr lang="en-US" dirty="0" smtClean="0"/>
              <a:t>Intro to Virtual Machines</a:t>
            </a:r>
            <a:r>
              <a:rPr lang="en-US" dirty="0" smtClean="0"/>
              <a:t> </a:t>
            </a:r>
            <a:endParaRPr lang="en-US" dirty="0" smtClean="0"/>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http </a:t>
            </a:r>
            <a:r>
              <a:rPr lang="en-US" sz="1900" i="1" dirty="0"/>
              <a:t>-Protocol</a:t>
            </a:r>
            <a:r>
              <a:rPr lang="en-US" sz="1900" dirty="0"/>
              <a:t> </a:t>
            </a:r>
            <a:r>
              <a:rPr lang="en-US" sz="1900" dirty="0" err="1"/>
              <a:t>tcp</a:t>
            </a:r>
            <a:r>
              <a:rPr lang="en-US" sz="1900" dirty="0"/>
              <a:t> |</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443 </a:t>
            </a:r>
            <a:r>
              <a:rPr lang="en-US" sz="1900" i="1" dirty="0"/>
              <a:t>-</a:t>
            </a:r>
            <a:r>
              <a:rPr lang="en-US" sz="1900" i="1" dirty="0" err="1"/>
              <a:t>PublicPort</a:t>
            </a:r>
            <a:r>
              <a:rPr lang="en-US" sz="1900" dirty="0"/>
              <a:t> 443 </a:t>
            </a:r>
            <a:r>
              <a:rPr lang="en-US" sz="1900" i="1" dirty="0"/>
              <a:t>-Name</a:t>
            </a:r>
            <a:r>
              <a:rPr lang="en-US" sz="1900" dirty="0"/>
              <a:t> 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 Where </a:t>
              </a:r>
              <a:r>
                <a:rPr lang="en-US" b="0" dirty="0"/>
                <a:t>{ $_.OS -</a:t>
              </a:r>
              <a:r>
                <a:rPr lang="en-US" b="0" dirty="0" err="1"/>
                <a:t>eq</a:t>
              </a:r>
              <a:r>
                <a:rPr lang="en-US" b="0" dirty="0"/>
                <a:t> $null } </a:t>
              </a:r>
              <a:r>
                <a:rPr lang="en-US" dirty="0">
                  <a:solidFill>
                    <a:schemeClr val="accent1">
                      <a:alpha val="99000"/>
                    </a:schemeClr>
                  </a:solidFill>
                </a:rPr>
                <a:t># Return only data disks </a:t>
              </a:r>
            </a:p>
            <a:p>
              <a:r>
                <a:rPr lang="en-US" dirty="0"/>
                <a:t>Get-</a:t>
              </a:r>
              <a:r>
                <a:rPr lang="en-US" dirty="0" err="1"/>
                <a:t>AzureDisk</a:t>
              </a:r>
              <a:r>
                <a:rPr lang="en-US" dirty="0"/>
                <a:t> |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$_ |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Cloud First Provisioning</a:t>
            </a:r>
            <a:endParaRPr lang="en-US" sz="5400" dirty="0"/>
          </a:p>
        </p:txBody>
      </p:sp>
      <p:grpSp>
        <p:nvGrpSpPr>
          <p:cNvPr id="44" name="Group 43"/>
          <p:cNvGrpSpPr/>
          <p:nvPr/>
        </p:nvGrpSpPr>
        <p:grpSpPr>
          <a:xfrm>
            <a:off x="507869" y="1104901"/>
            <a:ext cx="3582888" cy="5168899"/>
            <a:chOff x="381001" y="828676"/>
            <a:chExt cx="2687866" cy="3876674"/>
          </a:xfrm>
        </p:grpSpPr>
        <p:sp>
          <p:nvSpPr>
            <p:cNvPr id="3" name="Rectangle 2"/>
            <p:cNvSpPr/>
            <p:nvPr/>
          </p:nvSpPr>
          <p:spPr bwMode="auto">
            <a:xfrm>
              <a:off x="381001" y="828676"/>
              <a:ext cx="2687866" cy="752474"/>
            </a:xfrm>
            <a:prstGeom prst="rect">
              <a:avLst/>
            </a:prstGeom>
            <a:solidFill>
              <a:schemeClr val="accent4"/>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lvl="0">
                <a:lnSpc>
                  <a:spcPct val="90000"/>
                </a:lnSpc>
                <a:buSzPct val="90000"/>
                <a:defRPr/>
              </a:pPr>
              <a: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00" dirty="0">
                    <a:solidFill>
                      <a:schemeClr val="tx1">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383" fontAlgn="base">
                  <a:spcBef>
                    <a:spcPct val="0"/>
                  </a:spcBef>
                  <a:spcAft>
                    <a:spcPct val="0"/>
                  </a:spcAft>
                </a:pPr>
                <a:r>
                  <a:rPr lang="en-US" sz="3700"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00" dirty="0">
                    <a:solidFill>
                      <a:schemeClr val="tx1">
                        <a:alpha val="99000"/>
                      </a:schemeClr>
                    </a:solidFill>
                    <a:latin typeface="+mn-lt"/>
                  </a:rPr>
                  <a:t>Scripting </a:t>
                </a:r>
              </a:p>
              <a:p>
                <a:pPr algn="ctr"/>
                <a:r>
                  <a:rPr lang="en-US" sz="1600" dirty="0">
                    <a:solidFill>
                      <a:schemeClr val="tx1">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00" dirty="0">
                    <a:solidFill>
                      <a:schemeClr val="tx1">
                        <a:alpha val="99000"/>
                      </a:schemeClr>
                    </a:solidFill>
                    <a:latin typeface="+mn-lt"/>
                  </a:rPr>
                  <a:t>REST API</a:t>
                </a:r>
              </a:p>
            </p:txBody>
          </p:sp>
        </p:grpSp>
      </p:grpSp>
      <p:grpSp>
        <p:nvGrpSpPr>
          <p:cNvPr id="10" name="Group 9"/>
          <p:cNvGrpSpPr/>
          <p:nvPr/>
        </p:nvGrpSpPr>
        <p:grpSpPr>
          <a:xfrm>
            <a:off x="4308402" y="1104901"/>
            <a:ext cx="3583261" cy="5168899"/>
            <a:chOff x="4308402" y="1104901"/>
            <a:chExt cx="3583261" cy="5168899"/>
          </a:xfrm>
        </p:grpSpPr>
        <p:sp>
          <p:nvSpPr>
            <p:cNvPr id="4" name="Rectangle 3"/>
            <p:cNvSpPr/>
            <p:nvPr/>
          </p:nvSpPr>
          <p:spPr bwMode="auto">
            <a:xfrm>
              <a:off x="4308775" y="1104901"/>
              <a:ext cx="3582888" cy="1003299"/>
            </a:xfrm>
            <a:prstGeom prst="rect">
              <a:avLst/>
            </a:prstGeom>
            <a:solidFill>
              <a:schemeClr val="accent1"/>
            </a:solidFill>
            <a:ln w="9525" cap="flat" cmpd="sng" algn="ctr">
              <a:noFill/>
              <a:prstDash val="solid"/>
              <a:headEnd type="none" w="med" len="med"/>
              <a:tailEnd type="none" w="med" len="med"/>
            </a:ln>
            <a:effectLst/>
          </p:spPr>
          <p:txBody>
            <a:bodyPr vert="horz" wrap="square" lIns="243797" tIns="60949" rIns="121899" bIns="60949" numCol="1" rtlCol="0" anchor="ctr" anchorCtr="0" compatLnSpc="1">
              <a:prstTxWarp prst="textNoShape">
                <a:avLst/>
              </a:prstTxWarp>
            </a:bodyPr>
            <a:lstStyle/>
            <a:p>
              <a:pPr lvl="0">
                <a:lnSpc>
                  <a:spcPct val="90000"/>
                </a:lnSpc>
                <a:buSzPct val="90000"/>
                <a:defRPr/>
              </a:pPr>
              <a: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8402" y="2108200"/>
              <a:ext cx="3577456" cy="41656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30" name="TextBox 29"/>
            <p:cNvSpPr txBox="1"/>
            <p:nvPr/>
          </p:nvSpPr>
          <p:spPr>
            <a:xfrm>
              <a:off x="5706972" y="2429473"/>
              <a:ext cx="1854132"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tx1">
                      <a:alpha val="99000"/>
                    </a:schemeClr>
                  </a:solidFill>
                </a:rPr>
                <a:t>Windows Server</a:t>
              </a:r>
            </a:p>
          </p:txBody>
        </p:sp>
        <p:sp>
          <p:nvSpPr>
            <p:cNvPr id="54" name="TextBox 53"/>
            <p:cNvSpPr txBox="1"/>
            <p:nvPr/>
          </p:nvSpPr>
          <p:spPr>
            <a:xfrm>
              <a:off x="5735652" y="3325282"/>
              <a:ext cx="1854132" cy="276999"/>
            </a:xfrm>
            <a:prstGeom prst="rect">
              <a:avLst/>
            </a:prstGeom>
            <a:noFill/>
          </p:spPr>
          <p:txBody>
            <a:bodyPr wrap="square" lIns="0" tIns="0" rIns="0" bIns="0" rtlCol="0">
              <a:spAutoFit/>
            </a:bodyPr>
            <a:lstStyle/>
            <a:p>
              <a:pPr>
                <a:lnSpc>
                  <a:spcPct val="90000"/>
                </a:lnSpc>
                <a:spcBef>
                  <a:spcPct val="20000"/>
                </a:spcBef>
                <a:buSzPct val="80000"/>
              </a:pPr>
              <a:r>
                <a:rPr lang="en-US" sz="2000" dirty="0">
                  <a:solidFill>
                    <a:schemeClr val="tx1">
                      <a:alpha val="99000"/>
                    </a:schemeClr>
                  </a:solidFill>
                </a:rPr>
                <a:t>Linux</a:t>
              </a:r>
            </a:p>
          </p:txBody>
        </p:sp>
        <p:sp>
          <p:nvSpPr>
            <p:cNvPr id="33" name="TextBox 32"/>
            <p:cNvSpPr txBox="1"/>
            <p:nvPr/>
          </p:nvSpPr>
          <p:spPr>
            <a:xfrm>
              <a:off x="5736693" y="3952924"/>
              <a:ext cx="2005227" cy="2144177"/>
            </a:xfrm>
            <a:prstGeom prst="rect">
              <a:avLst/>
            </a:prstGeom>
            <a:noFill/>
          </p:spPr>
          <p:txBody>
            <a:bodyPr wrap="square" lIns="0" tIns="0" rIns="0" bIns="0" rtlCol="0">
              <a:spAutoFit/>
            </a:bodyPr>
            <a:lstStyle/>
            <a:p>
              <a:pPr>
                <a:lnSpc>
                  <a:spcPct val="90000"/>
                </a:lnSpc>
                <a:spcBef>
                  <a:spcPct val="20000"/>
                </a:spcBef>
                <a:spcAft>
                  <a:spcPts val="1000"/>
                </a:spcAft>
                <a:buSzPct val="80000"/>
              </a:pPr>
              <a:r>
                <a:rPr lang="en-US" sz="2000" dirty="0">
                  <a:solidFill>
                    <a:schemeClr val="tx1">
                      <a:alpha val="99000"/>
                    </a:schemeClr>
                  </a:solidFill>
                </a:rPr>
                <a:t>Extra Small</a:t>
              </a:r>
            </a:p>
            <a:p>
              <a:pPr>
                <a:lnSpc>
                  <a:spcPct val="90000"/>
                </a:lnSpc>
                <a:spcBef>
                  <a:spcPct val="20000"/>
                </a:spcBef>
                <a:spcAft>
                  <a:spcPts val="1000"/>
                </a:spcAft>
                <a:buSzPct val="80000"/>
              </a:pPr>
              <a:r>
                <a:rPr lang="en-US" sz="2000" dirty="0">
                  <a:solidFill>
                    <a:schemeClr val="tx1">
                      <a:alpha val="99000"/>
                    </a:schemeClr>
                  </a:solidFill>
                </a:rPr>
                <a:t>Small</a:t>
              </a:r>
            </a:p>
            <a:p>
              <a:pPr>
                <a:lnSpc>
                  <a:spcPct val="90000"/>
                </a:lnSpc>
                <a:spcBef>
                  <a:spcPct val="20000"/>
                </a:spcBef>
                <a:spcAft>
                  <a:spcPts val="1000"/>
                </a:spcAft>
                <a:buSzPct val="80000"/>
              </a:pPr>
              <a:r>
                <a:rPr lang="en-US" sz="2000" dirty="0">
                  <a:solidFill>
                    <a:schemeClr val="tx1">
                      <a:alpha val="99000"/>
                    </a:schemeClr>
                  </a:solidFill>
                </a:rPr>
                <a:t>Medium</a:t>
              </a:r>
            </a:p>
            <a:p>
              <a:pPr>
                <a:lnSpc>
                  <a:spcPct val="90000"/>
                </a:lnSpc>
                <a:spcBef>
                  <a:spcPct val="20000"/>
                </a:spcBef>
                <a:spcAft>
                  <a:spcPts val="1000"/>
                </a:spcAft>
                <a:buSzPct val="80000"/>
              </a:pPr>
              <a:r>
                <a:rPr lang="en-US" sz="2000" dirty="0">
                  <a:solidFill>
                    <a:schemeClr val="tx1">
                      <a:alpha val="99000"/>
                    </a:schemeClr>
                  </a:solidFill>
                </a:rPr>
                <a:t>Large </a:t>
              </a:r>
            </a:p>
            <a:p>
              <a:pPr>
                <a:lnSpc>
                  <a:spcPct val="90000"/>
                </a:lnSpc>
                <a:spcBef>
                  <a:spcPct val="20000"/>
                </a:spcBef>
                <a:spcAft>
                  <a:spcPts val="1000"/>
                </a:spcAft>
                <a:buSzPct val="80000"/>
              </a:pPr>
              <a:r>
                <a:rPr lang="en-US" sz="2000" dirty="0">
                  <a:solidFill>
                    <a:schemeClr val="tx1">
                      <a:alpha val="99000"/>
                    </a:schemeClr>
                  </a:solidFill>
                </a:rPr>
                <a:t>X-Large</a:t>
              </a:r>
            </a:p>
          </p:txBody>
        </p:sp>
        <p:sp>
          <p:nvSpPr>
            <p:cNvPr id="56" name="Freeform 6"/>
            <p:cNvSpPr>
              <a:spLocks noChangeAspect="1" noEditPoints="1"/>
            </p:cNvSpPr>
            <p:nvPr/>
          </p:nvSpPr>
          <p:spPr bwMode="auto">
            <a:xfrm>
              <a:off x="5213816" y="3965674"/>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accent1"/>
            </a:solidFill>
            <a:ln>
              <a:noFill/>
            </a:ln>
          </p:spPr>
          <p:txBody>
            <a:bodyPr vert="horz" wrap="square" lIns="121899" tIns="60949" rIns="121899" bIns="60949"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5213816" y="4417086"/>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accent1"/>
            </a:solidFill>
            <a:ln>
              <a:noFill/>
            </a:ln>
          </p:spPr>
          <p:txBody>
            <a:bodyPr vert="horz" wrap="square" lIns="121899" tIns="60949" rIns="121899" bIns="60949" numCol="1" anchor="t" anchorCtr="0" compatLnSpc="1">
              <a:prstTxWarp prst="textNoShape">
                <a:avLst/>
              </a:prstTxWarp>
            </a:bodyPr>
            <a:lstStyle/>
            <a:p>
              <a:endParaRPr lang="en-US"/>
            </a:p>
          </p:txBody>
        </p:sp>
        <p:sp>
          <p:nvSpPr>
            <p:cNvPr id="63" name="Freeform 6"/>
            <p:cNvSpPr>
              <a:spLocks noChangeAspect="1" noEditPoints="1"/>
            </p:cNvSpPr>
            <p:nvPr/>
          </p:nvSpPr>
          <p:spPr bwMode="auto">
            <a:xfrm>
              <a:off x="5213816" y="4868498"/>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accent1"/>
            </a:solidFill>
            <a:ln>
              <a:noFill/>
            </a:ln>
          </p:spPr>
          <p:txBody>
            <a:bodyPr vert="horz" wrap="square" lIns="121899" tIns="60949" rIns="121899" bIns="60949" numCol="1" anchor="t" anchorCtr="0" compatLnSpc="1">
              <a:prstTxWarp prst="textNoShape">
                <a:avLst/>
              </a:prstTxWarp>
            </a:bodyPr>
            <a:lstStyle/>
            <a:p>
              <a:endParaRPr lang="en-US"/>
            </a:p>
          </p:txBody>
        </p:sp>
        <p:sp>
          <p:nvSpPr>
            <p:cNvPr id="64" name="Freeform 6"/>
            <p:cNvSpPr>
              <a:spLocks noChangeAspect="1" noEditPoints="1"/>
            </p:cNvSpPr>
            <p:nvPr/>
          </p:nvSpPr>
          <p:spPr bwMode="auto">
            <a:xfrm>
              <a:off x="5213816" y="5319910"/>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accent1"/>
            </a:solidFill>
            <a:ln>
              <a:noFill/>
            </a:ln>
          </p:spPr>
          <p:txBody>
            <a:bodyPr vert="horz" wrap="square" lIns="121899" tIns="60949" rIns="121899" bIns="60949" numCol="1" anchor="t" anchorCtr="0" compatLnSpc="1">
              <a:prstTxWarp prst="textNoShape">
                <a:avLst/>
              </a:prstTxWarp>
            </a:bodyPr>
            <a:lstStyle/>
            <a:p>
              <a:endParaRPr lang="en-US"/>
            </a:p>
          </p:txBody>
        </p:sp>
        <p:sp>
          <p:nvSpPr>
            <p:cNvPr id="65" name="Freeform 6"/>
            <p:cNvSpPr>
              <a:spLocks noChangeAspect="1" noEditPoints="1"/>
            </p:cNvSpPr>
            <p:nvPr/>
          </p:nvSpPr>
          <p:spPr bwMode="auto">
            <a:xfrm>
              <a:off x="5213816" y="5771322"/>
              <a:ext cx="252356" cy="331740"/>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accent1"/>
            </a:solidFill>
            <a:ln>
              <a:noFill/>
            </a:ln>
          </p:spPr>
          <p:txBody>
            <a:bodyPr vert="horz" wrap="square" lIns="121899" tIns="60949" rIns="121899" bIns="60949" numCol="1" anchor="t" anchorCtr="0" compatLnSpc="1">
              <a:prstTxWarp prst="textNoShape">
                <a:avLst/>
              </a:prstTxWarp>
            </a:bodyPr>
            <a:lstStyle/>
            <a:p>
              <a:endParaRPr lang="en-US"/>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8091" y="3015360"/>
              <a:ext cx="641824" cy="750814"/>
            </a:xfrm>
            <a:prstGeom prst="rect">
              <a:avLst/>
            </a:prstGeom>
          </p:spPr>
        </p:pic>
        <p:sp>
          <p:nvSpPr>
            <p:cNvPr id="72" name="Freeform 40"/>
            <p:cNvSpPr>
              <a:spLocks noEditPoints="1"/>
            </p:cNvSpPr>
            <p:nvPr/>
          </p:nvSpPr>
          <p:spPr bwMode="black">
            <a:xfrm>
              <a:off x="4988525" y="2205479"/>
              <a:ext cx="679566" cy="654146"/>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p:nvGrpSpPr>
        <p:grpSpPr>
          <a:xfrm>
            <a:off x="8098071" y="1104901"/>
            <a:ext cx="3582888" cy="5168899"/>
            <a:chOff x="8098071" y="1104901"/>
            <a:chExt cx="3582888" cy="5168899"/>
          </a:xfrm>
        </p:grpSpPr>
        <p:grpSp>
          <p:nvGrpSpPr>
            <p:cNvPr id="53" name="Group 52"/>
            <p:cNvGrpSpPr/>
            <p:nvPr/>
          </p:nvGrpSpPr>
          <p:grpSpPr>
            <a:xfrm>
              <a:off x="8098071" y="1104901"/>
              <a:ext cx="3582888" cy="5168899"/>
              <a:chOff x="6075135" y="828676"/>
              <a:chExt cx="2687866" cy="3876674"/>
            </a:xfrm>
          </p:grpSpPr>
          <p:sp>
            <p:nvSpPr>
              <p:cNvPr id="5" name="Rectangle 4"/>
              <p:cNvSpPr/>
              <p:nvPr/>
            </p:nvSpPr>
            <p:spPr bwMode="auto">
              <a:xfrm>
                <a:off x="6075135" y="828676"/>
                <a:ext cx="2687866" cy="752474"/>
              </a:xfrm>
              <a:prstGeom prst="rect">
                <a:avLst/>
              </a:prstGeom>
              <a:solidFill>
                <a:schemeClr val="accent6"/>
              </a:solid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a:t>
                </a:r>
                <a:r>
                  <a:rPr lang="en-US" sz="29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
                </a:r>
                <a:br>
                  <a:rPr lang="en-US" sz="29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in </a:t>
                </a:r>
                <a: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00" dirty="0">
                    <a:solidFill>
                      <a:schemeClr val="tx1"/>
                    </a:solidFill>
                    <a:latin typeface="+mn-lt"/>
                  </a:rPr>
                  <a:t>Cloud</a:t>
                </a:r>
              </a:p>
            </p:txBody>
          </p:sp>
        </p:grpSp>
        <p:grpSp>
          <p:nvGrpSpPr>
            <p:cNvPr id="52" name="Group 51"/>
            <p:cNvGrpSpPr/>
            <p:nvPr/>
          </p:nvGrpSpPr>
          <p:grpSpPr>
            <a:xfrm>
              <a:off x="8227463" y="2819403"/>
              <a:ext cx="3373275" cy="1983292"/>
              <a:chOff x="6172200" y="2114550"/>
              <a:chExt cx="2530615" cy="148746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00" dirty="0">
                    <a:solidFill>
                      <a:schemeClr val="tx1"/>
                    </a:solidFill>
                    <a:latin typeface="+mn-lt"/>
                  </a:rPr>
                  <a:t>Boot VM from New Disk</a:t>
                </a:r>
              </a:p>
            </p:txBody>
          </p:sp>
          <p:sp>
            <p:nvSpPr>
              <p:cNvPr id="49" name="Freeform 24"/>
              <p:cNvSpPr>
                <a:spLocks noEditPoints="1"/>
              </p:cNvSpPr>
              <p:nvPr/>
            </p:nvSpPr>
            <p:spPr bwMode="black">
              <a:xfrm>
                <a:off x="7812155" y="3013449"/>
                <a:ext cx="762000" cy="58857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grpSp>
        <p:grpSp>
          <p:nvGrpSpPr>
            <p:cNvPr id="12" name="Group 11"/>
            <p:cNvGrpSpPr/>
            <p:nvPr/>
          </p:nvGrpSpPr>
          <p:grpSpPr>
            <a:xfrm>
              <a:off x="8540087" y="3876261"/>
              <a:ext cx="857595" cy="1002836"/>
              <a:chOff x="8540087" y="3876261"/>
              <a:chExt cx="857595" cy="1002836"/>
            </a:xfrm>
          </p:grpSpPr>
          <p:sp>
            <p:nvSpPr>
              <p:cNvPr id="6" name="Oval 5"/>
              <p:cNvSpPr/>
              <p:nvPr/>
            </p:nvSpPr>
            <p:spPr bwMode="auto">
              <a:xfrm>
                <a:off x="8566953" y="3888420"/>
                <a:ext cx="825623" cy="33735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22"/>
              <p:cNvSpPr>
                <a:spLocks noEditPoints="1"/>
              </p:cNvSpPr>
              <p:nvPr/>
            </p:nvSpPr>
            <p:spPr bwMode="auto">
              <a:xfrm flipH="1">
                <a:off x="8540087" y="3876261"/>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fontAlgn="base">
                  <a:lnSpc>
                    <a:spcPct val="90000"/>
                  </a:lnSpc>
                  <a:spcBef>
                    <a:spcPct val="0"/>
                  </a:spcBef>
                  <a:spcAft>
                    <a:spcPct val="0"/>
                  </a:spcAft>
                  <a:buSzPct val="90000"/>
                </a:pPr>
                <a:r>
                  <a:rPr lang="en-US" sz="1600" kern="0" dirty="0" smtClean="0">
                    <a:gradFill>
                      <a:gsLst>
                        <a:gs pos="85000">
                          <a:srgbClr val="FFFFFF"/>
                        </a:gs>
                        <a:gs pos="0">
                          <a:srgbClr val="FFFFFF"/>
                        </a:gs>
                      </a:gsLst>
                      <a:lin ang="5400000" scaled="0"/>
                    </a:gradFill>
                    <a:ea typeface="Segoe UI" pitchFamily="34" charset="0"/>
                    <a:cs typeface="Segoe UI" pitchFamily="34" charset="0"/>
                  </a:rPr>
                  <a:t>Blog</a:t>
                </a:r>
                <a:br>
                  <a:rPr lang="en-US" sz="1600" kern="0" dirty="0" smtClean="0">
                    <a:gradFill>
                      <a:gsLst>
                        <a:gs pos="85000">
                          <a:srgbClr val="FFFFFF"/>
                        </a:gs>
                        <a:gs pos="0">
                          <a:srgbClr val="FFFFFF"/>
                        </a:gs>
                      </a:gsLst>
                      <a:lin ang="5400000" scaled="0"/>
                    </a:gradFill>
                    <a:ea typeface="Segoe UI" pitchFamily="34" charset="0"/>
                    <a:cs typeface="Segoe UI" pitchFamily="34" charset="0"/>
                  </a:rPr>
                </a:br>
                <a:r>
                  <a:rPr lang="en-US" sz="1600" kern="0" dirty="0" smtClean="0">
                    <a:gradFill>
                      <a:gsLst>
                        <a:gs pos="85000">
                          <a:srgbClr val="FFFFFF"/>
                        </a:gs>
                        <a:gs pos="0">
                          <a:srgbClr val="FFFFFF"/>
                        </a:gs>
                      </a:gsLst>
                      <a:lin ang="5400000" scaled="0"/>
                    </a:gradFill>
                    <a:ea typeface="Segoe UI" pitchFamily="34" charset="0"/>
                    <a:cs typeface="Segoe UI" pitchFamily="34" charset="0"/>
                  </a:rPr>
                  <a:t>Storage</a:t>
                </a:r>
                <a:endParaRPr lang="en-US" sz="1600" kern="0" dirty="0">
                  <a:gradFill>
                    <a:gsLst>
                      <a:gs pos="85000">
                        <a:srgbClr val="FFFFFF"/>
                      </a:gs>
                      <a:gs pos="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423027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6251101" y="1104901"/>
            <a:ext cx="5429858" cy="5168899"/>
            <a:chOff x="6251101" y="1104901"/>
            <a:chExt cx="5429858" cy="5168899"/>
          </a:xfrm>
        </p:grpSpPr>
        <p:sp>
          <p:nvSpPr>
            <p:cNvPr id="6" name="Rectangle 5"/>
            <p:cNvSpPr/>
            <p:nvPr/>
          </p:nvSpPr>
          <p:spPr bwMode="auto">
            <a:xfrm>
              <a:off x="6259334" y="1104901"/>
              <a:ext cx="5421625" cy="516889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4" name="Rectangle 3"/>
            <p:cNvSpPr/>
            <p:nvPr/>
          </p:nvSpPr>
          <p:spPr bwMode="auto">
            <a:xfrm>
              <a:off x="6251101" y="1104901"/>
              <a:ext cx="5429858" cy="800099"/>
            </a:xfrm>
            <a:prstGeom prst="rect">
              <a:avLst/>
            </a:prstGeom>
            <a:noFill/>
            <a:ln w="9525" cap="flat" cmpd="sng" algn="ctr">
              <a:noFill/>
              <a:prstDash val="solid"/>
              <a:headEnd type="none" w="med" len="med"/>
              <a:tailEnd type="none" w="med" len="med"/>
            </a:ln>
            <a:effectLst/>
          </p:spPr>
          <p:txBody>
            <a:bodyPr vert="horz" wrap="square" lIns="182880" tIns="45720" rIns="91440" bIns="45720" numCol="1" rtlCol="0" anchor="ctr" anchorCtr="0" compatLnSpc="1">
              <a:prstTxWarp prst="textNoShape">
                <a:avLst/>
              </a:prstTxWarp>
            </a:bodyPr>
            <a:lstStyle/>
            <a:p>
              <a:pPr>
                <a:lnSpc>
                  <a:spcPct val="90000"/>
                </a:lnSpc>
                <a:buSzPct val="90000"/>
                <a:defRPr/>
              </a:pPr>
              <a:r>
                <a:rPr lang="en-US" sz="2800" kern="0" dirty="0">
                  <a:solidFill>
                    <a:schemeClr val="tx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399133" y="2686268"/>
              <a:ext cx="5078677" cy="28062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22"/>
            <p:cNvSpPr>
              <a:spLocks noEditPoints="1"/>
            </p:cNvSpPr>
            <p:nvPr/>
          </p:nvSpPr>
          <p:spPr bwMode="auto">
            <a:xfrm flipH="1">
              <a:off x="6868041" y="4154935"/>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fontAlgn="base">
                <a:lnSpc>
                  <a:spcPct val="90000"/>
                </a:lnSpc>
                <a:spcBef>
                  <a:spcPct val="0"/>
                </a:spcBef>
                <a:spcAft>
                  <a:spcPct val="0"/>
                </a:spcAft>
                <a:buSzPct val="90000"/>
              </a:pPr>
              <a:r>
                <a:rPr lang="en-US" sz="1600" kern="0" dirty="0" smtClean="0">
                  <a:gradFill>
                    <a:gsLst>
                      <a:gs pos="85000">
                        <a:srgbClr val="FFFFFF"/>
                      </a:gs>
                      <a:gs pos="0">
                        <a:srgbClr val="FFFFFF"/>
                      </a:gs>
                    </a:gsLst>
                    <a:lin ang="5400000" scaled="0"/>
                  </a:gradFill>
                  <a:ea typeface="Segoe UI" pitchFamily="34" charset="0"/>
                  <a:cs typeface="Segoe UI" pitchFamily="34" charset="0"/>
                </a:rPr>
                <a:t>Blog</a:t>
              </a:r>
              <a:br>
                <a:rPr lang="en-US" sz="1600" kern="0" dirty="0" smtClean="0">
                  <a:gradFill>
                    <a:gsLst>
                      <a:gs pos="85000">
                        <a:srgbClr val="FFFFFF"/>
                      </a:gs>
                      <a:gs pos="0">
                        <a:srgbClr val="FFFFFF"/>
                      </a:gs>
                    </a:gsLst>
                    <a:lin ang="5400000" scaled="0"/>
                  </a:gradFill>
                  <a:ea typeface="Segoe UI" pitchFamily="34" charset="0"/>
                  <a:cs typeface="Segoe UI" pitchFamily="34" charset="0"/>
                </a:rPr>
              </a:br>
              <a:r>
                <a:rPr lang="en-US" sz="1600" kern="0" dirty="0" smtClean="0">
                  <a:gradFill>
                    <a:gsLst>
                      <a:gs pos="85000">
                        <a:srgbClr val="FFFFFF"/>
                      </a:gs>
                      <a:gs pos="0">
                        <a:srgbClr val="FFFFFF"/>
                      </a:gs>
                    </a:gsLst>
                    <a:lin ang="5400000" scaled="0"/>
                  </a:gradFill>
                  <a:ea typeface="Segoe UI" pitchFamily="34" charset="0"/>
                  <a:cs typeface="Segoe UI" pitchFamily="34" charset="0"/>
                </a:rPr>
                <a:t>Storage</a:t>
              </a:r>
              <a:endParaRPr lang="en-US" sz="1600" kern="0" dirty="0">
                <a:gradFill>
                  <a:gsLst>
                    <a:gs pos="85000">
                      <a:srgbClr val="FFFFFF"/>
                    </a:gs>
                    <a:gs pos="0">
                      <a:srgbClr val="FFFFFF"/>
                    </a:gs>
                  </a:gsLst>
                  <a:lin ang="5400000" scaled="0"/>
                </a:gradFill>
                <a:ea typeface="Segoe UI" pitchFamily="34" charset="0"/>
                <a:cs typeface="Segoe UI" pitchFamily="34" charset="0"/>
              </a:endParaRPr>
            </a:p>
          </p:txBody>
        </p:sp>
      </p:grpSp>
      <p:sp>
        <p:nvSpPr>
          <p:cNvPr id="5" name="Rectangle 4"/>
          <p:cNvSpPr/>
          <p:nvPr/>
        </p:nvSpPr>
        <p:spPr bwMode="auto">
          <a:xfrm>
            <a:off x="507869" y="1104901"/>
            <a:ext cx="5421625" cy="516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72" tIns="60936" rIns="121872" bIns="60936"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smtClean="0"/>
              <a:t>Bring Your Own Server/VHD</a:t>
            </a:r>
            <a:endParaRPr lang="en-US" sz="5400" dirty="0"/>
          </a:p>
        </p:txBody>
      </p:sp>
      <p:sp>
        <p:nvSpPr>
          <p:cNvPr id="3" name="Rectangle 2"/>
          <p:cNvSpPr/>
          <p:nvPr/>
        </p:nvSpPr>
        <p:spPr bwMode="auto">
          <a:xfrm>
            <a:off x="508433" y="1104901"/>
            <a:ext cx="5429858" cy="800099"/>
          </a:xfrm>
          <a:prstGeom prst="rect">
            <a:avLst/>
          </a:prstGeom>
          <a:noFill/>
          <a:ln w="9525" cap="flat" cmpd="sng" algn="ctr">
            <a:noFill/>
            <a:prstDash val="solid"/>
            <a:headEnd type="none" w="med" len="med"/>
            <a:tailEnd type="none" w="med" len="med"/>
          </a:ln>
          <a:effectLst/>
        </p:spPr>
        <p:txBody>
          <a:bodyPr vert="horz" wrap="square" lIns="243757" tIns="60939" rIns="121877" bIns="60939" numCol="1" rtlCol="0" anchor="ctr" anchorCtr="0" compatLnSpc="1">
            <a:prstTxWarp prst="textNoShape">
              <a:avLst/>
            </a:prstTxWarp>
          </a:bodyPr>
          <a:lstStyle/>
          <a:p>
            <a:pPr lvl="0">
              <a:lnSpc>
                <a:spcPct val="90000"/>
              </a:lnSpc>
              <a:buSzPct val="90000"/>
              <a:defRPr/>
            </a:pPr>
            <a:r>
              <a:rPr lang="en-US" sz="2800" kern="0" dirty="0">
                <a:solidFill>
                  <a:schemeClr val="tx1">
                    <a:alpha val="99000"/>
                  </a:schemeClr>
                </a:solidFill>
                <a:latin typeface="Segoe UI Light" pitchFamily="34" charset="0"/>
                <a:ea typeface="Segoe UI" pitchFamily="34" charset="0"/>
                <a:cs typeface="Segoe UI" pitchFamily="34" charset="0"/>
              </a:rPr>
              <a:t>On-Premises</a:t>
            </a:r>
          </a:p>
        </p:txBody>
      </p:sp>
      <p:sp>
        <p:nvSpPr>
          <p:cNvPr id="9" name="Freeform 24"/>
          <p:cNvSpPr>
            <a:spLocks noEditPoints="1"/>
          </p:cNvSpPr>
          <p:nvPr/>
        </p:nvSpPr>
        <p:spPr bwMode="black">
          <a:xfrm>
            <a:off x="1049267" y="2086997"/>
            <a:ext cx="1052029" cy="8128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121877" tIns="60939" rIns="121877" bIns="60939" numCol="1" anchor="t" anchorCtr="0" compatLnSpc="1">
            <a:prstTxWarp prst="textNoShape">
              <a:avLst/>
            </a:prstTxWarp>
          </a:bodyPr>
          <a:lstStyle/>
          <a:p>
            <a:endParaRPr lang="en-US"/>
          </a:p>
        </p:txBody>
      </p:sp>
      <p:sp>
        <p:nvSpPr>
          <p:cNvPr id="10" name="TextBox 9"/>
          <p:cNvSpPr txBox="1"/>
          <p:nvPr/>
        </p:nvSpPr>
        <p:spPr>
          <a:xfrm>
            <a:off x="723382" y="3010945"/>
            <a:ext cx="1703786" cy="390891"/>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900" dirty="0">
                <a:solidFill>
                  <a:schemeClr val="tx1">
                    <a:alpha val="99000"/>
                  </a:schemeClr>
                </a:solidFill>
                <a:latin typeface="+mn-lt"/>
              </a:rPr>
              <a:t>On Premises Virtual Server</a:t>
            </a:r>
          </a:p>
        </p:txBody>
      </p:sp>
      <p:grpSp>
        <p:nvGrpSpPr>
          <p:cNvPr id="26" name="Group 25"/>
          <p:cNvGrpSpPr/>
          <p:nvPr/>
        </p:nvGrpSpPr>
        <p:grpSpPr>
          <a:xfrm>
            <a:off x="7902944" y="2213937"/>
            <a:ext cx="3777881" cy="2995273"/>
            <a:chOff x="5928754" y="1660428"/>
            <a:chExt cx="2834149" cy="224642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600" dirty="0">
                  <a:ln>
                    <a:solidFill>
                      <a:schemeClr val="bg1">
                        <a:alpha val="0"/>
                      </a:schemeClr>
                    </a:solidFill>
                  </a:ln>
                  <a:solidFill>
                    <a:schemeClr val="bg1">
                      <a:alpha val="99000"/>
                    </a:schemeClr>
                  </a:solidFill>
                </a:rPr>
                <a:t>Create Disk or</a:t>
              </a:r>
            </a:p>
            <a:p>
              <a:pPr algn="ctr" defTabSz="913597" fontAlgn="base">
                <a:lnSpc>
                  <a:spcPct val="90000"/>
                </a:lnSpc>
                <a:spcBef>
                  <a:spcPct val="0"/>
                </a:spcBef>
                <a:spcAft>
                  <a:spcPct val="0"/>
                </a:spcAft>
              </a:pPr>
              <a:r>
                <a:rPr lang="en-US" sz="1600" dirty="0">
                  <a:ln>
                    <a:solidFill>
                      <a:schemeClr val="bg1">
                        <a:alpha val="0"/>
                      </a:schemeClr>
                    </a:solidFill>
                  </a:ln>
                  <a:solidFill>
                    <a:schemeClr val="bg1">
                      <a:alpha val="99000"/>
                    </a:scheme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2" name="Freeform 24"/>
            <p:cNvSpPr>
              <a:spLocks noEditPoints="1"/>
            </p:cNvSpPr>
            <p:nvPr/>
          </p:nvSpPr>
          <p:spPr bwMode="black">
            <a:xfrm>
              <a:off x="7700777" y="3222896"/>
              <a:ext cx="789227" cy="6096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7087462" y="1660428"/>
              <a:ext cx="167544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800" dirty="0">
                  <a:solidFill>
                    <a:schemeClr val="tx1">
                      <a:alpha val="99000"/>
                    </a:schemeClr>
                  </a:solidFill>
                  <a:latin typeface="+mn-lt"/>
                </a:rPr>
                <a:t>Provision VM from Image or Disk using portal, script or API</a:t>
              </a:r>
            </a:p>
          </p:txBody>
        </p:sp>
      </p:grpSp>
      <p:sp>
        <p:nvSpPr>
          <p:cNvPr id="24" name="Content Placeholder 9"/>
          <p:cNvSpPr txBox="1">
            <a:spLocks/>
          </p:cNvSpPr>
          <p:nvPr>
            <p:custDataLst>
              <p:tags r:id="rId1"/>
            </p:custDataLst>
          </p:nvPr>
        </p:nvSpPr>
        <p:spPr>
          <a:xfrm>
            <a:off x="638134" y="4038354"/>
            <a:ext cx="3323236" cy="1592231"/>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800"/>
              </a:spcBef>
              <a:buNone/>
            </a:pPr>
            <a:r>
              <a:rPr lang="en-US" sz="1900" dirty="0">
                <a:solidFill>
                  <a:schemeClr val="tx1">
                    <a:alpha val="99000"/>
                  </a:schemeClr>
                </a:solidFill>
              </a:rPr>
              <a:t>Use Case</a:t>
            </a:r>
          </a:p>
          <a:p>
            <a:pPr marL="0" indent="0">
              <a:lnSpc>
                <a:spcPct val="90000"/>
              </a:lnSpc>
              <a:spcBef>
                <a:spcPts val="800"/>
              </a:spcBef>
              <a:buNone/>
            </a:pPr>
            <a:r>
              <a:rPr lang="en-US" sz="1600" dirty="0">
                <a:solidFill>
                  <a:schemeClr val="tx1">
                    <a:alpha val="99000"/>
                  </a:schemeClr>
                </a:solidFill>
              </a:rPr>
              <a:t>Forklift Migration of VMs</a:t>
            </a:r>
          </a:p>
          <a:p>
            <a:pPr marL="0" indent="0">
              <a:lnSpc>
                <a:spcPct val="90000"/>
              </a:lnSpc>
              <a:spcBef>
                <a:spcPts val="800"/>
              </a:spcBef>
              <a:buNone/>
            </a:pPr>
            <a:r>
              <a:rPr lang="en-US" sz="1600" dirty="0">
                <a:solidFill>
                  <a:schemeClr val="tx1">
                    <a:alpha val="99000"/>
                  </a:schemeClr>
                </a:solidFill>
              </a:rPr>
              <a:t>Sys Prepped Images</a:t>
            </a:r>
          </a:p>
          <a:p>
            <a:pPr marL="0" indent="0">
              <a:lnSpc>
                <a:spcPct val="90000"/>
              </a:lnSpc>
              <a:spcBef>
                <a:spcPts val="800"/>
              </a:spcBef>
              <a:buNone/>
            </a:pPr>
            <a:r>
              <a:rPr lang="en-US" sz="1900" dirty="0">
                <a:solidFill>
                  <a:schemeClr val="tx1">
                    <a:alpha val="99000"/>
                  </a:schemeClr>
                </a:solidFill>
              </a:rPr>
              <a:t>VHD Must Be Fixed Disk </a:t>
            </a:r>
          </a:p>
          <a:p>
            <a:pPr marL="0" indent="0">
              <a:lnSpc>
                <a:spcPct val="90000"/>
              </a:lnSpc>
              <a:spcBef>
                <a:spcPts val="800"/>
              </a:spcBef>
              <a:buNone/>
            </a:pPr>
            <a:r>
              <a:rPr lang="en-US" sz="1600" dirty="0">
                <a:solidFill>
                  <a:schemeClr val="tx1">
                    <a:alpha val="99000"/>
                  </a:schemeClr>
                </a:solidFill>
              </a:rPr>
              <a:t>* </a:t>
            </a:r>
            <a:r>
              <a:rPr lang="en-US" sz="1600" dirty="0" err="1">
                <a:solidFill>
                  <a:schemeClr val="tx1">
                    <a:alpha val="99000"/>
                  </a:schemeClr>
                </a:solidFill>
              </a:rPr>
              <a:t>CSUpload</a:t>
            </a:r>
            <a:r>
              <a:rPr lang="en-US" sz="1600" dirty="0">
                <a:solidFill>
                  <a:schemeClr val="tx1">
                    <a:alpha val="99000"/>
                  </a:schemeClr>
                </a:solidFill>
              </a:rPr>
              <a:t> Can Convert on Upload</a:t>
            </a:r>
          </a:p>
        </p:txBody>
      </p:sp>
      <p:sp>
        <p:nvSpPr>
          <p:cNvPr id="17" name="Right Arrow 16"/>
          <p:cNvSpPr/>
          <p:nvPr/>
        </p:nvSpPr>
        <p:spPr bwMode="auto">
          <a:xfrm>
            <a:off x="5409264" y="4417401"/>
            <a:ext cx="1294595" cy="572387"/>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grpSp>
        <p:nvGrpSpPr>
          <p:cNvPr id="31" name="Group 30"/>
          <p:cNvGrpSpPr/>
          <p:nvPr/>
        </p:nvGrpSpPr>
        <p:grpSpPr>
          <a:xfrm>
            <a:off x="2629054" y="1865757"/>
            <a:ext cx="2945335" cy="3343382"/>
            <a:chOff x="2629054" y="1865757"/>
            <a:chExt cx="2945335" cy="3343382"/>
          </a:xfrm>
        </p:grpSpPr>
        <p:sp>
          <p:nvSpPr>
            <p:cNvPr id="28" name="Freeform 6"/>
            <p:cNvSpPr>
              <a:spLocks noChangeAspect="1" noEditPoints="1"/>
            </p:cNvSpPr>
            <p:nvPr/>
          </p:nvSpPr>
          <p:spPr bwMode="black">
            <a:xfrm>
              <a:off x="4372775" y="2209800"/>
              <a:ext cx="912256" cy="1166968"/>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1" name="Right Arrow 10"/>
            <p:cNvSpPr/>
            <p:nvPr/>
          </p:nvSpPr>
          <p:spPr bwMode="auto">
            <a:xfrm>
              <a:off x="2629054" y="2544687"/>
              <a:ext cx="1551060" cy="572387"/>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15" name="Right Arrow 14"/>
            <p:cNvSpPr/>
            <p:nvPr/>
          </p:nvSpPr>
          <p:spPr bwMode="auto">
            <a:xfrm rot="5400000">
              <a:off x="4496973" y="3475511"/>
              <a:ext cx="655539" cy="57223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16" name="Freeform 15"/>
            <p:cNvSpPr/>
            <p:nvPr/>
          </p:nvSpPr>
          <p:spPr>
            <a:xfrm>
              <a:off x="4319081" y="4198048"/>
              <a:ext cx="1011091" cy="1011091"/>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600" dirty="0">
                  <a:ln>
                    <a:solidFill>
                      <a:schemeClr val="bg1">
                        <a:alpha val="0"/>
                      </a:schemeClr>
                    </a:solidFill>
                  </a:ln>
                  <a:solidFill>
                    <a:schemeClr val="bg1">
                      <a:alpha val="99000"/>
                    </a:schemeClr>
                  </a:solidFill>
                </a:rPr>
                <a:t>Upload VHD</a:t>
              </a:r>
            </a:p>
          </p:txBody>
        </p:sp>
        <p:sp>
          <p:nvSpPr>
            <p:cNvPr id="29" name="Rectangle 28"/>
            <p:cNvSpPr/>
            <p:nvPr/>
          </p:nvSpPr>
          <p:spPr>
            <a:xfrm>
              <a:off x="4158617" y="1865757"/>
              <a:ext cx="1415772" cy="355482"/>
            </a:xfrm>
            <a:prstGeom prst="rect">
              <a:avLst/>
            </a:prstGeom>
          </p:spPr>
          <p:txBody>
            <a:bodyPr wrap="none">
              <a:spAutoFit/>
            </a:bodyPr>
            <a:lstStyle/>
            <a:p>
              <a:pPr algn="ctr">
                <a:lnSpc>
                  <a:spcPct val="90000"/>
                </a:lnSpc>
                <a:buSzPct val="90000"/>
              </a:pPr>
              <a:r>
                <a:rPr lang="en-US" sz="1900" kern="0" dirty="0" err="1">
                  <a:solidFill>
                    <a:schemeClr val="tx1">
                      <a:alpha val="99000"/>
                    </a:schemeClr>
                  </a:solidFill>
                  <a:ea typeface="Segoe UI" pitchFamily="34" charset="0"/>
                  <a:cs typeface="Segoe UI" pitchFamily="34" charset="0"/>
                </a:rPr>
                <a:t>MyApp.vhd</a:t>
              </a:r>
              <a:endParaRPr lang="en-US" sz="1900" kern="0" dirty="0">
                <a:solidFill>
                  <a:schemeClr val="tx1">
                    <a:alpha val="99000"/>
                  </a:schemeClr>
                </a:solidFill>
                <a:ea typeface="Segoe UI" pitchFamily="34" charset="0"/>
                <a:cs typeface="Segoe UI" pitchFamily="34" charset="0"/>
              </a:endParaRPr>
            </a:p>
          </p:txBody>
        </p:sp>
      </p:grpSp>
    </p:spTree>
    <p:extLst>
      <p:ext uri="{BB962C8B-B14F-4D97-AF65-F5344CB8AC3E}">
        <p14:creationId xmlns:p14="http://schemas.microsoft.com/office/powerpoint/2010/main" val="217296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07874" y="1109662"/>
            <a:ext cx="11173091" cy="5164137"/>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72" tIns="60936" rIns="121872" bIns="60936"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grpSp>
        <p:nvGrpSpPr>
          <p:cNvPr id="8" name="Group 7"/>
          <p:cNvGrpSpPr/>
          <p:nvPr/>
        </p:nvGrpSpPr>
        <p:grpSpPr>
          <a:xfrm>
            <a:off x="5232359" y="2686271"/>
            <a:ext cx="6245457" cy="3445188"/>
            <a:chOff x="5232359" y="2686271"/>
            <a:chExt cx="6245457" cy="3445188"/>
          </a:xfrm>
        </p:grpSpPr>
        <p:grpSp>
          <p:nvGrpSpPr>
            <p:cNvPr id="49" name="Group 48"/>
            <p:cNvGrpSpPr/>
            <p:nvPr/>
          </p:nvGrpSpPr>
          <p:grpSpPr>
            <a:xfrm>
              <a:off x="5232359" y="2686271"/>
              <a:ext cx="6245457" cy="3445188"/>
              <a:chOff x="3925287" y="2014701"/>
              <a:chExt cx="4685313" cy="2583891"/>
            </a:xfrm>
          </p:grpSpPr>
          <p:grpSp>
            <p:nvGrpSpPr>
              <p:cNvPr id="45" name="Group 44"/>
              <p:cNvGrpSpPr/>
              <p:nvPr/>
            </p:nvGrpSpPr>
            <p:grpSpPr>
              <a:xfrm>
                <a:off x="4042084" y="2014701"/>
                <a:ext cx="4568516" cy="2583891"/>
                <a:chOff x="4042084" y="2014701"/>
                <a:chExt cx="4568516" cy="2583891"/>
              </a:xfrm>
            </p:grpSpPr>
            <p:sp>
              <p:nvSpPr>
                <p:cNvPr id="39" name="Freeform 128"/>
                <p:cNvSpPr>
                  <a:spLocks noChangeAspect="1"/>
                </p:cNvSpPr>
                <p:nvPr/>
              </p:nvSpPr>
              <p:spPr bwMode="black">
                <a:xfrm>
                  <a:off x="4800600" y="2014701"/>
                  <a:ext cx="3810000" cy="210469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p:nvPr/>
              </p:nvSpPr>
              <p:spPr>
                <a:xfrm>
                  <a:off x="404208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5"/>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Capture</a:t>
                  </a:r>
                </a:p>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VM</a:t>
                  </a:r>
                </a:p>
              </p:txBody>
            </p:sp>
            <p:sp>
              <p:nvSpPr>
                <p:cNvPr id="35" name="Right Arrow 34"/>
                <p:cNvSpPr/>
                <p:nvPr/>
              </p:nvSpPr>
              <p:spPr bwMode="auto">
                <a:xfrm rot="19247508">
                  <a:off x="4749259" y="3906053"/>
                  <a:ext cx="102681" cy="14320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grpSp>
          <p:sp>
            <p:nvSpPr>
              <p:cNvPr id="34" name="Right Arrow 33"/>
              <p:cNvSpPr/>
              <p:nvPr/>
            </p:nvSpPr>
            <p:spPr bwMode="auto">
              <a:xfrm>
                <a:off x="3925287" y="4126568"/>
                <a:ext cx="102681" cy="143208"/>
              </a:xfrm>
              <a:prstGeom prs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grpSp>
        <p:sp>
          <p:nvSpPr>
            <p:cNvPr id="52" name="Freeform 22"/>
            <p:cNvSpPr>
              <a:spLocks noEditPoints="1"/>
            </p:cNvSpPr>
            <p:nvPr/>
          </p:nvSpPr>
          <p:spPr bwMode="auto">
            <a:xfrm flipH="1">
              <a:off x="6854978" y="4255084"/>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fontAlgn="base">
                <a:lnSpc>
                  <a:spcPct val="90000"/>
                </a:lnSpc>
                <a:spcBef>
                  <a:spcPct val="0"/>
                </a:spcBef>
                <a:spcAft>
                  <a:spcPct val="0"/>
                </a:spcAft>
                <a:buSzPct val="90000"/>
              </a:pPr>
              <a:r>
                <a:rPr lang="en-US" sz="1600" kern="0" dirty="0" smtClean="0">
                  <a:gradFill>
                    <a:gsLst>
                      <a:gs pos="85000">
                        <a:srgbClr val="FFFFFF"/>
                      </a:gs>
                      <a:gs pos="0">
                        <a:srgbClr val="FFFFFF"/>
                      </a:gs>
                    </a:gsLst>
                    <a:lin ang="5400000" scaled="0"/>
                  </a:gradFill>
                  <a:ea typeface="Segoe UI" pitchFamily="34" charset="0"/>
                  <a:cs typeface="Segoe UI" pitchFamily="34" charset="0"/>
                </a:rPr>
                <a:t>Blog</a:t>
              </a:r>
              <a:br>
                <a:rPr lang="en-US" sz="1600" kern="0" dirty="0" smtClean="0">
                  <a:gradFill>
                    <a:gsLst>
                      <a:gs pos="85000">
                        <a:srgbClr val="FFFFFF"/>
                      </a:gs>
                      <a:gs pos="0">
                        <a:srgbClr val="FFFFFF"/>
                      </a:gs>
                    </a:gsLst>
                    <a:lin ang="5400000" scaled="0"/>
                  </a:gradFill>
                  <a:ea typeface="Segoe UI" pitchFamily="34" charset="0"/>
                  <a:cs typeface="Segoe UI" pitchFamily="34" charset="0"/>
                </a:rPr>
              </a:br>
              <a:r>
                <a:rPr lang="en-US" sz="1600" kern="0" dirty="0" smtClean="0">
                  <a:gradFill>
                    <a:gsLst>
                      <a:gs pos="85000">
                        <a:srgbClr val="FFFFFF"/>
                      </a:gs>
                      <a:gs pos="0">
                        <a:srgbClr val="FFFFFF"/>
                      </a:gs>
                    </a:gsLst>
                    <a:lin ang="5400000" scaled="0"/>
                  </a:gradFill>
                  <a:ea typeface="Segoe UI" pitchFamily="34" charset="0"/>
                  <a:cs typeface="Segoe UI" pitchFamily="34" charset="0"/>
                </a:rPr>
                <a:t>Storage</a:t>
              </a:r>
              <a:endParaRPr lang="en-US" sz="1600" kern="0" dirty="0">
                <a:gradFill>
                  <a:gsLst>
                    <a:gs pos="85000">
                      <a:srgbClr val="FFFFFF"/>
                    </a:gs>
                    <a:gs pos="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sz="5400" dirty="0" smtClean="0"/>
              <a:t>Imaging VMs in the Cloud</a:t>
            </a:r>
            <a:endParaRPr lang="en-US" sz="5400" dirty="0"/>
          </a:p>
        </p:txBody>
      </p:sp>
      <p:sp>
        <p:nvSpPr>
          <p:cNvPr id="4" name="Rectangle 3"/>
          <p:cNvSpPr/>
          <p:nvPr/>
        </p:nvSpPr>
        <p:spPr bwMode="auto">
          <a:xfrm>
            <a:off x="507874" y="1104901"/>
            <a:ext cx="11173091" cy="800099"/>
          </a:xfrm>
          <a:prstGeom prst="rect">
            <a:avLst/>
          </a:prstGeom>
          <a:noFill/>
          <a:ln w="9525" cap="flat" cmpd="sng" algn="ctr">
            <a:noFill/>
            <a:prstDash val="solid"/>
            <a:headEnd type="none" w="med" len="med"/>
            <a:tailEnd type="none" w="med" len="med"/>
          </a:ln>
          <a:effectLst/>
        </p:spPr>
        <p:txBody>
          <a:bodyPr vert="horz" wrap="square" lIns="243757" tIns="60939" rIns="121877" bIns="60939" numCol="1" rtlCol="0" anchor="ctr" anchorCtr="0" compatLnSpc="1">
            <a:prstTxWarp prst="textNoShape">
              <a:avLst/>
            </a:prstTxWarp>
          </a:bodyPr>
          <a:lstStyle/>
          <a:p>
            <a:pPr>
              <a:lnSpc>
                <a:spcPct val="90000"/>
              </a:lnSpc>
              <a:buSzPct val="90000"/>
              <a:defRPr/>
            </a:pPr>
            <a:r>
              <a:rPr lang="en-US" sz="2800" kern="0" dirty="0">
                <a:solidFill>
                  <a:schemeClr val="tx1">
                    <a:alpha val="99000"/>
                  </a:schemeClr>
                </a:solidFill>
                <a:latin typeface="Segoe UI Light" pitchFamily="34" charset="0"/>
                <a:ea typeface="Segoe UI" pitchFamily="34" charset="0"/>
                <a:cs typeface="Segoe UI" pitchFamily="34" charset="0"/>
              </a:rPr>
              <a:t>Cloud</a:t>
            </a:r>
          </a:p>
        </p:txBody>
      </p:sp>
      <p:grpSp>
        <p:nvGrpSpPr>
          <p:cNvPr id="47" name="Group 46"/>
          <p:cNvGrpSpPr/>
          <p:nvPr/>
        </p:nvGrpSpPr>
        <p:grpSpPr>
          <a:xfrm>
            <a:off x="2925778" y="5005333"/>
            <a:ext cx="1011091" cy="1126123"/>
            <a:chOff x="2194904" y="3754000"/>
            <a:chExt cx="758516" cy="844592"/>
          </a:xfrm>
        </p:grpSpPr>
        <p:sp>
          <p:nvSpPr>
            <p:cNvPr id="32" name="Right Arrow 31"/>
            <p:cNvSpPr/>
            <p:nvPr/>
          </p:nvSpPr>
          <p:spPr bwMode="auto">
            <a:xfrm rot="7222079">
              <a:off x="2774251" y="3733737"/>
              <a:ext cx="102681" cy="143208"/>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30" name="Freeform 29"/>
            <p:cNvSpPr/>
            <p:nvPr/>
          </p:nvSpPr>
          <p:spPr>
            <a:xfrm>
              <a:off x="2194904"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Customize</a:t>
              </a:r>
            </a:p>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VHD</a:t>
              </a:r>
            </a:p>
          </p:txBody>
        </p:sp>
      </p:grpSp>
      <p:grpSp>
        <p:nvGrpSpPr>
          <p:cNvPr id="48" name="Group 47"/>
          <p:cNvGrpSpPr/>
          <p:nvPr/>
        </p:nvGrpSpPr>
        <p:grpSpPr>
          <a:xfrm>
            <a:off x="4000131" y="5120365"/>
            <a:ext cx="1208617" cy="1011091"/>
            <a:chOff x="3000875" y="3840274"/>
            <a:chExt cx="906699" cy="758318"/>
          </a:xfrm>
        </p:grpSpPr>
        <p:sp>
          <p:nvSpPr>
            <p:cNvPr id="33" name="Right Arrow 32"/>
            <p:cNvSpPr/>
            <p:nvPr/>
          </p:nvSpPr>
          <p:spPr bwMode="auto">
            <a:xfrm>
              <a:off x="3000875" y="4147830"/>
              <a:ext cx="102681" cy="14320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16" name="Freeform 15"/>
            <p:cNvSpPr/>
            <p:nvPr/>
          </p:nvSpPr>
          <p:spPr>
            <a:xfrm>
              <a:off x="3149058" y="3840274"/>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Generalize</a:t>
              </a:r>
            </a:p>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VHD</a:t>
              </a:r>
            </a:p>
          </p:txBody>
        </p:sp>
      </p:grpSp>
      <p:grpSp>
        <p:nvGrpSpPr>
          <p:cNvPr id="46" name="Group 45"/>
          <p:cNvGrpSpPr/>
          <p:nvPr/>
        </p:nvGrpSpPr>
        <p:grpSpPr>
          <a:xfrm>
            <a:off x="6859353" y="2164620"/>
            <a:ext cx="4649758" cy="3858661"/>
            <a:chOff x="5145846" y="1623463"/>
            <a:chExt cx="3488223" cy="2893996"/>
          </a:xfrm>
        </p:grpSpPr>
        <p:sp>
          <p:nvSpPr>
            <p:cNvPr id="19" name="Right Arrow 18"/>
            <p:cNvSpPr/>
            <p:nvPr/>
          </p:nvSpPr>
          <p:spPr bwMode="auto">
            <a:xfrm>
              <a:off x="5928754" y="309042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2" name="Freeform 24"/>
            <p:cNvSpPr>
              <a:spLocks noEditPoints="1"/>
            </p:cNvSpPr>
            <p:nvPr/>
          </p:nvSpPr>
          <p:spPr bwMode="black">
            <a:xfrm>
              <a:off x="6483691" y="2591247"/>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5897611" y="1623463"/>
              <a:ext cx="273645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1">
                      <a:alpha val="99000"/>
                    </a:schemeClr>
                  </a:solidFill>
                  <a:latin typeface="+mn-lt"/>
                </a:rPr>
                <a:t>Identical/similar deployment instances using common OS image as start</a:t>
              </a:r>
            </a:p>
          </p:txBody>
        </p:sp>
        <p:sp>
          <p:nvSpPr>
            <p:cNvPr id="37" name="Right Arrow 36"/>
            <p:cNvSpPr/>
            <p:nvPr/>
          </p:nvSpPr>
          <p:spPr bwMode="auto">
            <a:xfrm>
              <a:off x="5928754" y="2579873"/>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38" name="Right Arrow 37"/>
            <p:cNvSpPr/>
            <p:nvPr/>
          </p:nvSpPr>
          <p:spPr bwMode="auto">
            <a:xfrm>
              <a:off x="5928754" y="3598892"/>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40" name="Freeform 24"/>
            <p:cNvSpPr>
              <a:spLocks noEditPoints="1"/>
            </p:cNvSpPr>
            <p:nvPr/>
          </p:nvSpPr>
          <p:spPr bwMode="black">
            <a:xfrm>
              <a:off x="6483691" y="3113211"/>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black">
            <a:xfrm>
              <a:off x="6483691" y="3635175"/>
              <a:ext cx="553218" cy="427306"/>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TextBox 41"/>
            <p:cNvSpPr txBox="1"/>
            <p:nvPr/>
          </p:nvSpPr>
          <p:spPr>
            <a:xfrm>
              <a:off x="5145846" y="4224291"/>
              <a:ext cx="2428338"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1600" dirty="0">
                  <a:solidFill>
                    <a:schemeClr val="tx1">
                      <a:alpha val="99000"/>
                    </a:schemeClr>
                  </a:solidFill>
                  <a:latin typeface="+mn-lt"/>
                </a:rPr>
                <a:t>Capture VM Saves Customized Image to Your Image Library</a:t>
              </a:r>
            </a:p>
          </p:txBody>
        </p:sp>
      </p:grpSp>
      <p:sp>
        <p:nvSpPr>
          <p:cNvPr id="43" name="Freeform 22"/>
          <p:cNvSpPr>
            <a:spLocks noEditPoints="1"/>
          </p:cNvSpPr>
          <p:nvPr/>
        </p:nvSpPr>
        <p:spPr bwMode="auto">
          <a:xfrm flipH="1">
            <a:off x="1581938" y="2291301"/>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fontAlgn="base">
              <a:lnSpc>
                <a:spcPct val="90000"/>
              </a:lnSpc>
              <a:spcBef>
                <a:spcPct val="0"/>
              </a:spcBef>
              <a:spcAft>
                <a:spcPct val="0"/>
              </a:spcAft>
              <a:buSzPct val="90000"/>
            </a:pPr>
            <a:r>
              <a:rPr lang="en-US" sz="1600" kern="0" dirty="0" smtClean="0">
                <a:gradFill>
                  <a:gsLst>
                    <a:gs pos="85000">
                      <a:srgbClr val="FFFFFF"/>
                    </a:gs>
                    <a:gs pos="0">
                      <a:srgbClr val="FFFFFF"/>
                    </a:gs>
                  </a:gsLst>
                  <a:lin ang="5400000" scaled="0"/>
                </a:gradFill>
                <a:ea typeface="Segoe UI" pitchFamily="34" charset="0"/>
                <a:cs typeface="Segoe UI" pitchFamily="34" charset="0"/>
              </a:rPr>
              <a:t>Blog</a:t>
            </a:r>
            <a:br>
              <a:rPr lang="en-US" sz="1600" kern="0" dirty="0" smtClean="0">
                <a:gradFill>
                  <a:gsLst>
                    <a:gs pos="85000">
                      <a:srgbClr val="FFFFFF"/>
                    </a:gs>
                    <a:gs pos="0">
                      <a:srgbClr val="FFFFFF"/>
                    </a:gs>
                  </a:gsLst>
                  <a:lin ang="5400000" scaled="0"/>
                </a:gradFill>
                <a:ea typeface="Segoe UI" pitchFamily="34" charset="0"/>
                <a:cs typeface="Segoe UI" pitchFamily="34" charset="0"/>
              </a:rPr>
            </a:br>
            <a:r>
              <a:rPr lang="en-US" sz="1600" kern="0" dirty="0" smtClean="0">
                <a:gradFill>
                  <a:gsLst>
                    <a:gs pos="85000">
                      <a:srgbClr val="FFFFFF"/>
                    </a:gs>
                    <a:gs pos="0">
                      <a:srgbClr val="FFFFFF"/>
                    </a:gs>
                  </a:gsLst>
                  <a:lin ang="5400000" scaled="0"/>
                </a:gradFill>
                <a:ea typeface="Segoe UI" pitchFamily="34" charset="0"/>
                <a:cs typeface="Segoe UI" pitchFamily="34" charset="0"/>
              </a:rPr>
              <a:t>Storage</a:t>
            </a:r>
            <a:endParaRPr lang="en-US" sz="1600" kern="0" dirty="0">
              <a:gradFill>
                <a:gsLst>
                  <a:gs pos="85000">
                    <a:srgbClr val="FFFFFF"/>
                  </a:gs>
                  <a:gs pos="0">
                    <a:srgbClr val="FFFFFF"/>
                  </a:gs>
                </a:gsLst>
                <a:lin ang="5400000" scaled="0"/>
              </a:gradFill>
              <a:ea typeface="Segoe UI" pitchFamily="34" charset="0"/>
              <a:cs typeface="Segoe UI" pitchFamily="34" charset="0"/>
            </a:endParaRPr>
          </a:p>
        </p:txBody>
      </p:sp>
      <p:grpSp>
        <p:nvGrpSpPr>
          <p:cNvPr id="5" name="Group 4"/>
          <p:cNvGrpSpPr/>
          <p:nvPr/>
        </p:nvGrpSpPr>
        <p:grpSpPr>
          <a:xfrm>
            <a:off x="2629054" y="1865757"/>
            <a:ext cx="2849956" cy="3170070"/>
            <a:chOff x="2629054" y="1865757"/>
            <a:chExt cx="2849956" cy="3170070"/>
          </a:xfrm>
        </p:grpSpPr>
        <p:grpSp>
          <p:nvGrpSpPr>
            <p:cNvPr id="7" name="Group 6"/>
            <p:cNvGrpSpPr/>
            <p:nvPr/>
          </p:nvGrpSpPr>
          <p:grpSpPr>
            <a:xfrm>
              <a:off x="2629054" y="2544687"/>
              <a:ext cx="2335678" cy="2491140"/>
              <a:chOff x="1972304" y="1908516"/>
              <a:chExt cx="1752215" cy="1868355"/>
            </a:xfrm>
          </p:grpSpPr>
          <p:sp>
            <p:nvSpPr>
              <p:cNvPr id="15" name="Right Arrow 14"/>
              <p:cNvSpPr/>
              <p:nvPr/>
            </p:nvSpPr>
            <p:spPr bwMode="auto">
              <a:xfrm rot="7222079">
                <a:off x="3264047"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31" name="Freeform 30"/>
              <p:cNvSpPr/>
              <p:nvPr/>
            </p:nvSpPr>
            <p:spPr>
              <a:xfrm>
                <a:off x="2724298" y="3018553"/>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Boot</a:t>
                </a:r>
              </a:p>
              <a:p>
                <a:pPr algn="ctr" defTabSz="913597" fontAlgn="base">
                  <a:lnSpc>
                    <a:spcPct val="90000"/>
                  </a:lnSpc>
                  <a:spcBef>
                    <a:spcPct val="0"/>
                  </a:spcBef>
                  <a:spcAft>
                    <a:spcPct val="0"/>
                  </a:spcAft>
                </a:pPr>
                <a:r>
                  <a:rPr lang="en-US" sz="1500" dirty="0">
                    <a:ln>
                      <a:solidFill>
                        <a:schemeClr val="bg1">
                          <a:alpha val="0"/>
                        </a:schemeClr>
                      </a:solidFill>
                    </a:ln>
                    <a:solidFill>
                      <a:schemeClr val="bg1">
                        <a:alpha val="99000"/>
                      </a:schemeClr>
                    </a:solidFill>
                  </a:rPr>
                  <a:t>VM</a:t>
                </a:r>
              </a:p>
            </p:txBody>
          </p:sp>
          <p:sp>
            <p:nvSpPr>
              <p:cNvPr id="36" name="Right Arrow 35"/>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grpSp>
        <p:sp>
          <p:nvSpPr>
            <p:cNvPr id="44" name="Freeform 6"/>
            <p:cNvSpPr>
              <a:spLocks noChangeAspect="1" noEditPoints="1"/>
            </p:cNvSpPr>
            <p:nvPr/>
          </p:nvSpPr>
          <p:spPr bwMode="black">
            <a:xfrm>
              <a:off x="4372775" y="2209800"/>
              <a:ext cx="912256" cy="1166968"/>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50" name="Rectangle 49"/>
            <p:cNvSpPr/>
            <p:nvPr/>
          </p:nvSpPr>
          <p:spPr>
            <a:xfrm>
              <a:off x="4253996" y="1865757"/>
              <a:ext cx="1225014" cy="355482"/>
            </a:xfrm>
            <a:prstGeom prst="rect">
              <a:avLst/>
            </a:prstGeom>
          </p:spPr>
          <p:txBody>
            <a:bodyPr wrap="none">
              <a:spAutoFit/>
            </a:bodyPr>
            <a:lstStyle/>
            <a:p>
              <a:pPr algn="ctr">
                <a:lnSpc>
                  <a:spcPct val="90000"/>
                </a:lnSpc>
                <a:buSzPct val="90000"/>
              </a:pPr>
              <a:r>
                <a:rPr lang="en-US" sz="1900" kern="0" dirty="0" err="1">
                  <a:solidFill>
                    <a:schemeClr val="tx1">
                      <a:alpha val="99000"/>
                    </a:schemeClr>
                  </a:solidFill>
                  <a:ea typeface="Segoe UI" pitchFamily="34" charset="0"/>
                  <a:cs typeface="Segoe UI" pitchFamily="34" charset="0"/>
                </a:rPr>
                <a:t>Base.VHD</a:t>
              </a:r>
              <a:endParaRPr lang="en-US" sz="1900" kern="0" dirty="0">
                <a:solidFill>
                  <a:schemeClr val="tx1">
                    <a:alpha val="99000"/>
                  </a:schemeClr>
                </a:solidFill>
                <a:ea typeface="Segoe UI" pitchFamily="34" charset="0"/>
                <a:cs typeface="Segoe UI" pitchFamily="34" charset="0"/>
              </a:endParaRPr>
            </a:p>
          </p:txBody>
        </p:sp>
      </p:grpSp>
    </p:spTree>
    <p:extLst>
      <p:ext uri="{BB962C8B-B14F-4D97-AF65-F5344CB8AC3E}">
        <p14:creationId xmlns:p14="http://schemas.microsoft.com/office/powerpoint/2010/main" val="1113097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7869" y="1104901"/>
            <a:ext cx="5421625" cy="516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72" tIns="60936" rIns="121872" bIns="60936"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6" name="Rectangle 5"/>
          <p:cNvSpPr/>
          <p:nvPr/>
        </p:nvSpPr>
        <p:spPr bwMode="auto">
          <a:xfrm>
            <a:off x="6259335" y="1104901"/>
            <a:ext cx="5421625" cy="5168899"/>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72" tIns="60936" rIns="121872" bIns="60936" numCol="1" rtlCol="0" anchor="ctr" anchorCtr="0" compatLnSpc="1">
            <a:prstTxWarp prst="textNoShape">
              <a:avLst/>
            </a:prstTxWarp>
          </a:bodyPr>
          <a:lstStyle/>
          <a:p>
            <a:pPr algn="ctr" defTabSz="1218383" fontAlgn="base">
              <a:spcBef>
                <a:spcPct val="0"/>
              </a:spcBef>
              <a:spcAft>
                <a:spcPct val="0"/>
              </a:spcAft>
            </a:pPr>
            <a:endParaRPr lang="en-US" sz="29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smtClean="0"/>
              <a:t>Image Mobility</a:t>
            </a:r>
            <a:endParaRPr lang="en-US" sz="5400" dirty="0"/>
          </a:p>
        </p:txBody>
      </p:sp>
      <p:sp>
        <p:nvSpPr>
          <p:cNvPr id="3" name="Rectangle 2"/>
          <p:cNvSpPr/>
          <p:nvPr/>
        </p:nvSpPr>
        <p:spPr bwMode="auto">
          <a:xfrm>
            <a:off x="508433" y="1104901"/>
            <a:ext cx="5429858" cy="800099"/>
          </a:xfrm>
          <a:prstGeom prst="rect">
            <a:avLst/>
          </a:prstGeom>
          <a:noFill/>
          <a:ln w="9525" cap="flat" cmpd="sng" algn="ctr">
            <a:noFill/>
            <a:prstDash val="solid"/>
            <a:headEnd type="none" w="med" len="med"/>
            <a:tailEnd type="none" w="med" len="med"/>
          </a:ln>
          <a:effectLst/>
        </p:spPr>
        <p:txBody>
          <a:bodyPr vert="horz" wrap="square" lIns="243757" tIns="60939" rIns="121877" bIns="60939" numCol="1" rtlCol="0" anchor="ctr" anchorCtr="0" compatLnSpc="1">
            <a:prstTxWarp prst="textNoShape">
              <a:avLst/>
            </a:prstTxWarp>
          </a:bodyPr>
          <a:lstStyle/>
          <a:p>
            <a:pPr lvl="0">
              <a:lnSpc>
                <a:spcPct val="90000"/>
              </a:lnSpc>
              <a:buSzPct val="90000"/>
              <a:defRPr/>
            </a:pPr>
            <a:r>
              <a:rPr lang="en-US" sz="2800" kern="0" dirty="0">
                <a:solidFill>
                  <a:schemeClr val="tx1">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1101" y="1104901"/>
            <a:ext cx="5429858" cy="800099"/>
          </a:xfrm>
          <a:prstGeom prst="rect">
            <a:avLst/>
          </a:prstGeom>
          <a:noFill/>
          <a:ln w="9525" cap="flat" cmpd="sng" algn="ctr">
            <a:noFill/>
            <a:prstDash val="solid"/>
            <a:headEnd type="none" w="med" len="med"/>
            <a:tailEnd type="none" w="med" len="med"/>
          </a:ln>
          <a:effectLst/>
        </p:spPr>
        <p:txBody>
          <a:bodyPr vert="horz" wrap="square" lIns="243757" tIns="60939" rIns="121877" bIns="60939" numCol="1" rtlCol="0" anchor="ctr" anchorCtr="0" compatLnSpc="1">
            <a:prstTxWarp prst="textNoShape">
              <a:avLst/>
            </a:prstTxWarp>
          </a:bodyPr>
          <a:lstStyle/>
          <a:p>
            <a:pPr>
              <a:lnSpc>
                <a:spcPct val="90000"/>
              </a:lnSpc>
              <a:buSzPct val="90000"/>
              <a:defRPr/>
            </a:pPr>
            <a:r>
              <a:rPr lang="en-US" sz="2800" kern="0" dirty="0">
                <a:solidFill>
                  <a:schemeClr val="tx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399133" y="2686268"/>
            <a:ext cx="5078677" cy="280626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77" tIns="60939" rIns="121877" bIns="60939" numCol="1" anchor="t" anchorCtr="0" compatLnSpc="1">
            <a:prstTxWarp prst="textNoShape">
              <a:avLst/>
            </a:prstTxWarp>
          </a:bodyPr>
          <a:lstStyle/>
          <a:p>
            <a:endParaRPr lang="en-US"/>
          </a:p>
        </p:txBody>
      </p:sp>
      <p:sp>
        <p:nvSpPr>
          <p:cNvPr id="26" name="Right Arrow 25"/>
          <p:cNvSpPr/>
          <p:nvPr/>
        </p:nvSpPr>
        <p:spPr bwMode="auto">
          <a:xfrm>
            <a:off x="8008932" y="3866133"/>
            <a:ext cx="1234260" cy="572387"/>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7" name="Freeform 24"/>
          <p:cNvSpPr>
            <a:spLocks noEditPoints="1"/>
          </p:cNvSpPr>
          <p:nvPr/>
        </p:nvSpPr>
        <p:spPr bwMode="black">
          <a:xfrm>
            <a:off x="9418962" y="3733800"/>
            <a:ext cx="1052029" cy="8128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121877" tIns="60939" rIns="121877" bIns="60939" numCol="1" anchor="t" anchorCtr="0" compatLnSpc="1">
            <a:prstTxWarp prst="textNoShape">
              <a:avLst/>
            </a:prstTxWarp>
          </a:bodyPr>
          <a:lstStyle/>
          <a:p>
            <a:endParaRPr lang="en-US"/>
          </a:p>
        </p:txBody>
      </p:sp>
      <p:sp>
        <p:nvSpPr>
          <p:cNvPr id="7" name="U-Turn Arrow 6"/>
          <p:cNvSpPr/>
          <p:nvPr/>
        </p:nvSpPr>
        <p:spPr bwMode="auto">
          <a:xfrm>
            <a:off x="4773956" y="2718897"/>
            <a:ext cx="2724123" cy="695088"/>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29" name="U-Turn Arrow 28"/>
          <p:cNvSpPr/>
          <p:nvPr/>
        </p:nvSpPr>
        <p:spPr bwMode="auto">
          <a:xfrm rot="10800000">
            <a:off x="4773957" y="4664311"/>
            <a:ext cx="2640912" cy="695088"/>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33" name="Left-Right Arrow 32"/>
          <p:cNvSpPr/>
          <p:nvPr/>
        </p:nvSpPr>
        <p:spPr bwMode="auto">
          <a:xfrm>
            <a:off x="2945633" y="3854009"/>
            <a:ext cx="1234260" cy="572387"/>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45709" rIns="91416" bIns="45709" numCol="1" rtlCol="0" anchor="ctr" anchorCtr="0" compatLnSpc="1">
            <a:prstTxWarp prst="textNoShape">
              <a:avLst/>
            </a:prstTxWarp>
          </a:bodyPr>
          <a:lstStyle/>
          <a:p>
            <a:pPr algn="ctr" defTabSz="913909" fontAlgn="base">
              <a:spcBef>
                <a:spcPts val="200"/>
              </a:spcBef>
              <a:spcAft>
                <a:spcPct val="0"/>
              </a:spcAft>
            </a:pPr>
            <a:endParaRPr lang="en-US" sz="2800" dirty="0">
              <a:ln>
                <a:solidFill>
                  <a:schemeClr val="bg1">
                    <a:alpha val="0"/>
                  </a:schemeClr>
                </a:solidFill>
              </a:ln>
              <a:solidFill>
                <a:schemeClr val="bg1"/>
              </a:solidFill>
            </a:endParaRPr>
          </a:p>
        </p:txBody>
      </p:sp>
      <p:sp>
        <p:nvSpPr>
          <p:cNvPr id="34" name="Freeform 24"/>
          <p:cNvSpPr>
            <a:spLocks noEditPoints="1"/>
          </p:cNvSpPr>
          <p:nvPr/>
        </p:nvSpPr>
        <p:spPr bwMode="black">
          <a:xfrm>
            <a:off x="1625182" y="3745925"/>
            <a:ext cx="1052029" cy="81280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chemeClr val="accent6"/>
          </a:solidFill>
          <a:ln>
            <a:noFill/>
          </a:ln>
          <a:extLst/>
        </p:spPr>
        <p:txBody>
          <a:bodyPr vert="horz" wrap="square" lIns="121877" tIns="60939" rIns="121877" bIns="60939" numCol="1" anchor="t" anchorCtr="0" compatLnSpc="1">
            <a:prstTxWarp prst="textNoShape">
              <a:avLst/>
            </a:prstTxWarp>
          </a:bodyPr>
          <a:lstStyle/>
          <a:p>
            <a:endParaRPr lang="en-US"/>
          </a:p>
        </p:txBody>
      </p:sp>
      <p:grpSp>
        <p:nvGrpSpPr>
          <p:cNvPr id="10" name="Group 9"/>
          <p:cNvGrpSpPr/>
          <p:nvPr/>
        </p:nvGrpSpPr>
        <p:grpSpPr>
          <a:xfrm>
            <a:off x="4233044" y="3409407"/>
            <a:ext cx="1232078" cy="1358503"/>
            <a:chOff x="4202160" y="3357139"/>
            <a:chExt cx="1415772" cy="1561046"/>
          </a:xfrm>
        </p:grpSpPr>
        <p:sp>
          <p:nvSpPr>
            <p:cNvPr id="19" name="Freeform 6"/>
            <p:cNvSpPr>
              <a:spLocks noChangeAspect="1" noEditPoints="1"/>
            </p:cNvSpPr>
            <p:nvPr/>
          </p:nvSpPr>
          <p:spPr bwMode="black">
            <a:xfrm>
              <a:off x="4416318" y="3751217"/>
              <a:ext cx="912256" cy="1166968"/>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20" name="Rectangle 19"/>
            <p:cNvSpPr/>
            <p:nvPr/>
          </p:nvSpPr>
          <p:spPr>
            <a:xfrm>
              <a:off x="4202160" y="3357139"/>
              <a:ext cx="1415772" cy="355481"/>
            </a:xfrm>
            <a:prstGeom prst="rect">
              <a:avLst/>
            </a:prstGeom>
          </p:spPr>
          <p:txBody>
            <a:bodyPr wrap="none">
              <a:spAutoFit/>
            </a:bodyPr>
            <a:lstStyle/>
            <a:p>
              <a:pPr algn="ctr">
                <a:lnSpc>
                  <a:spcPct val="90000"/>
                </a:lnSpc>
                <a:buSzPct val="90000"/>
              </a:pPr>
              <a:r>
                <a:rPr lang="en-US" sz="1900" kern="0" dirty="0" err="1">
                  <a:solidFill>
                    <a:schemeClr val="tx1">
                      <a:alpha val="99000"/>
                    </a:schemeClr>
                  </a:solidFill>
                  <a:ea typeface="Segoe UI" pitchFamily="34" charset="0"/>
                  <a:cs typeface="Segoe UI" pitchFamily="34" charset="0"/>
                </a:rPr>
                <a:t>MyApp.vhd</a:t>
              </a:r>
              <a:endParaRPr lang="en-US" sz="1900" kern="0" dirty="0">
                <a:solidFill>
                  <a:schemeClr val="tx1">
                    <a:alpha val="99000"/>
                  </a:schemeClr>
                </a:solidFill>
                <a:ea typeface="Segoe UI" pitchFamily="34" charset="0"/>
                <a:cs typeface="Segoe UI" pitchFamily="34" charset="0"/>
              </a:endParaRPr>
            </a:p>
          </p:txBody>
        </p:sp>
      </p:grpSp>
      <p:grpSp>
        <p:nvGrpSpPr>
          <p:cNvPr id="9" name="Group 8"/>
          <p:cNvGrpSpPr/>
          <p:nvPr/>
        </p:nvGrpSpPr>
        <p:grpSpPr>
          <a:xfrm>
            <a:off x="6910070" y="3538331"/>
            <a:ext cx="857595" cy="1002836"/>
            <a:chOff x="8540087" y="3876261"/>
            <a:chExt cx="857595" cy="1002836"/>
          </a:xfrm>
        </p:grpSpPr>
        <p:sp>
          <p:nvSpPr>
            <p:cNvPr id="18" name="Oval 17"/>
            <p:cNvSpPr/>
            <p:nvPr/>
          </p:nvSpPr>
          <p:spPr bwMode="auto">
            <a:xfrm>
              <a:off x="8566953" y="3888420"/>
              <a:ext cx="825623" cy="33735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Freeform 22"/>
            <p:cNvSpPr>
              <a:spLocks noEditPoints="1"/>
            </p:cNvSpPr>
            <p:nvPr/>
          </p:nvSpPr>
          <p:spPr bwMode="auto">
            <a:xfrm flipH="1">
              <a:off x="8540087" y="3876261"/>
              <a:ext cx="857595" cy="1002836"/>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fontAlgn="base">
                <a:lnSpc>
                  <a:spcPct val="90000"/>
                </a:lnSpc>
                <a:spcBef>
                  <a:spcPct val="0"/>
                </a:spcBef>
                <a:spcAft>
                  <a:spcPct val="0"/>
                </a:spcAft>
                <a:buSzPct val="90000"/>
              </a:pPr>
              <a:r>
                <a:rPr lang="en-US" sz="1600" kern="0" dirty="0" smtClean="0">
                  <a:gradFill>
                    <a:gsLst>
                      <a:gs pos="85000">
                        <a:srgbClr val="FFFFFF"/>
                      </a:gs>
                      <a:gs pos="0">
                        <a:srgbClr val="FFFFFF"/>
                      </a:gs>
                    </a:gsLst>
                    <a:lin ang="5400000" scaled="0"/>
                  </a:gradFill>
                  <a:ea typeface="Segoe UI" pitchFamily="34" charset="0"/>
                  <a:cs typeface="Segoe UI" pitchFamily="34" charset="0"/>
                </a:rPr>
                <a:t>Blog</a:t>
              </a:r>
              <a:br>
                <a:rPr lang="en-US" sz="1600" kern="0" dirty="0" smtClean="0">
                  <a:gradFill>
                    <a:gsLst>
                      <a:gs pos="85000">
                        <a:srgbClr val="FFFFFF"/>
                      </a:gs>
                      <a:gs pos="0">
                        <a:srgbClr val="FFFFFF"/>
                      </a:gs>
                    </a:gsLst>
                    <a:lin ang="5400000" scaled="0"/>
                  </a:gradFill>
                  <a:ea typeface="Segoe UI" pitchFamily="34" charset="0"/>
                  <a:cs typeface="Segoe UI" pitchFamily="34" charset="0"/>
                </a:rPr>
              </a:br>
              <a:r>
                <a:rPr lang="en-US" sz="1600" kern="0" dirty="0" smtClean="0">
                  <a:gradFill>
                    <a:gsLst>
                      <a:gs pos="85000">
                        <a:srgbClr val="FFFFFF"/>
                      </a:gs>
                      <a:gs pos="0">
                        <a:srgbClr val="FFFFFF"/>
                      </a:gs>
                    </a:gsLst>
                    <a:lin ang="5400000" scaled="0"/>
                  </a:gradFill>
                  <a:ea typeface="Segoe UI" pitchFamily="34" charset="0"/>
                  <a:cs typeface="Segoe UI" pitchFamily="34" charset="0"/>
                </a:rPr>
                <a:t>Storage</a:t>
              </a:r>
              <a:endParaRPr lang="en-US" sz="1600" kern="0" dirty="0">
                <a:gradFill>
                  <a:gsLst>
                    <a:gs pos="85000">
                      <a:srgbClr val="FFFFFF"/>
                    </a:gs>
                    <a:gs pos="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17284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right)">
                                      <p:cBhvr>
                                        <p:cTn id="12"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Persistent Disks and Highly Durable</a:t>
            </a:r>
            <a:endParaRPr lang="en-US" dirty="0"/>
          </a:p>
        </p:txBody>
      </p:sp>
      <p:sp>
        <p:nvSpPr>
          <p:cNvPr id="5" name="Rectangle 4"/>
          <p:cNvSpPr/>
          <p:nvPr/>
        </p:nvSpPr>
        <p:spPr bwMode="auto">
          <a:xfrm>
            <a:off x="7027125" y="3032106"/>
            <a:ext cx="4653834" cy="3241703"/>
          </a:xfrm>
          <a:prstGeom prst="rect">
            <a:avLst/>
          </a:prstGeom>
          <a:solidFill>
            <a:schemeClr val="accent4"/>
          </a:solidFill>
          <a:ln w="9525" cap="flat" cmpd="sng" algn="ctr">
            <a:noFill/>
            <a:prstDash val="solid"/>
            <a:headEnd type="none" w="med" len="med"/>
            <a:tailEnd type="none" w="med" len="med"/>
          </a:ln>
          <a:effectLst/>
        </p:spPr>
        <p:txBody>
          <a:bodyPr vert="horz" wrap="square" lIns="121867" tIns="121867" rIns="121867" bIns="121867" numCol="1" rtlCol="0" anchor="b" anchorCtr="0" compatLnSpc="1">
            <a:prstTxWarp prst="textNoShape">
              <a:avLst/>
            </a:prstTxWarp>
          </a:bodyPr>
          <a:lstStyle/>
          <a:p>
            <a:pPr>
              <a:lnSpc>
                <a:spcPct val="90000"/>
              </a:lnSpc>
              <a:buSzPct val="90000"/>
              <a:defRPr/>
            </a:pPr>
            <a:r>
              <a:rPr lang="en-US" sz="29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507869" y="1092203"/>
            <a:ext cx="3752921" cy="2442652"/>
          </a:xfrm>
          <a:prstGeom prst="rect">
            <a:avLst/>
          </a:prstGeom>
          <a:solidFill>
            <a:schemeClr val="accent2"/>
          </a:solidFill>
          <a:ln w="9525" cap="flat" cmpd="sng" algn="ctr">
            <a:noFill/>
            <a:prstDash val="solid"/>
            <a:headEnd type="none" w="med" len="med"/>
            <a:tailEnd type="none" w="med" len="med"/>
          </a:ln>
          <a:effectLst/>
        </p:spPr>
        <p:txBody>
          <a:bodyPr vert="horz" wrap="square" lIns="121867" tIns="121867" rIns="121867" bIns="121867" numCol="1" rtlCol="0" anchor="b" anchorCtr="0" compatLnSpc="1">
            <a:prstTxWarp prst="textNoShape">
              <a:avLst/>
            </a:prstTxWarp>
          </a:bodyPr>
          <a:lstStyle/>
          <a:p>
            <a:pPr>
              <a:lnSpc>
                <a:spcPct val="90000"/>
              </a:lnSpc>
              <a:buSzPct val="90000"/>
              <a:defRPr/>
            </a:pPr>
            <a:r>
              <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3956" y="3460967"/>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12" name="Freeform 79"/>
          <p:cNvSpPr>
            <a:spLocks noEditPoints="1"/>
          </p:cNvSpPr>
          <p:nvPr/>
        </p:nvSpPr>
        <p:spPr bwMode="black">
          <a:xfrm>
            <a:off x="10059722" y="3460967"/>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13" name="Freeform 79"/>
          <p:cNvSpPr>
            <a:spLocks noEditPoints="1"/>
          </p:cNvSpPr>
          <p:nvPr/>
        </p:nvSpPr>
        <p:spPr bwMode="black">
          <a:xfrm>
            <a:off x="10059722" y="4703139"/>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16" name="Freeform 79"/>
          <p:cNvSpPr>
            <a:spLocks noEditPoints="1"/>
          </p:cNvSpPr>
          <p:nvPr/>
        </p:nvSpPr>
        <p:spPr bwMode="black">
          <a:xfrm>
            <a:off x="1620965" y="1308418"/>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17" name="Freeform 79"/>
          <p:cNvSpPr>
            <a:spLocks noEditPoints="1"/>
          </p:cNvSpPr>
          <p:nvPr/>
        </p:nvSpPr>
        <p:spPr bwMode="black">
          <a:xfrm>
            <a:off x="1620965" y="199264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19" name="Freeform 79"/>
          <p:cNvSpPr>
            <a:spLocks noEditPoints="1"/>
          </p:cNvSpPr>
          <p:nvPr/>
        </p:nvSpPr>
        <p:spPr bwMode="black">
          <a:xfrm>
            <a:off x="2197001" y="199264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cxnSp>
        <p:nvCxnSpPr>
          <p:cNvPr id="26" name="Straight Connector 25"/>
          <p:cNvCxnSpPr/>
          <p:nvPr/>
        </p:nvCxnSpPr>
        <p:spPr>
          <a:xfrm>
            <a:off x="8308275" y="4380715"/>
            <a:ext cx="1045766" cy="32243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8273" y="4380708"/>
            <a:ext cx="0" cy="314715"/>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3794" y="2281646"/>
            <a:ext cx="4824396" cy="199624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1657" y="1561735"/>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0366" y="1815038"/>
            <a:ext cx="0" cy="17760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07866" y="3649579"/>
            <a:ext cx="3750625" cy="2611091"/>
            <a:chOff x="380999" y="2873361"/>
            <a:chExt cx="2632192" cy="1831989"/>
          </a:xfrm>
        </p:grpSpPr>
        <p:sp>
          <p:nvSpPr>
            <p:cNvPr id="46" name="Rectangle 45"/>
            <p:cNvSpPr/>
            <p:nvPr/>
          </p:nvSpPr>
          <p:spPr bwMode="auto">
            <a:xfrm>
              <a:off x="380999" y="2873361"/>
              <a:ext cx="2632192"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b" anchorCtr="0" compatLnSpc="1">
              <a:prstTxWarp prst="textNoShape">
                <a:avLst/>
              </a:prstTxWarp>
            </a:bodyPr>
            <a:lstStyle/>
            <a:p>
              <a:pPr>
                <a:lnSpc>
                  <a:spcPct val="90000"/>
                </a:lnSpc>
                <a:buSzPct val="90000"/>
                <a:defRPr/>
              </a:pPr>
              <a:r>
                <a:rPr lang="en-US" sz="27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957648" y="3237645"/>
              <a:ext cx="1383150" cy="76407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3515" r="73175"/>
            <a:stretch/>
          </p:blipFill>
          <p:spPr bwMode="auto">
            <a:xfrm>
              <a:off x="1525134" y="3450274"/>
              <a:ext cx="248183" cy="41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4258491" y="4264759"/>
            <a:ext cx="3709702" cy="69036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3039" y="1992642"/>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18" name="Freeform 79"/>
          <p:cNvSpPr>
            <a:spLocks noEditPoints="1"/>
          </p:cNvSpPr>
          <p:nvPr/>
        </p:nvSpPr>
        <p:spPr bwMode="black">
          <a:xfrm>
            <a:off x="2197001" y="1308418"/>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20" name="Freeform 79"/>
          <p:cNvSpPr>
            <a:spLocks noEditPoints="1"/>
          </p:cNvSpPr>
          <p:nvPr/>
        </p:nvSpPr>
        <p:spPr bwMode="black">
          <a:xfrm>
            <a:off x="2773039" y="1308418"/>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8" name="Freeform 79"/>
          <p:cNvSpPr>
            <a:spLocks noEditPoints="1"/>
          </p:cNvSpPr>
          <p:nvPr/>
        </p:nvSpPr>
        <p:spPr bwMode="black">
          <a:xfrm>
            <a:off x="7968191" y="3460967"/>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9" name="Freeform 79"/>
          <p:cNvSpPr>
            <a:spLocks noEditPoints="1"/>
          </p:cNvSpPr>
          <p:nvPr/>
        </p:nvSpPr>
        <p:spPr bwMode="black">
          <a:xfrm>
            <a:off x="7968191" y="4703139"/>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
        <p:nvSpPr>
          <p:cNvPr id="11" name="Freeform 79"/>
          <p:cNvSpPr>
            <a:spLocks noEditPoints="1"/>
          </p:cNvSpPr>
          <p:nvPr/>
        </p:nvSpPr>
        <p:spPr bwMode="black">
          <a:xfrm>
            <a:off x="9013956" y="4703139"/>
            <a:ext cx="680167" cy="91974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97" tIns="54845" rIns="109697" bIns="54845" numCol="1" anchor="t" anchorCtr="0" compatLnSpc="1">
            <a:prstTxWarp prst="textNoShape">
              <a:avLst/>
            </a:prstTxWarp>
          </a:bodyPr>
          <a:lstStyle/>
          <a:p>
            <a:endParaRPr lang="en-US" sz="2100" dirty="0">
              <a:solidFill>
                <a:srgbClr val="292929"/>
              </a:solidFill>
            </a:endParaRPr>
          </a:p>
        </p:txBody>
      </p:sp>
    </p:spTree>
    <p:extLst>
      <p:ext uri="{BB962C8B-B14F-4D97-AF65-F5344CB8AC3E}">
        <p14:creationId xmlns:p14="http://schemas.microsoft.com/office/powerpoint/2010/main" val="3647679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18" grpId="0" animBg="1"/>
      <p:bldP spid="20" grpId="0" animBg="1"/>
      <p:bldP spid="8" grpId="0" animBg="1"/>
      <p:bldP spid="8" grpId="1" animBg="1"/>
      <p:bldP spid="9"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9356</TotalTime>
  <Words>2708</Words>
  <Application>Microsoft Office PowerPoint</Application>
  <PresentationFormat>Custom</PresentationFormat>
  <Paragraphs>462</Paragraphs>
  <Slides>47</Slides>
  <Notes>21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47</vt:i4>
      </vt:variant>
    </vt:vector>
  </HeadingPairs>
  <TitlesOfParts>
    <vt:vector size="51" baseType="lpstr">
      <vt:lpstr>MS1444_Windows Azure Template 16x9_r08b</vt:lpstr>
      <vt:lpstr>White with Consolas font for code slides</vt:lpstr>
      <vt:lpstr>1_MS1444_Windows Azure Template 16x9_r08a</vt:lpstr>
      <vt:lpstr>think-cell Slide</vt:lpstr>
      <vt:lpstr>Windows Azure Virtual Machines</vt:lpstr>
      <vt:lpstr>Managing Windows Azure Virtual Machines from PowerShell </vt:lpstr>
      <vt:lpstr>Tyler Doerksen</vt:lpstr>
      <vt:lpstr>Agenda </vt:lpstr>
      <vt:lpstr>Cloud First Provisioning</vt:lpstr>
      <vt:lpstr>Bring Your Own Server/VHD</vt:lpstr>
      <vt:lpstr>Imaging VMs in the Cloud</vt:lpstr>
      <vt:lpstr>Image Mobility</vt:lpstr>
      <vt:lpstr>Persistent Disks and Highly Durable</vt:lpstr>
      <vt:lpstr>Persistent Disks and Highly Durable</vt:lpstr>
      <vt:lpstr>Virtual Machine Sizes and Storage</vt:lpstr>
      <vt:lpstr>Disks and Images</vt:lpstr>
      <vt:lpstr>Getting Started  with VMs</vt:lpstr>
      <vt:lpstr>Cloud Services, Roles and Instances Cloud Service is a management, configuration, security,  networking and service model boundary</vt:lpstr>
      <vt:lpstr>Virtual Machines Virtual Machines are roles with exactly one instance </vt:lpstr>
      <vt:lpstr>Multiple Virtual Machines Multiple Virtual Machines can be hosted within  the same cloud service </vt:lpstr>
      <vt:lpstr>PowerShell</vt:lpstr>
      <vt:lpstr>What can you do with PowerShell?</vt:lpstr>
      <vt:lpstr>Setup PowerShell</vt:lpstr>
      <vt:lpstr>Setting up your Subscription</vt:lpstr>
      <vt:lpstr>Manual Configuration of Subscription</vt:lpstr>
      <vt:lpstr>Subscription Management</vt:lpstr>
      <vt:lpstr>Switching Between Subscription Settings</vt:lpstr>
      <vt:lpstr>Setting the current storage account </vt:lpstr>
      <vt:lpstr>New VM With the Portal</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Tyler Doerksen</cp:lastModifiedBy>
  <cp:revision>526</cp:revision>
  <dcterms:created xsi:type="dcterms:W3CDTF">2006-08-16T00:00:00Z</dcterms:created>
  <dcterms:modified xsi:type="dcterms:W3CDTF">2012-10-03T05:49:53Z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